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8" r:id="rId3"/>
    <p:sldId id="262" r:id="rId4"/>
    <p:sldId id="259" r:id="rId5"/>
    <p:sldId id="260" r:id="rId6"/>
    <p:sldId id="297" r:id="rId7"/>
    <p:sldId id="298" r:id="rId8"/>
    <p:sldId id="299" r:id="rId9"/>
    <p:sldId id="300" r:id="rId10"/>
    <p:sldId id="301" r:id="rId11"/>
    <p:sldId id="302" r:id="rId12"/>
    <p:sldId id="296" r:id="rId13"/>
    <p:sldId id="303" r:id="rId14"/>
    <p:sldId id="304" r:id="rId15"/>
    <p:sldId id="261" r:id="rId16"/>
    <p:sldId id="263" r:id="rId17"/>
    <p:sldId id="272" r:id="rId18"/>
    <p:sldId id="285" r:id="rId19"/>
    <p:sldId id="264" r:id="rId20"/>
    <p:sldId id="275" r:id="rId21"/>
    <p:sldId id="265" r:id="rId22"/>
    <p:sldId id="282" r:id="rId23"/>
    <p:sldId id="278" r:id="rId24"/>
    <p:sldId id="283" r:id="rId25"/>
    <p:sldId id="279" r:id="rId26"/>
    <p:sldId id="287" r:id="rId27"/>
    <p:sldId id="288" r:id="rId28"/>
    <p:sldId id="292" r:id="rId29"/>
    <p:sldId id="289" r:id="rId30"/>
    <p:sldId id="293" r:id="rId31"/>
    <p:sldId id="291" r:id="rId32"/>
    <p:sldId id="286" r:id="rId33"/>
    <p:sldId id="266" r:id="rId34"/>
    <p:sldId id="271" r:id="rId35"/>
    <p:sldId id="294" r:id="rId36"/>
    <p:sldId id="267" r:id="rId37"/>
    <p:sldId id="268" r:id="rId3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1" autoAdjust="0"/>
    <p:restoredTop sz="90899" autoAdjust="0"/>
  </p:normalViewPr>
  <p:slideViewPr>
    <p:cSldViewPr snapToGrid="0">
      <p:cViewPr varScale="1">
        <p:scale>
          <a:sx n="71" d="100"/>
          <a:sy n="71" d="100"/>
        </p:scale>
        <p:origin x="732" y="78"/>
      </p:cViewPr>
      <p:guideLst/>
    </p:cSldViewPr>
  </p:slideViewPr>
  <p:outlineViewPr>
    <p:cViewPr>
      <p:scale>
        <a:sx n="33" d="100"/>
        <a:sy n="33" d="100"/>
      </p:scale>
      <p:origin x="0" y="-1278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D48843-58E8-4E76-8223-6FE9CB9A08CA}" type="datetimeFigureOut">
              <a:rPr lang="zh-TW" altLang="en-US" smtClean="0"/>
              <a:t>2018/2/27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3049C2-21F2-420C-8C97-CCCF0FC011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0027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Lump sum payment</a:t>
            </a:r>
            <a:r>
              <a:rPr lang="zh-TW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：一次性給付；在期初就給付所有金額，只需在到期時還款。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endParaRPr lang="zh-TW" altLang="zh-TW" sz="1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Line of credit</a:t>
            </a:r>
            <a:r>
              <a:rPr lang="zh-TW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：信用帳戶型；金融機構將金額存在特定帳戶內，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並建立一個最高貸款限額，</a:t>
            </a:r>
            <a:r>
              <a:rPr lang="zh-TW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借款人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只要不超過最高限額，皆</a:t>
            </a:r>
            <a:r>
              <a:rPr lang="zh-TW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能夠隨時提領。</a:t>
            </a:r>
          </a:p>
          <a:p>
            <a:pPr marL="0" lvl="0" indent="0">
              <a:buNone/>
            </a:pP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Term</a:t>
            </a:r>
            <a:r>
              <a:rPr lang="zh-TW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：定期給付型；在契約內訂好總期數，在約定的期間內給予每期年金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，即使房價下跌，每期給付金額不變</a:t>
            </a:r>
            <a:r>
              <a:rPr lang="zh-TW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0" lvl="0" indent="0">
              <a:buNone/>
            </a:pP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Tenure</a:t>
            </a:r>
            <a:r>
              <a:rPr lang="zh-TW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：終身給付型；在契約內定好每期年金金額，給付到屋主死亡、銷售房屋或者搬離房屋。</a:t>
            </a:r>
          </a:p>
          <a:p>
            <a:pPr marL="0" lvl="0" indent="0">
              <a:buNone/>
            </a:pP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http://www.reversemortgage.org/About/Types-of-Reverse-Mortgages/HECM-Payment-Options</a:t>
            </a:r>
            <a:endParaRPr lang="zh-TW" altLang="zh-TW" sz="1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049C2-21F2-420C-8C97-CCCF0FC0113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3459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lvl="0"/>
                <a:r>
                  <a:rPr lang="zh-TW" altLang="zh-TW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中央死亡率</a:t>
                </a:r>
                <a14:m>
                  <m:oMath xmlns:m="http://schemas.openxmlformats.org/officeDocument/2006/math">
                    <m:r>
                      <a:rPr lang="en-US" altLang="zh-TW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</m:t>
                    </m:r>
                    <m:d>
                      <m:dPr>
                        <m:ctrlPr>
                          <a:rPr lang="zh-TW" altLang="zh-TW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 altLang="zh-TW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lang="en-US" altLang="zh-TW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lang="en-US" altLang="zh-TW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𝑡</m:t>
                        </m:r>
                      </m:e>
                    </m:d>
                    <m:r>
                      <a:rPr lang="en-US" altLang="zh-TW" sz="1200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lang="zh-TW" altLang="zh-TW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zh-TW" altLang="zh-TW" sz="1200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在</m:t>
                        </m:r>
                        <m:r>
                          <a:rPr lang="en-US" altLang="zh-TW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𝑡</m:t>
                        </m:r>
                        <m:r>
                          <a:rPr lang="zh-TW" altLang="zh-TW" sz="1200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年當年，</m:t>
                        </m:r>
                        <m:r>
                          <a:rPr lang="en-US" altLang="zh-TW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lang="zh-TW" altLang="zh-TW" sz="1200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歲的死亡人口</m:t>
                        </m:r>
                      </m:num>
                      <m:den>
                        <m:r>
                          <a:rPr lang="zh-TW" altLang="zh-TW" sz="1200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在</m:t>
                        </m:r>
                        <m:r>
                          <a:rPr lang="en-US" altLang="zh-TW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𝑡</m:t>
                        </m:r>
                        <m:r>
                          <a:rPr lang="zh-TW" altLang="zh-TW" sz="1200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年當年</m:t>
                        </m:r>
                        <m:r>
                          <a:rPr lang="zh-TW" altLang="zh-TW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，</m:t>
                        </m:r>
                        <m:r>
                          <a:rPr lang="en-US" altLang="zh-TW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lang="zh-TW" altLang="zh-TW" sz="1200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歲的平均生存人口</m:t>
                        </m:r>
                      </m:den>
                    </m:f>
                  </m:oMath>
                </a14:m>
                <a:endParaRPr lang="zh-TW" altLang="zh-TW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lvl="0"/>
                <a:r>
                  <a:rPr lang="zh-TW" altLang="zh-TW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中央死亡率</a:t>
                </a:r>
                <a:r>
                  <a:rPr lang="en-US" altLang="zh-TW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𝑚</a:t>
                </a:r>
                <a:r>
                  <a:rPr lang="zh-TW" altLang="zh-TW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(</a:t>
                </a:r>
                <a:r>
                  <a:rPr lang="en-US" altLang="zh-TW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𝑥,𝑡)=</a:t>
                </a:r>
                <a:r>
                  <a:rPr lang="zh-TW" altLang="zh-TW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(在</a:t>
                </a:r>
                <a:r>
                  <a:rPr lang="en-US" altLang="zh-TW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𝑡</a:t>
                </a:r>
                <a:r>
                  <a:rPr lang="zh-TW" altLang="zh-TW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年當年，</a:t>
                </a:r>
                <a:r>
                  <a:rPr lang="en-US" altLang="zh-TW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𝑥</a:t>
                </a:r>
                <a:r>
                  <a:rPr lang="zh-TW" altLang="zh-TW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歲的死亡人口)/(在</a:t>
                </a:r>
                <a:r>
                  <a:rPr lang="en-US" altLang="zh-TW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𝑡</a:t>
                </a:r>
                <a:r>
                  <a:rPr lang="zh-TW" altLang="zh-TW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年當年，</a:t>
                </a:r>
                <a:r>
                  <a:rPr lang="en-US" altLang="zh-TW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𝑥</a:t>
                </a:r>
                <a:r>
                  <a:rPr lang="zh-TW" altLang="zh-TW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歲的平均生存人口)</a:t>
                </a:r>
                <a:endParaRPr lang="zh-TW" altLang="zh-TW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049C2-21F2-420C-8C97-CCCF0FC01130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9459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049C2-21F2-420C-8C97-CCCF0FC01130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042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第一部份推導 結束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049C2-21F2-420C-8C97-CCCF0FC01130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872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各使用</a:t>
            </a:r>
            <a:r>
              <a:rPr lang="en-US" altLang="zh-TW" dirty="0" smtClean="0"/>
              <a:t>10,000</a:t>
            </a:r>
            <a:r>
              <a:rPr lang="zh-TW" altLang="en-US" dirty="0" smtClean="0"/>
              <a:t>次的模擬路徑，本篇方法的標準差較小，故本方法較精準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049C2-21F2-420C-8C97-CCCF0FC01130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8965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5024-1C72-4CB2-87D5-13158F62BBE1}" type="datetimeFigureOut">
              <a:rPr lang="zh-TW" altLang="en-US" smtClean="0"/>
              <a:t>2018/2/27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AA49-348A-4AE5-821D-97D342E93B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4199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5024-1C72-4CB2-87D5-13158F62BBE1}" type="datetimeFigureOut">
              <a:rPr lang="zh-TW" altLang="en-US" smtClean="0"/>
              <a:t>2018/2/27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AA49-348A-4AE5-821D-97D342E93B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227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5024-1C72-4CB2-87D5-13158F62BBE1}" type="datetimeFigureOut">
              <a:rPr lang="zh-TW" altLang="en-US" smtClean="0"/>
              <a:t>2018/2/27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AA49-348A-4AE5-821D-97D342E93B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6648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5024-1C72-4CB2-87D5-13158F62BBE1}" type="datetimeFigureOut">
              <a:rPr lang="zh-TW" altLang="en-US" smtClean="0"/>
              <a:t>2018/2/27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AA49-348A-4AE5-821D-97D342E93B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0875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5024-1C72-4CB2-87D5-13158F62BBE1}" type="datetimeFigureOut">
              <a:rPr lang="zh-TW" altLang="en-US" smtClean="0"/>
              <a:t>2018/2/27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AA49-348A-4AE5-821D-97D342E93B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9518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5024-1C72-4CB2-87D5-13158F62BBE1}" type="datetimeFigureOut">
              <a:rPr lang="zh-TW" altLang="en-US" smtClean="0"/>
              <a:t>2018/2/27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AA49-348A-4AE5-821D-97D342E93B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3037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5024-1C72-4CB2-87D5-13158F62BBE1}" type="datetimeFigureOut">
              <a:rPr lang="zh-TW" altLang="en-US" smtClean="0"/>
              <a:t>2018/2/27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AA49-348A-4AE5-821D-97D342E93B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8718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5024-1C72-4CB2-87D5-13158F62BBE1}" type="datetimeFigureOut">
              <a:rPr lang="zh-TW" altLang="en-US" smtClean="0"/>
              <a:t>2018/2/27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AA49-348A-4AE5-821D-97D342E93B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5145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5024-1C72-4CB2-87D5-13158F62BBE1}" type="datetimeFigureOut">
              <a:rPr lang="zh-TW" altLang="en-US" smtClean="0"/>
              <a:t>2018/2/27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AA49-348A-4AE5-821D-97D342E93B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4906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5024-1C72-4CB2-87D5-13158F62BBE1}" type="datetimeFigureOut">
              <a:rPr lang="zh-TW" altLang="en-US" smtClean="0"/>
              <a:t>2018/2/27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AA49-348A-4AE5-821D-97D342E93B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7479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5024-1C72-4CB2-87D5-13158F62BBE1}" type="datetimeFigureOut">
              <a:rPr lang="zh-TW" altLang="en-US" smtClean="0"/>
              <a:t>2018/2/27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AA49-348A-4AE5-821D-97D342E93B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5204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B5024-1C72-4CB2-87D5-13158F62BBE1}" type="datetimeFigureOut">
              <a:rPr lang="zh-TW" altLang="en-US" smtClean="0"/>
              <a:t>2018/2/27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7AA49-348A-4AE5-821D-97D342E93B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2262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622491"/>
            <a:ext cx="9144000" cy="2387600"/>
          </a:xfrm>
        </p:spPr>
        <p:txBody>
          <a:bodyPr>
            <a:normAutofit/>
          </a:bodyPr>
          <a:lstStyle/>
          <a:p>
            <a:r>
              <a:rPr lang="en-US" altLang="zh-TW" sz="4400" dirty="0">
                <a:latin typeface="+mn-lt"/>
              </a:rPr>
              <a:t>On the valuation of reverse mortgages with regular tenure payments</a:t>
            </a:r>
            <a:endParaRPr lang="zh-TW" altLang="en-US" sz="4400" dirty="0">
              <a:latin typeface="+mn-lt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988939"/>
            <a:ext cx="7899400" cy="397954"/>
          </a:xfrm>
        </p:spPr>
        <p:txBody>
          <a:bodyPr>
            <a:normAutofit/>
          </a:bodyPr>
          <a:lstStyle/>
          <a:p>
            <a:pPr algn="l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作者：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Yung-</a:t>
            </a:r>
            <a:r>
              <a:rPr lang="en-US" altLang="zh-TW" sz="2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Tsung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Lee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Chou-Wen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Wang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Hong-</a:t>
            </a:r>
            <a:r>
              <a:rPr lang="en-US" altLang="zh-TW" sz="2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Chih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Huang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(2012)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7790688" y="5365742"/>
            <a:ext cx="2877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交大財金所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張宇豐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6065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376518"/>
            <a:ext cx="10515600" cy="5800445"/>
          </a:xfrm>
        </p:spPr>
        <p:txBody>
          <a:bodyPr>
            <a:normAutofit/>
          </a:bodyPr>
          <a:lstStyle/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Q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測度下，資產相對價格是一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martingale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，故可得出下式：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字方塊 1"/>
              <p:cNvSpPr txBox="1"/>
              <p:nvPr/>
            </p:nvSpPr>
            <p:spPr>
              <a:xfrm>
                <a:off x="1602984" y="823530"/>
                <a:ext cx="7351308" cy="46501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20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𝐻</m:t>
                      </m:r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sz="22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2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𝑄</m:t>
                          </m:r>
                        </m:sub>
                      </m:sSub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fPr>
                            <m:num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altLang="zh-TW" sz="22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e>
                              </m:d>
                            </m:den>
                          </m:f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𝐻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(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)</m:t>
                          </m:r>
                        </m:e>
                        <m:e>
                          <m:sSub>
                            <m:sSub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𝑡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sz="2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2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𝑄</m:t>
                          </m:r>
                        </m:sub>
                      </m:sSub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−</m:t>
                              </m:r>
                              <m:nary>
                                <m:nary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p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𝑟</m:t>
                                  </m:r>
                                  <m:d>
                                    <m:d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𝑢</m:t>
                                      </m:r>
                                    </m:e>
                                  </m:d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𝑑𝑢</m:t>
                                  </m:r>
                                </m:e>
                              </m:nary>
                            </m:sup>
                          </m:s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𝐻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(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)</m:t>
                          </m:r>
                        </m:e>
                        <m:e>
                          <m:sSub>
                            <m:sSub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𝑡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sz="22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𝑟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(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sty m:val="p"/>
                            </m:r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𝑄</m:t>
                          </m:r>
                        </m:sub>
                      </m:sSub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𝐻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(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)</m:t>
                          </m:r>
                        </m:e>
                        <m:e>
                          <m:sSub>
                            <m:sSub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𝑡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sz="22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𝑟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(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sty m:val="p"/>
                            </m:r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𝑃</m:t>
                          </m:r>
                        </m:sub>
                      </m:sSub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𝐻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(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)</m:t>
                          </m:r>
                        </m:e>
                        <m:e>
                          <m:sSub>
                            <m:sSub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𝑡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sz="22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𝑟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(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sty m:val="p"/>
                            </m:r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𝑃</m:t>
                          </m:r>
                        </m:sub>
                      </m:sSub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𝜑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𝑌</m:t>
                                  </m:r>
                                  <m:d>
                                    <m:d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zh-TW" altLang="en-US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𝜑</m:t>
                                      </m:r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𝑌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sup>
                                  </m:sSup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𝑡</m:t>
                                      </m:r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−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l-GR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Δ</m:t>
                                      </m:r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𝐻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(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𝑌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(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𝑡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)</m:t>
                              </m:r>
                            </m:sup>
                          </m:sSup>
                        </m:e>
                        <m:e>
                          <m:sSub>
                            <m:sSub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𝑡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sz="22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2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𝐻</m:t>
                      </m:r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−∆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𝑡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sz="2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el-GR" altLang="zh-TW" sz="22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𝑃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𝑒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TW" altLang="en-US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𝜑</m:t>
                                      </m:r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+1</m:t>
                                      </m:r>
                                    </m:e>
                                  </m:d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𝑌</m:t>
                                  </m:r>
                                  <m:d>
                                    <m:d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e>
                            <m:e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𝑃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𝜑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𝑌</m:t>
                                  </m:r>
                                  <m:d>
                                    <m:d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e>
                            <m:e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US" altLang="zh-TW" sz="22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2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𝐻</m:t>
                      </m:r>
                      <m:r>
                        <a:rPr lang="en-US" altLang="zh-TW" sz="22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(</m:t>
                      </m:r>
                      <m:r>
                        <a:rPr lang="en-US" altLang="zh-TW" sz="22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𝑡</m:t>
                      </m:r>
                      <m:r>
                        <a:rPr lang="en-US" altLang="zh-TW" sz="22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−∆</m:t>
                      </m:r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2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)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−∆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𝑟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(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sty m:val="p"/>
                            </m:r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d>
                            <m:d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𝜑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+1</m:t>
                                  </m:r>
                                </m:e>
                              </m:d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𝜑</m:t>
                                  </m:r>
                                </m:e>
                              </m:d>
                            </m:e>
                          </m:d>
                        </m:sup>
                      </m:sSup>
                    </m:oMath>
                  </m:oMathPara>
                </a14:m>
                <a:endParaRPr lang="zh-TW" altLang="en-US" sz="2200" dirty="0"/>
              </a:p>
            </p:txBody>
          </p:sp>
        </mc:Choice>
        <mc:Fallback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2984" y="823530"/>
                <a:ext cx="7351308" cy="4650184"/>
              </a:xfrm>
              <a:prstGeom prst="rect">
                <a:avLst/>
              </a:prstGeom>
              <a:blipFill>
                <a:blip r:embed="rId2"/>
                <a:stretch>
                  <a:fillRect l="-8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2441013" y="1814204"/>
            <a:ext cx="1619999" cy="49868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單箭頭接點 4"/>
          <p:cNvCxnSpPr/>
          <p:nvPr/>
        </p:nvCxnSpPr>
        <p:spPr>
          <a:xfrm flipH="1">
            <a:off x="5564731" y="2063548"/>
            <a:ext cx="628614" cy="540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字方塊 5"/>
              <p:cNvSpPr txBox="1"/>
              <p:nvPr/>
            </p:nvSpPr>
            <p:spPr>
              <a:xfrm>
                <a:off x="6322021" y="1863493"/>
                <a:ext cx="526454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假設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介</a:t>
                </a:r>
                <a:r>
                  <a:rPr lang="zh-TW" altLang="en-US" sz="20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於</a:t>
                </a:r>
                <a14:m>
                  <m:oMath xmlns:m="http://schemas.openxmlformats.org/officeDocument/2006/math">
                    <m:r>
                      <a:rPr lang="en-US" altLang="zh-TW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𝑡</m:t>
                    </m:r>
                    <m:r>
                      <a:rPr lang="en-US" altLang="zh-TW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−</m:t>
                    </m:r>
                    <m:r>
                      <m:rPr>
                        <m:sty m:val="p"/>
                      </m:rPr>
                      <a:rPr lang="el-GR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與</a:t>
                </a:r>
                <a14:m>
                  <m:oMath xmlns:m="http://schemas.openxmlformats.org/officeDocument/2006/math"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𝑡</m:t>
                    </m:r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的即期利率固定為</a:t>
                </a:r>
                <a14:m>
                  <m:oMath xmlns:m="http://schemas.openxmlformats.org/officeDocument/2006/math"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𝑟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𝑡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−</m:t>
                    </m:r>
                    <m:r>
                      <m:rPr>
                        <m:sty m:val="p"/>
                      </m:rPr>
                      <a:rPr lang="el-GR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021" y="1863493"/>
                <a:ext cx="5264542" cy="400110"/>
              </a:xfrm>
              <a:prstGeom prst="rect">
                <a:avLst/>
              </a:prstGeom>
              <a:blipFill>
                <a:blip r:embed="rId3"/>
                <a:stretch>
                  <a:fillRect l="-1157" t="-9231" r="-463" b="-27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矩形 7"/>
          <p:cNvSpPr/>
          <p:nvPr/>
        </p:nvSpPr>
        <p:spPr>
          <a:xfrm>
            <a:off x="3117849" y="4908176"/>
            <a:ext cx="5246222" cy="565538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字方塊 9"/>
              <p:cNvSpPr txBox="1"/>
              <p:nvPr/>
            </p:nvSpPr>
            <p:spPr>
              <a:xfrm>
                <a:off x="3261312" y="5559474"/>
                <a:ext cx="8708892" cy="5063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此項必須為</a:t>
                </a: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1</a:t>
                </a:r>
                <a:r>
                  <a:rPr lang="zh-TW" altLang="en-US" sz="20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可得出</a:t>
                </a:r>
                <a14:m>
                  <m:oMath xmlns:m="http://schemas.openxmlformats.org/officeDocument/2006/math"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𝑟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𝑡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−</m:t>
                    </m:r>
                    <m:r>
                      <m:rPr>
                        <m:sty m:val="p"/>
                      </m:rPr>
                      <a:rPr lang="el-GR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l-GR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−∆</m:t>
                        </m:r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b>
                          <m:sSubPr>
                            <m:ctrl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𝑑𝑠</m:t>
                        </m:r>
                      </m:e>
                    </m:nary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l-GR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d>
                      <m:d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𝜑</m:t>
                            </m:r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+1</m:t>
                            </m:r>
                          </m:e>
                        </m:d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𝜑</m:t>
                            </m:r>
                          </m:e>
                        </m:d>
                      </m:e>
                    </m:d>
                  </m:oMath>
                </a14:m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312" y="5559474"/>
                <a:ext cx="8708892" cy="506357"/>
              </a:xfrm>
              <a:prstGeom prst="rect">
                <a:avLst/>
              </a:prstGeom>
              <a:blipFill>
                <a:blip r:embed="rId4"/>
                <a:stretch>
                  <a:fillRect l="-770" b="-120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8913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字方塊 3"/>
              <p:cNvSpPr txBox="1"/>
              <p:nvPr/>
            </p:nvSpPr>
            <p:spPr>
              <a:xfrm>
                <a:off x="779930" y="404173"/>
                <a:ext cx="10650071" cy="59116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𝑟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𝑡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m:rPr>
                          <m:sty m:val="p"/>
                        </m:rPr>
                        <a:rPr lang="el-GR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𝑑𝑠</m:t>
                          </m:r>
                        </m:e>
                      </m:nary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l-GR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𝜑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+1</m:t>
                              </m:r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𝜑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</m:t>
                      </m:r>
                      <m:nary>
                        <m:nary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𝑑𝑠</m:t>
                          </m:r>
                        </m:e>
                      </m:nary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l-GR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𝜑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+1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zh-TW" altLang="el-G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𝜂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𝜑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+1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𝜑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+1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𝜑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+1</m:t>
                                      </m:r>
                                    </m:e>
                                  </m:d>
                                  <m:r>
                                    <m:rPr>
                                      <m:nor/>
                                    </m:rPr>
                                    <a:rPr lang="en-US" altLang="zh-TW" sz="2000" dirty="0">
                                      <a:latin typeface="標楷體" panose="03000509000000000000" pitchFamily="65" charset="-120"/>
                                      <a:ea typeface="標楷體" panose="03000509000000000000" pitchFamily="65" charset="-12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𝐽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𝜑</m:t>
                                          </m:r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+1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−1)</m:t>
                              </m:r>
                            </m:e>
                          </m:d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𝜑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zh-TW" altLang="el-G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𝜂</m:t>
                              </m:r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𝜑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𝜑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</m:sSub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𝜑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altLang="zh-TW" sz="2000" dirty="0">
                                      <a:latin typeface="標楷體" panose="03000509000000000000" pitchFamily="65" charset="-120"/>
                                      <a:ea typeface="標楷體" panose="03000509000000000000" pitchFamily="65" charset="-12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𝐽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𝜑</m:t>
                                      </m:r>
                                    </m:e>
                                    <m:sup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−1)</m:t>
                              </m:r>
                            </m:e>
                          </m:d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𝑑𝑠</m:t>
                          </m:r>
                        </m:e>
                      </m:nary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l-GR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𝜑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+1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altLang="zh-TW" sz="2000" dirty="0">
                                  <a:latin typeface="標楷體" panose="03000509000000000000" pitchFamily="65" charset="-120"/>
                                  <a:ea typeface="標楷體" panose="03000509000000000000" pitchFamily="65" charset="-12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𝜑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+1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𝜑</m:t>
                              </m:r>
                              <m:r>
                                <m:rPr>
                                  <m:nor/>
                                </m:rPr>
                                <a:rPr lang="en-US" altLang="zh-TW" sz="2000" dirty="0">
                                  <a:latin typeface="標楷體" panose="03000509000000000000" pitchFamily="65" charset="-120"/>
                                  <a:ea typeface="標楷體" panose="03000509000000000000" pitchFamily="65" charset="-12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𝜑</m:t>
                                  </m:r>
                                </m:e>
                                <m:sup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𝜑</m:t>
                              </m:r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𝑑𝑠</m:t>
                          </m:r>
                        </m:e>
                      </m:nary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l-GR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𝜑</m:t>
                              </m:r>
                              <m:r>
                                <m:rPr>
                                  <m:nor/>
                                </m:rPr>
                                <a:rPr lang="en-US" altLang="zh-TW" sz="2000" dirty="0">
                                  <a:latin typeface="標楷體" panose="03000509000000000000" pitchFamily="65" charset="-120"/>
                                  <a:ea typeface="標楷體" panose="03000509000000000000" pitchFamily="65" charset="-12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𝜑</m:t>
                                  </m:r>
                                </m:e>
                                <m:sup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)∙(</m:t>
                          </m:r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𝜑</m:t>
                                      </m:r>
                                      <m:r>
                                        <a:rPr lang="zh-TW" altLang="en-US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𝜑</m:t>
                              </m:r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𝑑𝑠</m:t>
                          </m:r>
                        </m:e>
                      </m:nary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l-GR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𝜑</m:t>
                              </m:r>
                              <m:r>
                                <m:rPr>
                                  <m:nor/>
                                </m:rPr>
                                <a:rPr lang="en-US" altLang="zh-TW" sz="2000" dirty="0">
                                  <a:latin typeface="標楷體" panose="03000509000000000000" pitchFamily="65" charset="-120"/>
                                  <a:ea typeface="標楷體" panose="03000509000000000000" pitchFamily="65" charset="-12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𝜑</m:t>
                                  </m:r>
                                </m:e>
                                <m:sup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  <m:r>
                            <a:rPr lang="en-US" altLang="zh-TW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)∙(</m:t>
                          </m:r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Sup>
                                <m:sSubSupPr>
                                  <m:ctrlPr>
                                    <a:rPr lang="en-US" altLang="zh-TW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sup>
                              </m:sSubSup>
                              <m:r>
                                <a:rPr lang="en-US" altLang="zh-TW" sz="20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)−</m:t>
                          </m:r>
                          <m: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𝜑</m:t>
                              </m:r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𝑑𝑠</m:t>
                          </m:r>
                        </m:e>
                      </m:nary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l-GR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l-G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𝜑</m:t>
                              </m:r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930" y="404173"/>
                <a:ext cx="10650071" cy="59116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5284694" y="4908175"/>
            <a:ext cx="242048" cy="39072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字方塊 5"/>
              <p:cNvSpPr txBox="1"/>
              <p:nvPr/>
            </p:nvSpPr>
            <p:spPr>
              <a:xfrm>
                <a:off x="8807824" y="4860170"/>
                <a:ext cx="1894132" cy="4867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TW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sub>
                        <m:sup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sup>
                      </m:sSubSup>
                      <m:r>
                        <a:rPr lang="en-US" altLang="zh-TW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𝜃</m:t>
                          </m:r>
                        </m:e>
                        <m:sub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sub>
                      </m:sSub>
                      <m:sSup>
                        <m:sSupPr>
                          <m:ctrlPr>
                            <a:rPr lang="en-US" altLang="zh-TW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𝜑</m:t>
                              </m:r>
                              <m:r>
                                <a:rPr lang="zh-TW" alt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sub>
                          </m:sSub>
                        </m:e>
                        <m:sup>
                          <m:r>
                            <a:rPr lang="en-US" altLang="zh-TW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7824" y="4860170"/>
                <a:ext cx="1894132" cy="486736"/>
              </a:xfrm>
              <a:prstGeom prst="rect">
                <a:avLst/>
              </a:prstGeom>
              <a:blipFill>
                <a:blip r:embed="rId3"/>
                <a:stretch>
                  <a:fillRect b="-7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線單箭頭接點 9"/>
          <p:cNvCxnSpPr/>
          <p:nvPr/>
        </p:nvCxnSpPr>
        <p:spPr>
          <a:xfrm flipH="1">
            <a:off x="7917966" y="5103538"/>
            <a:ext cx="628614" cy="540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3200399" y="5675765"/>
            <a:ext cx="591671" cy="48673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字方塊 11"/>
              <p:cNvSpPr txBox="1"/>
              <p:nvPr/>
            </p:nvSpPr>
            <p:spPr>
              <a:xfrm>
                <a:off x="6320118" y="5603379"/>
                <a:ext cx="4101353" cy="8510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zh-TW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sSup>
                      <m:sSup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𝐽</m:t>
                            </m:r>
                          </m:sub>
                        </m:sSub>
                        <m:r>
                          <a:rPr lang="zh-TW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𝜑</m:t>
                        </m:r>
                        <m:r>
                          <m:rPr>
                            <m:nor/>
                          </m:rPr>
                          <a:rPr lang="en-US" altLang="zh-TW" sz="20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altLang="zh-TW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𝐽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𝜑</m:t>
                            </m:r>
                          </m:e>
                          <m:sup>
                            <m: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p>
                    </m:sSup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l-G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Sup>
                          <m:sSubSupPr>
                            <m:ctrl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TW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𝐽</m:t>
                            </m:r>
                          </m:sub>
                          <m:sup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sup>
                        </m:sSubSup>
                        <m:r>
                          <a:rPr lang="en-US" altLang="zh-TW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altLang="zh-TW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𝐽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p>
                    </m:sSup>
                  </m:oMath>
                </a14:m>
                <a:endParaRPr lang="en-US" altLang="zh-TW" sz="2000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/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0118" y="5603379"/>
                <a:ext cx="4101353" cy="851067"/>
              </a:xfrm>
              <a:prstGeom prst="rect">
                <a:avLst/>
              </a:prstGeom>
              <a:blipFill>
                <a:blip r:embed="rId4"/>
                <a:stretch>
                  <a:fillRect r="-104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直線單箭頭接點 12"/>
          <p:cNvCxnSpPr/>
          <p:nvPr/>
        </p:nvCxnSpPr>
        <p:spPr>
          <a:xfrm flipH="1">
            <a:off x="5476351" y="5913728"/>
            <a:ext cx="628614" cy="540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822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798" y="241581"/>
            <a:ext cx="4149493" cy="63004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6679474" y="557349"/>
                <a:ext cx="4196405" cy="10746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引用</a:t>
                </a:r>
                <a:r>
                  <a:rPr lang="en-US" altLang="zh-TW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Lemma:</a:t>
                </a:r>
                <a:br>
                  <a:rPr lang="en-US" altLang="zh-TW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</a:br>
                <a:r>
                  <a:rPr lang="zh-TW" altLang="en-US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若</a:t>
                </a:r>
                <a:r>
                  <a:rPr lang="en-US" altLang="zh-TW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Y(t)</a:t>
                </a:r>
                <a:r>
                  <a:rPr lang="zh-TW" altLang="en-US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是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-measurable</a:t>
                </a:r>
                <a:r>
                  <a:rPr lang="zh-TW" altLang="en-US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</a:t>
                </a:r>
                <a14:m>
                  <m:oMath xmlns:m="http://schemas.openxmlformats.org/officeDocument/2006/math">
                    <m:r>
                      <a:rPr lang="en-US" altLang="zh-TW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altLang="zh-TW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endParaRPr lang="en-US" altLang="zh-TW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則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d>
                      <m:d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e>
                        <m:sSub>
                          <m:sSubPr>
                            <m:ctrlPr>
                              <a:rPr lang="en-US" altLang="zh-TW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f>
                          <m:fPr>
                            <m:ctrlPr>
                              <a:rPr lang="en-US" altLang="zh-TW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𝑍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d>
                      <m:d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𝑌𝑍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sSub>
                          <m:sSub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</m:oMath>
                </a14:m>
                <a:endPara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9474" y="557349"/>
                <a:ext cx="4196405" cy="1074653"/>
              </a:xfrm>
              <a:prstGeom prst="rect">
                <a:avLst/>
              </a:prstGeom>
              <a:blipFill>
                <a:blip r:embed="rId3"/>
                <a:stretch>
                  <a:fillRect l="-1308" t="-2260" b="-226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 10"/>
          <p:cNvSpPr/>
          <p:nvPr/>
        </p:nvSpPr>
        <p:spPr>
          <a:xfrm>
            <a:off x="2360385" y="496389"/>
            <a:ext cx="3726905" cy="47897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2699657" y="5516881"/>
            <a:ext cx="1550127" cy="47897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2504077" y="6063038"/>
            <a:ext cx="2825569" cy="47897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單箭頭接點 15"/>
          <p:cNvCxnSpPr/>
          <p:nvPr/>
        </p:nvCxnSpPr>
        <p:spPr>
          <a:xfrm flipH="1">
            <a:off x="4590457" y="5716936"/>
            <a:ext cx="628614" cy="540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5329646" y="5516881"/>
            <a:ext cx="2749471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卜瓦松分配之特徵函數</a:t>
            </a:r>
            <a:endParaRPr lang="zh-TW" altLang="en-US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8" name="直線單箭頭接點 17"/>
          <p:cNvCxnSpPr/>
          <p:nvPr/>
        </p:nvCxnSpPr>
        <p:spPr>
          <a:xfrm flipH="1">
            <a:off x="5587588" y="6341954"/>
            <a:ext cx="628614" cy="540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6326777" y="6141899"/>
            <a:ext cx="2492990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常態分配之特徵函數</a:t>
            </a:r>
            <a:endParaRPr lang="zh-TW" altLang="en-US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字方塊 19"/>
              <p:cNvSpPr txBox="1"/>
              <p:nvPr/>
            </p:nvSpPr>
            <p:spPr>
              <a:xfrm>
                <a:off x="6521824" y="4303497"/>
                <a:ext cx="5512525" cy="988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zh-TW" altLang="en-US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利用上一頁的結果</a:t>
                </a:r>
                <a:endParaRPr lang="en-US" altLang="zh-TW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altLang="zh-TW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−∆</m:t>
                          </m:r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𝑑𝑠</m:t>
                          </m:r>
                        </m:e>
                      </m:nary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−∆</m:t>
                          </m:r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𝜆𝜂</m:t>
                          </m:r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zh-TW" alt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  <m:sSubSup>
                            <m:sSubSupPr>
                              <m:ctrlP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m:rPr>
                          <m:sty m:val="p"/>
                        </m:rPr>
                        <a:rPr lang="el-GR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20" name="文字方塊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1824" y="4303497"/>
                <a:ext cx="5512525" cy="988476"/>
              </a:xfrm>
              <a:prstGeom prst="rect">
                <a:avLst/>
              </a:prstGeom>
              <a:blipFill>
                <a:blip r:embed="rId4"/>
                <a:stretch>
                  <a:fillRect l="-996" t="-30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矩形 20"/>
          <p:cNvSpPr/>
          <p:nvPr/>
        </p:nvSpPr>
        <p:spPr>
          <a:xfrm>
            <a:off x="2810435" y="4535658"/>
            <a:ext cx="1156448" cy="47897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3" name="直線單箭頭接點 22"/>
          <p:cNvCxnSpPr/>
          <p:nvPr/>
        </p:nvCxnSpPr>
        <p:spPr>
          <a:xfrm flipH="1" flipV="1">
            <a:off x="6087290" y="4786018"/>
            <a:ext cx="434534" cy="113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109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/>
              <p:cNvSpPr txBox="1"/>
              <p:nvPr/>
            </p:nvSpPr>
            <p:spPr>
              <a:xfrm>
                <a:off x="838200" y="537882"/>
                <a:ext cx="10515600" cy="36676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由上式可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知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Y(t)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Q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測度下的特徵函數，故可知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Y(t)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的型式如下：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en-US" altLang="zh-TW" dirty="0" smtClean="0"/>
                  <a:t>	</a:t>
                </a:r>
                <a:endParaRPr lang="en-US" altLang="zh-TW" b="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𝑌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b="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−∆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US" altLang="zh-TW" b="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l-G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−∆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  <m:e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−∆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en-US" altLang="zh-TW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ln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den>
                          </m:f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l-G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en-US" altLang="zh-TW" b="0" dirty="0" smtClean="0"/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37882"/>
                <a:ext cx="10515600" cy="3667671"/>
              </a:xfrm>
              <a:prstGeom prst="rect">
                <a:avLst/>
              </a:prstGeom>
              <a:blipFill>
                <a:blip r:embed="rId2"/>
                <a:stretch>
                  <a:fillRect l="-696" t="-11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1116106" y="3106271"/>
            <a:ext cx="1506070" cy="645458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字方塊 7"/>
              <p:cNvSpPr txBox="1"/>
              <p:nvPr/>
            </p:nvSpPr>
            <p:spPr>
              <a:xfrm>
                <a:off x="1292690" y="2718344"/>
                <a:ext cx="2936253" cy="3879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𝐵</m:t>
                      </m:r>
                      <m:d>
                        <m:d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𝐵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(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𝑡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−∆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690" y="2718344"/>
                <a:ext cx="2936253" cy="387927"/>
              </a:xfrm>
              <a:prstGeom prst="rect">
                <a:avLst/>
              </a:prstGeom>
              <a:blipFill>
                <a:blip r:embed="rId3"/>
                <a:stretch>
                  <a:fillRect b="-12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字方塊 8"/>
              <p:cNvSpPr txBox="1"/>
              <p:nvPr/>
            </p:nvSpPr>
            <p:spPr>
              <a:xfrm>
                <a:off x="838200" y="4036156"/>
                <a:ext cx="10515600" cy="21536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移項可得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如下：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en-US" altLang="zh-TW" dirty="0" smtClean="0"/>
                  <a:t>	</a:t>
                </a:r>
                <a:endParaRPr lang="en-US" altLang="zh-TW" b="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−∆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−∆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l-G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en-US" altLang="zh-TW" b="0" i="1" dirty="0" smtClean="0">
                  <a:latin typeface="Cambria Math" panose="02040503050406030204" pitchFamily="18" charset="0"/>
                </a:endParaRPr>
              </a:p>
              <a:p>
                <a:pPr/>
                <a:endParaRPr lang="en-US" altLang="zh-TW" b="0" dirty="0" smtClean="0"/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036156"/>
                <a:ext cx="10515600" cy="2153603"/>
              </a:xfrm>
              <a:prstGeom prst="rect">
                <a:avLst/>
              </a:prstGeom>
              <a:blipFill>
                <a:blip r:embed="rId4"/>
                <a:stretch>
                  <a:fillRect l="-696" t="-198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7287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365124"/>
                <a:ext cx="10515600" cy="6340475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Q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測度下房價過程可表示如下：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457200" lvl="1" indent="0">
                  <a:lnSpc>
                    <a:spcPct val="150000"/>
                  </a:lnSpc>
                  <a:buNone/>
                </a:pPr>
                <a:r>
                  <a:rPr lang="en-US" altLang="zh-TW" sz="18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𝑙𝑛</m:t>
                    </m:r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(0)</m:t>
                            </m:r>
                          </m:den>
                        </m:f>
                      </m:e>
                    </m:d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𝑑𝑠</m:t>
                        </m:r>
                      </m:e>
                    </m:nary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sSubSup>
                      <m:sSubSup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sub>
                    </m:sSub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l-GR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sSubSup>
                      <m:sSubSup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sup>
                    </m:sSubSup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  <m:e>
                        <m:sSubSup>
                          <m:sSubSup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𝐽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sup>
                        </m:sSubSup>
                      </m:e>
                    </m:nary>
                  </m:oMath>
                </a14:m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加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入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租金項</a:t>
                </a:r>
                <a14:m>
                  <m:oMath xmlns:m="http://schemas.openxmlformats.org/officeDocument/2006/math">
                    <m:r>
                      <a:rPr lang="zh-TW" altLang="en-US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𝛿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TW" sz="220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s</m:t>
                    </m:r>
                    <m:r>
                      <a:rPr lang="en-US" altLang="zh-TW" sz="220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)</m:t>
                    </m:r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故修正後的房價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過程可表示如下：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TW" sz="2400" dirty="0" smtClean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𝑙𝑛</m:t>
                    </m:r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(0)</m:t>
                            </m:r>
                          </m:den>
                        </m:f>
                      </m:e>
                    </m:d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altLang="zh-TW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𝑑𝑠</m:t>
                        </m:r>
                      </m:e>
                    </m:nary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sSubSup>
                      <m:sSubSup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sub>
                    </m:sSub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l-GR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sSubSup>
                      <m:sSubSup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sup>
                    </m:sSubSup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  <m:e>
                        <m:sSubSup>
                          <m:sSubSup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𝐽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sup>
                        </m:sSubSup>
                      </m:e>
                    </m:nary>
                  </m:oMath>
                </a14:m>
                <a:endParaRPr lang="en-US" altLang="zh-TW" sz="2200" i="1" dirty="0" smtClean="0"/>
              </a:p>
              <a:p>
                <a:pPr marL="0" indent="0">
                  <a:buNone/>
                </a:pPr>
                <a:r>
                  <a:rPr lang="zh-TW" altLang="en-US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其中：</a:t>
                </a:r>
                <a:endPara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為即</a:t>
                </a:r>
                <a:r>
                  <a:rPr lang="zh-TW" altLang="en-US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期</a:t>
                </a:r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利率</a:t>
                </a:r>
                <a:endPara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𝑁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𝑡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)</m:t>
                    </m:r>
                  </m:oMath>
                </a14:m>
                <a:r>
                  <a:rPr lang="zh-TW" altLang="en-US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為強度</a:t>
                </a:r>
                <a:r>
                  <a:rPr lang="en-US" altLang="zh-TW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sub>
                    </m:sSub>
                  </m:oMath>
                </a14:m>
                <a:r>
                  <a:rPr lang="en-US" altLang="zh-TW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=</a:t>
                </a:r>
                <a:r>
                  <a:rPr lang="el-GR" altLang="zh-TW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𝐽</m:t>
                            </m:r>
                          </m:sub>
                        </m:sSub>
                        <m:r>
                          <a:rPr lang="zh-TW" altLang="en-US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𝜑</m:t>
                        </m:r>
                        <m:r>
                          <m:rPr>
                            <m:nor/>
                          </m:rPr>
                          <a:rPr lang="en-US" altLang="zh-TW" sz="2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sz="20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𝜑</m:t>
                            </m:r>
                          </m:e>
                          <m:sup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altLang="zh-TW" sz="20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000" i="1" dirty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20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𝐽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p>
                    </m:sSup>
                  </m:oMath>
                </a14:m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</a:t>
                </a:r>
                <a:r>
                  <a:rPr lang="zh-TW" altLang="en-US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卜瓦松過程</a:t>
                </a:r>
                <a:endPara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𝐽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𝑄</m:t>
                            </m:r>
                          </m:sup>
                        </m:sSubSup>
                      </m:e>
                    </m:d>
                  </m:oMath>
                </a14:m>
                <a:r>
                  <a:rPr lang="zh-TW" altLang="en-US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為獨立同分配於</a:t>
                </a:r>
                <a:r>
                  <a:rPr lang="en-US" altLang="zh-TW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N</a:t>
                </a:r>
                <a:r>
                  <a:rPr lang="en-US" altLang="zh-TW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zh-TW" altLang="en-US" sz="20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𝜃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𝐽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𝑄</m:t>
                        </m:r>
                      </m:sup>
                    </m:sSubSup>
                  </m:oMath>
                </a14:m>
                <a:r>
                  <a:rPr lang="en-US" altLang="zh-TW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zh-TW" altLang="en-US" sz="2000" i="1" dirty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𝐽</m:t>
                            </m:r>
                          </m:sub>
                        </m:sSub>
                      </m:e>
                      <m:sup>
                        <m:r>
                          <a:rPr lang="en-US" altLang="zh-TW" sz="20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r>
                  <a:rPr lang="zh-TW" altLang="en-US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的隨機變數</a:t>
                </a:r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數列，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𝜃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𝐽</m:t>
                        </m:r>
                      </m:sub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𝑄</m:t>
                        </m:r>
                      </m:sup>
                    </m:sSubSup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𝜃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𝐽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r>
                      <a:rPr lang="zh-TW" altLang="en-US" sz="20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𝜑</m:t>
                    </m:r>
                    <m:sSup>
                      <m:sSupPr>
                        <m:ctrlPr>
                          <a:rPr lang="en-US" altLang="zh-TW" sz="20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zh-TW" altLang="en-US" sz="2000" i="1" dirty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𝐽</m:t>
                            </m:r>
                          </m:sub>
                        </m:sSub>
                      </m:e>
                      <m:sup>
                        <m:r>
                          <a:rPr lang="en-US" altLang="zh-TW" sz="20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𝜂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sub>
                    </m:sSub>
                  </m:oMath>
                </a14:m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Sup>
                          <m:sSub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Sup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𝐽</m:t>
                            </m:r>
                          </m:sub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𝑄</m:t>
                            </m:r>
                          </m:sup>
                        </m:sSubSup>
                        <m:r>
                          <m:rPr>
                            <m:nor/>
                          </m:rPr>
                          <a:rPr lang="en-US" altLang="zh-TW" sz="2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altLang="zh-TW" sz="20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000" i="1" dirty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20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𝐽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p>
                    </m:sSup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endParaRPr lang="en-US" altLang="zh-TW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65124"/>
                <a:ext cx="10515600" cy="6340475"/>
              </a:xfrm>
              <a:blipFill>
                <a:blip r:embed="rId2"/>
                <a:stretch>
                  <a:fillRect l="-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742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模型假設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死亡率採用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Lee-Carter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model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其中：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𝑚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</a:t>
                </a:r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x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年齡組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人口在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t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年時的中央死亡率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𝛼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</a:t>
                </a:r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x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年齡組人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口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的死亡率平均曲線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 [age-effect]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𝛽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</a:t>
                </a:r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x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年齡組人口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相對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死亡率的變化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速度</a:t>
                </a:r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[</a:t>
                </a:r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age-effect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]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t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年時的死亡率強度  </a:t>
                </a:r>
                <a:r>
                  <a:rPr lang="en-US" altLang="zh-TW" sz="220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[period-effect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]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𝑒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,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</a:t>
                </a:r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x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年齡組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人口在</a:t>
                </a:r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t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年時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的隨機誤差項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54" t="-1541" b="-7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775202" y="2513784"/>
                <a:ext cx="4476498" cy="543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6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TW" sz="2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TW" sz="2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2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zh-TW" altLang="en-US" sz="2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zh-TW" altLang="en-US" sz="2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zh-TW" altLang="en-US" sz="2600" dirty="0"/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5202" y="2513784"/>
                <a:ext cx="4476498" cy="5439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300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評價方法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59860"/>
                <a:ext cx="10515600" cy="504738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保費折現值</a:t>
                </a:r>
                <a:r>
                  <a:rPr lang="en-US" altLang="zh-TW" sz="24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=</a:t>
                </a:r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損失</a:t>
                </a:r>
                <a:r>
                  <a:rPr lang="zh-TW" altLang="en-US" sz="24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</a:t>
                </a:r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期望折現值</a:t>
                </a:r>
                <a:endParaRPr lang="en-US" altLang="zh-TW" sz="24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2400" b="0" dirty="0" smtClean="0">
                    <a:ea typeface="標楷體" panose="03000509000000000000" pitchFamily="65" charset="-120"/>
                  </a:rPr>
                  <a:t>貸款總額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𝐵𝐴𝐿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+1</m:t>
                            </m:r>
                          </m:sub>
                        </m:sSub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zh-TW" altLang="en-US" sz="24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  <m:d>
                              <m:d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zh-TW" altLang="en-US" sz="24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𝛼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nary>
                                  <m:nary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p>
                                  <m:e>
                                    <m:d>
                                      <m:d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24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sz="24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𝑠</m:t>
                                            </m:r>
                                          </m:e>
                                        </m:d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sSub>
                                          <m:sSubPr>
                                            <m:ctrlPr>
                                              <a:rPr lang="en-US" altLang="zh-TW" sz="24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TW" altLang="en-US" sz="2400" i="1"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sz="24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𝑟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𝑑𝑠</m:t>
                                    </m:r>
                                  </m:e>
                                </m:nary>
                              </m:sup>
                            </m:sSup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,  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=0</m:t>
                            </m:r>
                            <m:r>
                              <m:rPr>
                                <m:nor/>
                              </m:rPr>
                              <a:rPr lang="zh-TW" altLang="en-US" sz="2400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  <m:e>
                            <m:d>
                              <m:d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𝐵𝐴𝐿</m:t>
                                </m:r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e>
                                </m:d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1+</m:t>
                                    </m:r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2400" i="1">
                                            <a:latin typeface="Cambria Math" panose="02040503050406030204" pitchFamily="18" charset="0"/>
                                            <a:ea typeface="標楷體" panose="03000509000000000000" pitchFamily="65" charset="-120"/>
                                          </a:rPr>
                                          <m:t>𝜋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zh-TW" altLang="en-US" sz="24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𝛼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nary>
                                  <m:nary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sub>
                                  <m:sup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b>
                                    </m:sSub>
                                  </m:sup>
                                  <m:e>
                                    <m:d>
                                      <m:d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24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sz="24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𝑠</m:t>
                                            </m:r>
                                          </m:e>
                                        </m:d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sSub>
                                          <m:sSubPr>
                                            <m:ctrlPr>
                                              <a:rPr lang="en-US" altLang="zh-TW" sz="24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TW" altLang="en-US" sz="2400" i="1"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sz="24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𝑟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𝑑𝑠</m:t>
                                    </m:r>
                                  </m:e>
                                </m:nary>
                              </m:sup>
                            </m:sSup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,  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=1,…,</m:t>
                            </m:r>
                            <m:r>
                              <a:rPr lang="zh-TW" altLang="en-US" sz="24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𝜔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m:rPr>
                                <m:nor/>
                              </m:rPr>
                              <a:rPr lang="zh-TW" altLang="en-US" sz="2400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e>
                    </m:d>
                  </m:oMath>
                </a14:m>
                <a:endParaRPr lang="en-US" altLang="zh-TW" sz="2400" b="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其中：</a:t>
                </a:r>
                <a:endParaRPr lang="en-US" altLang="zh-TW" sz="24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4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𝜋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為期初收取的保險費率</a:t>
                </a:r>
                <a:endParaRPr lang="en-US" altLang="zh-TW" sz="24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𝜋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為每年的保險費率</a:t>
                </a:r>
                <a:endParaRPr lang="en-US" altLang="zh-TW" sz="24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𝜋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為貸款利率與短期利率的利差</a:t>
                </a:r>
                <a:endParaRPr lang="en-US" altLang="zh-TW" sz="24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為在評價</a:t>
                </a:r>
                <a:r>
                  <a:rPr lang="zh-TW" altLang="en-US" sz="24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日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時被保險人的年紀</a:t>
                </a:r>
                <a:endParaRPr lang="en-US" altLang="zh-TW" sz="24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𝜔</m:t>
                    </m:r>
                    <m:r>
                      <a:rPr lang="zh-TW" altLang="en-US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為</m:t>
                    </m:r>
                  </m:oMath>
                </a14:m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被保險人最大歲數</a:t>
                </a:r>
                <a:endParaRPr lang="en-US" altLang="zh-TW" sz="24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𝛼</m:t>
                    </m:r>
                  </m:oMath>
                </a14:m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為每年給付的年金</a:t>
                </a:r>
                <a:endParaRPr lang="en-US" altLang="zh-TW" sz="24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59860"/>
                <a:ext cx="10515600" cy="5047380"/>
              </a:xfrm>
              <a:blipFill>
                <a:blip r:embed="rId2"/>
                <a:stretch>
                  <a:fillRect l="-754" t="-2174" b="-12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942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𝐵𝐴𝐿</m:t>
                    </m:r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又可在改寫成下式：</a:t>
                </a:r>
                <a:endParaRPr lang="en-US" altLang="zh-TW" sz="18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18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18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18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其中：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18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6" t="-9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評價方法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422400" y="2248839"/>
                <a:ext cx="7264400" cy="10563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𝐵𝐴𝐿</m:t>
                      </m:r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r>
                            <a:rPr lang="zh-TW" altLang="en-US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sSup>
                            <m:s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nary>
                                <m:nary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sSub>
                                    <m:sSubPr>
                                      <m:ctrlPr>
                                        <a:rPr lang="en-US" altLang="zh-TW" sz="22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  <m:e>
                                  <m:d>
                                    <m:d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200" i="1">
                                              <a:latin typeface="Cambria Math" panose="02040503050406030204" pitchFamily="18" charset="0"/>
                                            </a:rPr>
                                            <m:t>𝜋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𝑑𝑠</m:t>
                                  </m:r>
                                </m:e>
                              </m:nary>
                            </m:sup>
                          </m:sSup>
                          <m:sSub>
                            <m:sSubPr>
                              <m:ctrlPr>
                                <a:rPr lang="en-US" altLang="zh-TW" sz="2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,  </m:t>
                      </m:r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=1,…,</m:t>
                      </m:r>
                      <m:r>
                        <a:rPr lang="zh-TW" altLang="en-US" sz="22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𝜔</m:t>
                      </m:r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zh-TW" altLang="en-US" sz="22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400" y="2248839"/>
                <a:ext cx="7264400" cy="10563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1422400" y="3728431"/>
                <a:ext cx="5727700" cy="13459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20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(1+</m:t>
                              </m:r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altLang="zh-TW" sz="2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  <m:d>
                                    <m:d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den>
                              </m:f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  <m:sSup>
                                <m:sSupPr>
                                  <m:ctrlPr>
                                    <a:rPr lang="en-US" altLang="zh-TW" sz="2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(1+</m:t>
                                  </m:r>
                                  <m:sSub>
                                    <m:sSub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,  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=0</m:t>
                              </m:r>
                              <m:r>
                                <m:rPr>
                                  <m:nor/>
                                </m:rPr>
                                <a:rPr lang="zh-TW" altLang="en-US" sz="2200" dirty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(1+</m:t>
                                  </m:r>
                                  <m:sSub>
                                    <m:sSub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−1−</m:t>
                                  </m:r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p>
                              </m:sSup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=1,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2,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…,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  <m:r>
                                <m:rPr>
                                  <m:nor/>
                                </m:rPr>
                                <a:rPr lang="zh-TW" altLang="en-US" sz="2200" dirty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2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400" y="3728431"/>
                <a:ext cx="5727700" cy="134594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814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838200" y="365125"/>
                <a:ext cx="10415415" cy="47529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𝐵𝐴𝐿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𝐵𝐴𝐿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𝛼</m:t>
                          </m:r>
                        </m:e>
                      </m:d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sup>
                            <m:e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</m:oMath>
                  </m:oMathPara>
                </a14:m>
                <a:endParaRPr lang="en-US" altLang="zh-TW" sz="2000" dirty="0"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𝐵𝐴𝐿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d>
                                  <m:d>
                                    <m:dPr>
                                      <m:ctrlP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𝜋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zh-TW" alt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𝛼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nary>
                                    <m:naryPr>
                                      <m:ctrlP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altLang="zh-TW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𝑠</m:t>
                                              </m:r>
                                            </m:e>
                                          </m:d>
                                          <m: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TW" alt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𝜋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𝑟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𝑑𝑠</m:t>
                                      </m:r>
                                    </m:e>
                                  </m:nary>
                                </m:sup>
                              </m:sSup>
                            </m:e>
                          </m:d>
                          <m:d>
                            <m:dPr>
                              <m:ctrlPr>
                                <a:rPr lang="en-US" altLang="zh-TW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zh-TW" alt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𝛼</m:t>
                          </m:r>
                        </m:e>
                      </m:d>
                      <m:sSup>
                        <m:sSupPr>
                          <m:ctrlP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ctrlPr>
                                <a:rPr lang="en-US" altLang="zh-TW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sup>
                            <m:e>
                              <m:d>
                                <m:dPr>
                                  <m:ctrlP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</m:oMath>
                  </m:oMathPara>
                </a14:m>
                <a:endParaRPr lang="en-US" altLang="zh-TW" sz="200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zh-TW" alt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d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zh-TW" alt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𝛼</m:t>
                                  </m:r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  <m:sSup>
                                    <m:sSupPr>
                                      <m:ctrlP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nary>
                                        <m:naryPr>
                                          <m:ctrlP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m:rPr>
                                              <m:brk m:alnAt="23"/>
                                            </m:rP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  <m:sup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sup>
                                        <m:e>
                                          <m:d>
                                            <m:dPr>
                                              <m:ctrlPr>
                                                <a:rPr lang="en-US" altLang="zh-TW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𝑟</m:t>
                                              </m:r>
                                              <m:d>
                                                <m:dPr>
                                                  <m:ctrlPr>
                                                    <a:rPr lang="en-US" altLang="zh-TW" sz="2000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n-US" altLang="zh-TW" sz="2000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𝑠</m:t>
                                                  </m:r>
                                                </m:e>
                                              </m:d>
                                              <m:r>
                                                <a:rPr lang="en-US" altLang="zh-TW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+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altLang="zh-TW" sz="2000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zh-TW" altLang="en-US" sz="2000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𝜋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𝑟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  <m: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𝑑𝑠</m:t>
                                          </m:r>
                                        </m:e>
                                      </m:nary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𝜋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zh-TW" alt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𝛼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nary>
                                    <m:naryPr>
                                      <m:ctrlP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altLang="zh-TW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𝑠</m:t>
                                              </m:r>
                                            </m:e>
                                          </m:d>
                                          <m:r>
                                            <a:rPr lang="en-US" altLang="zh-TW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TW" alt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𝜋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𝑟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𝑑𝑠</m:t>
                                      </m:r>
                                    </m:e>
                                  </m:nary>
                                </m:sup>
                              </m:sSup>
                            </m:e>
                          </m:d>
                          <m:d>
                            <m:dPr>
                              <m:ctrlPr>
                                <a:rPr lang="en-US" altLang="zh-TW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zh-TW" alt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𝛼</m:t>
                          </m:r>
                        </m:e>
                      </m:d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sup>
                            <m:e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</m:oMath>
                  </m:oMathPara>
                </a14:m>
                <a:endParaRPr lang="en-US" altLang="zh-TW" sz="2000" dirty="0"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𝛼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sup>
                            <m:e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sup>
                            <m:e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sup>
                            <m:e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sup>
                            <m:e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sup>
                            <m:e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,3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sup>
                            <m:e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,3</m:t>
                          </m:r>
                        </m:sub>
                      </m:sSub>
                    </m:oMath>
                  </m:oMathPara>
                </a14:m>
                <a:endParaRPr lang="en-US" altLang="zh-TW" sz="2000" dirty="0" smtClean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65125"/>
                <a:ext cx="10415415" cy="47529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313506"/>
              </p:ext>
            </p:extLst>
          </p:nvPr>
        </p:nvGraphicFramePr>
        <p:xfrm>
          <a:off x="2247900" y="5232329"/>
          <a:ext cx="8127999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6971067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46905275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2375283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第</a:t>
                      </a:r>
                      <a:r>
                        <a:rPr kumimoji="0" lang="en-US" altLang="zh-TW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0</a:t>
                      </a:r>
                      <a:r>
                        <a:rPr kumimoji="0" lang="zh-TW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期至第</a:t>
                      </a:r>
                      <a:r>
                        <a:rPr kumimoji="0" lang="en-US" altLang="zh-TW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1</a:t>
                      </a:r>
                      <a:r>
                        <a:rPr kumimoji="0" lang="zh-TW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期</a:t>
                      </a: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第</a:t>
                      </a:r>
                      <a:r>
                        <a:rPr kumimoji="0" lang="en-US" altLang="zh-TW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1</a:t>
                      </a:r>
                      <a:r>
                        <a:rPr kumimoji="0" lang="zh-TW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期至第</a:t>
                      </a:r>
                      <a:r>
                        <a:rPr kumimoji="0" lang="en-US" altLang="zh-TW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2</a:t>
                      </a:r>
                      <a:r>
                        <a:rPr kumimoji="0" lang="zh-TW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期</a:t>
                      </a: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第</a:t>
                      </a:r>
                      <a:r>
                        <a:rPr kumimoji="0" lang="en-US" altLang="zh-TW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2</a:t>
                      </a:r>
                      <a:r>
                        <a:rPr kumimoji="0" lang="zh-TW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期至第</a:t>
                      </a:r>
                      <a:r>
                        <a:rPr kumimoji="0" lang="en-US" altLang="zh-TW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3</a:t>
                      </a:r>
                      <a:r>
                        <a:rPr kumimoji="0" lang="zh-TW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期</a:t>
                      </a: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692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01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0087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704735"/>
                  </a:ext>
                </a:extLst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1168400" y="4241800"/>
            <a:ext cx="2159000" cy="77470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3556000" y="4241799"/>
            <a:ext cx="2146300" cy="77470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5930900" y="4241798"/>
            <a:ext cx="2133600" cy="77470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1168400" y="523232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示意圖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1808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評價方法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16100"/>
            <a:ext cx="10515600" cy="4445000"/>
          </a:xfrm>
        </p:spPr>
        <p:txBody>
          <a:bodyPr/>
          <a:lstStyle/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保費折現值可表示如下：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1766477" y="2003268"/>
                <a:ext cx="6247223" cy="4257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𝜔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 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𝐵𝐴𝐿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den>
                              </m:f>
                            </m:e>
                          </m:d>
                        </m:e>
                      </m:nary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𝜔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</m:e>
                      </m:nary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𝐵𝐴𝐿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𝜔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p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  <m:sSup>
                                    <m:s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nary>
                                        <m:nary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sub>
                                        <m:sup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𝑗</m:t>
                                              </m:r>
                                            </m:sub>
                                          </m:sSub>
                                        </m:sup>
                                        <m:e>
                                          <m:d>
                                            <m:d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𝑟</m:t>
                                              </m:r>
                                              <m:d>
                                                <m:dPr>
                                                  <m:ctrlPr>
                                                    <a:rPr lang="en-US" altLang="zh-TW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n-US" altLang="zh-TW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𝑠</m:t>
                                                  </m:r>
                                                </m:e>
                                              </m:d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+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altLang="zh-TW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zh-TW" altLang="en-US" sz="2000" i="1">
                                                      <a:latin typeface="Cambria Math" panose="02040503050406030204" pitchFamily="18" charset="0"/>
                                                    </a:rPr>
                                                    <m:t>𝜋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𝑟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𝑑𝑠</m:t>
                                          </m:r>
                                        </m:e>
                                      </m:nary>
                                    </m:sup>
                                  </m:sSup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nary>
                                    <m:nary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nary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6477" y="2003268"/>
                <a:ext cx="6247223" cy="42578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矩形 9"/>
          <p:cNvSpPr/>
          <p:nvPr/>
        </p:nvSpPr>
        <p:spPr>
          <a:xfrm>
            <a:off x="3759200" y="3822700"/>
            <a:ext cx="3327400" cy="7747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直線單箭頭接點 10"/>
          <p:cNvCxnSpPr/>
          <p:nvPr/>
        </p:nvCxnSpPr>
        <p:spPr>
          <a:xfrm flipH="1">
            <a:off x="7200901" y="4216400"/>
            <a:ext cx="482599" cy="540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7797801" y="3889515"/>
            <a:ext cx="3262432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死亡率過程與利率過程獨立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可分開取期望值</a:t>
            </a:r>
            <a:endParaRPr lang="zh-TW" altLang="en-US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787900" y="5029200"/>
            <a:ext cx="2578100" cy="5461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單箭頭接點 15"/>
          <p:cNvCxnSpPr/>
          <p:nvPr/>
        </p:nvCxnSpPr>
        <p:spPr>
          <a:xfrm flipH="1">
            <a:off x="7499386" y="5207000"/>
            <a:ext cx="755614" cy="540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17"/>
              <p:cNvSpPr txBox="1"/>
              <p:nvPr/>
            </p:nvSpPr>
            <p:spPr>
              <a:xfrm>
                <a:off x="8252716" y="4722813"/>
                <a:ext cx="3939284" cy="9687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𝐵𝐴𝐿</m:t>
                      </m:r>
                      <m:d>
                        <m:d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altLang="zh-TW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r>
                            <a:rPr lang="zh-TW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sSup>
                            <m:sSupPr>
                              <m:ctrlP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nary>
                                <m:naryPr>
                                  <m:ctrlPr>
                                    <a:rPr lang="en-US" altLang="zh-TW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TW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𝜋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𝑑𝑠</m:t>
                                  </m:r>
                                </m:e>
                              </m:nary>
                            </m:sup>
                          </m:sSup>
                          <m:sSub>
                            <m:sSubPr>
                              <m:ctrlP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8" name="文字方塊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716" y="4722813"/>
                <a:ext cx="3939284" cy="9687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矩形 12"/>
          <p:cNvSpPr/>
          <p:nvPr/>
        </p:nvSpPr>
        <p:spPr>
          <a:xfrm>
            <a:off x="3759200" y="5345579"/>
            <a:ext cx="584200" cy="5461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/>
              <p:cNvSpPr txBox="1"/>
              <p:nvPr/>
            </p:nvSpPr>
            <p:spPr>
              <a:xfrm>
                <a:off x="3628268" y="6130664"/>
                <a:ext cx="2523640" cy="5507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d>
                        <m:d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altLang="zh-TW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b>
                          </m:sSub>
                          <m:sSub>
                            <m:sSubPr>
                              <m:ctrlP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5" name="文字方塊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8268" y="6130664"/>
                <a:ext cx="2523640" cy="5507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400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目錄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簡介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模型假設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評價方法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比較結果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結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論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29051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1625529" y="0"/>
                <a:ext cx="7736733" cy="48671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𝜔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p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  <m:sSup>
                                    <m:sSupPr>
                                      <m:ctrlP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nary>
                                        <m:nary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sub>
                                        <m:sup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𝑗</m:t>
                                              </m:r>
                                            </m:sub>
                                          </m:sSub>
                                        </m:sup>
                                        <m:e>
                                          <m: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  <m: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𝑑𝑠</m:t>
                                          </m:r>
                                        </m:e>
                                      </m:nary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nary>
                                        <m:nary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sub>
                                        <m:sup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𝑗</m:t>
                                              </m:r>
                                            </m:sub>
                                          </m:sSub>
                                        </m:sup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TW" alt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𝜋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𝑟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𝑑𝑠</m:t>
                                          </m:r>
                                        </m:e>
                                      </m:nary>
                                    </m:sup>
                                  </m:sSup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nary>
                                    <m:nary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nary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nary>
                                    <m:nary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𝑑𝑠</m:t>
                                      </m:r>
                                    </m:e>
                                  </m:nary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𝜔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p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nary>
                        <m:naryPr>
                          <m:chr m:val="∑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𝑖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𝑗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−1</m:t>
                          </m:r>
                        </m:sup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nary>
                                    <m:nary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𝑑𝑠</m:t>
                                      </m:r>
                                    </m:e>
                                  </m:nary>
                                </m:sup>
                              </m:sSup>
                            </m:den>
                          </m:f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nary>
                                    <m:nary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𝑑𝑠</m:t>
                                      </m:r>
                                    </m:e>
                                  </m:nary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nary>
                                    <m:nary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𝑑𝑠</m:t>
                                      </m:r>
                                    </m:e>
                                  </m:nary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𝜔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p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𝑖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𝑗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−1</m:t>
                          </m:r>
                        </m:sup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sSup>
                        <m:sSup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TW" sz="2000" i="1" dirty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P</m:t>
                      </m:r>
                      <m:r>
                        <m:rPr>
                          <m:nor/>
                        </m:rP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m:t>(0,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𝑖</m:t>
                          </m:r>
                        </m:sub>
                      </m:sSub>
                      <m:r>
                        <m:rPr>
                          <m:nor/>
                        </m:rP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m:t>)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529" y="0"/>
                <a:ext cx="7736733" cy="48671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/>
              <p:cNvSpPr/>
              <p:nvPr/>
            </p:nvSpPr>
            <p:spPr>
              <a:xfrm>
                <a:off x="1625529" y="5001841"/>
                <a:ext cx="6453912" cy="18419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其中：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en-US" altLang="zh-TW" sz="2200" dirty="0">
                    <a:ea typeface="標楷體" panose="03000509000000000000" pitchFamily="65" charset="-120"/>
                  </a:rPr>
                  <a:t>	</a:t>
                </a:r>
                <a14:m>
                  <m:oMath xmlns:m="http://schemas.openxmlformats.org/officeDocument/2006/math">
                    <m:r>
                      <a:rPr lang="zh-TW" altLang="en-US" sz="2200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𝐵</m:t>
                    </m:r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為在時間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 </a:t>
                </a:r>
                <a:r>
                  <a:rPr lang="en-US" altLang="zh-TW" sz="2200" dirty="0">
                    <a:ea typeface="標楷體" panose="03000509000000000000" pitchFamily="65" charset="-120"/>
                  </a:rPr>
                  <a:t>money</a:t>
                </a:r>
                <a:r>
                  <a:rPr lang="zh-TW" altLang="en-US" sz="2200" dirty="0">
                    <a:ea typeface="標楷體" panose="03000509000000000000" pitchFamily="65" charset="-120"/>
                  </a:rPr>
                  <a:t> </a:t>
                </a:r>
                <a:r>
                  <a:rPr lang="en-US" altLang="zh-TW" sz="2200" dirty="0">
                    <a:ea typeface="標楷體" panose="03000509000000000000" pitchFamily="65" charset="-120"/>
                  </a:rPr>
                  <a:t>market</a:t>
                </a:r>
                <a:r>
                  <a:rPr lang="zh-TW" altLang="en-US" sz="2200" dirty="0">
                    <a:ea typeface="標楷體" panose="03000509000000000000" pitchFamily="65" charset="-120"/>
                  </a:rPr>
                  <a:t> </a:t>
                </a:r>
                <a:r>
                  <a:rPr lang="en-US" altLang="zh-TW" sz="2200" dirty="0">
                    <a:ea typeface="標楷體" panose="03000509000000000000" pitchFamily="65" charset="-120"/>
                  </a:rPr>
                  <a:t>account</a:t>
                </a:r>
              </a:p>
              <a:p>
                <a:r>
                  <a:rPr lang="en-US" altLang="zh-TW" sz="2200" dirty="0">
                    <a:ea typeface="標楷體" panose="03000509000000000000" pitchFamily="65" charset="-120"/>
                  </a:rPr>
                  <a:t>	</a:t>
                </a:r>
                <a14:m>
                  <m:oMath xmlns:m="http://schemas.openxmlformats.org/officeDocument/2006/math">
                    <m:r>
                      <a:rPr lang="zh-TW" altLang="en-US" sz="2200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2200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P</m:t>
                    </m:r>
                    <m:r>
                      <m:rPr>
                        <m:nor/>
                      </m:rPr>
                      <a:rPr lang="en-US" altLang="zh-TW" sz="2200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m:t>(0,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</m:t>
                        </m:r>
                      </m:sub>
                    </m:sSub>
                    <m:r>
                      <m:rPr>
                        <m:nor/>
                      </m:rPr>
                      <a:rPr lang="en-US" altLang="zh-TW" sz="2200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m:t>)</m:t>
                    </m:r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為零息債券在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到期時的價格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en-US" altLang="zh-TW" sz="2200" dirty="0" smtClean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  <m:sub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年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歲存活到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期之機率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529" y="5001841"/>
                <a:ext cx="6453912" cy="1841979"/>
              </a:xfrm>
              <a:prstGeom prst="rect">
                <a:avLst/>
              </a:prstGeom>
              <a:blipFill>
                <a:blip r:embed="rId4"/>
                <a:stretch>
                  <a:fillRect l="-1229" t="-231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矩形 12"/>
          <p:cNvSpPr/>
          <p:nvPr/>
        </p:nvSpPr>
        <p:spPr>
          <a:xfrm>
            <a:off x="5118100" y="1219201"/>
            <a:ext cx="2324100" cy="5334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單箭頭接點 13"/>
          <p:cNvCxnSpPr/>
          <p:nvPr/>
        </p:nvCxnSpPr>
        <p:spPr>
          <a:xfrm flipH="1">
            <a:off x="7651785" y="1516705"/>
            <a:ext cx="1028629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/>
              <p:cNvSpPr txBox="1"/>
              <p:nvPr/>
            </p:nvSpPr>
            <p:spPr>
              <a:xfrm>
                <a:off x="8889999" y="1219201"/>
                <a:ext cx="2570960" cy="4247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0~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拆解成</a:t>
                </a:r>
                <a:r>
                  <a:rPr lang="en-US" altLang="zh-TW" sz="20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0</a:t>
                </a: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~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與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~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5" name="文字方塊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9999" y="1219201"/>
                <a:ext cx="2570960" cy="424796"/>
              </a:xfrm>
              <a:prstGeom prst="rect">
                <a:avLst/>
              </a:prstGeom>
              <a:blipFill>
                <a:blip r:embed="rId5"/>
                <a:stretch>
                  <a:fillRect l="-2370" t="-7143" b="-185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矩形 15"/>
          <p:cNvSpPr/>
          <p:nvPr/>
        </p:nvSpPr>
        <p:spPr>
          <a:xfrm>
            <a:off x="8001000" y="2329798"/>
            <a:ext cx="1054100" cy="10738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" name="直線單箭頭接點 16"/>
          <p:cNvCxnSpPr/>
          <p:nvPr/>
        </p:nvCxnSpPr>
        <p:spPr>
          <a:xfrm flipH="1">
            <a:off x="9201186" y="2882900"/>
            <a:ext cx="628614" cy="540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9975886" y="2670502"/>
            <a:ext cx="121058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兩兩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消</a:t>
            </a:r>
            <a:endParaRPr lang="zh-TW" altLang="en-US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2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評價方法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68430"/>
            <a:ext cx="10515600" cy="5249870"/>
          </a:xfrm>
        </p:spPr>
        <p:txBody>
          <a:bodyPr>
            <a:normAutofit/>
          </a:bodyPr>
          <a:lstStyle/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損失的期望折現值則可表示如下：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                   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1598612" y="1603376"/>
                <a:ext cx="9659414" cy="4139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𝜔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[</m:t>
                                  </m:r>
                                  <m:sSub>
                                    <m:sSubPr>
                                      <m:ctrlP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 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altLang="zh-TW" sz="200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  <m: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−1</m:t>
                                          </m:r>
                                        </m:sub>
                                      </m:sSub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 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]</m:t>
                                  </m:r>
                                  <m:sSup>
                                    <m:sSupPr>
                                      <m:ctrlP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[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𝐵𝐴𝐿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𝑗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𝐻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標楷體" panose="03000509000000000000" pitchFamily="65" charset="-12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標楷體" panose="03000509000000000000" pitchFamily="65" charset="-120"/>
                                                </a:rPr>
                                                <m:t>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標楷體" panose="03000509000000000000" pitchFamily="65" charset="-120"/>
                                                </a:rPr>
                                                <m:t>𝑗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]</m:t>
                                      </m:r>
                                    </m:e>
                                    <m:sup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+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den>
                              </m:f>
                            </m:e>
                          </m:d>
                        </m:e>
                      </m:nary>
                    </m:oMath>
                  </m:oMathPara>
                </a14:m>
                <a:endParaRPr lang="en-US" altLang="zh-TW" sz="20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𝜔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[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𝐵𝐴𝐿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𝑗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𝐻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標楷體" panose="03000509000000000000" pitchFamily="65" charset="-12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標楷體" panose="03000509000000000000" pitchFamily="65" charset="-120"/>
                                                </a:rPr>
                                                <m:t>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標楷體" panose="03000509000000000000" pitchFamily="65" charset="-120"/>
                                                </a:rPr>
                                                <m:t>𝑗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]</m:t>
                                      </m:r>
                                    </m:e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+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den>
                              </m:f>
                            </m:e>
                          </m:d>
                        </m:e>
                      </m:nary>
                    </m:oMath>
                    <m:oMath xmlns:m="http://schemas.openxmlformats.org/officeDocument/2006/math">
                      <m:r>
                        <a:rPr lang="en-US" altLang="zh-TW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𝜔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sup>
                        <m:e>
                          <m:d>
                            <m:d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nary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20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612" y="1603376"/>
                <a:ext cx="9659414" cy="41399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字方塊 4"/>
          <p:cNvSpPr txBox="1"/>
          <p:nvPr/>
        </p:nvSpPr>
        <p:spPr>
          <a:xfrm>
            <a:off x="1206500" y="365125"/>
            <a:ext cx="2552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cxnSp>
        <p:nvCxnSpPr>
          <p:cNvPr id="19" name="直線單箭頭接點 18"/>
          <p:cNvCxnSpPr/>
          <p:nvPr/>
        </p:nvCxnSpPr>
        <p:spPr>
          <a:xfrm flipH="1">
            <a:off x="5613400" y="5263205"/>
            <a:ext cx="1028629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/>
          <p:cNvSpPr txBox="1"/>
          <p:nvPr/>
        </p:nvSpPr>
        <p:spPr>
          <a:xfrm>
            <a:off x="6797147" y="5063150"/>
            <a:ext cx="121058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計算此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</a:p>
        </p:txBody>
      </p:sp>
      <p:sp>
        <p:nvSpPr>
          <p:cNvPr id="22" name="矩形 21"/>
          <p:cNvSpPr/>
          <p:nvPr/>
        </p:nvSpPr>
        <p:spPr>
          <a:xfrm>
            <a:off x="4635500" y="4996155"/>
            <a:ext cx="673100" cy="4671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040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證明推導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200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C</m:t>
                    </m:r>
                    <m:d>
                      <m:dPr>
                        <m:ctrlPr>
                          <a:rPr lang="en-US" altLang="zh-TW" sz="22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TW" sz="2200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𝐸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𝐵𝐴𝐿</m:t>
                                    </m:r>
                                    <m:d>
                                      <m:dPr>
                                        <m:ctrlPr>
                                          <a:rPr lang="en-US" altLang="zh-TW" sz="2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altLang="zh-TW" sz="22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sz="22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sz="22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𝑗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𝐻</m:t>
                                    </m:r>
                                    <m:d>
                                      <m:dPr>
                                        <m:ctrlPr>
                                          <a:rPr lang="en-US" altLang="zh-TW" sz="2200" i="1">
                                            <a:latin typeface="Cambria Math" panose="02040503050406030204" pitchFamily="18" charset="0"/>
                                            <a:ea typeface="標楷體" panose="03000509000000000000" pitchFamily="65" charset="-12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altLang="zh-TW" sz="2200" i="1">
                                                <a:latin typeface="Cambria Math" panose="02040503050406030204" pitchFamily="18" charset="0"/>
                                                <a:ea typeface="標楷體" panose="03000509000000000000" pitchFamily="65" charset="-12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sz="2200" i="1">
                                                <a:latin typeface="Cambria Math" panose="02040503050406030204" pitchFamily="18" charset="0"/>
                                                <a:ea typeface="標楷體" panose="03000509000000000000" pitchFamily="65" charset="-12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sz="2200" i="1">
                                                <a:latin typeface="Cambria Math" panose="02040503050406030204" pitchFamily="18" charset="0"/>
                                                <a:ea typeface="標楷體" panose="03000509000000000000" pitchFamily="65" charset="-120"/>
                                              </a:rPr>
                                              <m:t>𝑗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  <m:sup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+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  <m:d>
                              <m:d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</m:den>
                        </m:f>
                      </m:e>
                    </m:d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𝐸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𝐵𝐴𝐿</m:t>
                            </m:r>
                            <m:d>
                              <m:d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  <m:d>
                              <m:d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</m:den>
                        </m:f>
                      </m:e>
                    </m:d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𝐸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  <m:d>
                              <m:d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  <m:d>
                              <m:d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zh-TW" altLang="en-US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sz="1000" dirty="0" smtClean="0"/>
              </a:p>
              <a:p>
                <a:pPr marL="0" indent="0">
                  <a:buNone/>
                </a:pP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先計算第一項，可改寫成下式：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5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5972174" y="1835150"/>
            <a:ext cx="301626" cy="34925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7673974" y="1835150"/>
            <a:ext cx="301626" cy="34925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8430699" y="1429269"/>
                <a:ext cx="2850075" cy="8117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1  ,</m:t>
                              </m:r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𝐵𝐴𝐿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e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0  ,       </m:t>
                              </m:r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       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0699" y="1429269"/>
                <a:ext cx="2850075" cy="8117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1739900" y="2982683"/>
                <a:ext cx="6743700" cy="38293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𝐵𝐴𝐿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𝑄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𝐵𝐴𝐿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𝐷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den>
                              </m:f>
                            </m:e>
                            <m:e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𝐵𝐴𝐿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den>
                              </m:f>
                            </m:e>
                          </m:d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</m:t>
                      </m:r>
                      <m:nary>
                        <m:nary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0</m:t>
                          </m:r>
                        </m:sub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𝑄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e>
                            <m:e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𝐵𝐴𝐿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den>
                              </m:f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sSub>
                            <m:sSubPr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𝐵𝐴𝐿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den>
                              </m:f>
                            </m:sub>
                          </m:sSub>
                          <m:d>
                            <m:d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limLow>
                        <m:limLow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altLang="zh-TW" sz="2000">
                              <a:latin typeface="Cambria Math" panose="020405030504060302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lim>
                      </m:limLow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𝑄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𝑚𝑗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e>
                            <m:e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𝐵𝐴𝐿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den>
                              </m:f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900" y="2982683"/>
                <a:ext cx="6743700" cy="38293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直線單箭頭接點 7"/>
          <p:cNvCxnSpPr/>
          <p:nvPr/>
        </p:nvCxnSpPr>
        <p:spPr>
          <a:xfrm flipH="1">
            <a:off x="7480371" y="3833134"/>
            <a:ext cx="1028629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/>
          <p:cNvSpPr txBox="1"/>
          <p:nvPr/>
        </p:nvSpPr>
        <p:spPr>
          <a:xfrm>
            <a:off x="8547100" y="3608831"/>
            <a:ext cx="2492990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應用雙重期望值定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理</a:t>
            </a:r>
          </a:p>
        </p:txBody>
      </p:sp>
      <p:sp>
        <p:nvSpPr>
          <p:cNvPr id="10" name="矩形 9"/>
          <p:cNvSpPr/>
          <p:nvPr/>
        </p:nvSpPr>
        <p:spPr>
          <a:xfrm>
            <a:off x="3771900" y="3397080"/>
            <a:ext cx="3505200" cy="82361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3340100" y="5919682"/>
            <a:ext cx="3098800" cy="82361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7907085" y="6166142"/>
            <a:ext cx="123691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計算此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</a:p>
        </p:txBody>
      </p:sp>
      <p:cxnSp>
        <p:nvCxnSpPr>
          <p:cNvPr id="15" name="直線單箭頭接點 14"/>
          <p:cNvCxnSpPr/>
          <p:nvPr/>
        </p:nvCxnSpPr>
        <p:spPr>
          <a:xfrm flipH="1">
            <a:off x="6762785" y="6393505"/>
            <a:ext cx="1028629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36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257300" y="482600"/>
                <a:ext cx="9491766" cy="63544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𝑄</m:t>
                          </m:r>
                        </m:sub>
                      </m:sSub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𝑚𝑗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e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𝐵𝐴𝐿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𝑚𝑗</m:t>
                          </m:r>
                        </m:sub>
                      </m:sSub>
                      <m:sSub>
                        <m:sSub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𝑃𝑟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𝑚𝑗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𝑚𝑗</m:t>
                          </m:r>
                        </m:sub>
                      </m:sSub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𝑃𝑟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𝑚𝑗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nary>
                                    <m:nary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𝛿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)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𝑑𝑠</m:t>
                                      </m:r>
                                    </m:e>
                                  </m:nary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 smtClean="0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</m:sSub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𝐽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p>
                                      </m:sSubSup>
                                    </m:e>
                                  </m:nary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nary>
                                    <m:nary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𝑑𝑠</m:t>
                                      </m:r>
                                    </m:e>
                                  </m:nary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𝑚𝑗</m:t>
                          </m:r>
                        </m:sub>
                      </m:sSub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𝑃𝑟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𝑚𝑗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𝛿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𝑑𝑠</m:t>
                                  </m:r>
                                </m:e>
                              </m:nary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p>
                                  </m:sSubSup>
                                </m:e>
                              </m:nary>
                            </m:sup>
                          </m:sSup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𝑚𝑗</m:t>
                          </m:r>
                        </m:sub>
                      </m:sSub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𝑃𝑟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𝑙𝑛</m:t>
                          </m:r>
                          <m:f>
                            <m:f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𝑚𝑗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den>
                          </m:f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zh-TW" altLang="en-US" sz="200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p>
                              </m:sSubSup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zh-TW" dirty="0" smtClean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300" y="482600"/>
                <a:ext cx="9491766" cy="63544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字方塊 2"/>
          <p:cNvSpPr txBox="1"/>
          <p:nvPr/>
        </p:nvSpPr>
        <p:spPr>
          <a:xfrm>
            <a:off x="5588000" y="2683479"/>
            <a:ext cx="2364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Q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測度下的房價過程</a:t>
            </a:r>
            <a:endParaRPr lang="zh-TW" altLang="en-US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314700" y="3200400"/>
            <a:ext cx="5638800" cy="5461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8953500" y="5671210"/>
            <a:ext cx="1270000" cy="61529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10198792" y="5702290"/>
                <a:ext cx="2041321" cy="1079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sup>
                    </m:sSubSup>
                    <m:r>
                      <a:rPr lang="en-US" altLang="zh-TW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altLang="zh-TW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altLang="zh-TW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𝐽</m:t>
                        </m:r>
                      </m:sub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sup>
                    </m:sSubSup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J</m:t>
                        </m:r>
                      </m:sub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TW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</a:t>
                </a:r>
                <a:r>
                  <a:rPr lang="zh-TW" altLang="en-US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以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TW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𝐽</m:t>
                        </m:r>
                      </m:sub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sup>
                    </m:sSubSup>
                    <m:r>
                      <a:rPr lang="en-US" altLang="zh-TW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𝐽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TW" altLang="en-US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代換，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TW" altLang="en-US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服從標準常態分配</a:t>
                </a:r>
                <a:endParaRPr lang="en-US" altLang="zh-TW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8792" y="5702290"/>
                <a:ext cx="2041321" cy="1079270"/>
              </a:xfrm>
              <a:prstGeom prst="rect">
                <a:avLst/>
              </a:prstGeom>
              <a:blipFill>
                <a:blip r:embed="rId3"/>
                <a:stretch>
                  <a:fillRect l="-896" r="-2687" b="-847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/>
              <p:cNvSpPr txBox="1"/>
              <p:nvPr/>
            </p:nvSpPr>
            <p:spPr>
              <a:xfrm>
                <a:off x="9862335" y="4151579"/>
                <a:ext cx="1773462" cy="863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分子分母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nary>
                          <m:naryPr>
                            <m:ctrl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altLang="zh-TW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sup>
                          <m:e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en-US" altLang="zh-TW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d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𝑑𝑠</m:t>
                            </m:r>
                          </m:e>
                        </m:nary>
                      </m:sup>
                    </m:sSup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相消</a:t>
                </a:r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1" name="文字方塊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2335" y="4151579"/>
                <a:ext cx="1773462" cy="863250"/>
              </a:xfrm>
              <a:prstGeom prst="rect">
                <a:avLst/>
              </a:prstGeom>
              <a:blipFill>
                <a:blip r:embed="rId4"/>
                <a:stretch>
                  <a:fillRect l="-3780" t="-3521" b="-112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直線單箭頭接點 11"/>
          <p:cNvCxnSpPr/>
          <p:nvPr/>
        </p:nvCxnSpPr>
        <p:spPr>
          <a:xfrm flipH="1">
            <a:off x="8718585" y="4679005"/>
            <a:ext cx="1028629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84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774700" y="330200"/>
                <a:ext cx="11581247" cy="48705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𝑚𝑗</m:t>
                          </m:r>
                        </m:sub>
                      </m:sSub>
                      <m:r>
                        <a:rPr lang="en-US" altLang="zh-TW" sz="19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nary>
                        <m:naryPr>
                          <m:chr m:val="∑"/>
                          <m:ctrlPr>
                            <a:rPr lang="en-US" altLang="zh-TW" sz="19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19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19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19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19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nary>
                      <m:r>
                        <a:rPr lang="en-US" altLang="zh-TW" sz="19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𝑃𝑟</m:t>
                          </m:r>
                        </m:e>
                        <m:sub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en-US" altLang="zh-TW" sz="19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altLang="zh-TW" sz="19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𝑙𝑛</m:t>
                              </m:r>
                              <m:f>
                                <m:f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  <m:d>
                                    <m:d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d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𝑚𝑗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  <m:e>
                                  <m:r>
                                    <a:rPr lang="zh-TW" altLang="en-US" sz="19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𝛿</m:t>
                                  </m:r>
                                  <m:d>
                                    <m:d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𝑑𝑠</m:t>
                                  </m:r>
                                  <m:r>
                                    <a:rPr lang="en-US" altLang="zh-TW" sz="19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19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1900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19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sSub>
                            <m:sSub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9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zh-TW" altLang="en-US" sz="19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sub>
                            <m:sup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p>
                          </m:sSubSup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19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altLang="zh-TW" sz="19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altLang="zh-TW" sz="19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𝑚𝑗</m:t>
                          </m:r>
                        </m:sub>
                      </m:sSub>
                      <m:r>
                        <a:rPr lang="en-US" altLang="zh-TW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nary>
                        <m:naryPr>
                          <m:chr m:val="∑"/>
                          <m:ctrl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19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19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nary>
                      <m:r>
                        <a:rPr lang="en-US" altLang="zh-TW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𝑃𝑟</m:t>
                          </m:r>
                        </m:e>
                        <m:sub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𝑙𝑛</m:t>
                              </m:r>
                              <m:f>
                                <m:f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  <m:d>
                                    <m:d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d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𝑚𝑗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zh-TW" altLang="en-US" sz="19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p>
                              </m:sSubSup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  <m:e>
                                  <m:r>
                                    <a:rPr lang="zh-TW" altLang="en-US" sz="19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𝛿</m:t>
                                  </m:r>
                                  <m:d>
                                    <m:d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𝑑𝑠</m:t>
                                  </m:r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19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1900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19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sSub>
                            <m:sSub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9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altLang="zh-TW" sz="19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altLang="zh-TW" sz="19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𝑚𝑗</m:t>
                          </m:r>
                        </m:sub>
                      </m:sSub>
                      <m:r>
                        <a:rPr lang="en-US" altLang="zh-TW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nary>
                        <m:naryPr>
                          <m:chr m:val="∑"/>
                          <m:ctrl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19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19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nary>
                      <m:r>
                        <a:rPr lang="en-US" altLang="zh-TW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𝑃𝑟</m:t>
                          </m:r>
                        </m:e>
                        <m:sub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en-US" altLang="zh-TW" sz="19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19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𝑙𝑛</m:t>
                              </m:r>
                              <m:f>
                                <m:f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  <m:d>
                                    <m:d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d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𝑚𝑗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bSup>
                                <m:sSub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zh-TW" altLang="en-US" sz="19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p>
                              </m:sSubSup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  <m:e>
                                  <m:r>
                                    <a:rPr lang="zh-TW" altLang="en-US" sz="19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𝛿</m:t>
                                  </m:r>
                                  <m:d>
                                    <m:d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𝑑𝑠</m:t>
                                  </m:r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19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1900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9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9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9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9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bSup>
                                <m:sSubSupPr>
                                  <m:ctrlPr>
                                    <a:rPr lang="en-US" altLang="zh-TW" sz="19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19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19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Sup>
                                <m:sSub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19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9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bSup>
                                <m:sSubSupPr>
                                  <m:ctrlPr>
                                    <a:rPr lang="en-US" altLang="zh-TW" sz="19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19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19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lang="en-US" altLang="zh-TW" sz="19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bSup>
                                    <m:sSubSup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19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sSubSup>
                                    <m:sSubSup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19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  <m:sup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rad>
                            </m:den>
                          </m:f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</m:oMath>
                  </m:oMathPara>
                </a14:m>
                <a:endParaRPr lang="en-US" altLang="zh-TW" sz="1900" dirty="0" smtClean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330200"/>
                <a:ext cx="11581247" cy="48705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9728200" y="2263678"/>
            <a:ext cx="2247900" cy="93672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0132357" y="1894346"/>
            <a:ext cx="1823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服從常態分配</a:t>
            </a:r>
            <a:endParaRPr lang="zh-TW" altLang="en-US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588000" y="2413000"/>
            <a:ext cx="508000" cy="5207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5197458" y="1894346"/>
            <a:ext cx="2735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常數項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移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至不等式左邊</a:t>
            </a:r>
            <a:endParaRPr lang="zh-TW" altLang="en-US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651000" y="765078"/>
            <a:ext cx="1866900" cy="102562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1981200" y="330200"/>
                <a:ext cx="2492286" cy="424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TW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 altLang="zh-TW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</m:t>
                    </m:r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之機率</a:t>
                </a:r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330200"/>
                <a:ext cx="2492286" cy="424796"/>
              </a:xfrm>
              <a:prstGeom prst="rect">
                <a:avLst/>
              </a:prstGeom>
              <a:blipFill>
                <a:blip r:embed="rId3"/>
                <a:stretch>
                  <a:fillRect t="-7143" b="-18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 10"/>
          <p:cNvSpPr/>
          <p:nvPr/>
        </p:nvSpPr>
        <p:spPr>
          <a:xfrm>
            <a:off x="7113493" y="4491319"/>
            <a:ext cx="1504441" cy="70938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6992577" y="5456277"/>
                <a:ext cx="4617611" cy="4682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因為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  <m:sup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sup>
                    </m:sSubSup>
                    <m:d>
                      <m:d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TW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sSub>
                      <m:sSubPr>
                        <m:ctrlP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，故變異數可直接相加</a:t>
                </a:r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2577" y="5456277"/>
                <a:ext cx="4617611" cy="468270"/>
              </a:xfrm>
              <a:prstGeom prst="rect">
                <a:avLst/>
              </a:prstGeom>
              <a:blipFill>
                <a:blip r:embed="rId4"/>
                <a:stretch>
                  <a:fillRect l="-1319" r="-396" b="-1688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259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802886" y="292100"/>
                <a:ext cx="6672339" cy="28182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9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𝑚𝑗</m:t>
                          </m:r>
                        </m:sub>
                      </m:sSub>
                      <m:r>
                        <a:rPr lang="en-US" altLang="zh-TW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nary>
                        <m:naryPr>
                          <m:chr m:val="∑"/>
                          <m:ctrl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19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19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nary>
                      <m:r>
                        <a:rPr lang="en-US" altLang="zh-TW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𝑃𝑟</m:t>
                          </m:r>
                        </m:e>
                        <m:sub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𝑙𝑛</m:t>
                              </m:r>
                              <m:f>
                                <m:f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  <m:d>
                                    <m:d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𝑚𝑗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𝑗𝑘</m:t>
                                      </m:r>
                                    </m:sub>
                                  </m:sSub>
                                </m:e>
                              </m:acc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19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𝑘𝑗</m:t>
                                  </m:r>
                                </m:sub>
                                <m:sup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sSub>
                                <m:sSub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𝑘𝑗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</m:oMath>
                  </m:oMathPara>
                </a14:m>
                <a:endParaRPr lang="en-US" altLang="zh-TW" sz="19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𝑚𝑗</m:t>
                          </m:r>
                        </m:sub>
                      </m:sSub>
                      <m:r>
                        <a:rPr lang="en-US" altLang="zh-TW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nary>
                        <m:naryPr>
                          <m:chr m:val="∑"/>
                          <m:ctrl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19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19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9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nary>
                      <m:r>
                        <a:rPr lang="en-US" altLang="zh-TW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zh-TW" altLang="en-US" sz="19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en-US" altLang="zh-TW" sz="19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𝑗𝑘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𝑚𝑗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zh-TW" altLang="en-US" sz="1900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86" y="292100"/>
                <a:ext cx="6672339" cy="28182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404623" y="3817182"/>
                <a:ext cx="7241835" cy="29552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其中：</a:t>
                </a:r>
                <a14:m>
                  <m:oMath xmlns:m="http://schemas.openxmlformats.org/officeDocument/2006/math">
                    <m:r>
                      <a:rPr lang="en-US" altLang="zh-TW" sz="2200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d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zh-TW" altLang="en-US" sz="22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2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num>
                      <m:den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zh-TW" altLang="en-US" sz="2200" dirty="0" smtClean="0"/>
                  <a:t>        </a:t>
                </a:r>
                <a:r>
                  <a:rPr lang="en-US" altLang="zh-TW" sz="2200" dirty="0" smtClean="0"/>
                  <a:t>,</a:t>
                </a:r>
                <a:r>
                  <a:rPr lang="zh-TW" altLang="en-US" sz="2200" dirty="0" smtClean="0"/>
                  <a:t>  </a:t>
                </a:r>
                <a:r>
                  <a:rPr lang="en-US" altLang="zh-TW" sz="2200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𝑗𝑘</m:t>
                        </m:r>
                      </m:sub>
                    </m:sSub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𝑚𝑗</m:t>
                            </m:r>
                          </m:sub>
                        </m:sSub>
                      </m:e>
                    </m:d>
                    <m:r>
                      <a:rPr lang="en-US" altLang="zh-TW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𝑚𝑗</m:t>
                                </m:r>
                              </m:sub>
                            </m:sSub>
                          </m:den>
                        </m:f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acc>
                          <m:accPr>
                            <m:chr m:val="̅"/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𝑗𝑘</m:t>
                                </m:r>
                              </m:sub>
                            </m:sSub>
                          </m:e>
                        </m:acc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bSup>
                          <m:sSubSup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TW" altLang="en-US" sz="22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𝑘𝑗</m:t>
                            </m:r>
                          </m:sub>
                          <m:sup>
                            <m: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𝑘𝑗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sz="2200" dirty="0" smtClean="0"/>
                  <a:t>	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𝑗𝑘</m:t>
                            </m:r>
                          </m:sub>
                        </m:sSub>
                      </m:e>
                    </m:acc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nary>
                      <m:nary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p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𝑑𝑠</m:t>
                        </m:r>
                      </m:e>
                    </m:nary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sSubSup>
                      <m:sSubSup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sup>
                    </m:sSubSup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TW" sz="2200" i="1">
                        <a:latin typeface="Cambria Math" panose="02040503050406030204" pitchFamily="18" charset="0"/>
                      </a:rPr>
                      <m:t>𝑘</m:t>
                    </m:r>
                    <m:sSubSup>
                      <m:sSubSup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𝐽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TW" sz="2200" dirty="0" smtClean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𝑘𝑗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TW" sz="22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𝑘</m:t>
                    </m:r>
                    <m:sSubSup>
                      <m:sSubSup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𝐽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zh-TW" altLang="en-US" sz="2200" dirty="0" smtClean="0"/>
                  <a:t>   </a:t>
                </a:r>
                <a:r>
                  <a:rPr lang="en-US" altLang="zh-TW" sz="2200" dirty="0" smtClean="0"/>
                  <a:t>,</a:t>
                </a:r>
                <a:r>
                  <a:rPr lang="zh-TW" altLang="en-US" sz="2200" dirty="0" smtClean="0"/>
                  <a:t>   </a:t>
                </a:r>
                <a14:m>
                  <m:oMath xmlns:m="http://schemas.openxmlformats.org/officeDocument/2006/math">
                    <m:r>
                      <a:rPr lang="zh-TW" altLang="en-US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𝜙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()</m:t>
                    </m:r>
                  </m:oMath>
                </a14:m>
                <a:r>
                  <a:rPr lang="zh-TW" altLang="en-US" sz="2200" dirty="0"/>
                  <a:t>為常態分配之</a:t>
                </a:r>
                <a:r>
                  <a:rPr lang="en-US" altLang="zh-TW" sz="2200" dirty="0" err="1" smtClean="0"/>
                  <a:t>cdf</a:t>
                </a:r>
                <a:endParaRPr lang="zh-TW" altLang="en-US" sz="2200" dirty="0"/>
              </a:p>
              <a:p>
                <a:endParaRPr lang="zh-TW" altLang="en-US" sz="2200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4623" y="3817182"/>
                <a:ext cx="7241835" cy="2955296"/>
              </a:xfrm>
              <a:prstGeom prst="rect">
                <a:avLst/>
              </a:prstGeom>
              <a:blipFill>
                <a:blip r:embed="rId4"/>
                <a:stretch>
                  <a:fillRect l="-109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338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876300" y="406400"/>
                <a:ext cx="10490200" cy="6274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nary>
                                    <m:nary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𝛿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)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𝑑𝑠</m:t>
                                      </m:r>
                                    </m:e>
                                  </m:nary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</m:sSub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𝐽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p>
                                      </m:sSubSup>
                                    </m:e>
                                  </m:nary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nary>
                                    <m:nary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𝑑𝑠</m:t>
                                      </m:r>
                                    </m:e>
                                  </m:nary>
                                </m:sup>
                              </m:sSup>
                            </m:den>
                          </m:f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nary>
                                    <m:nary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𝛿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𝑑𝑠</m:t>
                                      </m:r>
                                    </m:e>
                                  </m:nary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</m:sSub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𝐽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p>
                                      </m:sSubSup>
                                    </m:e>
                                  </m:nary>
                                </m:sup>
                              </m:sSup>
                            </m:e>
                          </m:d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sup>
                      </m:sSup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nary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𝑅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nary>
                                <m:naryPr>
                                  <m:chr m:val="∑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p>
                                  </m:sSubSup>
                                </m:e>
                              </m:nary>
                            </m:sup>
                          </m:s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nary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𝑅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nary>
                                <m:naryPr>
                                  <m:chr m:val="∑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p>
                                  </m:sSub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</m:sup>
                          </m:s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nary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𝑅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p>
                              </m:sSub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nary>
                                <m:naryPr>
                                  <m:chr m:val="∑"/>
                                  <m:ctrlPr>
                                    <a:rPr lang="en-US" altLang="zh-TW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sup>
                          </m:s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00" y="406400"/>
                <a:ext cx="10490200" cy="62749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字方塊 4"/>
          <p:cNvSpPr txBox="1"/>
          <p:nvPr/>
        </p:nvSpPr>
        <p:spPr>
          <a:xfrm>
            <a:off x="876300" y="406400"/>
            <a:ext cx="3784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計算第二項，可改寫如下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8751209" y="2148674"/>
                <a:ext cx="3106270" cy="1391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𝑄</m:t>
                    </m:r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測度轉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𝑅</m:t>
                    </m:r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測度</a:t>
                </a:r>
                <a:endParaRPr lang="en-US" altLang="zh-TW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𝑑𝑅</m:t>
                          </m:r>
                        </m:num>
                        <m:den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𝑑𝑄</m:t>
                          </m:r>
                        </m:den>
                      </m:f>
                      <m:r>
                        <a:rPr lang="en-US" altLang="zh-TW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</m:t>
                      </m:r>
                      <m:sSup>
                        <m:sSupPr>
                          <m:ctrlP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pPr>
                        <m:e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zh-TW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𝐻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SupPr>
                            <m:e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𝑄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fPr>
                            <m:num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SupPr>
                            <m:e>
                              <m:r>
                                <a:rPr lang="zh-TW" alt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2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𝑗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altLang="zh-TW" sz="2000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p>
                      </m:sSubSup>
                      <m:d>
                        <m:d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sup>
                      </m:sSubSup>
                      <m:d>
                        <m:d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zh-TW" alt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altLang="zh-TW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altLang="zh-TW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altLang="zh-TW" sz="2000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1209" y="2148674"/>
                <a:ext cx="3106270" cy="1391407"/>
              </a:xfrm>
              <a:prstGeom prst="rect">
                <a:avLst/>
              </a:prstGeom>
              <a:blipFill>
                <a:blip r:embed="rId3"/>
                <a:stretch>
                  <a:fillRect l="-589" t="-218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/>
          <p:cNvSpPr/>
          <p:nvPr/>
        </p:nvSpPr>
        <p:spPr>
          <a:xfrm>
            <a:off x="3924301" y="4445000"/>
            <a:ext cx="647699" cy="3175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4365374" y="4001096"/>
                <a:ext cx="2170209" cy="4439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1+</m:t>
                        </m:r>
                        <m:sSub>
                          <m:sSubPr>
                            <m:ctrl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移至此處</a:t>
                </a:r>
                <a:endParaRPr lang="en-US" altLang="zh-TW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374" y="4001096"/>
                <a:ext cx="2170209" cy="443904"/>
              </a:xfrm>
              <a:prstGeom prst="rect">
                <a:avLst/>
              </a:prstGeom>
              <a:blipFill>
                <a:blip r:embed="rId4"/>
                <a:stretch>
                  <a:fillRect t="-2740" r="-2247" b="-178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肘形接點 2"/>
          <p:cNvCxnSpPr/>
          <p:nvPr/>
        </p:nvCxnSpPr>
        <p:spPr>
          <a:xfrm rot="10800000" flipV="1">
            <a:off x="8260230" y="2844377"/>
            <a:ext cx="372782" cy="343222"/>
          </a:xfrm>
          <a:prstGeom prst="bentConnector3">
            <a:avLst>
              <a:gd name="adj1" fmla="val 100501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10553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838200" y="571500"/>
                <a:ext cx="10490200" cy="5281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nary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𝑅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p>
                              </m:sSub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rad>
                                <m:radPr>
                                  <m:degHide m:val="on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</m:ra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</m:sup>
                          </m:s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nary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𝑅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p>
                              </m:sSubSup>
                              <m:r>
                                <a:rPr lang="en-US" altLang="zh-TW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TW" sz="20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rad>
                                <m:radPr>
                                  <m:degHide m:val="on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</m:ra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US" altLang="zh-TW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TW" sz="20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nary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𝑅</m:t>
                              </m:r>
                            </m:e>
                          </m:acc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p>
                              </m:sSub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20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nary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𝑅</m:t>
                              </m:r>
                            </m:e>
                          </m:acc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00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1+</m:t>
                                  </m:r>
                                  <m:sSub>
                                    <m:sSubPr>
                                      <m:ctrlPr>
                                        <a:rPr lang="en-US" altLang="zh-TW" sz="200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𝑘</m:t>
                              </m:r>
                            </m:sup>
                          </m:s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2000" dirty="0" smtClean="0"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71500"/>
                <a:ext cx="10490200" cy="52811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9763809" y="3423271"/>
                <a:ext cx="2257862" cy="1376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𝑅</m:t>
                    </m:r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測度轉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acc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𝑅</m:t>
                        </m:r>
                      </m:e>
                    </m:acc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測度</a:t>
                </a:r>
                <a:endParaRPr lang="en-US" altLang="zh-TW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𝑑</m:t>
                          </m:r>
                          <m:acc>
                            <m:accPr>
                              <m:chr m:val="̃"/>
                              <m:ctrlPr>
                                <a:rPr lang="zh-TW" alt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𝑅</m:t>
                              </m:r>
                            </m:e>
                          </m:acc>
                        </m:num>
                        <m:den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𝑑</m:t>
                          </m:r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𝑅</m:t>
                          </m:r>
                        </m:den>
                      </m:f>
                      <m:r>
                        <a:rPr lang="en-US" altLang="zh-TW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</m:t>
                      </m:r>
                      <m:sSup>
                        <m:sSupPr>
                          <m:ctrlP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pPr>
                        <m:e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zh-TW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𝑗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𝑘</m:t>
                              </m:r>
                            </m:e>
                          </m:rad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𝑍</m:t>
                          </m:r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fPr>
                            <m:num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SupPr>
                            <m:e>
                              <m:r>
                                <a:rPr lang="zh-TW" alt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𝐽</m:t>
                              </m:r>
                            </m:sub>
                            <m:sup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US" altLang="zh-TW" sz="2000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acc>
                            <m:accPr>
                              <m:chr m:val="̃"/>
                              <m:ctrlP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𝑅</m:t>
                              </m:r>
                            </m:e>
                          </m:acc>
                        </m:sup>
                      </m:sSubSup>
                      <m:d>
                        <m:d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p>
                      </m:sSubSup>
                      <m:d>
                        <m:d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3809" y="3423271"/>
                <a:ext cx="2257862" cy="1376852"/>
              </a:xfrm>
              <a:prstGeom prst="rect">
                <a:avLst/>
              </a:prstGeom>
              <a:blipFill>
                <a:blip r:embed="rId3"/>
                <a:stretch>
                  <a:fillRect t="-2222" b="-88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線單箭頭接點 5"/>
          <p:cNvCxnSpPr/>
          <p:nvPr/>
        </p:nvCxnSpPr>
        <p:spPr>
          <a:xfrm flipH="1" flipV="1">
            <a:off x="8956871" y="4062605"/>
            <a:ext cx="600255" cy="189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6415279" y="4492443"/>
                <a:ext cx="2309735" cy="5672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𝜂</m:t>
                          </m:r>
                        </m:e>
                        <m:sub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r>
                        <a:rPr lang="en-US" altLang="zh-TW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Sup>
                            <m:sSubSupPr>
                              <m:ctrlPr>
                                <a:rPr lang="en-US" altLang="zh-TW" sz="20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sub>
                            <m:sup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p>
                          </m:sSubSup>
                          <m:r>
                            <m:rPr>
                              <m:nor/>
                            </m:rPr>
                            <a:rPr lang="en-US" altLang="zh-TW" sz="20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zh-TW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zh-TW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altLang="zh-TW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r>
                        <a:rPr lang="en-US" altLang="zh-TW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zh-TW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5279" y="4492443"/>
                <a:ext cx="2309735" cy="5672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矩形 7"/>
          <p:cNvSpPr/>
          <p:nvPr/>
        </p:nvSpPr>
        <p:spPr>
          <a:xfrm>
            <a:off x="6010374" y="5059714"/>
            <a:ext cx="1076226" cy="55368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91187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800100" y="635000"/>
                <a:ext cx="10515600" cy="5595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1+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TW" altLang="en-US" sz="2000" i="1">
                                                  <a:latin typeface="Cambria Math" panose="02040503050406030204" pitchFamily="18" charset="0"/>
                                                  <a:ea typeface="標楷體" panose="03000509000000000000" pitchFamily="65" charset="-120"/>
                                                </a:rPr>
                                                <m:t>𝜂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𝑄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nary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𝑅</m:t>
                              </m:r>
                            </m:e>
                          </m:acc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20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1+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TW" altLang="en-US" sz="2000" i="1">
                                                  <a:latin typeface="Cambria Math" panose="02040503050406030204" pitchFamily="18" charset="0"/>
                                                  <a:ea typeface="標楷體" panose="03000509000000000000" pitchFamily="65" charset="-120"/>
                                                </a:rPr>
                                                <m:t>𝜂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𝑄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nary>
                      <m:nary>
                        <m:nary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0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𝐸</m:t>
                              </m:r>
                            </m:e>
                            <m:sub>
                              <m:acc>
                                <m:accPr>
                                  <m:chr m:val="̃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𝑅</m:t>
                                  </m:r>
                                </m:e>
                              </m:acc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𝐵𝐴𝐿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den>
                              </m:f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𝐵𝐴𝐿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den>
                              </m:f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1+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limLow>
                        <m:limLow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altLang="zh-TW" sz="2000">
                              <a:latin typeface="Cambria Math" panose="020405030504060302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lim>
                      </m:limLow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𝐸</m:t>
                              </m:r>
                            </m:e>
                            <m:sub>
                              <m:acc>
                                <m:accPr>
                                  <m:chr m:val="̃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𝑅</m:t>
                                  </m:r>
                                </m:e>
                              </m:acc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𝐵𝐴𝐿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den>
                              </m:f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altLang="zh-TW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altLang="zh-TW" sz="2000">
                              <a:latin typeface="Cambria Math" panose="020405030504060302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lim>
                      </m:limLow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𝑃𝑟</m:t>
                                      </m:r>
                                    </m:e>
                                    <m:sub>
                                      <m:acc>
                                        <m:accPr>
                                          <m:chr m:val="̃"/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𝑅</m:t>
                                          </m:r>
                                        </m:e>
                                      </m:acc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𝑚𝑗</m:t>
                                          </m:r>
                                        </m:sub>
                                      </m:s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≥</m:t>
                                      </m:r>
                                      <m:f>
                                        <m:f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𝐻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altLang="zh-TW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𝑗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num>
                                        <m:den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𝐵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altLang="zh-TW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𝑗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den>
                                      </m:f>
                                    </m:e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𝑗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=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 </m:t>
                                      </m:r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</m:nary>
                    </m:oMath>
                  </m:oMathPara>
                </a14:m>
                <a:endParaRPr lang="en-US" altLang="zh-TW" sz="2000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" y="635000"/>
                <a:ext cx="10515600" cy="5595443"/>
              </a:xfrm>
              <a:prstGeom prst="rect">
                <a:avLst/>
              </a:prstGeom>
              <a:blipFill>
                <a:blip r:embed="rId2"/>
                <a:stretch>
                  <a:fillRect r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6438899" y="2466400"/>
            <a:ext cx="5626101" cy="988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8314260" y="1971619"/>
            <a:ext cx="2492990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應用雙重期望值定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理</a:t>
            </a:r>
          </a:p>
        </p:txBody>
      </p:sp>
      <p:sp>
        <p:nvSpPr>
          <p:cNvPr id="7" name="矩形 6"/>
          <p:cNvSpPr/>
          <p:nvPr/>
        </p:nvSpPr>
        <p:spPr>
          <a:xfrm>
            <a:off x="6820472" y="5285800"/>
            <a:ext cx="3377628" cy="82361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10981412" y="5497550"/>
            <a:ext cx="121058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計算此項</a:t>
            </a:r>
            <a:endParaRPr lang="zh-TW" altLang="en-US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9" name="直線單箭頭接點 8"/>
          <p:cNvCxnSpPr/>
          <p:nvPr/>
        </p:nvCxnSpPr>
        <p:spPr>
          <a:xfrm flipH="1">
            <a:off x="10393196" y="5697605"/>
            <a:ext cx="588216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572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812800" y="615456"/>
                <a:ext cx="10490200" cy="54580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𝑃𝑟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𝑅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𝑚𝑗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𝑃𝑟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𝑅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𝑚𝑗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nary>
                                    <m:nary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𝛿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)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𝑑𝑠</m:t>
                                      </m:r>
                                    </m:e>
                                  </m:nary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</m:sSub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𝐽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p>
                                      </m:sSubSup>
                                    </m:e>
                                  </m:nary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nary>
                                    <m:nary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𝑑𝑠</m:t>
                                      </m:r>
                                    </m:e>
                                  </m:nary>
                                </m:sup>
                              </m:sSup>
                            </m:den>
                          </m:f>
                        </m:e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𝑃𝑟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𝑅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𝑚𝑗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𝛿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𝑑𝑠</m:t>
                                  </m:r>
                                </m:e>
                              </m:nary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p>
                                  </m:sSubSup>
                                </m:e>
                              </m:nary>
                            </m:sup>
                          </m:sSup>
                        </m:e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𝑃𝑟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𝑅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𝑙𝑛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𝑚𝑗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den>
                          </m:f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p>
                              </m:sSub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  <m:r>
                            <m:rPr>
                              <m:nor/>
                            </m:rPr>
                            <a:rPr lang="en-US" altLang="zh-TW" sz="2000" dirty="0"/>
                            <m:t> </m:t>
                          </m:r>
                        </m:e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𝑃𝑟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𝑅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𝑙𝑛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𝑚𝑗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den>
                          </m:f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p>
                              </m:sSub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rad>
                                <m:radPr>
                                  <m:degHide m:val="on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</m:ra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2000" dirty="0" smtClean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800" y="615456"/>
                <a:ext cx="10490200" cy="54580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6604572" y="5249943"/>
            <a:ext cx="1853628" cy="69365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9156700" y="3379869"/>
                <a:ext cx="3126112" cy="7382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000" b="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</a:t>
                </a:r>
                <a:r>
                  <a:rPr lang="en-US" altLang="zh-TW" sz="2000" b="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R</a:t>
                </a:r>
                <a:r>
                  <a:rPr lang="zh-TW" altLang="en-US" sz="2000" b="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測度下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altLang="zh-TW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(0,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000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但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acc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𝑅</m:t>
                        </m:r>
                      </m:e>
                    </m:acc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測度下則否</a:t>
                </a:r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6700" y="3379869"/>
                <a:ext cx="3126112" cy="738215"/>
              </a:xfrm>
              <a:prstGeom prst="rect">
                <a:avLst/>
              </a:prstGeom>
              <a:blipFill>
                <a:blip r:embed="rId3"/>
                <a:stretch>
                  <a:fillRect l="-1949" t="-63115" b="-557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6937135" y="6004914"/>
                <a:ext cx="3187539" cy="4534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p>
                      </m:sSubSup>
                      <m:d>
                        <m:d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altLang="zh-TW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sup>
                      </m:sSubSup>
                      <m:d>
                        <m:d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zh-TW" alt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altLang="zh-TW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altLang="zh-TW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altLang="zh-TW" sz="2000" i="1" dirty="0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7135" y="6004914"/>
                <a:ext cx="3187539" cy="453457"/>
              </a:xfrm>
              <a:prstGeom prst="rect">
                <a:avLst/>
              </a:prstGeom>
              <a:blipFill>
                <a:blip r:embed="rId4"/>
                <a:stretch>
                  <a:fillRect b="-40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矩形 9"/>
          <p:cNvSpPr/>
          <p:nvPr/>
        </p:nvSpPr>
        <p:spPr>
          <a:xfrm>
            <a:off x="9156700" y="4292600"/>
            <a:ext cx="228600" cy="3683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9835349" y="5412622"/>
            <a:ext cx="578651" cy="3683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/>
              <p:cNvSpPr txBox="1"/>
              <p:nvPr/>
            </p:nvSpPr>
            <p:spPr>
              <a:xfrm>
                <a:off x="9788906" y="4660900"/>
                <a:ext cx="2403094" cy="7134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000" b="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</a:t>
                </a:r>
                <a:r>
                  <a:rPr lang="en-US" altLang="zh-TW" sz="2000" b="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R</a:t>
                </a:r>
                <a:r>
                  <a:rPr lang="zh-TW" altLang="en-US" sz="2000" b="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測度下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Z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(0,1)</m:t>
                    </m:r>
                  </m:oMath>
                </a14:m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但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acc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𝑅</m:t>
                        </m:r>
                      </m:e>
                    </m:acc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測度下則否</a:t>
                </a:r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8906" y="4660900"/>
                <a:ext cx="2403094" cy="713465"/>
              </a:xfrm>
              <a:prstGeom prst="rect">
                <a:avLst/>
              </a:prstGeom>
              <a:blipFill>
                <a:blip r:embed="rId5"/>
                <a:stretch>
                  <a:fillRect l="-2792" t="-5128" b="-145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5655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簡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反向抵押貸款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(Reverse Mortgage)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，簡稱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RM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，可提供高齡化人口所帶來的財政及社會福利問題之解決方案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老年人可利用擁有的房屋抵押向銀行借貸金錢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RM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支付型態可分為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種：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Lump-sum(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一次給付型）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Line of credit(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信用帳戶型）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Term(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定期給付型）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Tenure(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終身給付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型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Modified term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信用帳戶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型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定期給付型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Modified tenure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信用帳戶型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終身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給付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型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本篇研究的是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Reverse Annuity Mortgage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簡稱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RAM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，為一種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Tenure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型的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RM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274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927100" y="965200"/>
                <a:ext cx="10196702" cy="45234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𝑃𝑟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𝑅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𝑙𝑛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𝑚𝑗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den>
                          </m:f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p>
                          </m:sSub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sSubSup>
                            <m:sSub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</m:rad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rad>
                                <m:radPr>
                                  <m:degHide m:val="on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</m:rad>
                            </m:e>
                          </m:d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𝑃𝑟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𝑅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𝑙𝑛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𝑚𝑗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den>
                          </m:f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p>
                          </m:sSub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sSubSup>
                            <m:sSub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acc>
                                <m:accPr>
                                  <m:chr m:val="̃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𝑅</m:t>
                                  </m:r>
                                </m:e>
                              </m:acc>
                            </m:sup>
                          </m:sSubSup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</m:rad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𝑃𝑟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𝑅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𝑙𝑛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𝑚𝑗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𝑑𝑠</m:t>
                                  </m:r>
                                </m:e>
                              </m:nary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sup>
                              </m:sSub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rad>
                            </m:den>
                          </m:f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acc>
                                    <m:accPr>
                                      <m:chr m:val="̃"/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𝑅</m:t>
                                      </m:r>
                                    </m:e>
                                  </m:acc>
                                </m:sup>
                              </m:sSubSup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rad>
                                <m:radPr>
                                  <m:degHide m:val="on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</m:rad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rad>
                            </m:den>
                          </m:f>
                        </m:e>
                      </m:d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100" y="965200"/>
                <a:ext cx="10196702" cy="45234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9146997" y="1572238"/>
            <a:ext cx="1302540" cy="4572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9146997" y="603002"/>
                <a:ext cx="2573948" cy="7845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</m:e>
                        <m:sup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TW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  <m:r>
                        <a:rPr lang="en-US" altLang="zh-TW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e>
                      </m:rad>
                    </m:oMath>
                  </m:oMathPara>
                </a14:m>
                <a:endParaRPr lang="en-US" altLang="zh-TW" sz="2000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2000" dirty="0">
                    <a:solidFill>
                      <a:srgbClr val="FF0000"/>
                    </a:solidFill>
                    <a:ea typeface="標楷體" panose="03000509000000000000" pitchFamily="65" charset="-120"/>
                  </a:rPr>
                  <a:t>在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acc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𝑅</m:t>
                        </m:r>
                      </m:e>
                    </m:acc>
                  </m:oMath>
                </a14:m>
                <a:r>
                  <a:rPr lang="zh-TW" altLang="en-US" sz="20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測度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下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  <m:sup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(0,1)</m:t>
                    </m:r>
                  </m:oMath>
                </a14:m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6997" y="603002"/>
                <a:ext cx="2573948" cy="784510"/>
              </a:xfrm>
              <a:prstGeom prst="rect">
                <a:avLst/>
              </a:prstGeom>
              <a:blipFill>
                <a:blip r:embed="rId3"/>
                <a:stretch>
                  <a:fillRect l="-2364" r="-236" b="-131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8183661" y="3183401"/>
                <a:ext cx="2401298" cy="4394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acc>
                            <m:accPr>
                              <m:chr m:val="̃"/>
                              <m:ctrlP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𝑅</m:t>
                              </m:r>
                            </m:e>
                          </m:acc>
                        </m:sup>
                      </m:sSubSup>
                      <m:d>
                        <m:d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p>
                      </m:sSubSup>
                      <m:d>
                        <m:dPr>
                          <m:ctrlP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3661" y="3183401"/>
                <a:ext cx="2401298" cy="439479"/>
              </a:xfrm>
              <a:prstGeom prst="rect">
                <a:avLst/>
              </a:prstGeom>
              <a:blipFill>
                <a:blip r:embed="rId4"/>
                <a:stretch>
                  <a:fillRect t="-2778" b="-41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矩形 7"/>
          <p:cNvSpPr/>
          <p:nvPr/>
        </p:nvSpPr>
        <p:spPr>
          <a:xfrm>
            <a:off x="8183661" y="2558642"/>
            <a:ext cx="834504" cy="44160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4262824" y="4719950"/>
            <a:ext cx="1625358" cy="65561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4262824" y="5631140"/>
                <a:ext cx="4647619" cy="4710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因為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accPr>
                          <m:e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𝑅</m:t>
                            </m:r>
                          </m:e>
                        </m:acc>
                      </m:sup>
                    </m:sSubSup>
                    <m:d>
                      <m:d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TW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sSup>
                      <m:sSup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  <m:sup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，故變異數可直接相加</a:t>
                </a:r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2824" y="5631140"/>
                <a:ext cx="4647619" cy="471026"/>
              </a:xfrm>
              <a:prstGeom prst="rect">
                <a:avLst/>
              </a:prstGeom>
              <a:blipFill>
                <a:blip r:embed="rId5"/>
                <a:stretch>
                  <a:fillRect l="-1311" t="-2597" r="-393" b="-1688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34641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965200" y="90725"/>
                <a:ext cx="10490200" cy="6652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𝑃𝑟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𝑅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𝑙𝑛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𝑚𝑗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sup>
                              </m:sSub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p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𝑑𝑠</m:t>
                                  </m:r>
                                </m:e>
                              </m:nary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rad>
                            </m:den>
                          </m:f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𝑃𝑟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𝑅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𝑙𝑛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𝑚𝑗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nary>
                                    <m:nary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𝛿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𝑑𝑠</m:t>
                                      </m:r>
                                    </m:e>
                                  </m:nary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𝑄</m:t>
                                      </m:r>
                                    </m:sup>
                                  </m:sSub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zh-TW" sz="200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bSup>
                                <m:sSubSupPr>
                                  <m:ctrlP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rad>
                            </m:den>
                          </m:f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=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𝑃𝑟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𝑅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𝑙𝑛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𝑚𝑗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𝑗𝑘</m:t>
                                      </m:r>
                                    </m:sub>
                                  </m:sSub>
                                </m:e>
                              </m:acc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𝑘𝑗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𝑘𝑗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</m:t>
                      </m:r>
                      <m:r>
                        <a:rPr lang="zh-TW" altLang="en-US" sz="20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𝜙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𝑗𝑘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𝑚𝑗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2000" dirty="0" smtClean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200" y="90725"/>
                <a:ext cx="10490200" cy="66529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5697224" y="4640432"/>
                <a:ext cx="5758176" cy="21032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其中：</a:t>
                </a:r>
                <a:r>
                  <a:rPr lang="en-US" altLang="zh-TW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zh-TW" altLang="en-US" dirty="0" smtClean="0"/>
                  <a:t>    </a:t>
                </a:r>
                <a:r>
                  <a:rPr lang="en-US" altLang="zh-TW" dirty="0" smtClean="0"/>
                  <a:t>,</a:t>
                </a:r>
                <a:r>
                  <a:rPr lang="zh-TW" altLang="en-US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𝑗𝑘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𝑚𝑗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𝑚𝑗</m:t>
                                </m:r>
                              </m:sub>
                            </m:sSub>
                          </m:den>
                        </m:f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acc>
                          <m:accPr>
                            <m:chr m:val="̅"/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𝑗𝑘</m:t>
                                </m:r>
                              </m:sub>
                            </m:sSub>
                          </m:e>
                        </m:acc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𝑘𝑗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𝑘𝑗</m:t>
                            </m:r>
                          </m:sub>
                        </m:sSub>
                      </m:den>
                    </m:f>
                  </m:oMath>
                </a14:m>
                <a:endParaRPr lang="en-US" altLang="zh-TW" dirty="0"/>
              </a:p>
              <a:p>
                <a:pPr>
                  <a:lnSpc>
                    <a:spcPct val="150000"/>
                  </a:lnSpc>
                </a:pPr>
                <a:r>
                  <a:rPr lang="en-US" altLang="zh-TW" dirty="0" smtClean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𝑗𝑘</m:t>
                            </m:r>
                          </m:sub>
                        </m:sSub>
                      </m:e>
                    </m:acc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nary>
                      <m:nary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p>
                      <m:e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𝑑𝑠</m:t>
                        </m:r>
                      </m:e>
                    </m:nary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TW" i="1">
                        <a:latin typeface="Cambria Math" panose="02040503050406030204" pitchFamily="18" charset="0"/>
                      </a:rPr>
                      <m:t>𝑘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𝐽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TW" dirty="0" smtClean="0"/>
                  <a:t>	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𝑘𝑗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𝑘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𝐽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TW" dirty="0" smtClean="0"/>
                  <a:t>	,</a:t>
                </a:r>
                <a:r>
                  <a:rPr lang="zh-TW" altLang="en-US" dirty="0" smtClean="0"/>
                  <a:t>   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𝜙</m:t>
                    </m:r>
                    <m:r>
                      <a:rPr lang="en-US" altLang="zh-TW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)</m:t>
                    </m:r>
                  </m:oMath>
                </a14:m>
                <a:r>
                  <a:rPr lang="zh-TW" altLang="en-US" dirty="0" smtClean="0"/>
                  <a:t>為常態分配之</a:t>
                </a:r>
                <a:r>
                  <a:rPr lang="en-US" altLang="zh-TW" dirty="0" err="1" smtClean="0"/>
                  <a:t>cdf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7224" y="4640432"/>
                <a:ext cx="5758176" cy="2103268"/>
              </a:xfrm>
              <a:prstGeom prst="rect">
                <a:avLst/>
              </a:prstGeom>
              <a:blipFill>
                <a:blip r:embed="rId3"/>
                <a:stretch>
                  <a:fillRect l="-116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19465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zh-TW" altLang="en-US" sz="2400" dirty="0">
                    <a:ea typeface="標楷體" panose="03000509000000000000" pitchFamily="65" charset="-120"/>
                  </a:rPr>
                  <a:t>將</a:t>
                </a:r>
                <a:r>
                  <a:rPr lang="zh-TW" altLang="en-US" sz="2400" dirty="0" smtClean="0">
                    <a:ea typeface="標楷體" panose="03000509000000000000" pitchFamily="65" charset="-120"/>
                  </a:rPr>
                  <a:t>第一項與第二項的結果帶回原式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C</m:t>
                    </m:r>
                    <m:d>
                      <m:dPr>
                        <m:ctrlPr>
                          <a:rPr lang="en-US" altLang="zh-TW" sz="24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en-US" sz="2400" dirty="0" smtClean="0">
                    <a:ea typeface="標楷體" panose="03000509000000000000" pitchFamily="65" charset="-120"/>
                  </a:rPr>
                  <a:t>故可得如下結果</a:t>
                </a:r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</a:t>
                </a:r>
                <a:endParaRPr lang="en-US" altLang="zh-TW" sz="2400" b="0" i="1" dirty="0" smtClean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  <a:p>
                <a:endParaRPr lang="en-US" altLang="zh-TW" sz="2400" b="0" i="1" dirty="0" smtClean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sz="2000" dirty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C</m:t>
                      </m:r>
                      <m:d>
                        <m:d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𝐵𝐴𝐿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</m:t>
                      </m:r>
                      <m:limLow>
                        <m:limLow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altLang="zh-TW" sz="2000">
                              <a:latin typeface="Cambria Math" panose="020405030504060302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lim>
                      </m:limLow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𝑚𝑗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∞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nary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𝑗𝑘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𝑚𝑗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(0)</m:t>
                              </m:r>
                              <m:sSup>
                                <m:sSupPr>
                                  <m:ctrl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nary>
                                    <m:nary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r>
                                        <a:rPr lang="zh-TW" alt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𝛿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𝑑𝑠</m:t>
                                      </m:r>
                                    </m:e>
                                  </m:nary>
                                </m:sup>
                              </m:sSup>
                              <m:nary>
                                <m:naryPr>
                                  <m:chr m:val="∑"/>
                                  <m:ctrl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∞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200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1+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TW" altLang="en-US" sz="2000" i="1" smtClean="0">
                                                  <a:latin typeface="Cambria Math" panose="02040503050406030204" pitchFamily="18" charset="0"/>
                                                </a:rPr>
                                                <m:t>𝜂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</a:rPr>
                                                <m:t>𝑄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nary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zh-TW" alt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𝑗𝑘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𝑚𝑗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6" t="-9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42012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方法比較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傳統的蒙地卡羅模擬法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/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若利率採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CIR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model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，則封閉解不存在</a:t>
                </a:r>
                <a:r>
                  <a:rPr lang="zh-TW" altLang="en-US" sz="2200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。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/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由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於</a:t>
                </a:r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C(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和利率與房價有關，所以必須產生兩條路徑模擬利率與房價</a:t>
                </a:r>
                <a:r>
                  <a:rPr lang="zh-TW" altLang="en-US" sz="2200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。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/>
                <a:endParaRPr lang="en-US" altLang="zh-TW" dirty="0" smtClean="0"/>
              </a:p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本篇維度縮減的方法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/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Step1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：從</a:t>
                </a:r>
                <a14:m>
                  <m:oMath xmlns:m="http://schemas.openxmlformats.org/officeDocument/2006/math"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𝐵𝐴𝐿</m:t>
                    </m:r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/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𝐵</m:t>
                    </m:r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各模擬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出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m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個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只跟利率有關的隨機數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𝑚𝑗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𝑚𝑗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/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Step2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𝑚𝑗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𝑚𝑗</m:t>
                        </m:r>
                      </m:sub>
                    </m:sSub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代入封閉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解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C</a:t>
                </a:r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 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/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457200" lvl="1" indent="0">
                  <a:buNone/>
                </a:pP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131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82700"/>
                <a:ext cx="10515600" cy="489426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𝑚𝑗</m:t>
                        </m:r>
                      </m:sub>
                    </m:sSub>
                    <m:r>
                      <a:rPr lang="en-US" altLang="zh-TW" sz="2200" b="0" i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,  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𝑚𝑗</m:t>
                        </m:r>
                      </m:sub>
                    </m:sSub>
                    <m:r>
                      <a:rPr lang="en-US" altLang="zh-TW" sz="22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~</m:t>
                    </m:r>
                    <m:f>
                      <m:f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𝐵𝐴𝐿</m:t>
                        </m:r>
                        <m:d>
                          <m:d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=0</m:t>
                            </m:r>
                          </m:sub>
                          <m:sup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  <m:e>
                            <m:r>
                              <a:rPr lang="zh-TW" alt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  <m:sSup>
                              <m:sSup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nary>
                                  <m:naryPr>
                                    <m:ctrlP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sSub>
                                      <m:sSubPr>
                                        <m:ctrlPr>
                                          <a:rPr lang="en-US" altLang="zh-TW" sz="2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altLang="zh-TW" sz="2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sub>
                                  <m:sup>
                                    <m:sSub>
                                      <m:sSubPr>
                                        <m:ctrlPr>
                                          <a:rPr lang="en-US" altLang="zh-TW" sz="2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altLang="zh-TW" sz="2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sup>
                                  <m:e>
                                    <m:d>
                                      <m:dPr>
                                        <m:ctrlPr>
                                          <a:rPr lang="en-US" altLang="zh-TW" sz="2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2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22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sz="22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𝑠</m:t>
                                            </m:r>
                                          </m:e>
                                        </m:d>
                                        <m:r>
                                          <a:rPr lang="en-US" altLang="zh-TW" sz="2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sSub>
                                          <m:sSubPr>
                                            <m:ctrlPr>
                                              <a:rPr lang="en-US" altLang="zh-TW" sz="22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TW" altLang="en-US" sz="2200" i="1"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sz="22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𝑟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𝑑𝑠</m:t>
                                    </m:r>
                                  </m:e>
                                </m:nary>
                              </m:sup>
                            </m:sSup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p>
                          <m:sSup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nary>
                              <m:nary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sSub>
                                  <m:sSubPr>
                                    <m:ctrlP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sup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</m:d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𝑑𝑠</m:t>
                                </m:r>
                              </m:e>
                            </m:nary>
                          </m:sup>
                        </m:sSup>
                      </m:den>
                    </m:f>
                    <m:r>
                      <a:rPr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=0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p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sSup>
                      <m:sSup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2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sup>
                    </m:sSup>
                    <m:sSup>
                      <m:sSup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nary>
                          <m:nary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sup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d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𝑑𝑠</m:t>
                            </m:r>
                          </m:e>
                        </m:nary>
                      </m:sup>
                    </m:sSup>
                  </m:oMath>
                </a14:m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在風險中立測度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Q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下，利率的動態過程：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acc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𝑅</m:t>
                        </m:r>
                      </m:e>
                    </m:acc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測度下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，利率的動態過程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sz="2200" dirty="0">
                  <a:ea typeface="標楷體" panose="03000509000000000000" pitchFamily="65" charset="-120"/>
                </a:endParaRPr>
              </a:p>
              <a:p>
                <a:r>
                  <a:rPr lang="zh-TW" altLang="en-US" sz="2200" dirty="0" smtClean="0">
                    <a:ea typeface="標楷體" panose="03000509000000000000" pitchFamily="65" charset="-120"/>
                  </a:rPr>
                  <a:t>透過上述兩式，即可模擬出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𝑚𝑗</m:t>
                        </m:r>
                      </m:sub>
                    </m:sSub>
                  </m:oMath>
                </a14:m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𝑚𝑗</m:t>
                        </m:r>
                      </m:sub>
                    </m:sSub>
                  </m:oMath>
                </a14:m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zh-TW" altLang="en-US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82700"/>
                <a:ext cx="10515600" cy="4894263"/>
              </a:xfrm>
              <a:blipFill>
                <a:blip r:embed="rId2"/>
                <a:stretch>
                  <a:fillRect l="-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9446606" y="1524000"/>
            <a:ext cx="385291" cy="381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9446606" y="1116568"/>
            <a:ext cx="1610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只跟利率有關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1563235" y="3368820"/>
                <a:ext cx="7984177" cy="506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−1)∆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zh-TW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−1)∆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rad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ra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3235" y="3368820"/>
                <a:ext cx="7984177" cy="5068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1563235" y="4668017"/>
                <a:ext cx="10515600" cy="582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−1)∆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𝐻𝑟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−1)∆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rad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zh-TW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−1)∆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rad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TW" alt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acc>
                            <m:accPr>
                              <m:chr m:val="̃"/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</m:acc>
                        </m:sup>
                      </m:sSubSup>
                      <m:rad>
                        <m:radPr>
                          <m:degHide m:val="on"/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ra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3235" y="4668017"/>
                <a:ext cx="10515600" cy="5821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932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25331"/>
                <a:ext cx="10515600" cy="6068416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在風險中立測度</a:t>
                </a:r>
                <a:r>
                  <a:rPr lang="en-US" altLang="zh-TW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Q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下，標準布朗運動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000" b="0" i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d</m:t>
                    </m:r>
                    <m:sSubSup>
                      <m:sSubSupPr>
                        <m:ctrlPr>
                          <a:rPr lang="en-US" altLang="zh-TW" sz="20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𝑊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𝑟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𝑄</m:t>
                        </m:r>
                      </m:sup>
                    </m:sSubSup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𝑑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𝑊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𝑟</m:t>
                        </m:r>
                      </m:sub>
                    </m:sSub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zh-TW" altLang="en-US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𝜗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𝑟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𝑟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(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𝑡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)</m:t>
                            </m:r>
                          </m:e>
                        </m:rad>
                      </m:num>
                      <m:den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zh-TW" altLang="en-US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𝑟</m:t>
                            </m:r>
                          </m:sub>
                        </m:sSub>
                      </m:den>
                    </m:f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𝑑𝑡</m:t>
                    </m:r>
                  </m:oMath>
                </a14:m>
                <a:endParaRPr lang="en-US" altLang="zh-TW" sz="2000" dirty="0" smtClean="0"/>
              </a:p>
              <a:p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故</a:t>
                </a:r>
                <a:endParaRPr lang="en-US" altLang="zh-TW" sz="2400" dirty="0" smtClean="0"/>
              </a:p>
              <a:p>
                <a:endParaRPr lang="en-US" altLang="zh-TW" sz="22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zh-TW" sz="2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zh-TW" sz="22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zh-TW" sz="2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利率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的動態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過程如下</a:t>
                </a:r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</a:t>
                </a:r>
                <a:endPara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−1)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zh-TW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−1)∆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rad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rad>
                    </m:oMath>
                  </m:oMathPara>
                </a14:m>
                <a:endParaRPr lang="en-US" altLang="zh-TW" sz="2000" dirty="0" smtClean="0">
                  <a:latin typeface="Cambria Math" panose="02040503050406030204" pitchFamily="18" charset="0"/>
                </a:endParaRPr>
              </a:p>
              <a:p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</a:t>
                </a:r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</a:t>
                </a:r>
                <a:endParaRPr lang="en-US" altLang="zh-TW" sz="24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en-US" altLang="zh-TW" sz="2200" dirty="0" smtClean="0">
                    <a:ea typeface="標楷體" panose="03000509000000000000" pitchFamily="65" charset="-12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0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𝜗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為風險溢酬 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𝜅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𝑄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𝜅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𝑟</m:t>
                        </m:r>
                      </m:sub>
                    </m:sSub>
                    <m:sSub>
                      <m:sSubPr>
                        <m:ctrlPr>
                          <a:rPr lang="zh-TW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endParaRPr lang="en-US" altLang="zh-TW" sz="20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en-US" altLang="zh-TW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𝜅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𝑟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𝜗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𝑟</m:t>
                        </m:r>
                      </m:sub>
                    </m:sSub>
                  </m:oMath>
                </a14:m>
                <a:endParaRPr lang="en-US" altLang="zh-TW" sz="20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en-US" altLang="zh-TW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為標準常態</a:t>
                </a:r>
                <a:r>
                  <a:rPr lang="en-US" altLang="zh-TW" sz="2000" dirty="0" err="1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r.v</a:t>
                </a:r>
                <a:r>
                  <a:rPr lang="zh-TW" altLang="en-US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</a:t>
                </a:r>
                <a:r>
                  <a:rPr lang="en-US" altLang="zh-TW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n=1,2,…,</a:t>
                </a:r>
                <a:r>
                  <a:rPr lang="en-US" altLang="zh-TW" sz="2000" dirty="0"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fPr>
                      <m:num>
                        <m:r>
                          <a:rPr lang="zh-TW" altLang="en-US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𝜔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  <m:r>
                          <m:rPr>
                            <m:nor/>
                          </m:rPr>
                          <a:rPr lang="zh-TW" altLang="en-US" sz="2000" dirty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25331"/>
                <a:ext cx="10515600" cy="6068416"/>
              </a:xfrm>
              <a:blipFill>
                <a:blip r:embed="rId2"/>
                <a:stretch>
                  <a:fillRect l="-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400961" y="1074134"/>
                <a:ext cx="6098797" cy="2036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sz="2000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d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𝑟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𝑡</m:t>
                          </m:r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𝜅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lang="zh-TW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TW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200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rad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𝜅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lang="zh-TW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TW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200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rad>
                      <m:d>
                        <m:d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TW" sz="2000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d</m:t>
                          </m:r>
                          <m:sSubSup>
                            <m:sSub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𝑟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𝑄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𝑟</m:t>
                                  </m:r>
                                </m:sub>
                              </m:sSub>
                              <m:rad>
                                <m:radPr>
                                  <m:degHide m:val="on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𝑟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(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)</m:t>
                                  </m:r>
                                </m:e>
                              </m:rad>
                            </m:num>
                            <m:den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𝑟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𝑑𝑡</m:t>
                          </m:r>
                          <m:r>
                            <m:rPr>
                              <m:nor/>
                            </m:rPr>
                            <a:rPr lang="en-US" altLang="zh-TW" sz="2000" dirty="0"/>
                            <m:t> 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𝑟</m:t>
                              </m:r>
                            </m:sub>
                          </m:sSub>
                          <m:sSub>
                            <m:sSubPr>
                              <m:ctrlPr>
                                <a:rPr lang="zh-TW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−(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)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rad>
                      <m:r>
                        <m:rPr>
                          <m:sty m:val="p"/>
                        </m:rPr>
                        <a:rPr lang="en-US" altLang="zh-TW" sz="200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d</m:t>
                      </m:r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𝑟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𝑄</m:t>
                          </m:r>
                        </m:sup>
                      </m:sSubSup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𝑡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</m:t>
                      </m:r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(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𝜅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𝑄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−</m:t>
                      </m:r>
                      <m:sSub>
                        <m:sSubPr>
                          <m:ctrlPr>
                            <a:rPr lang="zh-TW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)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𝑑𝑡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+</m:t>
                      </m:r>
                      <m:sSub>
                        <m:sSubPr>
                          <m:ctrlPr>
                            <a:rPr lang="zh-TW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rad>
                      <m:r>
                        <m:rPr>
                          <m:sty m:val="p"/>
                        </m:rPr>
                        <a:rPr lang="en-US" altLang="zh-TW" sz="200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d</m:t>
                      </m:r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𝑟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𝑄</m:t>
                          </m:r>
                        </m:sup>
                      </m:sSubSup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961" y="1074134"/>
                <a:ext cx="6098797" cy="2036135"/>
              </a:xfrm>
              <a:prstGeom prst="rect">
                <a:avLst/>
              </a:prstGeom>
              <a:blipFill>
                <a:blip r:embed="rId3"/>
                <a:stretch>
                  <a:fillRect b="-239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20571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比</a:t>
            </a:r>
            <a:r>
              <a:rPr lang="zh-TW" altLang="en-US" dirty="0"/>
              <a:t>較</a:t>
            </a:r>
            <a:r>
              <a:rPr lang="zh-TW" altLang="en-US" dirty="0" smtClean="0"/>
              <a:t>結果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74079" y="1825625"/>
            <a:ext cx="544384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2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結論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342900" lvl="1" indent="-342900">
                  <a:spcBef>
                    <a:spcPts val="10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i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BAL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i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t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i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j</m:t>
                            </m:r>
                          </m:sub>
                        </m:sSub>
                      </m:e>
                    </m:d>
                    <m:r>
                      <a:rPr lang="en-US" altLang="zh-TW" i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TW" i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B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i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t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i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j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只跟利率過程有關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，因此本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篇方法可將模擬的維度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從二維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利率與房價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降至一維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利率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，評價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結果較蒙地卡羅法準確。</a:t>
                </a:r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2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3563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模型假設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利率採用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CIR model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，可以避免產生負的利率。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其中：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𝜅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為回復速度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𝜃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為長期利率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𝜎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為瞬時波動度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457200" lvl="1" indent="0">
                  <a:buNone/>
                </a:pPr>
                <a:endParaRPr lang="en-US" altLang="zh-TW" dirty="0">
                  <a:latin typeface="PMingLiU" panose="02020500000000000000" pitchFamily="18" charset="-120"/>
                  <a:ea typeface="PMingLiU" panose="02020500000000000000" pitchFamily="18" charset="-120"/>
                </a:endParaRPr>
              </a:p>
              <a:p>
                <a:pPr marL="457200" lvl="1" indent="0">
                  <a:buNone/>
                </a:pPr>
                <a:r>
                  <a:rPr lang="en-US" altLang="zh-TW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	</a:t>
                </a:r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54" t="-15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743771" y="2460561"/>
                <a:ext cx="6178718" cy="5965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sz="2600" smtClean="0"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altLang="zh-TW" sz="2600" i="1">
                          <a:latin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US" altLang="zh-TW" sz="2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zh-TW" altLang="en-US" sz="26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𝜅</m:t>
                          </m:r>
                        </m:e>
                        <m:sub>
                          <m:r>
                            <a:rPr lang="en-US" altLang="zh-TW" sz="26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lang="zh-TW" altLang="zh-TW" sz="2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TW" altLang="zh-TW" sz="2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altLang="zh-TW" sz="2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sz="2600" i="1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260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zh-TW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60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60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altLang="zh-TW" sz="26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rad>
                      <m:r>
                        <a:rPr lang="en-US" altLang="zh-TW" sz="2600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sz="2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600" dirty="0"/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771" y="2460561"/>
                <a:ext cx="6178718" cy="5965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355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模型假設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803775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假設房價服從具有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Jump process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的對數常態分配。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其中：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𝜇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𝐻</m:t>
                        </m:r>
                      </m:sub>
                    </m:sSub>
                    <m:r>
                      <a:rPr lang="en-US" altLang="zh-TW" sz="22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𝑡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)</m:t>
                    </m:r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為房屋的年報酬率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𝜎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為波動度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𝑁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𝑡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)</m:t>
                    </m:r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為強度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=</a:t>
                </a:r>
                <a14:m>
                  <m:oMath xmlns:m="http://schemas.openxmlformats.org/officeDocument/2006/math">
                    <m:r>
                      <a:rPr lang="zh-TW" altLang="en-US" sz="220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𝜆</m:t>
                    </m:r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卜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瓦松過程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zh-TW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𝐽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為獨立同分配於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N(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𝜃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𝐽</m:t>
                        </m:r>
                      </m:sub>
                    </m:sSub>
                  </m:oMath>
                </a14:m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200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sz="2200" i="1" dirty="0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zh-TW" altLang="en-US" sz="2200" i="1" dirty="0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𝐽</m:t>
                            </m:r>
                          </m:sub>
                        </m:sSub>
                      </m:e>
                      <m:sup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的隨機變數數列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zh-TW" altLang="en-US" sz="220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𝜂</m:t>
                    </m:r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為一修正項，其值為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𝐽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altLang="zh-TW" sz="22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22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altLang="zh-TW" sz="22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200" i="1" dirty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𝐽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p>
                    </m:sSup>
                    <m:r>
                      <a:rPr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endParaRPr lang="en-US" altLang="zh-TW" sz="22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803775"/>
              </a:xfrm>
              <a:blipFill>
                <a:blip r:embed="rId2"/>
                <a:stretch>
                  <a:fillRect l="-754" t="-21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291872" y="2370136"/>
                <a:ext cx="8515828" cy="12596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(0)</m:t>
                              </m:r>
                            </m:den>
                          </m:f>
                        </m:e>
                      </m:d>
                      <m:r>
                        <a:rPr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altLang="zh-TW" sz="2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60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𝑑𝑠</m:t>
                          </m:r>
                        </m:e>
                      </m:nary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Sup>
                        <m:sSubSup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TW" altLang="en-US" sz="26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l-GR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zh-TW" altLang="el-GR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zh-TW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60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sSub>
                        <m:sSubPr>
                          <m:ctrlPr>
                            <a:rPr lang="en-US" altLang="zh-TW" sz="2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zh-TW" altLang="en-US" sz="2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1872" y="2370136"/>
                <a:ext cx="8515828" cy="12596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3624410" y="5727295"/>
            <a:ext cx="1848544" cy="47897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" name="直線單箭頭接點 5"/>
          <p:cNvCxnSpPr/>
          <p:nvPr/>
        </p:nvCxnSpPr>
        <p:spPr>
          <a:xfrm flipH="1">
            <a:off x="5827586" y="6006211"/>
            <a:ext cx="628614" cy="540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6566775" y="5806156"/>
                <a:ext cx="5414554" cy="5021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nary>
                          <m:naryPr>
                            <m:chr m:val="∑"/>
                            <m:ctrl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altLang="zh-TW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𝐽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l-GR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lang="zh-TW" altLang="el-G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 滿足</a:t>
                </a: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martingale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性質，見下頁</a:t>
                </a:r>
                <a:r>
                  <a:rPr lang="zh-TW" altLang="en-US" sz="20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證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明</a:t>
                </a:r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6775" y="5806156"/>
                <a:ext cx="5414554" cy="502189"/>
              </a:xfrm>
              <a:prstGeom prst="rect">
                <a:avLst/>
              </a:prstGeom>
              <a:blipFill>
                <a:blip r:embed="rId4"/>
                <a:stretch>
                  <a:fillRect r="-338" b="-204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512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43753" y="242046"/>
                <a:ext cx="11443447" cy="6468035"/>
              </a:xfrm>
            </p:spPr>
            <p:txBody>
              <a:bodyPr>
                <a:normAutofit fontScale="92500"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altLang="zh-TW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nary>
                          <m:naryPr>
                            <m:chr m:val="∑"/>
                            <m:ctrlPr>
                              <a:rPr lang="en-US" altLang="zh-TW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𝐽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l-GR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lang="zh-TW" altLang="el-GR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altLang="zh-TW" sz="2200" dirty="0" smtClean="0"/>
                  <a:t> is martingale,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sub>
                    </m:sSub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</m:d>
                    <m:sSup>
                      <m:sSupPr>
                        <m:ctrlPr>
                          <a:rPr lang="en-US" altLang="zh-TW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𝐽</m:t>
                            </m:r>
                          </m:sub>
                        </m:sSub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m:rPr>
                            <m:nor/>
                          </m:rPr>
                          <a:rPr lang="en-US" altLang="zh-TW" sz="24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altLang="zh-TW" sz="24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4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24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𝐽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TW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40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altLang="zh-TW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altLang="zh-TW" sz="2200" dirty="0" smtClean="0"/>
                  <a:t> is </a:t>
                </a:r>
                <a:r>
                  <a:rPr lang="en-US" altLang="zh-TW" sz="2200" dirty="0" err="1" smtClean="0"/>
                  <a:t>mgf</a:t>
                </a:r>
                <a:r>
                  <a:rPr lang="en-US" altLang="zh-TW" sz="2200" dirty="0" smtClean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altLang="zh-TW" sz="2200" dirty="0" smtClean="0"/>
              </a:p>
              <a:p>
                <a:r>
                  <a:rPr lang="en-US" altLang="zh-TW" sz="2200" dirty="0" smtClean="0"/>
                  <a:t>proof:</a:t>
                </a:r>
                <a:endParaRPr lang="en-US" altLang="zh-TW" sz="1800" dirty="0"/>
              </a:p>
              <a:p>
                <a:pPr marL="457200" lvl="1" indent="0">
                  <a:buNone/>
                </a:pPr>
                <a:r>
                  <a:rPr lang="en-US" altLang="zh-TW" sz="2200" dirty="0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  <m:d>
                      <m:dPr>
                        <m:ctrlPr>
                          <a:rPr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sz="2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e>
                    </m:d>
                    <m:r>
                      <a:rPr lang="en-US" altLang="zh-TW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𝐽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altLang="zh-TW" sz="2200" dirty="0" smtClean="0"/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sz="2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</m:t>
                      </m:r>
                      <m:d>
                        <m:dPr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l-GR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nary>
                                <m:naryPr>
                                  <m:chr m:val="∑"/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𝐽</m:t>
                                      </m:r>
                                    </m:e>
                                    <m:sub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zh-TW" altLang="el-GR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𝜂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  <m:e>
                          <m:sSub>
                            <m:sSubPr>
                              <m:ctrlP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d>
                      <m:r>
                        <a:rPr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</m:t>
                      </m:r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l-GR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TW" sz="2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Q</m:t>
                              </m:r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2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t</m:t>
                                  </m:r>
                                </m:e>
                              </m:d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zh-TW" altLang="el-GR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𝜂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  <m:e>
                          <m:sSub>
                            <m:sSub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sz="22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</m:t>
                      </m:r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l-GR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TW" sz="2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Q</m:t>
                              </m:r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2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t</m:t>
                                  </m:r>
                                </m:e>
                              </m:d>
                            </m:sup>
                          </m:sSup>
                        </m:e>
                        <m:e>
                          <m:sSub>
                            <m:sSub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d>
                      <m:r>
                        <a:rPr lang="en-US" altLang="zh-TW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22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</m:t>
                      </m:r>
                      <m:d>
                        <m:dPr>
                          <m:ctrlPr>
                            <a:rPr lang="en-US" altLang="zh-TW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l-GR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TW" sz="2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Q</m:t>
                              </m:r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2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t</m:t>
                                  </m:r>
                                </m:e>
                              </m:d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Q</m:t>
                              </m:r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2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s</m:t>
                                  </m:r>
                                </m:e>
                              </m:d>
                            </m:sup>
                          </m:sSup>
                        </m:e>
                        <m:e>
                          <m:sSub>
                            <m:sSub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d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TW" sz="22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Q</m:t>
                          </m:r>
                          <m:d>
                            <m:d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en-US" altLang="zh-TW" sz="22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TW" sz="22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Q</m:t>
                          </m:r>
                          <m:d>
                            <m:d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sup>
                      </m:sSup>
                      <m:r>
                        <a:rPr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TW" sz="22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Q</m:t>
                          </m:r>
                          <m:d>
                            <m:d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</m:t>
                              </m:r>
                            </m:e>
                          </m:d>
                        </m:sup>
                      </m:sSup>
                      <m:r>
                        <a:rPr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1∗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=0</m:t>
                              </m:r>
                            </m:e>
                          </m:d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ctrlP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  <m:d>
                                <m:dPr>
                                  <m:ctrlPr>
                                    <a:rPr lang="en-US" altLang="zh-TW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l-GR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nary>
                                        <m:naryPr>
                                          <m:chr m:val="∑"/>
                                          <m:ctrlP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a:rPr lang="en-US" altLang="zh-TW" sz="22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=1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sz="22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p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2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2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𝐽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2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nary>
                                    </m:sup>
                                  </m:sSup>
                                </m:e>
                                <m:e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𝑁</m:t>
                                  </m:r>
                                  <m:d>
                                    <m:dPr>
                                      <m:ctrlPr>
                                        <a:rPr lang="en-US" altLang="zh-TW" sz="2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2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2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</m:d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∗</m:t>
                              </m:r>
                            </m:e>
                          </m:nary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e>
                      </m:d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TW" sz="22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Q</m:t>
                          </m:r>
                          <m:d>
                            <m:d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</m:t>
                              </m:r>
                            </m:e>
                          </m:d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TW" altLang="en-US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𝜆</m:t>
                                      </m:r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∙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sup>
                          </m:sSup>
                          <m:sSub>
                            <m:sSub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|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=0</m:t>
                              </m:r>
                            </m:sub>
                          </m:sSub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𝑀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𝐽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∗</m:t>
                              </m:r>
                            </m:e>
                          </m:nary>
                          <m:f>
                            <m:f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TW" altLang="en-US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𝜆</m:t>
                                      </m:r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∙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TW" sz="22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Q</m:t>
                          </m:r>
                          <m:d>
                            <m:d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3753" y="242046"/>
                <a:ext cx="11443447" cy="6468035"/>
              </a:xfrm>
              <a:blipFill>
                <a:blip r:embed="rId2"/>
                <a:stretch>
                  <a:fillRect l="-47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1607352" y="3355039"/>
            <a:ext cx="638308" cy="24877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單箭頭接點 4"/>
          <p:cNvCxnSpPr/>
          <p:nvPr/>
        </p:nvCxnSpPr>
        <p:spPr>
          <a:xfrm flipH="1">
            <a:off x="4230384" y="3498331"/>
            <a:ext cx="628614" cy="540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5348490" y="3108141"/>
                <a:ext cx="4118239" cy="7358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  <m:r>
                      <a:rPr lang="en-US" altLang="zh-TW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sSub>
                      <m:sSubPr>
                        <m:ctrlP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US" altLang="zh-TW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zh-TW" altLang="en-US" sz="2000" i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+mn-ea"/>
                  </a:rPr>
                  <a:t>可移除</a:t>
                </a:r>
                <a:endParaRPr lang="en-US" altLang="zh-TW" sz="2000" dirty="0" smtClean="0">
                  <a:solidFill>
                    <a:srgbClr val="FF0000"/>
                  </a:solidFill>
                  <a:latin typeface="+mn-ea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zh-TW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和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+mn-ea"/>
                  </a:rPr>
                  <a:t>相同分配</a:t>
                </a:r>
                <a:endParaRPr lang="zh-TW" altLang="en-US" sz="2000" dirty="0">
                  <a:solidFill>
                    <a:srgbClr val="FF0000"/>
                  </a:solidFill>
                  <a:latin typeface="+mn-ea"/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8490" y="3108141"/>
                <a:ext cx="4118239" cy="735842"/>
              </a:xfrm>
              <a:prstGeom prst="rect">
                <a:avLst/>
              </a:prstGeom>
              <a:blipFill>
                <a:blip r:embed="rId3"/>
                <a:stretch>
                  <a:fillRect l="-444" t="-4959" r="-740" b="-140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3918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89965" y="497541"/>
                <a:ext cx="11443447" cy="5661212"/>
              </a:xfrm>
            </p:spPr>
            <p:txBody>
              <a:bodyPr>
                <a:normAutofit/>
              </a:bodyPr>
              <a:lstStyle/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sup>
                          </m:s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𝑀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𝐽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e>
                                          </m:d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∙</m:t>
                                          </m:r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∙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−</m:t>
                                              </m:r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𝑠</m:t>
                                              </m:r>
                                            </m:e>
                                          </m:d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!</m:t>
                                  </m:r>
                                </m:den>
                              </m:f>
                            </m:e>
                          </m:nary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TW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Q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</m:t>
                              </m:r>
                            </m:e>
                          </m:d>
                        </m:sup>
                      </m:sSup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sup>
                          </m:sSup>
                          <m:nary>
                            <m:naryPr>
                              <m:chr m:val="∑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𝑀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𝐽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e>
                                          </m:d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∙</m:t>
                                          </m:r>
                                          <m:r>
                                            <a:rPr lang="zh-TW" altLang="en-US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∙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−</m:t>
                                              </m:r>
                                              <m:r>
                                                <a:rPr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𝑠</m:t>
                                              </m:r>
                                            </m:e>
                                          </m:d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!</m:t>
                                  </m:r>
                                </m:den>
                              </m:f>
                            </m:e>
                          </m:nary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TW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Q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sup>
                      </m:sSup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sup>
                      </m:sSup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TW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Q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TW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Q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</m:t>
                              </m:r>
                            </m:e>
                          </m:d>
                        </m:sup>
                      </m:sSup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sup>
                      </m:sSup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sup>
                      </m:sSup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TW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Q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</m:t>
                              </m:r>
                            </m:e>
                          </m:d>
                        </m:sup>
                      </m:sSup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</m:oMath>
                  </m:oMathPara>
                </a14:m>
                <a:endParaRPr lang="en-US" altLang="zh-TW" sz="20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l-GR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TW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Q</m:t>
                          </m:r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</m:t>
                              </m:r>
                            </m:e>
                          </m:d>
                        </m:sup>
                      </m:sSup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9965" y="497541"/>
                <a:ext cx="11443447" cy="566121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4928775" y="4027391"/>
            <a:ext cx="920695" cy="31600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單箭頭接點 4"/>
          <p:cNvCxnSpPr/>
          <p:nvPr/>
        </p:nvCxnSpPr>
        <p:spPr>
          <a:xfrm flipH="1">
            <a:off x="6223268" y="4170684"/>
            <a:ext cx="628614" cy="540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7225680" y="3801713"/>
                <a:ext cx="3913814" cy="5416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TW" altLang="el-G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𝐽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altLang="zh-TW" sz="20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altLang="zh-TW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𝐽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p>
                    </m:sSup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sub>
                    </m:sSub>
                    <m:d>
                      <m:dPr>
                        <m:ctrlP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帶入</a:t>
                </a:r>
                <a:endParaRPr lang="zh-TW" altLang="en-US" sz="20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5680" y="3801713"/>
                <a:ext cx="3913814" cy="541687"/>
              </a:xfrm>
              <a:prstGeom prst="rect">
                <a:avLst/>
              </a:prstGeom>
              <a:blipFill>
                <a:blip r:embed="rId3"/>
                <a:stretch>
                  <a:fillRect r="-1090" b="-1460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2382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57200"/>
                <a:ext cx="10515600" cy="5719763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為評價</a:t>
                </a:r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RM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，需透過測度轉換得到風險中立測度</a:t>
                </a:r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Q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下之房價過程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algn="just"/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algn="just"/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由於房價服從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具有</a:t>
                </a:r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Jump process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的對數常態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分配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故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可利用</a:t>
                </a:r>
                <a:r>
                  <a:rPr lang="en-US" altLang="zh-TW" sz="2200" dirty="0" err="1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Bühlmann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et al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.(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1996)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conditional </a:t>
                </a:r>
                <a:r>
                  <a:rPr lang="en-US" altLang="zh-TW" sz="2200" dirty="0" err="1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Esscher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transform</a:t>
                </a:r>
                <a:r>
                  <a:rPr lang="zh-TW" altLang="en-US" sz="2200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。</a:t>
                </a:r>
                <a:endParaRPr lang="en-US" altLang="zh-TW" sz="2200" dirty="0" smtClean="0">
                  <a:latin typeface="PMingLiU" panose="02020500000000000000" pitchFamily="18" charset="-120"/>
                  <a:ea typeface="PMingLiU" panose="02020500000000000000" pitchFamily="18" charset="-120"/>
                </a:endParaRPr>
              </a:p>
              <a:p>
                <a:pPr algn="just"/>
                <a:endParaRPr lang="en-US" altLang="zh-TW" sz="2200" dirty="0" smtClean="0">
                  <a:latin typeface="PMingLiU" panose="02020500000000000000" pitchFamily="18" charset="-120"/>
                  <a:ea typeface="PMingLiU" panose="02020500000000000000" pitchFamily="18" charset="-120"/>
                </a:endParaRPr>
              </a:p>
              <a:p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令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𝑑𝑄</m:t>
                                </m:r>
                              </m:num>
                              <m:den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𝑑𝑃</m:t>
                                </m:r>
                              </m:den>
                            </m:f>
                          </m:e>
                        </m:d>
                      </m:e>
                      <m:sub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𝑇</m:t>
                            </m:r>
                          </m:sub>
                        </m:sSub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𝜉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𝑇</m:t>
                        </m:r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nary>
                      <m:naryPr>
                        <m:chr m:val="∏"/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l-GR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𝑇</m:t>
                        </m:r>
                      </m:sup>
                      <m:e>
                        <m:f>
                          <m:f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zh-TW" altLang="en-US" sz="22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𝜑</m:t>
                                </m:r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𝑌</m:t>
                                </m:r>
                                <m:d>
                                  <m:dPr>
                                    <m:ctrlP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𝑡</m:t>
                                    </m:r>
                                  </m:e>
                                </m:d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𝑃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zh-TW" altLang="en-US" sz="2200" i="1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𝜑</m:t>
                                    </m:r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𝑌</m:t>
                                    </m:r>
                                    <m:d>
                                      <m:dPr>
                                        <m:ctrlPr>
                                          <a:rPr lang="en-US" altLang="zh-TW" sz="2200" i="1">
                                            <a:latin typeface="Cambria Math" panose="02040503050406030204" pitchFamily="18" charset="0"/>
                                            <a:ea typeface="標楷體" panose="03000509000000000000" pitchFamily="65" charset="-12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2200" i="1">
                                            <a:latin typeface="Cambria Math" panose="02040503050406030204" pitchFamily="18" charset="0"/>
                                            <a:ea typeface="標楷體" panose="03000509000000000000" pitchFamily="65" charset="-12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</m:sup>
                                </m:sSup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𝑡</m:t>
                                    </m:r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l-GR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Δ</m:t>
                                    </m:r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den>
                        </m:f>
                      </m:e>
                    </m:nary>
                  </m:oMath>
                </a14:m>
                <a:endParaRPr lang="en-US" altLang="zh-TW" sz="2200" i="1" dirty="0" smtClean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en-US" altLang="zh-TW" sz="2200" dirty="0" smtClean="0">
                    <a:ea typeface="標楷體" panose="03000509000000000000" pitchFamily="65" charset="-120"/>
                  </a:rPr>
                  <a:t>	</a:t>
                </a:r>
                <a:r>
                  <a:rPr lang="zh-TW" altLang="en-US" sz="2200" dirty="0" smtClean="0">
                    <a:ea typeface="標楷體" panose="03000509000000000000" pitchFamily="65" charset="-120"/>
                  </a:rPr>
                  <a:t>其中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</a:t>
                </a:r>
                <a14:m>
                  <m:oMath xmlns:m="http://schemas.openxmlformats.org/officeDocument/2006/math">
                    <m:r>
                      <a:rPr lang="zh-TW" altLang="en-US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𝜑</m:t>
                    </m:r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為一係數，</a:t>
                </a:r>
                <a14:m>
                  <m:oMath xmlns:m="http://schemas.openxmlformats.org/officeDocument/2006/math"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𝑌</m:t>
                    </m:r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e>
                    </m:d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𝑙𝑛</m:t>
                    </m:r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brk m:alnAt="23"/>
                              </m:rP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l-GR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d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為一對數報酬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率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𝐸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𝑃</m:t>
                        </m:r>
                      </m:sub>
                    </m:sSub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zh-TW" altLang="en-US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𝜉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𝑇</m:t>
                            </m:r>
                          </m:sub>
                        </m:sSub>
                      </m:e>
                    </m:d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=1</m:t>
                    </m:r>
                    <m:r>
                      <a:rPr lang="zh-TW" altLang="en-US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，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𝐸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𝑃</m:t>
                        </m:r>
                      </m:sub>
                    </m:sSub>
                    <m:d>
                      <m:d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zh-TW" altLang="en-US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𝜉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𝑇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𝜉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	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zh-TW" altLang="en-US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57200"/>
                <a:ext cx="10515600" cy="5719763"/>
              </a:xfrm>
              <a:blipFill>
                <a:blip r:embed="rId2"/>
                <a:stretch>
                  <a:fillRect l="-696" t="-1279" r="-20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3019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字方塊 3"/>
              <p:cNvSpPr txBox="1"/>
              <p:nvPr/>
            </p:nvSpPr>
            <p:spPr>
              <a:xfrm>
                <a:off x="824753" y="4935071"/>
                <a:ext cx="10515600" cy="1023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同理可得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d>
                        <m:dPr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zh-TW" altLang="en-US" sz="2200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d>
                                <m:dPr>
                                  <m:ctrlPr>
                                    <a:rPr lang="en-US" altLang="zh-TW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𝑙𝑛</m:t>
                              </m:r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𝐻</m:t>
                                      </m:r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num>
                                    <m:den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𝐻</m:t>
                                      </m:r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𝑡</m:t>
                                      </m:r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−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l-GR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Δ</m:t>
                                      </m:r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den>
                                  </m:f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⋅</m:t>
                          </m:r>
                          <m:nary>
                            <m:nary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zh-TW" altLang="en-US" sz="2200" dirty="0"/>
              </a:p>
            </p:txBody>
          </p:sp>
        </mc:Choice>
        <mc:Fallback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753" y="4935071"/>
                <a:ext cx="10515600" cy="1023614"/>
              </a:xfrm>
              <a:prstGeom prst="rect">
                <a:avLst/>
              </a:prstGeom>
              <a:blipFill>
                <a:blip r:embed="rId2"/>
                <a:stretch>
                  <a:fillRect l="-754" t="-41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/>
              <p:cNvSpPr txBox="1"/>
              <p:nvPr/>
            </p:nvSpPr>
            <p:spPr>
              <a:xfrm>
                <a:off x="824753" y="274077"/>
                <a:ext cx="10515600" cy="42589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𝑙𝑛</m:t>
                              </m:r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𝐻</m:t>
                                      </m:r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num>
                                    <m:den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𝐻</m:t>
                                      </m:r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(0)</m:t>
                                      </m:r>
                                    </m:den>
                                  </m:f>
                                </m:e>
                              </m:d>
                            </m:sup>
                          </m:sSup>
                        </m:e>
                      </m:d>
                    </m:oMath>
                  </m:oMathPara>
                </a14:m>
                <a:endParaRPr lang="en-US" altLang="zh-TW" sz="22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zh-TW" altLang="en-US" sz="2200" i="1" smtClean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nary>
                                <m:nary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200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𝑑𝑠</m:t>
                                  </m:r>
                                </m:e>
                              </m:nary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zh-TW" altLang="el-GR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𝜂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zh-TW" altLang="zh-TW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𝑁</m:t>
                                  </m:r>
                                  <m:d>
                                    <m:d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𝐽</m:t>
                                      </m:r>
                                    </m:e>
                                    <m:sub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d>
                      <m:r>
                        <a:rPr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zh-TW" altLang="en-US" sz="220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nary>
                            <m:nary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r>
                        <a:rPr lang="en-US" altLang="zh-TW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zh-TW" altLang="en-US" sz="220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(−</m:t>
                          </m:r>
                          <m:f>
                            <m:f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altLang="zh-TW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sSub>
                                <m:sSubPr>
                                  <m:ctrlPr>
                                    <a:rPr lang="zh-TW" altLang="zh-TW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𝑁</m:t>
                                  </m:r>
                                  <m:d>
                                    <m:d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𝐽</m:t>
                                      </m:r>
                                    </m:e>
                                    <m:sub>
                                      <m:r>
                                        <a:rPr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d>
                      <m:r>
                        <a:rPr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⋅</m:t>
                          </m:r>
                          <m:nary>
                            <m:nary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⋅(−</m:t>
                          </m:r>
                          <m:f>
                            <m:f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en-US" altLang="zh-TW" sz="2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sz="2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l-GR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zh-TW" sz="22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⋅</m:t>
                          </m:r>
                          <m:nary>
                            <m:nary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⋅(−</m:t>
                          </m:r>
                          <m:f>
                            <m:f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TW" alt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d>
                            <m:dPr>
                              <m:ctrlP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en-US" altLang="zh-TW" sz="22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⋅</m:t>
                          </m:r>
                          <m:nary>
                            <m:nary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⋅(−</m:t>
                          </m:r>
                          <m:f>
                            <m:f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TW" alt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altLang="zh-TW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altLang="zh-TW" sz="2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altLang="zh-TW" sz="2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r>
                                <a:rPr lang="zh-TW" altLang="en-US" sz="2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m:rPr>
                                  <m:nor/>
                                </m:rPr>
                                <a:rPr lang="en-US" altLang="zh-TW" sz="2200" dirty="0">
                                  <a:solidFill>
                                    <a:schemeClr val="tx1"/>
                                  </a:solidFill>
                                  <a:latin typeface="標楷體" panose="03000509000000000000" pitchFamily="65" charset="-120"/>
                                  <a:ea typeface="標楷體" panose="03000509000000000000" pitchFamily="65" charset="-12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2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2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2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TW" sz="22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zh-TW" sz="2200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200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200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altLang="zh-TW" sz="22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2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22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p>
                                  <m:r>
                                    <a:rPr lang="en-US" altLang="zh-TW" sz="22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  <m: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⋅</m:t>
                          </m:r>
                          <m:nary>
                            <m:nary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(−</m:t>
                          </m:r>
                          <m:f>
                            <m:f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zh-TW" altLang="el-G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zh-TW" alt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  <m:r>
                                <a:rPr lang="zh-TW" alt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m:rPr>
                                  <m:nor/>
                                </m:rPr>
                                <a:rPr lang="en-US" altLang="zh-TW" sz="2200" dirty="0">
                                  <a:latin typeface="標楷體" panose="03000509000000000000" pitchFamily="65" charset="-120"/>
                                  <a:ea typeface="標楷體" panose="03000509000000000000" pitchFamily="65" charset="-12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TW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zh-TW" sz="22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2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2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𝐽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altLang="zh-TW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p>
                                  <m:r>
                                    <a:rPr lang="en-US" altLang="zh-TW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−1))</m:t>
                          </m:r>
                        </m:sup>
                      </m:sSup>
                    </m:oMath>
                  </m:oMathPara>
                </a14:m>
                <a:endParaRPr lang="en-US" altLang="zh-TW" sz="22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⋅</m:t>
                          </m:r>
                          <m:nary>
                            <m:nary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2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</m:e>
                          </m:nary>
                        </m:sup>
                      </m:sSup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zh-TW" sz="2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TW" altLang="en-US" sz="2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zh-TW" altLang="en-US" sz="2200" dirty="0"/>
              </a:p>
            </p:txBody>
          </p:sp>
        </mc:Choice>
        <mc:Fallback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753" y="274077"/>
                <a:ext cx="10515600" cy="42589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824753" y="274077"/>
            <a:ext cx="1958788" cy="65377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" name="直線單箭頭接點 6"/>
          <p:cNvCxnSpPr/>
          <p:nvPr/>
        </p:nvCxnSpPr>
        <p:spPr>
          <a:xfrm flipH="1">
            <a:off x="3198049" y="570924"/>
            <a:ext cx="628614" cy="540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3955339" y="370869"/>
            <a:ext cx="225720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引入動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差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生成函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endParaRPr lang="zh-TW" altLang="en-US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198049" y="4006920"/>
            <a:ext cx="757290" cy="40011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單箭頭接點 9"/>
          <p:cNvCxnSpPr/>
          <p:nvPr/>
        </p:nvCxnSpPr>
        <p:spPr>
          <a:xfrm flipH="1">
            <a:off x="4189035" y="4206975"/>
            <a:ext cx="628614" cy="540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字方塊 10"/>
              <p:cNvSpPr txBox="1"/>
              <p:nvPr/>
            </p:nvSpPr>
            <p:spPr>
              <a:xfrm>
                <a:off x="5100953" y="3901507"/>
                <a:ext cx="5956095" cy="6109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en-US" altLang="zh-TW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</m:t>
                      </m:r>
                      <m:f>
                        <m:fPr>
                          <m:ctrlP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Sup>
                        <m:sSubSupPr>
                          <m:ctrlP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TW" alt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zh-TW" alt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altLang="zh-TW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l-GR" altLang="zh-TW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zh-TW" altLang="el-G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  <m:r>
                        <a:rPr lang="zh-TW" alt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altLang="zh-TW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Sup>
                        <m:sSubSupPr>
                          <m:ctrlP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TW" alt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p>
                        <m:sSupPr>
                          <m:ctrlP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TW" alt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altLang="zh-TW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sub>
                          </m:sSub>
                          <m:r>
                            <a:rPr lang="zh-TW" alt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m:rPr>
                              <m:nor/>
                            </m:rPr>
                            <a:rPr lang="en-US" altLang="zh-TW" dirty="0">
                              <a:solidFill>
                                <a:srgbClr val="FF0000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zh-TW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zh-TW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altLang="zh-TW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altLang="zh-TW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r>
                        <a:rPr lang="en-US" altLang="zh-TW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−1))</m:t>
                      </m:r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11" name="文字方塊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0953" y="3901507"/>
                <a:ext cx="5956095" cy="6109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0362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8075</TotalTime>
  <Words>789</Words>
  <Application>Microsoft Office PowerPoint</Application>
  <PresentationFormat>寬螢幕</PresentationFormat>
  <Paragraphs>315</Paragraphs>
  <Slides>37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46" baseType="lpstr">
      <vt:lpstr>新細明體</vt:lpstr>
      <vt:lpstr>新細明體</vt:lpstr>
      <vt:lpstr>標楷體</vt:lpstr>
      <vt:lpstr>Arial</vt:lpstr>
      <vt:lpstr>Calibri</vt:lpstr>
      <vt:lpstr>Calibri Light</vt:lpstr>
      <vt:lpstr>Cambria Math</vt:lpstr>
      <vt:lpstr>Times New Roman</vt:lpstr>
      <vt:lpstr>Office 佈景主題</vt:lpstr>
      <vt:lpstr>On the valuation of reverse mortgages with regular tenure payments</vt:lpstr>
      <vt:lpstr>目錄</vt:lpstr>
      <vt:lpstr>簡介</vt:lpstr>
      <vt:lpstr>模型假設</vt:lpstr>
      <vt:lpstr>模型假設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模型假設</vt:lpstr>
      <vt:lpstr>評價方法</vt:lpstr>
      <vt:lpstr>評價方法</vt:lpstr>
      <vt:lpstr>PowerPoint 簡報</vt:lpstr>
      <vt:lpstr>評價方法</vt:lpstr>
      <vt:lpstr>PowerPoint 簡報</vt:lpstr>
      <vt:lpstr>評價方法</vt:lpstr>
      <vt:lpstr>證明推導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方法比較</vt:lpstr>
      <vt:lpstr>PowerPoint 簡報</vt:lpstr>
      <vt:lpstr>PowerPoint 簡報</vt:lpstr>
      <vt:lpstr>比較結果</vt:lpstr>
      <vt:lpstr>結論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the valuation of reverse mortgages with regular tenure payments</dc:title>
  <dc:creator>Feng</dc:creator>
  <cp:lastModifiedBy>Feng</cp:lastModifiedBy>
  <cp:revision>285</cp:revision>
  <dcterms:created xsi:type="dcterms:W3CDTF">2017-12-05T06:17:33Z</dcterms:created>
  <dcterms:modified xsi:type="dcterms:W3CDTF">2018-02-27T08:52:18Z</dcterms:modified>
</cp:coreProperties>
</file>