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4"/>
  </p:notes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7" r:id="rId16"/>
    <p:sldId id="270" r:id="rId17"/>
    <p:sldId id="271" r:id="rId18"/>
    <p:sldId id="272" r:id="rId19"/>
    <p:sldId id="273" r:id="rId20"/>
    <p:sldId id="274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</p:sldIdLst>
  <p:sldSz cx="9144000" cy="6858000" type="screen4x3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6"/>
    <p:restoredTop sz="94030"/>
  </p:normalViewPr>
  <p:slideViewPr>
    <p:cSldViewPr snapToGrid="0" snapToObjects="1">
      <p:cViewPr>
        <p:scale>
          <a:sx n="100" d="100"/>
          <a:sy n="100" d="100"/>
        </p:scale>
        <p:origin x="106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BFC2B-481C-6D45-933F-261FFF65B727}" type="datetimeFigureOut">
              <a:rPr kumimoji="1" lang="zh-CN" altLang="en-US" smtClean="0"/>
              <a:t>2017/9/14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D77B9-74FE-EF4D-87E4-301A52BF181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83787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D77B9-74FE-EF4D-87E4-301A52BF181F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38069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10C1-8517-454B-A9BD-AF7F8E014027}" type="datetimeFigureOut">
              <a:rPr kumimoji="1" lang="zh-CN" altLang="en-US" smtClean="0"/>
              <a:t>2017/9/14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1C25-F0D5-F049-8FFE-A7676FB7E9C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10C1-8517-454B-A9BD-AF7F8E014027}" type="datetimeFigureOut">
              <a:rPr kumimoji="1" lang="zh-CN" altLang="en-US" smtClean="0"/>
              <a:t>2017/9/14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1C25-F0D5-F049-8FFE-A7676FB7E9C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10C1-8517-454B-A9BD-AF7F8E014027}" type="datetimeFigureOut">
              <a:rPr kumimoji="1" lang="zh-CN" altLang="en-US" smtClean="0"/>
              <a:t>2017/9/14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1C25-F0D5-F049-8FFE-A7676FB7E9C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10C1-8517-454B-A9BD-AF7F8E014027}" type="datetimeFigureOut">
              <a:rPr kumimoji="1" lang="zh-CN" altLang="en-US" smtClean="0"/>
              <a:t>2017/9/14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1C25-F0D5-F049-8FFE-A7676FB7E9C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10C1-8517-454B-A9BD-AF7F8E014027}" type="datetimeFigureOut">
              <a:rPr kumimoji="1" lang="zh-CN" altLang="en-US" smtClean="0"/>
              <a:t>2017/9/14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1C25-F0D5-F049-8FFE-A7676FB7E9C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10C1-8517-454B-A9BD-AF7F8E014027}" type="datetimeFigureOut">
              <a:rPr kumimoji="1" lang="zh-CN" altLang="en-US" smtClean="0"/>
              <a:t>2017/9/14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1C25-F0D5-F049-8FFE-A7676FB7E9C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10C1-8517-454B-A9BD-AF7F8E014027}" type="datetimeFigureOut">
              <a:rPr kumimoji="1" lang="zh-CN" altLang="en-US" smtClean="0"/>
              <a:t>2017/9/14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1C25-F0D5-F049-8FFE-A7676FB7E9C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10C1-8517-454B-A9BD-AF7F8E014027}" type="datetimeFigureOut">
              <a:rPr kumimoji="1" lang="zh-CN" altLang="en-US" smtClean="0"/>
              <a:t>2017/9/14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1C25-F0D5-F049-8FFE-A7676FB7E9C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10C1-8517-454B-A9BD-AF7F8E014027}" type="datetimeFigureOut">
              <a:rPr kumimoji="1" lang="zh-CN" altLang="en-US" smtClean="0"/>
              <a:t>2017/9/14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1C25-F0D5-F049-8FFE-A7676FB7E9C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10C1-8517-454B-A9BD-AF7F8E014027}" type="datetimeFigureOut">
              <a:rPr kumimoji="1" lang="zh-CN" altLang="en-US" smtClean="0"/>
              <a:t>2017/9/14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1C25-F0D5-F049-8FFE-A7676FB7E9C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将图片拖动到占位符，或单击添加图标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F10C1-8517-454B-A9BD-AF7F8E014027}" type="datetimeFigureOut">
              <a:rPr kumimoji="1" lang="zh-CN" altLang="en-US" smtClean="0"/>
              <a:t>2017/9/14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E1C25-F0D5-F049-8FFE-A7676FB7E9C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F10C1-8517-454B-A9BD-AF7F8E014027}" type="datetimeFigureOut">
              <a:rPr kumimoji="1" lang="zh-CN" altLang="en-US" smtClean="0"/>
              <a:t>2017/9/14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E1C25-F0D5-F049-8FFE-A7676FB7E9C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46715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3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4" Type="http://schemas.openxmlformats.org/officeDocument/2006/relationships/image" Target="../media/image90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3466" y="1728594"/>
            <a:ext cx="8379910" cy="2379943"/>
          </a:xfrm>
        </p:spPr>
        <p:txBody>
          <a:bodyPr>
            <a:normAutofit/>
          </a:bodyPr>
          <a:lstStyle/>
          <a:p>
            <a:r>
              <a:rPr lang="en-US" altLang="zh-CN" sz="3600" b="1" dirty="0">
                <a:latin typeface="+mn-lt"/>
              </a:rPr>
              <a:t>Linear-Time Combinatorial Option Pricing </a:t>
            </a:r>
            <a:r>
              <a:rPr lang="en-US" altLang="zh-CN" sz="3600" b="1" dirty="0" smtClean="0">
                <a:latin typeface="+mn-lt"/>
              </a:rPr>
              <a:t/>
            </a:r>
            <a:br>
              <a:rPr lang="en-US" altLang="zh-CN" sz="3600" b="1" dirty="0" smtClean="0">
                <a:latin typeface="+mn-lt"/>
              </a:rPr>
            </a:br>
            <a:r>
              <a:rPr lang="en-US" altLang="zh-CN" sz="3600" b="1" dirty="0">
                <a:latin typeface="+mn-lt"/>
              </a:rPr>
              <a:t/>
            </a:r>
            <a:br>
              <a:rPr lang="en-US" altLang="zh-CN" sz="3600" b="1" dirty="0">
                <a:latin typeface="+mn-lt"/>
              </a:rPr>
            </a:br>
            <a:r>
              <a:rPr lang="en-US" altLang="zh-CN" sz="3600" b="1" dirty="0" smtClean="0">
                <a:latin typeface="+mn-lt"/>
              </a:rPr>
              <a:t>Algorithms </a:t>
            </a:r>
            <a:r>
              <a:rPr lang="en-US" altLang="zh-CN" sz="3600" b="1" dirty="0">
                <a:latin typeface="+mn-lt"/>
              </a:rPr>
              <a:t>on the Trinomial Lattice </a:t>
            </a:r>
            <a:r>
              <a:rPr lang="en-US" altLang="zh-CN" sz="3600" b="1">
                <a:latin typeface="+mn-lt"/>
              </a:rPr>
              <a:t>Model </a:t>
            </a:r>
            <a:r>
              <a:rPr lang="en-US" altLang="zh-CN" dirty="0"/>
              <a:t/>
            </a:r>
            <a:br>
              <a:rPr lang="en-US" altLang="zh-CN" dirty="0"/>
            </a:br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275573" y="3829069"/>
                <a:ext cx="9062583" cy="558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 smtClean="0"/>
                  <a:t>Jr-Yan Wan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400" b="0" i="0" smtClean="0">
                            <a:latin typeface="Cambria Math" charset="0"/>
                          </a:rPr>
                          <m:t>g</m:t>
                        </m:r>
                      </m:e>
                      <m:sup>
                        <m:r>
                          <m:rPr>
                            <m:nor/>
                          </m:rPr>
                          <a:rPr lang="en-US" altLang="zh-CN" sz="2400" b="0" i="0" smtClean="0">
                            <a:latin typeface="Cambria Math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CN" sz="2400" dirty="0" smtClean="0"/>
                  <a:t>, </a:t>
                </a:r>
                <a:r>
                  <a:rPr lang="en-US" altLang="zh-CN" sz="2400" dirty="0" err="1" smtClean="0"/>
                  <a:t>Chuan-Ju</a:t>
                </a:r>
                <a:r>
                  <a:rPr lang="en-US" altLang="zh-CN" sz="2400" dirty="0" smtClean="0"/>
                  <a:t> Wan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400" b="0" i="0" smtClean="0">
                            <a:latin typeface="Cambria Math" charset="0"/>
                          </a:rPr>
                          <m:t>g</m:t>
                        </m:r>
                      </m:e>
                      <m:sup>
                        <m:r>
                          <m:rPr>
                            <m:nor/>
                          </m:rPr>
                          <a:rPr lang="en-US" altLang="zh-CN" sz="2400" dirty="0" smtClean="0"/>
                          <m:t>†</m:t>
                        </m:r>
                      </m:sup>
                    </m:sSup>
                  </m:oMath>
                </a14:m>
                <a:r>
                  <a:rPr lang="en-US" altLang="zh-CN" sz="2400" dirty="0" smtClean="0"/>
                  <a:t>, Tian-</a:t>
                </a:r>
                <a:r>
                  <a:rPr lang="en-US" altLang="zh-CN" sz="2400" dirty="0" err="1" smtClean="0"/>
                  <a:t>Shyr</a:t>
                </a:r>
                <a:r>
                  <a:rPr lang="en-US" altLang="zh-CN" sz="2400" dirty="0" smtClean="0"/>
                  <a:t> Da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TW" sz="2400" i="1">
                            <a:latin typeface="Cambria Math" charset="0"/>
                          </a:rPr>
                          <m:t>i</m:t>
                        </m:r>
                      </m:e>
                      <m:sup>
                        <m:r>
                          <m:rPr>
                            <m:nor/>
                          </m:rPr>
                          <a:rPr lang="en-US" altLang="zh-CN" sz="2400" dirty="0" smtClean="0"/>
                          <m:t>‡</m:t>
                        </m:r>
                      </m:sup>
                    </m:sSup>
                  </m:oMath>
                </a14:m>
                <a:r>
                  <a:rPr lang="en-US" altLang="zh-CN" sz="2400" dirty="0" smtClean="0"/>
                  <a:t>, and Tzu-Chun </a:t>
                </a:r>
                <a:r>
                  <a:rPr lang="en-US" altLang="zh-CN" sz="2400" dirty="0" err="1" smtClean="0"/>
                  <a:t>Che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400" b="0" i="0" smtClean="0">
                            <a:latin typeface="Cambria Math" charset="0"/>
                          </a:rPr>
                          <m:t>n</m:t>
                        </m:r>
                      </m:e>
                      <m:sup>
                        <m:r>
                          <m:rPr>
                            <m:nor/>
                          </m:rPr>
                          <a:rPr lang="en-US" altLang="zh-CN" sz="2400" dirty="0" smtClean="0"/>
                          <m:t>§</m:t>
                        </m:r>
                        <m:r>
                          <m:rPr>
                            <m:nor/>
                          </m:rPr>
                          <a:rPr kumimoji="1" lang="zh-CN" altLang="en-US" sz="2400" dirty="0" smtClean="0"/>
                          <m:t> </m:t>
                        </m:r>
                      </m:sup>
                    </m:sSup>
                  </m:oMath>
                </a14:m>
                <a:endParaRPr kumimoji="1" lang="zh-CN" altLang="en-US" sz="2400" dirty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73" y="3829069"/>
                <a:ext cx="9062583" cy="558936"/>
              </a:xfrm>
              <a:prstGeom prst="rect">
                <a:avLst/>
              </a:prstGeom>
              <a:blipFill rotWithShape="0">
                <a:blip r:embed="rId2"/>
                <a:stretch>
                  <a:fillRect l="-1009" b="-239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332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210234" y="470647"/>
            <a:ext cx="6763871" cy="607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Linear-Time Algorithm for Barrier Options on the KRL Model </a:t>
            </a:r>
            <a:endParaRPr lang="en-US" altLang="zh-CN" sz="2000" dirty="0" smtClean="0"/>
          </a:p>
          <a:p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87" y="774576"/>
            <a:ext cx="7328648" cy="57982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/>
            </p:nvSpPr>
            <p:spPr>
              <a:xfrm>
                <a:off x="5499847" y="4669586"/>
                <a:ext cx="3644153" cy="4382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000" dirty="0" smtClean="0"/>
                  <a:t>Define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C=min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𝑖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|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𝑖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∈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ℤ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𝑢</m:t>
                            </m:r>
                          </m:e>
                          <m:sup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𝑖</m:t>
                            </m:r>
                          </m:sup>
                        </m:sSup>
                        <m: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≥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𝑋</m:t>
                        </m:r>
                      </m:e>
                    </m:d>
                  </m:oMath>
                </a14:m>
                <a:endParaRPr kumimoji="1" lang="zh-CN" altLang="en-US" sz="2000" dirty="0"/>
              </a:p>
            </p:txBody>
          </p:sp>
        </mc:Choice>
        <mc:Fallback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9847" y="4669586"/>
                <a:ext cx="3644153" cy="438262"/>
              </a:xfrm>
              <a:prstGeom prst="rect">
                <a:avLst/>
              </a:prstGeom>
              <a:blipFill rotWithShape="0">
                <a:blip r:embed="rId3"/>
                <a:stretch>
                  <a:fillRect l="-1672" t="-1389" b="-208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296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766482" y="389965"/>
                <a:ext cx="7315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charset="2"/>
                  <a:buChar char="l"/>
                </a:pPr>
                <a:r>
                  <a:rPr kumimoji="1" lang="en-US" altLang="zh-CN" sz="2000" dirty="0" smtClean="0"/>
                  <a:t>Case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1:</a:t>
                </a:r>
                <a:r>
                  <a:rPr kumimoji="1" lang="zh-CN" altLang="en-US" sz="2000" dirty="0" smtClean="0"/>
                  <a:t>  </a:t>
                </a:r>
                <a:r>
                  <a:rPr kumimoji="1" lang="en-US" altLang="zh-CN" sz="2000" dirty="0" smtClean="0"/>
                  <a:t>X</a:t>
                </a:r>
                <a14:m>
                  <m:oMath xmlns:m="http://schemas.openxmlformats.org/officeDocument/2006/math">
                    <m:r>
                      <a:rPr kumimoji="1" lang="en-US" altLang="zh-CN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≥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𝐻</m:t>
                    </m:r>
                  </m:oMath>
                </a14:m>
                <a:endParaRPr kumimoji="1" lang="en-US" altLang="zh-CN" sz="2000" dirty="0" smtClean="0"/>
              </a:p>
              <a:p>
                <a:endParaRPr kumimoji="1" lang="zh-CN" altLang="en-US" sz="2000" dirty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82" y="389965"/>
                <a:ext cx="7315200" cy="707886"/>
              </a:xfrm>
              <a:prstGeom prst="rect">
                <a:avLst/>
              </a:prstGeom>
              <a:blipFill rotWithShape="0">
                <a:blip r:embed="rId2"/>
                <a:stretch>
                  <a:fillRect l="-750" t="-51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82" y="1097851"/>
            <a:ext cx="7952895" cy="505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39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766482" y="1317812"/>
                <a:ext cx="73152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charset="2"/>
                  <a:buChar char="l"/>
                </a:pPr>
                <a:r>
                  <a:rPr kumimoji="1" lang="en-US" altLang="zh-CN" sz="2000" dirty="0" smtClean="0"/>
                  <a:t>Case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/>
                  <a:t>2</a:t>
                </a:r>
                <a:r>
                  <a:rPr kumimoji="1" lang="en-US" altLang="zh-CN" sz="2000" dirty="0" smtClean="0"/>
                  <a:t>:</a:t>
                </a:r>
                <a:r>
                  <a:rPr kumimoji="1" lang="zh-CN" altLang="en-US" sz="2000" dirty="0" smtClean="0"/>
                  <a:t>  </a:t>
                </a:r>
                <a:r>
                  <a:rPr kumimoji="1" lang="en-US" altLang="zh-CN" sz="2000" dirty="0" smtClean="0"/>
                  <a:t>X</a:t>
                </a:r>
                <a14:m>
                  <m:oMath xmlns:m="http://schemas.openxmlformats.org/officeDocument/2006/math">
                    <m:r>
                      <a:rPr kumimoji="1" lang="zh-CN" altLang="en-US" sz="2000" b="0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kumimoji="1" lang="mr-IN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&lt;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𝐻</m:t>
                    </m:r>
                  </m:oMath>
                </a14:m>
                <a:endParaRPr kumimoji="1" lang="en-US" altLang="zh-CN" sz="2000" dirty="0" smtClean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82" y="1317812"/>
                <a:ext cx="7315200" cy="400110"/>
              </a:xfrm>
              <a:prstGeom prst="rect">
                <a:avLst/>
              </a:prstGeom>
              <a:blipFill rotWithShape="0">
                <a:blip r:embed="rId2"/>
                <a:stretch>
                  <a:fillRect l="-750" t="-98485" b="-1242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766482" y="2067546"/>
                <a:ext cx="8054789" cy="3348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000" dirty="0" smtClean="0"/>
                  <a:t>Part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1: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terminal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node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above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H</a:t>
                </a:r>
              </a:p>
              <a:p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            </m:t>
                    </m:r>
                    <m:r>
                      <a:rPr kumimoji="1" lang="en-US" altLang="zh-CN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k-2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000" b="0" i="0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z</m:t>
                    </m:r>
                    <m:r>
                      <a:rPr kumimoji="1" lang="en-US" altLang="zh-CN" sz="200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≥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h</m:t>
                    </m:r>
                  </m:oMath>
                </a14:m>
                <a:endParaRPr kumimoji="1" lang="en-US" altLang="zh-CN" sz="2000" dirty="0" smtClean="0"/>
              </a:p>
              <a:p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            </m:t>
                    </m:r>
                    <m:r>
                      <a:rPr kumimoji="1" lang="en-US" altLang="zh-CN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2000" dirty="0" smtClean="0"/>
                  <a:t> z</a:t>
                </a:r>
                <a14:m>
                  <m:oMath xmlns:m="http://schemas.openxmlformats.org/officeDocument/2006/math">
                    <m:r>
                      <a:rPr kumimoji="1" lang="en-US" altLang="zh-CN" sz="2000" b="0" i="0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kumimoji="1" lang="en-US" altLang="zh-CN" sz="200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d>
                      <m:dPr>
                        <m:begChr m:val="⌊"/>
                        <m:endChr m:val="⌋"/>
                        <m:ctrlPr>
                          <a:rPr kumimoji="1" lang="en-US" altLang="zh-CN" sz="200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kumimoji="1" lang="mr-IN" altLang="zh-CN" sz="200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20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𝑘</m:t>
                            </m:r>
                            <m:r>
                              <a:rPr kumimoji="1" lang="en-US" altLang="zh-CN" sz="20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−</m:t>
                            </m:r>
                            <m:r>
                              <a:rPr kumimoji="1" lang="en-US" altLang="zh-CN" sz="20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h</m:t>
                            </m:r>
                          </m:num>
                          <m:den>
                            <m:r>
                              <a:rPr kumimoji="1" lang="en-US" altLang="zh-CN" sz="20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=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𝐿</m:t>
                    </m:r>
                    <m:d>
                      <m:dPr>
                        <m:ctrlP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𝑘</m:t>
                        </m:r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,</m:t>
                        </m:r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h</m:t>
                        </m:r>
                      </m:e>
                    </m:d>
                  </m:oMath>
                </a14:m>
                <a:endParaRPr kumimoji="1" lang="en-US" altLang="zh-CN" sz="2000" b="0" dirty="0" smtClean="0">
                  <a:ea typeface="Cambria Math" charset="0"/>
                  <a:cs typeface="Cambria Math" charset="0"/>
                </a:endParaRPr>
              </a:p>
              <a:p>
                <a:r>
                  <a:rPr kumimoji="1" lang="en-US" altLang="zh-CN" sz="2000" dirty="0" smtClean="0"/>
                  <a:t>Z is an nonnegative integer</a:t>
                </a:r>
              </a:p>
              <a:p>
                <a14:m>
                  <m:oMath xmlns:m="http://schemas.openxmlformats.org/officeDocument/2006/math">
                    <m:r>
                      <a:rPr kumimoji="1" lang="en-US" altLang="zh-CN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2000" dirty="0" smtClean="0"/>
                  <a:t> z</a:t>
                </a:r>
                <a14:m>
                  <m:oMath xmlns:m="http://schemas.openxmlformats.org/officeDocument/2006/math">
                    <m:r>
                      <a:rPr kumimoji="1" lang="en-US" altLang="zh-CN" sz="2000" b="0" i="0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kumimoji="1" lang="en-US" altLang="zh-CN" sz="200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≥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0</m:t>
                    </m:r>
                  </m:oMath>
                </a14:m>
                <a:endParaRPr kumimoji="1" lang="en-US" altLang="zh-CN" sz="2000" b="0" dirty="0" smtClean="0">
                  <a:ea typeface="Cambria Math" charset="0"/>
                  <a:cs typeface="Cambria Math" charset="0"/>
                </a:endParaRPr>
              </a:p>
              <a:p>
                <a14:m>
                  <m:oMath xmlns:m="http://schemas.openxmlformats.org/officeDocument/2006/math">
                    <m:r>
                      <a:rPr kumimoji="1" lang="en-US" altLang="zh-CN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2000" dirty="0" smtClean="0"/>
                  <a:t> k-2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000" b="0" i="0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z</m:t>
                    </m:r>
                    <m:r>
                      <a:rPr kumimoji="1" lang="en-US" altLang="zh-CN" sz="200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≥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h</m:t>
                    </m:r>
                  </m:oMath>
                </a14:m>
                <a:r>
                  <a:rPr kumimoji="1" lang="en-US" altLang="zh-CN" sz="2000" dirty="0" smtClean="0"/>
                  <a:t> </a:t>
                </a:r>
                <a14:m>
                  <m:oMath xmlns:m="http://schemas.openxmlformats.org/officeDocument/2006/math">
                    <m:r>
                      <a:rPr kumimoji="1" lang="en-US" altLang="zh-CN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2000" dirty="0" smtClean="0"/>
                  <a:t> k </a:t>
                </a:r>
                <a14:m>
                  <m:oMath xmlns:m="http://schemas.openxmlformats.org/officeDocument/2006/math">
                    <m:r>
                      <a:rPr kumimoji="1" lang="en-US" altLang="zh-CN" sz="200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≥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h</m:t>
                    </m:r>
                  </m:oMath>
                </a14:m>
                <a:r>
                  <a:rPr kumimoji="1" lang="en-US" altLang="zh-CN" sz="2000" dirty="0" smtClean="0"/>
                  <a:t>+2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000" b="0" i="0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z</m:t>
                    </m:r>
                    <m:r>
                      <a:rPr kumimoji="1" lang="en-US" altLang="zh-CN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2000" dirty="0" smtClean="0"/>
                  <a:t>k</a:t>
                </a:r>
                <a14:m>
                  <m:oMath xmlns:m="http://schemas.openxmlformats.org/officeDocument/2006/math">
                    <m:r>
                      <a:rPr kumimoji="1" lang="en-US" altLang="zh-CN" sz="2000" b="0" i="0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kumimoji="1" lang="en-US" altLang="zh-CN" sz="200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≥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h</m:t>
                    </m:r>
                  </m:oMath>
                </a14:m>
                <a:endParaRPr kumimoji="1" lang="en-US" altLang="zh-CN" sz="2000" dirty="0" smtClean="0"/>
              </a:p>
              <a:p>
                <a:r>
                  <a:rPr lang="en-US" altLang="zh-CN" sz="2000" dirty="0"/>
                  <a:t>option value contributed by these terminal nodes </a:t>
                </a:r>
                <a:r>
                  <a:rPr lang="en-US" altLang="zh-CN" sz="2000" dirty="0" smtClean="0"/>
                  <a:t>is: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𝑟𝑇</m:t>
                          </m:r>
                        </m:sup>
                      </m:sSup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200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=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h</m:t>
                          </m:r>
                        </m:sub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kumimoji="1" lang="mr-IN" altLang="zh-CN" sz="200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2000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𝑛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kumimoji="1" lang="mr-IN" altLang="zh-CN" sz="2000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kumimoji="1" lang="en-US" altLang="zh-CN" sz="200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  <m:sup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𝑛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𝑘</m:t>
                              </m:r>
                            </m:sup>
                          </m:sSup>
                          <m:nary>
                            <m:naryPr>
                              <m:chr m:val="∑"/>
                              <m:limLoc m:val="subSup"/>
                              <m:ctrlPr>
                                <a:rPr kumimoji="1" lang="is-IS" altLang="zh-CN" sz="2000" i="1" smtClean="0">
                                  <a:latin typeface="Cambria Math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𝑧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𝐿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(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𝑘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,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h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)</m:t>
                              </m:r>
                            </m:sup>
                            <m:e>
                              <m:d>
                                <m:dPr>
                                  <m:ctrlPr>
                                    <a:rPr kumimoji="1" lang="mr-IN" altLang="zh-CN" sz="2000" i="1" smtClean="0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type m:val="noBar"/>
                                      <m:ctrlPr>
                                        <a:rPr kumimoji="1" lang="mr-IN" altLang="zh-CN" sz="2000" i="1" smtClean="0">
                                          <a:latin typeface="Cambria Math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  <m:t>𝑘</m:t>
                                      </m:r>
                                    </m:num>
                                    <m:den>
                                      <m: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d>
                              <m:sSup>
                                <m:sSupPr>
                                  <m:ctrlPr>
                                    <a:rPr kumimoji="1" lang="mr-IN" altLang="zh-CN" sz="2000" i="1" smtClean="0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kumimoji="1" lang="en-US" altLang="zh-CN" sz="2000" i="1" smtClean="0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𝑧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kumimoji="1" lang="mr-IN" altLang="zh-CN" sz="2000" i="1" smtClean="0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kumimoji="1" lang="en-US" altLang="zh-CN" sz="2000" i="1" smtClean="0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𝑧</m:t>
                                  </m:r>
                                </m:sup>
                              </m:sSup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0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−2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𝑧</m:t>
                                  </m:r>
                                </m:sup>
                              </m:sSup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𝑋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)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kumimoji="1" lang="en-US" altLang="zh-CN" sz="2000" dirty="0" smtClean="0"/>
              </a:p>
              <a:p>
                <a:endParaRPr kumimoji="1" lang="zh-CN" altLang="en-US" sz="2000" dirty="0"/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82" y="2067546"/>
                <a:ext cx="8054789" cy="3348930"/>
              </a:xfrm>
              <a:prstGeom prst="rect">
                <a:avLst/>
              </a:prstGeom>
              <a:blipFill rotWithShape="0">
                <a:blip r:embed="rId3"/>
                <a:stretch>
                  <a:fillRect l="-833" t="-27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646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537882" y="225459"/>
                <a:ext cx="73152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charset="2"/>
                  <a:buChar char="l"/>
                </a:pPr>
                <a:r>
                  <a:rPr kumimoji="1" lang="en-US" altLang="zh-CN" sz="2000" dirty="0" smtClean="0"/>
                  <a:t>Case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/>
                  <a:t>2</a:t>
                </a:r>
                <a:r>
                  <a:rPr kumimoji="1" lang="en-US" altLang="zh-CN" sz="2000" dirty="0" smtClean="0"/>
                  <a:t>:</a:t>
                </a:r>
                <a:r>
                  <a:rPr kumimoji="1" lang="zh-CN" altLang="en-US" sz="2000" dirty="0" smtClean="0"/>
                  <a:t>  </a:t>
                </a:r>
                <a:r>
                  <a:rPr kumimoji="1" lang="en-US" altLang="zh-CN" sz="2000" dirty="0" smtClean="0"/>
                  <a:t>X</a:t>
                </a:r>
                <a14:m>
                  <m:oMath xmlns:m="http://schemas.openxmlformats.org/officeDocument/2006/math">
                    <m:r>
                      <a:rPr kumimoji="1" lang="zh-CN" altLang="en-US" sz="2000" b="0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kumimoji="1" lang="mr-IN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&lt;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𝐻</m:t>
                    </m:r>
                  </m:oMath>
                </a14:m>
                <a:endParaRPr kumimoji="1" lang="en-US" altLang="zh-CN" sz="2000" dirty="0" smtClean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882" y="225459"/>
                <a:ext cx="7315200" cy="400110"/>
              </a:xfrm>
              <a:prstGeom prst="rect">
                <a:avLst/>
              </a:prstGeom>
              <a:blipFill rotWithShape="0">
                <a:blip r:embed="rId2"/>
                <a:stretch>
                  <a:fillRect l="-750" t="-98485" b="-1242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/>
          <p:cNvSpPr txBox="1"/>
          <p:nvPr/>
        </p:nvSpPr>
        <p:spPr>
          <a:xfrm>
            <a:off x="820270" y="625569"/>
            <a:ext cx="4034118" cy="607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 smtClean="0"/>
              <a:t>Part</a:t>
            </a:r>
            <a:r>
              <a:rPr kumimoji="1" lang="zh-CN" altLang="en-US" sz="2000" dirty="0" smtClean="0"/>
              <a:t> </a:t>
            </a:r>
            <a:r>
              <a:rPr kumimoji="1" lang="en-US" altLang="zh-CN" sz="2000" dirty="0"/>
              <a:t>2</a:t>
            </a:r>
            <a:r>
              <a:rPr kumimoji="1" lang="en-US" altLang="zh-CN" sz="2000" dirty="0" smtClean="0"/>
              <a:t>:</a:t>
            </a:r>
            <a:r>
              <a:rPr kumimoji="1" lang="zh-CN" altLang="en-US" sz="2000" dirty="0" smtClean="0"/>
              <a:t> </a:t>
            </a:r>
            <a:r>
              <a:rPr kumimoji="1" lang="en-US" altLang="zh-CN" sz="2000" dirty="0" smtClean="0"/>
              <a:t>terminal</a:t>
            </a:r>
            <a:r>
              <a:rPr kumimoji="1" lang="zh-CN" altLang="en-US" sz="2000" dirty="0" smtClean="0"/>
              <a:t> </a:t>
            </a:r>
            <a:r>
              <a:rPr kumimoji="1" lang="en-US" altLang="zh-CN" sz="2000" dirty="0" smtClean="0"/>
              <a:t>node</a:t>
            </a:r>
            <a:r>
              <a:rPr kumimoji="1" lang="zh-CN" altLang="en-US" sz="2000" dirty="0" smtClean="0"/>
              <a:t> </a:t>
            </a:r>
            <a:r>
              <a:rPr kumimoji="1" lang="en-US" altLang="zh-CN" sz="2000" dirty="0" smtClean="0"/>
              <a:t>below</a:t>
            </a:r>
            <a:r>
              <a:rPr kumimoji="1" lang="zh-CN" altLang="en-US" sz="2000" dirty="0" smtClean="0"/>
              <a:t> </a:t>
            </a:r>
            <a:r>
              <a:rPr kumimoji="1" lang="en-US" altLang="zh-CN" sz="2000" dirty="0" smtClean="0"/>
              <a:t>H</a:t>
            </a:r>
          </a:p>
          <a:p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/>
            </p:nvSpPr>
            <p:spPr>
              <a:xfrm>
                <a:off x="309282" y="1025679"/>
                <a:ext cx="8310283" cy="56546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zh-CN" altLang="en-US" sz="20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⇒</m:t>
                      </m:r>
                      <m:sSup>
                        <m:sSupPr>
                          <m:ctrlPr>
                            <a:rPr kumimoji="1" lang="en-US" altLang="zh-CN" sz="20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kumimoji="1" lang="en-US" altLang="zh-CN" sz="200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1" lang="en-US" altLang="zh-CN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0</m:t>
                              </m:r>
                            </m:sub>
                          </m:sSub>
                          <m:r>
                            <a:rPr kumimoji="1" lang="en-US" altLang="zh-CN" sz="20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𝑢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𝑐</m:t>
                          </m:r>
                        </m:sup>
                      </m:sSup>
                      <m:r>
                        <a:rPr kumimoji="1" lang="en-US" altLang="zh-CN" sz="20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≤</m:t>
                      </m:r>
                      <m:sSup>
                        <m:sSupPr>
                          <m:ctrlPr>
                            <a:rPr kumimoji="1" lang="en-US" altLang="zh-CN" sz="20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kumimoji="1" lang="en-US" altLang="zh-CN" sz="200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1" lang="en-US" altLang="zh-CN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0</m:t>
                              </m:r>
                            </m:sub>
                          </m:sSub>
                          <m:r>
                            <a:rPr kumimoji="1" lang="en-US" altLang="zh-CN" sz="20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𝑢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𝑘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−2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𝑧</m:t>
                          </m:r>
                        </m:sup>
                      </m:sSup>
                      <m:r>
                        <a:rPr kumimoji="1" lang="en-US" altLang="zh-CN" sz="20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≤</m:t>
                      </m:r>
                      <m:sSup>
                        <m:sSupPr>
                          <m:ctrlPr>
                            <a:rPr kumimoji="1" lang="en-US" altLang="zh-CN" sz="20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kumimoji="1" lang="en-US" altLang="zh-CN" sz="200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1" lang="en-US" altLang="zh-CN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0</m:t>
                              </m:r>
                            </m:sub>
                          </m:sSub>
                          <m:r>
                            <a:rPr kumimoji="1" lang="en-US" altLang="zh-CN" sz="20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𝑢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h</m:t>
                          </m:r>
                        </m:sup>
                      </m:sSup>
                    </m:oMath>
                  </m:oMathPara>
                </a14:m>
                <a:endParaRPr kumimoji="1" lang="en-US" altLang="zh-CN" sz="2000" dirty="0" smtClean="0"/>
              </a:p>
              <a:p>
                <a14:m>
                  <m:oMath xmlns:m="http://schemas.openxmlformats.org/officeDocument/2006/math">
                    <m:r>
                      <a:rPr kumimoji="1" lang="en-US" altLang="zh-CN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2000" dirty="0" smtClean="0"/>
                  <a:t>c</a:t>
                </a:r>
                <a14:m>
                  <m:oMath xmlns:m="http://schemas.openxmlformats.org/officeDocument/2006/math">
                    <m:r>
                      <a:rPr kumimoji="1" lang="en-US" altLang="zh-CN" sz="200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𝑘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−2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𝑧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h</m:t>
                    </m:r>
                  </m:oMath>
                </a14:m>
                <a:endParaRPr kumimoji="1" lang="en-US" altLang="zh-CN" sz="2000" b="0" dirty="0" smtClean="0">
                  <a:ea typeface="Cambria Math" charset="0"/>
                  <a:cs typeface="Cambria Math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20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⟹</m:t>
                      </m:r>
                      <m:d>
                        <m:dPr>
                          <m:begChr m:val="⌊"/>
                          <m:endChr m:val="⌋"/>
                          <m:ctrlPr>
                            <a:rPr kumimoji="1" lang="en-US" altLang="zh-CN" sz="20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1" lang="mr-IN" altLang="zh-CN" sz="200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𝑘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h</m:t>
                              </m:r>
                            </m:num>
                            <m:den>
                              <m:r>
                                <a:rPr kumimoji="1" lang="en-US" altLang="zh-CN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kumimoji="1" lang="en-US" altLang="zh-CN" sz="20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+1≤</m:t>
                      </m:r>
                      <m:r>
                        <a:rPr kumimoji="1" lang="en-US" altLang="zh-CN" sz="20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𝑧</m:t>
                      </m:r>
                      <m:r>
                        <a:rPr kumimoji="1" lang="en-US" altLang="zh-CN" sz="20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≤</m:t>
                      </m:r>
                      <m:d>
                        <m:dPr>
                          <m:begChr m:val="⌊"/>
                          <m:endChr m:val="⌋"/>
                          <m:ctrlPr>
                            <a:rPr kumimoji="1" lang="en-US" altLang="zh-CN" sz="20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1" lang="mr-IN" altLang="zh-CN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𝑘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𝑐</m:t>
                              </m:r>
                            </m:num>
                            <m:den>
                              <m:r>
                                <a:rPr kumimoji="1" lang="en-US" altLang="zh-CN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kumimoji="1" lang="en-US" altLang="zh-CN" sz="2000" dirty="0" smtClean="0"/>
              </a:p>
              <a:p>
                <a14:m>
                  <m:oMath xmlns:m="http://schemas.openxmlformats.org/officeDocument/2006/math">
                    <m:r>
                      <a:rPr kumimoji="1" lang="en-US" altLang="zh-CN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𝐿</m:t>
                    </m:r>
                  </m:oMath>
                </a14:m>
                <a:r>
                  <a:rPr kumimoji="1" lang="en-US" altLang="zh-CN" sz="2000" dirty="0" smtClean="0"/>
                  <a:t>(k, h)+1</a:t>
                </a:r>
                <a14:m>
                  <m:oMath xmlns:m="http://schemas.openxmlformats.org/officeDocument/2006/math">
                    <m:r>
                      <a:rPr kumimoji="1" lang="en-US" altLang="zh-CN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𝑧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𝐿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(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𝑘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,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𝑐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)</m:t>
                    </m:r>
                  </m:oMath>
                </a14:m>
                <a:endParaRPr kumimoji="1" lang="en-US" altLang="zh-CN" sz="2000" dirty="0" smtClean="0"/>
              </a:p>
              <a:p>
                <a:endParaRPr kumimoji="1" lang="en-US" altLang="zh-CN" sz="20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𝑢𝑝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𝑠</m:t>
                        </m:r>
                      </m:sub>
                    </m:sSub>
                    <m:r>
                      <a:rPr kumimoji="1" lang="en-US" altLang="zh-CN" sz="2000" b="0" i="1" smtClean="0">
                        <a:latin typeface="Cambria Math" charset="0"/>
                      </a:rPr>
                      <m:t> </m:t>
                    </m:r>
                    <m:r>
                      <a:rPr kumimoji="1" lang="en-US" altLang="zh-CN" sz="2000" b="0" i="1" smtClean="0">
                        <a:latin typeface="Cambria Math" charset="0"/>
                      </a:rPr>
                      <m:t>𝑘</m:t>
                    </m:r>
                    <m:r>
                      <a:rPr kumimoji="1" lang="en-US" altLang="zh-CN" sz="2000" b="0" i="1" smtClean="0">
                        <a:latin typeface="Cambria Math" charset="0"/>
                      </a:rPr>
                      <m:t>−</m:t>
                    </m:r>
                    <m:r>
                      <a:rPr kumimoji="1" lang="en-US" altLang="zh-CN" sz="2000" b="0" i="1" smtClean="0">
                        <a:latin typeface="Cambria Math" charset="0"/>
                      </a:rPr>
                      <m:t>𝑧</m:t>
                    </m:r>
                  </m:oMath>
                </a14:m>
                <a:r>
                  <a:rPr kumimoji="1" lang="en-US" altLang="zh-CN" sz="2000" dirty="0" smtClean="0"/>
                  <a:t> should be larger than h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20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⟹</m:t>
                      </m:r>
                      <m:r>
                        <a:rPr kumimoji="1" lang="en-US" altLang="zh-CN" sz="20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𝑘</m:t>
                      </m:r>
                      <m:r>
                        <a:rPr kumimoji="1" lang="en-US" altLang="zh-CN" sz="20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−</m:t>
                      </m:r>
                      <m:r>
                        <a:rPr kumimoji="1" lang="en-US" altLang="zh-CN" sz="20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𝑧</m:t>
                      </m:r>
                      <m:r>
                        <a:rPr kumimoji="1" lang="en-US" altLang="zh-CN" sz="20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≥</m:t>
                      </m:r>
                      <m:r>
                        <a:rPr kumimoji="1" lang="en-US" altLang="zh-CN" sz="20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h</m:t>
                      </m:r>
                    </m:oMath>
                  </m:oMathPara>
                </a14:m>
                <a:endParaRPr kumimoji="1" lang="en-US" altLang="zh-CN" sz="2000" b="0" dirty="0" smtClean="0">
                  <a:ea typeface="Cambria Math" charset="0"/>
                  <a:cs typeface="Cambria Math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20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⟹</m:t>
                      </m:r>
                      <m:r>
                        <a:rPr kumimoji="1" lang="en-US" altLang="zh-CN" sz="20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𝑧</m:t>
                      </m:r>
                      <m:r>
                        <a:rPr kumimoji="1" lang="en-US" altLang="zh-CN" sz="20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≤</m:t>
                      </m:r>
                      <m:r>
                        <a:rPr kumimoji="1" lang="en-US" altLang="zh-CN" sz="20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𝑘</m:t>
                      </m:r>
                      <m:r>
                        <a:rPr kumimoji="1" lang="en-US" altLang="zh-CN" sz="20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−</m:t>
                      </m:r>
                      <m:r>
                        <a:rPr kumimoji="1" lang="en-US" altLang="zh-CN" sz="20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h</m:t>
                      </m:r>
                    </m:oMath>
                  </m:oMathPara>
                </a14:m>
                <a:endParaRPr kumimoji="1" lang="en-US" altLang="zh-CN" sz="2000" dirty="0" smtClean="0"/>
              </a:p>
              <a:p>
                <a:endParaRPr kumimoji="1" lang="en-US" altLang="zh-CN" sz="2000" dirty="0"/>
              </a:p>
              <a:p>
                <a:r>
                  <a:rPr kumimoji="1" lang="en-US" altLang="zh-CN" sz="2000" dirty="0" smtClean="0"/>
                  <a:t>X + Y=k</a:t>
                </a:r>
              </a:p>
              <a:p>
                <a:r>
                  <a:rPr kumimoji="1" lang="en-US" altLang="zh-CN" sz="2000" dirty="0" smtClean="0"/>
                  <a:t>Y  - X=h+h-k+2z</a:t>
                </a:r>
                <a14:m>
                  <m:oMath xmlns:m="http://schemas.openxmlformats.org/officeDocument/2006/math">
                    <m:r>
                      <a:rPr kumimoji="1" lang="en-US" altLang="zh-CN" sz="2000" b="0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kumimoji="1" lang="en-US" altLang="zh-CN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2000" dirty="0" smtClean="0"/>
                  <a:t>Y=h+z</a:t>
                </a:r>
              </a:p>
              <a:p>
                <a:r>
                  <a:rPr kumimoji="1" lang="en-US" altLang="zh-CN" sz="2000" dirty="0" smtClean="0"/>
                  <a:t>Option value contributed by the terminal nodes that are below the barrier H but above or equal to X is: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180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𝑟𝑇</m:t>
                          </m:r>
                        </m:sup>
                      </m:sSup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180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1800" b="0" i="1" smtClean="0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=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h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+1</m:t>
                          </m:r>
                        </m:sub>
                        <m:sup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kumimoji="1" lang="mr-IN" altLang="zh-CN" sz="180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800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800" b="0" i="1" smtClean="0">
                                      <a:latin typeface="Cambria Math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kumimoji="1" lang="en-US" altLang="zh-CN" sz="1800" b="0" i="1" smtClean="0">
                                      <a:latin typeface="Cambria Math" charset="0"/>
                                    </a:rPr>
                                    <m:t>𝑛</m:t>
                                  </m:r>
                                  <m:r>
                                    <a:rPr kumimoji="1" lang="en-US" altLang="zh-CN" sz="1800" b="0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8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sSup>
                        <m:sSupPr>
                          <m:ctrlPr>
                            <a:rPr kumimoji="1" lang="is-IS" altLang="zh-CN" sz="18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kumimoji="1" lang="en-US" altLang="zh-CN" sz="18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𝑚</m:t>
                              </m:r>
                            </m:sub>
                          </m:sSub>
                        </m:e>
                        <m:sup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𝑛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𝑘</m:t>
                          </m:r>
                        </m:sup>
                      </m:sSup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180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1800" b="0" i="1" smtClean="0">
                              <a:latin typeface="Cambria Math" charset="0"/>
                            </a:rPr>
                            <m:t>𝑧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=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𝐿</m:t>
                          </m:r>
                          <m:d>
                            <m:dPr>
                              <m:ctrlPr>
                                <a:rPr kumimoji="1" lang="en-US" altLang="zh-CN" sz="1800" b="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brk m:alnAt="25"/>
                                </m:rPr>
                                <a:rPr kumimoji="1" lang="en-US" altLang="zh-CN" sz="1800" b="0" i="1" smtClean="0">
                                  <a:latin typeface="Cambria Math" charset="0"/>
                                </a:rPr>
                                <m:t>𝑘</m:t>
                              </m:r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,</m:t>
                              </m:r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h</m:t>
                              </m:r>
                            </m:e>
                          </m:d>
                          <m:r>
                            <m:rPr>
                              <m:brk m:alnAt="25"/>
                            </m:rPr>
                            <a:rPr kumimoji="1" lang="en-US" altLang="zh-CN" sz="1800" b="0" i="1" smtClean="0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kumimoji="1" lang="en-US" altLang="zh-CN" sz="1800" b="0" i="0" smtClean="0">
                              <a:latin typeface="Cambria Math" charset="0"/>
                            </a:rPr>
                            <m:t>min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⁡(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h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,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𝐿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(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,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𝑐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))</m:t>
                          </m:r>
                        </m:sup>
                        <m:e>
                          <m:d>
                            <m:dPr>
                              <m:ctrlPr>
                                <a:rPr kumimoji="1" lang="mr-IN" altLang="zh-CN" sz="180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800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8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</m:num>
                                <m:den>
                                  <m:r>
                                    <a:rPr kumimoji="1" lang="en-US" altLang="zh-CN" sz="18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  <m:r>
                                    <a:rPr kumimoji="1" lang="en-US" altLang="zh-CN" sz="1800" b="0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800" b="0" i="1" smtClean="0">
                                      <a:latin typeface="Cambria Math" charset="0"/>
                                    </a:rPr>
                                    <m:t>𝑧</m:t>
                                  </m:r>
                                  <m:r>
                                    <a:rPr kumimoji="1" lang="en-US" altLang="zh-CN" sz="1800" b="0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800" b="0" i="1" smtClean="0">
                                      <a:latin typeface="Cambria Math" charset="0"/>
                                    </a:rPr>
                                    <m:t>h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kumimoji="1" lang="mr-IN" altLang="zh-CN" sz="1800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kumimoji="1" lang="en-US" altLang="zh-CN" sz="180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800" b="0" i="1" smtClean="0">
                                      <a:latin typeface="Cambria Math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kumimoji="1" lang="en-US" altLang="zh-CN" sz="1800" b="0" i="1" smtClean="0">
                                      <a:latin typeface="Cambria Math" charset="0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  <m:sup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𝑘</m:t>
                              </m:r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𝑧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mr-IN" altLang="zh-CN" sz="1800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kumimoji="1" lang="en-US" altLang="zh-CN" sz="180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800" b="0" i="1" smtClean="0">
                                      <a:latin typeface="Cambria Math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kumimoji="1" lang="en-US" altLang="zh-CN" sz="1800" b="0" i="1" smtClean="0">
                                      <a:latin typeface="Cambria Math" charset="0"/>
                                    </a:rPr>
                                    <m:t>𝑑</m:t>
                                  </m:r>
                                </m:sub>
                              </m:sSub>
                            </m:e>
                            <m:sup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𝑧</m:t>
                              </m:r>
                            </m:sup>
                          </m:sSup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kumimoji="1" lang="en-US" altLang="zh-CN" sz="1800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0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1" lang="en-US" altLang="zh-CN" sz="1800" b="0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𝑢</m:t>
                              </m:r>
                            </m:e>
                            <m:sup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𝑘</m:t>
                              </m:r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−2</m:t>
                              </m:r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𝑧</m:t>
                              </m:r>
                            </m:sup>
                          </m:sSup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𝑋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kumimoji="1" lang="en-US" altLang="zh-CN" sz="1800" dirty="0" smtClean="0"/>
              </a:p>
              <a:p>
                <a:endParaRPr kumimoji="1" lang="en-US" altLang="zh-CN" sz="2000" dirty="0"/>
              </a:p>
              <a:p>
                <a:endParaRPr kumimoji="1" lang="zh-CN" altLang="en-US" sz="2000" dirty="0"/>
              </a:p>
            </p:txBody>
          </p:sp>
        </mc:Choice>
        <mc:Fallback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282" y="1025679"/>
                <a:ext cx="8310283" cy="5654690"/>
              </a:xfrm>
              <a:prstGeom prst="rect">
                <a:avLst/>
              </a:prstGeom>
              <a:blipFill rotWithShape="0">
                <a:blip r:embed="rId3"/>
                <a:stretch>
                  <a:fillRect l="-8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122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149723" y="1237129"/>
            <a:ext cx="70597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Linear-Time Algorithm for Lookback Options on the KRL Model </a:t>
            </a:r>
            <a:endParaRPr lang="en-US" altLang="zh-CN" sz="20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1048870" y="2215462"/>
                <a:ext cx="7261412" cy="3648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000" dirty="0" smtClean="0"/>
                  <a:t>Note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that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all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price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paths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in</a:t>
                </a:r>
                <a:r>
                  <a:rPr kumimoji="1" lang="zh-CN" altLang="en-US" sz="2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𝜋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𝑘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𝑧</m:t>
                        </m:r>
                      </m:sub>
                    </m:sSub>
                  </m:oMath>
                </a14:m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begin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with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stock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price</a:t>
                </a:r>
                <a:r>
                  <a:rPr kumimoji="1" lang="zh-CN" altLang="en-US" sz="2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at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the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time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step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0,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experience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k-z</a:t>
                </a:r>
                <a:r>
                  <a:rPr kumimoji="1" lang="zh-CN" altLang="en-US" sz="2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𝑢𝑝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/>
                  <a:t>,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n-k</a:t>
                </a:r>
                <a:r>
                  <a:rPr kumimoji="1" lang="zh-CN" altLang="en-US" sz="2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𝑚𝑖𝑑𝑑𝑙𝑒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,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z</a:t>
                </a:r>
                <a:r>
                  <a:rPr kumimoji="1" lang="zh-CN" altLang="en-US" sz="2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𝑑𝑜𝑤𝑛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and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end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at</a:t>
                </a:r>
                <a:r>
                  <a:rPr kumimoji="1" lang="zh-CN" altLang="en-US" sz="2000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𝑢</m:t>
                        </m:r>
                      </m:e>
                      <m:sup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𝑘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−2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𝑧</m:t>
                        </m:r>
                      </m:sup>
                    </m:sSup>
                  </m:oMath>
                </a14:m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at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the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time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step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n</a:t>
                </a:r>
              </a:p>
              <a:p>
                <a:r>
                  <a:rPr kumimoji="1" lang="en-US" altLang="zh-CN" sz="2000" dirty="0" smtClean="0"/>
                  <a:t>Then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we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have</a:t>
                </a:r>
                <a:r>
                  <a:rPr kumimoji="1" lang="zh-CN" altLang="en-US" sz="2000" dirty="0" smtClean="0"/>
                  <a:t>： </a:t>
                </a:r>
                <a:endParaRPr kumimoji="1" lang="en-US" altLang="zh-CN" sz="2000" dirty="0" smtClean="0"/>
              </a:p>
              <a:p>
                <a:r>
                  <a:rPr kumimoji="1" lang="en-US" altLang="zh-CN" sz="2000" dirty="0" smtClean="0"/>
                  <a:t>mi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</a:rPr>
                          <m:t>n</m:t>
                        </m:r>
                      </m:e>
                      <m:sub>
                        <m:r>
                          <a:rPr kumimoji="1" lang="en-US" altLang="zh-CN" sz="20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𝜏</m:t>
                        </m:r>
                        <m:r>
                          <a:rPr kumimoji="1" lang="en-US" altLang="zh-CN" sz="20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∈</m:t>
                        </m:r>
                        <m:sSub>
                          <m:sSubPr>
                            <m:ctrlPr>
                              <a:rPr kumimoji="1" lang="en-US" altLang="zh-CN" sz="200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𝜋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𝑘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,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𝑧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𝑖𝑛𝑓</m:t>
                        </m:r>
                      </m:sub>
                    </m:sSub>
                    <m:d>
                      <m:dPr>
                        <m:ctrlPr>
                          <a:rPr kumimoji="1" lang="en-US" altLang="zh-CN" sz="2000" b="0" i="1" smtClean="0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20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𝜏</m:t>
                        </m:r>
                      </m:e>
                    </m:d>
                    <m:r>
                      <a:rPr kumimoji="1" lang="en-US" altLang="zh-CN" sz="2000" b="0" i="1" smtClean="0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0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kumimoji="1" lang="en-US" altLang="zh-CN" sz="2000" b="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𝑢</m:t>
                        </m:r>
                      </m:e>
                      <m:sup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𝑧</m:t>
                        </m:r>
                      </m:sup>
                    </m:sSup>
                  </m:oMath>
                </a14:m>
                <a:endParaRPr kumimoji="1" lang="en-US" altLang="zh-CN" sz="2000" dirty="0" smtClean="0"/>
              </a:p>
              <a:p>
                <a:r>
                  <a:rPr kumimoji="1" lang="en-US" altLang="zh-CN" sz="2000" dirty="0" smtClean="0"/>
                  <a:t>m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000" b="0" i="0" smtClean="0">
                        <a:latin typeface="Cambria Math" charset="0"/>
                      </a:rPr>
                      <m:t>a</m:t>
                    </m:r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</a:rPr>
                          <m:t>x</m:t>
                        </m:r>
                      </m:e>
                      <m:sub>
                        <m:r>
                          <a:rPr kumimoji="1" lang="en-US" altLang="zh-CN" sz="20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𝜏</m:t>
                        </m:r>
                        <m:r>
                          <a:rPr kumimoji="1" lang="en-US" altLang="zh-CN" sz="20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∈</m:t>
                        </m:r>
                        <m:sSub>
                          <m:sSubPr>
                            <m:ctrlPr>
                              <a:rPr kumimoji="1" lang="en-US" altLang="zh-CN" sz="200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𝜋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𝑘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,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𝑧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𝑖𝑛𝑓</m:t>
                        </m:r>
                      </m:sub>
                    </m:sSub>
                    <m:d>
                      <m:dPr>
                        <m:ctrlPr>
                          <a:rPr kumimoji="1" lang="en-US" altLang="zh-CN" sz="2000" b="0" i="1" smtClean="0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20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𝜏</m:t>
                        </m:r>
                      </m:e>
                    </m:d>
                    <m:r>
                      <a:rPr kumimoji="1" lang="en-US" altLang="zh-CN" sz="2000" b="0" i="1" smtClean="0">
                        <a:latin typeface="Cambria Math" charset="0"/>
                      </a:rPr>
                      <m:t>=</m:t>
                    </m:r>
                    <m:r>
                      <m:rPr>
                        <m:sty m:val="p"/>
                      </m:rPr>
                      <a:rPr kumimoji="1" lang="en-US" altLang="zh-CN" sz="2000" b="0" i="0" smtClean="0">
                        <a:latin typeface="Cambria Math" charset="0"/>
                      </a:rPr>
                      <m:t>min</m:t>
                    </m:r>
                    <m:r>
                      <a:rPr kumimoji="1" lang="en-US" altLang="zh-CN" sz="2000" b="0" i="1" smtClean="0">
                        <a:latin typeface="Cambria Math" charset="0"/>
                      </a:rPr>
                      <m:t>⁡(</m:t>
                    </m:r>
                    <m:sSub>
                      <m:sSubPr>
                        <m:ctrlPr>
                          <a:rPr kumimoji="1" lang="en-US" altLang="zh-CN" sz="2000" b="0" i="1" smtClean="0">
                            <a:latin typeface="Cambria Math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𝑢</m:t>
                            </m:r>
                          </m:e>
                          <m:sup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𝑘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−2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𝑧</m:t>
                            </m:r>
                          </m:sup>
                        </m:sSup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kumimoji="1" lang="en-US" altLang="zh-CN" sz="2000" b="0" i="1" smtClean="0">
                        <a:latin typeface="Cambria Math" charset="0"/>
                      </a:rPr>
                      <m:t>)</m:t>
                    </m:r>
                  </m:oMath>
                </a14:m>
                <a:endParaRPr kumimoji="1" lang="en-US" altLang="zh-CN" sz="2000" dirty="0" smtClean="0"/>
              </a:p>
              <a:p>
                <a:endParaRPr kumimoji="1" lang="en-US" altLang="zh-CN" sz="2000" dirty="0" smtClean="0"/>
              </a:p>
              <a:p>
                <a:r>
                  <a:rPr kumimoji="1" lang="en-US" altLang="zh-CN" sz="2000" dirty="0" smtClean="0"/>
                  <a:t>Thus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a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partition</a:t>
                </a:r>
                <a:r>
                  <a:rPr kumimoji="1" lang="zh-CN" altLang="en-US" sz="2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𝜋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𝑘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,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𝑧</m:t>
                        </m:r>
                      </m:sub>
                    </m:sSub>
                  </m:oMath>
                </a14:m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can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be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divided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into subgroups according to different values of </a:t>
                </a:r>
                <a:r>
                  <a:rPr kumimoji="1" lang="zh-CN" altLang="en-US" sz="2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𝑖𝑛𝑓</m:t>
                        </m:r>
                      </m:sub>
                    </m:sSub>
                    <m:d>
                      <m:dPr>
                        <m:ctrlPr>
                          <a:rPr kumimoji="1" lang="en-US" altLang="zh-CN" sz="2000" b="0" i="1" smtClean="0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20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𝜏</m:t>
                        </m:r>
                      </m:e>
                    </m:d>
                  </m:oMath>
                </a14:m>
                <a:r>
                  <a:rPr kumimoji="1" lang="en-US" altLang="zh-CN" sz="2000" dirty="0" smtClean="0"/>
                  <a:t>:</a:t>
                </a:r>
                <a:r>
                  <a:rPr kumimoji="1" lang="zh-CN" altLang="en-US" sz="2000" dirty="0" smtClean="0"/>
                  <a:t> </a:t>
                </a:r>
                <a:endParaRPr kumimoji="1" lang="en-US" altLang="zh-CN" sz="2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𝑢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r>
                        <a:rPr kumimoji="1" lang="zh-CN" altLang="en-US" sz="2000" b="0" i="0" smtClean="0">
                          <a:latin typeface="Cambria Math" charset="0"/>
                        </a:rPr>
                        <m:t>、</m:t>
                      </m:r>
                      <m:sSub>
                        <m:sSub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𝑢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+1</m:t>
                          </m:r>
                        </m:sup>
                      </m:sSup>
                      <m:r>
                        <a:rPr kumimoji="1" lang="zh-CN" altLang="en-US" sz="2000" b="0" i="1" smtClean="0">
                          <a:latin typeface="Cambria Math" charset="0"/>
                        </a:rPr>
                        <m:t>、、</m:t>
                      </m:r>
                      <m:r>
                        <m:rPr>
                          <m:sty m:val="p"/>
                        </m:rPr>
                        <a:rPr kumimoji="1" lang="en-US" altLang="zh-CN" sz="2000" b="0" i="0" smtClean="0">
                          <a:latin typeface="Cambria Math" charset="0"/>
                        </a:rPr>
                        <m:t>min</m:t>
                      </m:r>
                      <m:r>
                        <a:rPr kumimoji="1" lang="en-US" altLang="zh-CN" sz="2000" b="0" i="1" smtClean="0">
                          <a:latin typeface="Cambria Math" charset="0"/>
                        </a:rPr>
                        <m:t>⁡(</m:t>
                      </m:r>
                      <m:sSub>
                        <m:sSub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kumimoji="1" lang="en-US" altLang="zh-CN" sz="2000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0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1" lang="en-US" altLang="zh-CN" sz="2000" b="0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𝑢</m:t>
                              </m:r>
                            </m:e>
                            <m:sup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𝑘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−2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𝑧</m:t>
                              </m:r>
                            </m:sup>
                          </m:s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,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0</m:t>
                          </m:r>
                        </m:sub>
                      </m:sSub>
                      <m:r>
                        <a:rPr kumimoji="1" lang="en-US" altLang="zh-CN" sz="2000" b="0" i="1" smtClean="0">
                          <a:latin typeface="Cambria Math" charset="0"/>
                        </a:rPr>
                        <m:t>)</m:t>
                      </m:r>
                    </m:oMath>
                  </m:oMathPara>
                </a14:m>
                <a:endParaRPr kumimoji="1" lang="en-US" altLang="zh-CN" sz="2000" dirty="0" smtClean="0"/>
              </a:p>
              <a:p>
                <a:endParaRPr kumimoji="1" lang="zh-CN" altLang="en-US" sz="2000" dirty="0"/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870" y="2215462"/>
                <a:ext cx="7261412" cy="3648499"/>
              </a:xfrm>
              <a:prstGeom prst="rect">
                <a:avLst/>
              </a:prstGeom>
              <a:blipFill rotWithShape="0">
                <a:blip r:embed="rId2"/>
                <a:stretch>
                  <a:fillRect l="-840" t="-668" r="-336" b="-45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127" y="70372"/>
            <a:ext cx="7097919" cy="6787628"/>
          </a:xfrm>
        </p:spPr>
      </p:pic>
    </p:spTree>
    <p:extLst>
      <p:ext uri="{BB962C8B-B14F-4D97-AF65-F5344CB8AC3E}">
        <p14:creationId xmlns:p14="http://schemas.microsoft.com/office/powerpoint/2010/main" val="79106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389965" y="470648"/>
                <a:ext cx="8485094" cy="6175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000" b="1" dirty="0" smtClean="0"/>
                  <a:t>Case 1</a:t>
                </a:r>
                <a:r>
                  <a:rPr kumimoji="1" lang="en-US" altLang="zh-CN" sz="2000" dirty="0" smtClean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000" b="0" i="0" smtClean="0">
                        <a:latin typeface="Cambria Math" charset="0"/>
                      </a:rPr>
                      <m:t>min</m:t>
                    </m:r>
                    <m:r>
                      <a:rPr kumimoji="1" lang="en-US" altLang="zh-CN" sz="2000" b="0" i="1" smtClean="0">
                        <a:latin typeface="Cambria Math" charset="0"/>
                      </a:rPr>
                      <m:t>⁡(</m:t>
                    </m:r>
                    <m:sSub>
                      <m:sSubPr>
                        <m:ctrlPr>
                          <a:rPr kumimoji="1" lang="en-US" altLang="zh-CN" sz="2000" b="0" i="1" smtClean="0">
                            <a:latin typeface="Cambria Math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𝑢</m:t>
                            </m:r>
                          </m:e>
                          <m:sup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𝑘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−2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𝑧</m:t>
                            </m:r>
                          </m:sup>
                        </m:sSup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kumimoji="1" lang="en-US" altLang="zh-CN" sz="2000" b="0" i="1" smtClean="0">
                        <a:latin typeface="Cambria Math" charset="0"/>
                      </a:rPr>
                      <m:t>)</m:t>
                    </m:r>
                  </m:oMath>
                </a14:m>
                <a:r>
                  <a:rPr kumimoji="1" lang="en-US" altLang="zh-CN" sz="2000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dirty="0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b="0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kumimoji="1" lang="en-US" altLang="zh-CN" sz="200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2000" dirty="0" smtClean="0"/>
                  <a:t>k-2z</a:t>
                </a:r>
                <a14:m>
                  <m:oMath xmlns:m="http://schemas.openxmlformats.org/officeDocument/2006/math">
                    <m:r>
                      <a:rPr kumimoji="1" lang="en-US" altLang="zh-CN" sz="200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≥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0</m:t>
                    </m:r>
                  </m:oMath>
                </a14:m>
                <a:r>
                  <a:rPr kumimoji="1" lang="en-US" altLang="zh-CN" sz="2000" dirty="0" smtClean="0"/>
                  <a:t> </a:t>
                </a:r>
                <a14:m>
                  <m:oMath xmlns:m="http://schemas.openxmlformats.org/officeDocument/2006/math">
                    <m:r>
                      <a:rPr kumimoji="1" lang="en-US" altLang="zh-CN" sz="200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2000" dirty="0" smtClean="0"/>
                  <a:t> z</a:t>
                </a:r>
                <a14:m>
                  <m:oMath xmlns:m="http://schemas.openxmlformats.org/officeDocument/2006/math">
                    <m:r>
                      <a:rPr kumimoji="1" lang="en-US" altLang="zh-CN" sz="200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f>
                      <m:fPr>
                        <m:ctrlPr>
                          <a:rPr kumimoji="1" lang="mr-IN" altLang="zh-CN" sz="200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fPr>
                      <m:num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𝑘</m:t>
                        </m:r>
                      </m:num>
                      <m:den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2</m:t>
                        </m:r>
                      </m:den>
                    </m:f>
                  </m:oMath>
                </a14:m>
                <a:endParaRPr kumimoji="1" lang="en-US" altLang="zh-CN" sz="2000" dirty="0" smtClean="0"/>
              </a:p>
              <a:p>
                <a:r>
                  <a:rPr kumimoji="1" lang="en-US" altLang="zh-CN" sz="2000" dirty="0" smtClean="0"/>
                  <a:t> 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000" dirty="0" smtClean="0"/>
                  <a:t>Let’s start with the subgroup, in which paths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𝑖𝑛𝑓</m:t>
                        </m:r>
                      </m:sub>
                    </m:sSub>
                    <m:r>
                      <a:rPr kumimoji="1" lang="en-US" altLang="zh-CN" sz="2000" b="0" i="1" smtClean="0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0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kumimoji="1" lang="en-US" altLang="zh-CN" sz="2000" b="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𝑢</m:t>
                        </m:r>
                      </m:e>
                      <m:sup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𝑧</m:t>
                        </m:r>
                      </m:sup>
                    </m:sSup>
                  </m:oMath>
                </a14:m>
                <a:endParaRPr kumimoji="1" lang="en-US" altLang="zh-CN" sz="2000" dirty="0" smtClean="0"/>
              </a:p>
              <a:p>
                <a:r>
                  <a:rPr kumimoji="1" lang="en-US" altLang="zh-CN" sz="2000" dirty="0" smtClean="0"/>
                  <a:t>X+Y=k</a:t>
                </a:r>
              </a:p>
              <a:p>
                <a:r>
                  <a:rPr kumimoji="1" lang="en-US" altLang="zh-CN" sz="2000" dirty="0" smtClean="0"/>
                  <a:t>X -Y=</a:t>
                </a:r>
                <a:r>
                  <a:rPr kumimoji="1" lang="en-US" altLang="zh-CN" sz="2000" dirty="0" err="1" smtClean="0"/>
                  <a:t>k-z+z</a:t>
                </a:r>
                <a:r>
                  <a:rPr kumimoji="1" lang="en-US" altLang="zh-CN" sz="2000" dirty="0" smtClean="0"/>
                  <a:t> </a:t>
                </a:r>
                <a14:m>
                  <m:oMath xmlns:m="http://schemas.openxmlformats.org/officeDocument/2006/math">
                    <m:r>
                      <a:rPr kumimoji="1" lang="en-US" altLang="zh-CN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2000" dirty="0" smtClean="0"/>
                  <a:t>X=k, Y=0</a:t>
                </a:r>
              </a:p>
              <a:p>
                <a:r>
                  <a:rPr lang="en-US" altLang="zh-CN" sz="2000" dirty="0"/>
                  <a:t>contribution of this subgroup to the option </a:t>
                </a:r>
                <a:r>
                  <a:rPr lang="en-US" altLang="zh-CN" sz="2000" dirty="0" smtClean="0"/>
                  <a:t>value is: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𝑟𝑇</m:t>
                          </m:r>
                        </m:sup>
                      </m:sSup>
                      <m:sSup>
                        <m:sSupPr>
                          <m:ctrlPr>
                            <a:rPr lang="en-U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CN" sz="20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𝑚</m:t>
                              </m:r>
                            </m:sub>
                          </m:sSub>
                        </m:e>
                        <m:sup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𝑛</m:t>
                          </m:r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</m:sup>
                      </m:sSup>
                      <m:sSup>
                        <m:sSupPr>
                          <m:ctrlPr>
                            <a:rPr lang="en-U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CN" sz="20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𝑢</m:t>
                              </m:r>
                            </m:sub>
                          </m:sSub>
                        </m:e>
                        <m:sup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sSup>
                        <m:sSupPr>
                          <m:ctrlPr>
                            <a:rPr lang="en-U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CN" sz="20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𝑑</m:t>
                              </m:r>
                            </m:sub>
                          </m:sSub>
                        </m:e>
                        <m:sup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d>
                        <m:dPr>
                          <m:ctrlPr>
                            <a:rPr lang="mr-IN" altLang="zh-CN" sz="2000" i="1" smtClean="0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mr-IN" altLang="zh-CN" sz="2000" i="1" smtClean="0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𝑘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mr-IN" altLang="zh-CN" sz="2000" i="1" smtClean="0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mr-IN" altLang="zh-CN" sz="2000" i="1" smtClean="0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𝑘</m:t>
                              </m:r>
                            </m:num>
                            <m:den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r>
                        <a:rPr lang="en-US" altLang="zh-CN" sz="2000" b="0" i="1" smtClean="0">
                          <a:latin typeface="Cambria Math" charset="0"/>
                        </a:rPr>
                        <m:t>(</m:t>
                      </m:r>
                      <m:sSub>
                        <m:sSub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𝑢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−2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r>
                        <a:rPr kumimoji="1" lang="en-US" altLang="zh-CN" sz="2000" b="0" i="1" smtClean="0">
                          <a:latin typeface="Cambria Math" charset="0"/>
                        </a:rPr>
                        <m:t>−</m:t>
                      </m:r>
                      <m:sSub>
                        <m:sSub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𝑢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r>
                        <a:rPr lang="en-US" altLang="zh-CN" sz="2000" b="0" i="1" smtClean="0">
                          <a:latin typeface="Cambria Math" charset="0"/>
                        </a:rPr>
                        <m:t>)</m:t>
                      </m:r>
                    </m:oMath>
                  </m:oMathPara>
                </a14:m>
                <a:endParaRPr lang="en-US" altLang="zh-CN" sz="2000" dirty="0" smtClean="0"/>
              </a:p>
              <a:p>
                <a:pPr marL="457200" indent="-457200">
                  <a:buFont typeface="+mj-lt"/>
                  <a:buAutoNum type="arabicPeriod" startAt="2"/>
                </a:pPr>
                <a:r>
                  <a:rPr kumimoji="1" lang="en-US" altLang="zh-CN" sz="2000" dirty="0" smtClean="0"/>
                  <a:t>Next we consider the subgroup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𝑖𝑛𝑓</m:t>
                        </m:r>
                      </m:sub>
                    </m:sSub>
                  </m:oMath>
                </a14:m>
                <a:r>
                  <a:rPr kumimoji="1" lang="en-US" altLang="zh-CN" sz="2000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kumimoji="1" lang="en-US" altLang="zh-CN" sz="2000" b="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𝑢</m:t>
                        </m:r>
                      </m:e>
                      <m:sup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𝑧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+1</m:t>
                        </m:r>
                      </m:sup>
                    </m:sSup>
                  </m:oMath>
                </a14:m>
                <a:endParaRPr kumimoji="1" lang="en-US" altLang="zh-CN" sz="2000" dirty="0" smtClean="0"/>
              </a:p>
              <a:p>
                <a:r>
                  <a:rPr kumimoji="1" lang="en-US" altLang="zh-CN" sz="2000" dirty="0" smtClean="0"/>
                  <a:t>X+Y=k</a:t>
                </a:r>
              </a:p>
              <a:p>
                <a:r>
                  <a:rPr kumimoji="1" lang="en-US" altLang="zh-CN" sz="2000" dirty="0" smtClean="0"/>
                  <a:t>X </a:t>
                </a:r>
                <a:r>
                  <a:rPr kumimoji="1" lang="mr-IN" altLang="zh-CN" sz="2000" dirty="0" smtClean="0"/>
                  <a:t>–</a:t>
                </a:r>
                <a:r>
                  <a:rPr kumimoji="1" lang="en-US" altLang="zh-CN" sz="2000" dirty="0" smtClean="0"/>
                  <a:t>Y=z-1+k-z-1 </a:t>
                </a:r>
                <a14:m>
                  <m:oMath xmlns:m="http://schemas.openxmlformats.org/officeDocument/2006/math">
                    <m:r>
                      <a:rPr kumimoji="1" lang="en-US" altLang="zh-CN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2000" dirty="0" smtClean="0"/>
                  <a:t>X=k-1, Y=1</a:t>
                </a:r>
              </a:p>
              <a:p>
                <a:r>
                  <a:rPr lang="en-US" altLang="zh-CN" sz="2000" dirty="0"/>
                  <a:t>value contributed by this group </a:t>
                </a:r>
                <a:r>
                  <a:rPr kumimoji="1" lang="en-US" altLang="zh-CN" sz="2000" dirty="0" smtClean="0"/>
                  <a:t>is: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𝑟𝑇</m:t>
                          </m:r>
                        </m:sup>
                      </m:sSup>
                      <m:sSup>
                        <m:sSupPr>
                          <m:ctrlPr>
                            <a:rPr lang="en-U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CN" sz="20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𝑚</m:t>
                              </m:r>
                            </m:sub>
                          </m:sSub>
                        </m:e>
                        <m:sup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𝑛</m:t>
                          </m:r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</m:sup>
                      </m:sSup>
                      <m:sSup>
                        <m:sSupPr>
                          <m:ctrlPr>
                            <a:rPr lang="en-U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CN" sz="20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𝑢</m:t>
                              </m:r>
                            </m:sub>
                          </m:sSub>
                        </m:e>
                        <m:sup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sSup>
                        <m:sSupPr>
                          <m:ctrlPr>
                            <a:rPr lang="en-U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CN" sz="20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𝑑</m:t>
                              </m:r>
                            </m:sub>
                          </m:sSub>
                        </m:e>
                        <m:sup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d>
                        <m:dPr>
                          <m:ctrlPr>
                            <a:rPr lang="mr-IN" altLang="zh-CN" sz="2000" b="0" i="1" smtClean="0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mr-IN" altLang="zh-CN" sz="2000" b="0" i="1" smtClean="0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𝑘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mr-IN" altLang="zh-CN" sz="2000" b="0" i="1" smtClean="0">
                              <a:latin typeface="Cambria Math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mr-IN" altLang="zh-CN" sz="2000" b="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mr-IN" altLang="zh-CN" sz="2000" b="0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0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</m:num>
                                <m:den>
                                  <m:r>
                                    <a:rPr lang="en-US" altLang="zh-CN" sz="2000" b="0" i="1" smtClean="0">
                                      <a:latin typeface="Cambria Math" charset="0"/>
                                    </a:rPr>
                                    <m:t>1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mr-IN" altLang="zh-CN" sz="2000" b="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mr-IN" altLang="zh-CN" sz="2000" b="0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0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</m:num>
                                <m:den>
                                  <m:r>
                                    <a:rPr lang="en-US" altLang="zh-CN" sz="2000" b="0" i="1" smtClean="0">
                                      <a:latin typeface="Cambria Math" charset="0"/>
                                    </a:rPr>
                                    <m:t>0</m:t>
                                  </m:r>
                                </m:den>
                              </m:f>
                            </m:e>
                          </m:d>
                        </m:e>
                      </m:d>
                      <m:r>
                        <a:rPr lang="en-US" altLang="zh-CN" sz="2000" b="0" i="1" smtClean="0">
                          <a:latin typeface="Cambria Math" charset="0"/>
                        </a:rPr>
                        <m:t>(</m:t>
                      </m:r>
                      <m:sSub>
                        <m:sSub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𝑢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−2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r>
                        <a:rPr kumimoji="1" lang="en-US" altLang="zh-CN" sz="2000" b="0" i="1" smtClean="0">
                          <a:latin typeface="Cambria Math" charset="0"/>
                        </a:rPr>
                        <m:t>−</m:t>
                      </m:r>
                      <m:sSub>
                        <m:sSub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𝑢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+1</m:t>
                          </m:r>
                        </m:sup>
                      </m:sSup>
                      <m:r>
                        <a:rPr lang="en-US" altLang="zh-CN" sz="2000" b="0" i="1" smtClean="0">
                          <a:latin typeface="Cambria Math" charset="0"/>
                        </a:rPr>
                        <m:t>)</m:t>
                      </m:r>
                    </m:oMath>
                  </m:oMathPara>
                </a14:m>
                <a:endParaRPr lang="en-US" altLang="zh-CN" sz="2000" dirty="0" smtClean="0"/>
              </a:p>
              <a:p>
                <a:pPr marL="457200" indent="-457200">
                  <a:buFont typeface="+mj-lt"/>
                  <a:buAutoNum type="arabicPeriod" startAt="3"/>
                </a:pPr>
                <a:r>
                  <a:rPr lang="en-US" altLang="zh-CN" sz="2000" dirty="0" smtClean="0"/>
                  <a:t>Similarly, </a:t>
                </a:r>
                <a:r>
                  <a:rPr lang="en-US" altLang="zh-CN" sz="2000" dirty="0"/>
                  <a:t>value contributed by a group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𝑖𝑛𝑓</m:t>
                        </m:r>
                      </m:sub>
                    </m:sSub>
                  </m:oMath>
                </a14:m>
                <a:r>
                  <a:rPr kumimoji="1" lang="en-US" altLang="zh-CN" sz="2000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kumimoji="1" lang="en-US" altLang="zh-CN" sz="2000" b="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𝑢</m:t>
                        </m:r>
                      </m:e>
                      <m:sup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𝑧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+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𝑗</m:t>
                        </m:r>
                      </m:sup>
                    </m:sSup>
                  </m:oMath>
                </a14:m>
                <a:r>
                  <a:rPr lang="en-US" altLang="zh-CN" sz="2000" dirty="0" smtClean="0"/>
                  <a:t> is: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𝑟𝑇</m:t>
                          </m:r>
                        </m:sup>
                      </m:sSup>
                      <m:sSup>
                        <m:sSupPr>
                          <m:ctrlPr>
                            <a:rPr lang="en-U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CN" sz="20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𝑚</m:t>
                              </m:r>
                            </m:sub>
                          </m:sSub>
                        </m:e>
                        <m:sup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𝑛</m:t>
                          </m:r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</m:sup>
                      </m:sSup>
                      <m:sSup>
                        <m:sSupPr>
                          <m:ctrlPr>
                            <a:rPr lang="en-U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CN" sz="20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𝑢</m:t>
                              </m:r>
                            </m:sub>
                          </m:sSub>
                        </m:e>
                        <m:sup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sSup>
                        <m:sSupPr>
                          <m:ctrlPr>
                            <a:rPr lang="en-U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CN" sz="20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𝑑</m:t>
                              </m:r>
                            </m:sub>
                          </m:sSub>
                        </m:e>
                        <m:sup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d>
                        <m:dPr>
                          <m:ctrlPr>
                            <a:rPr lang="mr-IN" altLang="zh-CN" sz="2000" b="0" i="1" smtClean="0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mr-IN" altLang="zh-CN" sz="2000" b="0" i="1" smtClean="0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𝑘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mr-IN" altLang="zh-CN" sz="2000" b="0" i="1" smtClean="0">
                              <a:latin typeface="Cambria Math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mr-IN" altLang="zh-CN" sz="2000" b="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mr-IN" altLang="zh-CN" sz="2000" b="0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0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</m:num>
                                <m:den>
                                  <m:r>
                                    <a:rPr lang="en-US" altLang="zh-CN" sz="2000" b="0" i="1" smtClean="0">
                                      <a:latin typeface="Cambria Math" charset="0"/>
                                    </a:rPr>
                                    <m:t>𝑗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mr-IN" altLang="zh-CN" sz="2000" b="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mr-IN" altLang="zh-CN" sz="2000" b="0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0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</m:num>
                                <m:den>
                                  <m:r>
                                    <a:rPr lang="en-US" altLang="zh-CN" sz="2000" b="0" i="1" smtClean="0">
                                      <a:latin typeface="Cambria Math" charset="0"/>
                                    </a:rPr>
                                    <m:t>𝑗</m:t>
                                  </m:r>
                                  <m:r>
                                    <a:rPr lang="en-US" altLang="zh-CN" sz="2000" b="0" i="1" smtClean="0">
                                      <a:latin typeface="Cambria Math" charset="0"/>
                                    </a:rPr>
                                    <m:t>−1</m:t>
                                  </m:r>
                                </m:den>
                              </m:f>
                            </m:e>
                          </m:d>
                        </m:e>
                      </m:d>
                      <m:r>
                        <a:rPr lang="en-US" altLang="zh-CN" sz="2000" b="0" i="1" smtClean="0">
                          <a:latin typeface="Cambria Math" charset="0"/>
                        </a:rPr>
                        <m:t>(</m:t>
                      </m:r>
                      <m:sSub>
                        <m:sSub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𝑢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−2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r>
                        <a:rPr kumimoji="1" lang="en-US" altLang="zh-CN" sz="2000" b="0" i="1" smtClean="0">
                          <a:latin typeface="Cambria Math" charset="0"/>
                        </a:rPr>
                        <m:t>−</m:t>
                      </m:r>
                      <m:sSub>
                        <m:sSub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𝑢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𝑗</m:t>
                          </m:r>
                        </m:sup>
                      </m:sSup>
                      <m:r>
                        <a:rPr lang="en-US" altLang="zh-CN" sz="2000" b="0" i="1" smtClean="0">
                          <a:latin typeface="Cambria Math" charset="0"/>
                        </a:rPr>
                        <m:t>)</m:t>
                      </m:r>
                    </m:oMath>
                  </m:oMathPara>
                </a14:m>
                <a:endParaRPr lang="en-US" altLang="zh-CN" sz="2000" dirty="0" smtClean="0"/>
              </a:p>
              <a:p>
                <a:endParaRPr lang="en-US" altLang="zh-CN" sz="2000" dirty="0" smtClean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65" y="470648"/>
                <a:ext cx="8485094" cy="6175152"/>
              </a:xfrm>
              <a:prstGeom prst="rect">
                <a:avLst/>
              </a:prstGeom>
              <a:blipFill rotWithShape="0">
                <a:blip r:embed="rId2"/>
                <a:stretch>
                  <a:fillRect l="-7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385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712694" y="1438835"/>
                <a:ext cx="6575612" cy="4056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000" dirty="0" smtClean="0"/>
                  <a:t>Note that </a:t>
                </a:r>
                <a:r>
                  <a:rPr kumimoji="1" lang="en-US" altLang="zh-CN" sz="2000" i="1" dirty="0" smtClean="0"/>
                  <a:t>j</a:t>
                </a:r>
                <a14:m>
                  <m:oMath xmlns:m="http://schemas.openxmlformats.org/officeDocument/2006/math">
                    <m:r>
                      <a:rPr kumimoji="1" lang="en-US" altLang="zh-CN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𝑧</m:t>
                    </m:r>
                  </m:oMath>
                </a14:m>
                <a:r>
                  <a:rPr kumimoji="1" lang="en-US" altLang="zh-CN" sz="2000" i="1" dirty="0" smtClean="0"/>
                  <a:t>, </a:t>
                </a:r>
                <a:r>
                  <a:rPr kumimoji="1" lang="en-US" altLang="zh-CN" sz="2000" dirty="0" smtClean="0"/>
                  <a:t>because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000" b="0" i="0" smtClean="0">
                        <a:latin typeface="Cambria Math" charset="0"/>
                      </a:rPr>
                      <m:t>min</m:t>
                    </m:r>
                    <m:r>
                      <a:rPr kumimoji="1" lang="en-US" altLang="zh-CN" sz="2000" b="0" i="1" smtClean="0">
                        <a:latin typeface="Cambria Math" charset="0"/>
                      </a:rPr>
                      <m:t>⁡(</m:t>
                    </m:r>
                    <m:sSub>
                      <m:sSubPr>
                        <m:ctrlPr>
                          <a:rPr kumimoji="1" lang="en-US" altLang="zh-CN" sz="2000" b="0" i="1" smtClean="0">
                            <a:latin typeface="Cambria Math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𝑢</m:t>
                            </m:r>
                          </m:e>
                          <m:sup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𝑘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−2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𝑧</m:t>
                            </m:r>
                          </m:sup>
                        </m:sSup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kumimoji="1" lang="en-US" altLang="zh-CN" sz="2000" b="0" i="1" smtClean="0">
                        <a:latin typeface="Cambria Math" charset="0"/>
                      </a:rPr>
                      <m:t>)</m:t>
                    </m:r>
                  </m:oMath>
                </a14:m>
                <a:r>
                  <a:rPr kumimoji="1" lang="en-US" altLang="zh-CN" sz="2000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dirty="0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b="0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zh-CN" sz="2000" dirty="0" smtClean="0"/>
                  <a:t> </a:t>
                </a:r>
                <a:r>
                  <a:rPr kumimoji="1" lang="en-US" altLang="zh-CN" sz="2000" i="1" dirty="0" smtClean="0"/>
                  <a:t> </a:t>
                </a:r>
                <a:endParaRPr kumimoji="1" lang="zh-CN" altLang="en-US" sz="2000" i="1" dirty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694" y="1438835"/>
                <a:ext cx="6575612" cy="405624"/>
              </a:xfrm>
              <a:prstGeom prst="rect">
                <a:avLst/>
              </a:prstGeom>
              <a:blipFill rotWithShape="0">
                <a:blip r:embed="rId2"/>
                <a:stretch>
                  <a:fillRect l="-1019" t="-95522" b="-1223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712694" y="2191870"/>
                <a:ext cx="8202706" cy="37549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 smtClean="0"/>
                  <a:t>option value contributed by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20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𝜋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charset="0"/>
                          </a:rPr>
                          <m:t>𝑘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,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𝑧</m:t>
                        </m:r>
                      </m:sub>
                    </m:sSub>
                  </m:oMath>
                </a14:m>
                <a:r>
                  <a:rPr lang="en-US" altLang="zh-CN" sz="2000" dirty="0" smtClean="0"/>
                  <a:t> is: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𝑟𝑇</m:t>
                          </m:r>
                        </m:sup>
                      </m:sSup>
                      <m:sSup>
                        <m:sSupPr>
                          <m:ctrlPr>
                            <a:rPr lang="en-U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CN" sz="20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𝑚</m:t>
                              </m:r>
                            </m:sub>
                          </m:sSub>
                        </m:e>
                        <m:sup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𝑛</m:t>
                          </m:r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</m:sup>
                      </m:sSup>
                      <m:sSup>
                        <m:sSupPr>
                          <m:ctrlPr>
                            <a:rPr lang="en-U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CN" sz="20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𝑢</m:t>
                              </m:r>
                            </m:sub>
                          </m:sSub>
                        </m:e>
                        <m:sup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sSup>
                        <m:sSupPr>
                          <m:ctrlPr>
                            <a:rPr lang="en-U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CN" sz="20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𝑑</m:t>
                              </m:r>
                            </m:sub>
                          </m:sSub>
                        </m:e>
                        <m:sup>
                          <m:r>
                            <a:rPr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d>
                        <m:dPr>
                          <m:ctrlPr>
                            <a:rPr lang="mr-IN" altLang="zh-CN" sz="2000" b="0" i="1" smtClean="0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mr-IN" altLang="zh-CN" sz="2000" b="0" i="1" smtClean="0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𝑘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mr-IN" altLang="zh-CN" sz="2000" b="0" i="1" smtClean="0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mr-IN" altLang="zh-CN" sz="2000" b="0" i="1" smtClean="0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𝑘</m:t>
                              </m:r>
                            </m:num>
                            <m:den>
                              <m:r>
                                <a:rPr lang="en-US" altLang="zh-CN" sz="2000" b="0" i="1" smtClean="0">
                                  <a:latin typeface="Cambria Math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r>
                        <a:rPr lang="mr-IN" altLang="zh-CN" sz="2000" b="0" i="1" smtClean="0">
                          <a:latin typeface="Cambria Math" charset="0"/>
                        </a:rPr>
                        <m:t> </m:t>
                      </m:r>
                      <m:d>
                        <m:d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CN" sz="2000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0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1" lang="en-US" altLang="zh-CN" sz="2000" b="0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𝑢</m:t>
                              </m:r>
                            </m:e>
                            <m:sup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𝑘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−2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𝑧</m:t>
                              </m:r>
                            </m:sup>
                          </m:s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zh-CN" sz="2000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0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1" lang="en-US" altLang="zh-CN" sz="2000" b="0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𝑢</m:t>
                              </m:r>
                            </m:e>
                            <m:sup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𝑧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kumimoji="1" lang="en-US" altLang="zh-CN" sz="2000" b="0" dirty="0" smtClean="0"/>
              </a:p>
              <a:p>
                <a:r>
                  <a:rPr lang="en-US" altLang="zh-CN" sz="2000" b="0" dirty="0" smtClean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charset="0"/>
                          </a:rPr>
                          <m:t>𝑒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charset="0"/>
                          </a:rPr>
                          <m:t>−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𝑟𝑇</m:t>
                        </m:r>
                      </m:sup>
                    </m:sSup>
                    <m:sSup>
                      <m:sSupPr>
                        <m:ctrlPr>
                          <a:rPr lang="en-US" altLang="zh-CN" sz="2000" i="1" smtClean="0">
                            <a:latin typeface="Cambria Math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0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𝑚</m:t>
                            </m:r>
                          </m:sub>
                        </m:sSub>
                      </m:e>
                      <m:sup>
                        <m:r>
                          <a:rPr lang="en-US" altLang="zh-CN" sz="2000" b="0" i="1" smtClean="0">
                            <a:latin typeface="Cambria Math" charset="0"/>
                          </a:rPr>
                          <m:t>𝑛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−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𝑘</m:t>
                        </m:r>
                      </m:sup>
                    </m:sSup>
                    <m:sSup>
                      <m:sSupPr>
                        <m:ctrlPr>
                          <a:rPr lang="en-US" altLang="zh-CN" sz="2000" i="1" smtClean="0">
                            <a:latin typeface="Cambria Math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0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𝑢</m:t>
                            </m:r>
                          </m:sub>
                        </m:sSub>
                      </m:e>
                      <m:sup>
                        <m:r>
                          <a:rPr lang="en-US" altLang="zh-CN" sz="2000" b="0" i="1" smtClean="0">
                            <a:latin typeface="Cambria Math" charset="0"/>
                          </a:rPr>
                          <m:t>𝑘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−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𝑧</m:t>
                        </m:r>
                      </m:sup>
                    </m:sSup>
                    <m:sSup>
                      <m:sSupPr>
                        <m:ctrlPr>
                          <a:rPr lang="en-US" altLang="zh-CN" sz="2000" i="1" smtClean="0">
                            <a:latin typeface="Cambria Math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0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𝑑</m:t>
                            </m:r>
                          </m:sub>
                        </m:sSub>
                      </m:e>
                      <m:sup>
                        <m:r>
                          <a:rPr lang="en-US" altLang="zh-CN" sz="2000" b="0" i="1" smtClean="0">
                            <a:latin typeface="Cambria Math" charset="0"/>
                          </a:rPr>
                          <m:t>𝑧</m:t>
                        </m:r>
                      </m:sup>
                    </m:sSup>
                    <m:d>
                      <m:dPr>
                        <m:ctrlPr>
                          <a:rPr lang="mr-IN" altLang="zh-CN" sz="2000" b="0" i="1" smtClean="0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mr-IN" altLang="zh-CN" sz="2000" b="0" i="1" smtClean="0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𝑘</m:t>
                            </m:r>
                          </m:den>
                        </m:f>
                      </m:e>
                    </m:d>
                    <m:nary>
                      <m:naryPr>
                        <m:chr m:val="∑"/>
                        <m:limLoc m:val="subSup"/>
                        <m:ctrlPr>
                          <a:rPr lang="is-IS" altLang="zh-CN" sz="2000" b="0" i="1" smtClean="0">
                            <a:latin typeface="Cambria Math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CN" sz="2000" b="0" i="1" smtClean="0">
                            <a:latin typeface="Cambria Math" charset="0"/>
                          </a:rPr>
                          <m:t>𝑗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=1</m:t>
                        </m:r>
                      </m:sub>
                      <m:sup>
                        <m:r>
                          <a:rPr lang="en-US" altLang="zh-CN" sz="2000" b="0" i="1" smtClean="0">
                            <a:latin typeface="Cambria Math" charset="0"/>
                          </a:rPr>
                          <m:t>𝑧</m:t>
                        </m:r>
                      </m:sup>
                      <m:e>
                        <m:d>
                          <m:dPr>
                            <m:ctrlPr>
                              <a:rPr lang="mr-IN" altLang="zh-CN" sz="2000" b="0" i="1" smtClean="0">
                                <a:latin typeface="Cambria Math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mr-IN" altLang="zh-CN" sz="2000" b="0" i="1" smtClean="0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type m:val="noBar"/>
                                    <m:ctrlPr>
                                      <a:rPr lang="mr-IN" altLang="zh-CN" sz="2000" b="0" i="1" smtClean="0">
                                        <a:latin typeface="Cambria Math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2000" b="0" i="1" smtClean="0">
                                        <a:latin typeface="Cambria Math" charset="0"/>
                                      </a:rPr>
                                      <m:t>𝑘</m:t>
                                    </m:r>
                                  </m:num>
                                  <m:den>
                                    <m:r>
                                      <a:rPr lang="en-US" altLang="zh-CN" sz="2000" b="0" i="1" smtClean="0">
                                        <a:latin typeface="Cambria Math" charset="0"/>
                                      </a:rPr>
                                      <m:t>𝑗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mr-IN" altLang="zh-CN" sz="2000" b="0" i="1" smtClean="0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type m:val="noBar"/>
                                    <m:ctrlPr>
                                      <a:rPr lang="mr-IN" altLang="zh-CN" sz="2000" b="0" i="1" smtClean="0">
                                        <a:latin typeface="Cambria Math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2000" b="0" i="1" smtClean="0">
                                        <a:latin typeface="Cambria Math" charset="0"/>
                                      </a:rPr>
                                      <m:t>𝑘</m:t>
                                    </m:r>
                                  </m:num>
                                  <m:den>
                                    <m:r>
                                      <a:rPr lang="en-US" altLang="zh-CN" sz="2000" b="0" i="1" smtClean="0">
                                        <a:latin typeface="Cambria Math" charset="0"/>
                                      </a:rPr>
                                      <m:t>𝑗</m:t>
                                    </m:r>
                                    <m:r>
                                      <a:rPr lang="en-US" altLang="zh-CN" sz="2000" b="0" i="1" smtClean="0">
                                        <a:latin typeface="Cambria Math" charset="0"/>
                                      </a:rPr>
                                      <m:t>−1</m:t>
                                    </m:r>
                                  </m:den>
                                </m:f>
                              </m:e>
                            </m:d>
                          </m:e>
                        </m:d>
                        <m:r>
                          <a:rPr lang="en-US" altLang="zh-CN" sz="2000" b="0" i="1" smtClean="0">
                            <a:latin typeface="Cambria Math" charset="0"/>
                          </a:rPr>
                          <m:t>(</m:t>
                        </m:r>
                        <m:sSub>
                          <m:sSub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𝑢</m:t>
                            </m:r>
                          </m:e>
                          <m:sup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𝑘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−2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𝑧</m:t>
                            </m:r>
                          </m:sup>
                        </m:sSup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−</m:t>
                        </m:r>
                        <m:sSub>
                          <m:sSub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𝑢</m:t>
                            </m:r>
                          </m:e>
                          <m:sup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−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𝑧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+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𝑗</m:t>
                            </m:r>
                          </m:sup>
                        </m:sSup>
                        <m:r>
                          <a:rPr lang="en-US" altLang="zh-CN" sz="2000" b="0" i="1" smtClean="0">
                            <a:latin typeface="Cambria Math" charset="0"/>
                          </a:rPr>
                          <m:t>)</m:t>
                        </m:r>
                      </m:e>
                    </m:nary>
                  </m:oMath>
                </a14:m>
                <a:endParaRPr lang="en-US" altLang="zh-CN" sz="2000" b="0" dirty="0" smtClean="0"/>
              </a:p>
              <a:p>
                <a:endParaRPr lang="en-US" altLang="zh-CN" sz="2000" dirty="0" smtClean="0"/>
              </a:p>
              <a:p>
                <a:r>
                  <a:rPr lang="en-US" altLang="zh-CN" sz="2000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charset="0"/>
                          </a:rPr>
                          <m:t>𝑒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charset="0"/>
                          </a:rPr>
                          <m:t>−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𝑟𝑇</m:t>
                        </m:r>
                      </m:sup>
                    </m:sSup>
                    <m:sSub>
                      <m:sSubPr>
                        <m:ctrlPr>
                          <a:rPr kumimoji="1" lang="en-US" altLang="zh-CN" sz="20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mr-IN" altLang="zh-CN" sz="2000" b="0" i="1" smtClean="0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mr-IN" altLang="zh-CN" sz="2000" b="0" i="1" smtClean="0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𝑘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en-US" altLang="zh-CN" sz="2000" i="1" smtClean="0">
                            <a:latin typeface="Cambria Math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0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𝑚</m:t>
                            </m:r>
                          </m:sub>
                        </m:sSub>
                      </m:e>
                      <m:sup>
                        <m:r>
                          <a:rPr lang="en-US" altLang="zh-CN" sz="2000" b="0" i="1" smtClean="0">
                            <a:latin typeface="Cambria Math" charset="0"/>
                          </a:rPr>
                          <m:t>𝑛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−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𝑘</m:t>
                        </m:r>
                      </m:sup>
                    </m:sSup>
                    <m:sSup>
                      <m:sSupPr>
                        <m:ctrlPr>
                          <a:rPr lang="en-US" altLang="zh-CN" sz="2000" i="1" smtClean="0">
                            <a:latin typeface="Cambria Math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0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𝑢</m:t>
                            </m:r>
                          </m:sub>
                        </m:sSub>
                      </m:e>
                      <m:sup>
                        <m:r>
                          <a:rPr lang="en-US" altLang="zh-CN" sz="2000" b="0" i="1" smtClean="0">
                            <a:latin typeface="Cambria Math" charset="0"/>
                          </a:rPr>
                          <m:t>𝑘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−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𝑧</m:t>
                        </m:r>
                      </m:sup>
                    </m:sSup>
                    <m:sSup>
                      <m:sSupPr>
                        <m:ctrlPr>
                          <a:rPr lang="en-US" altLang="zh-CN" sz="2000" i="1" smtClean="0">
                            <a:latin typeface="Cambria Math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0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𝑑</m:t>
                            </m:r>
                          </m:sub>
                        </m:sSub>
                      </m:e>
                      <m:sup>
                        <m:r>
                          <a:rPr lang="en-US" altLang="zh-CN" sz="2000" b="0" i="1" smtClean="0">
                            <a:latin typeface="Cambria Math" charset="0"/>
                          </a:rPr>
                          <m:t>𝑧</m:t>
                        </m:r>
                      </m:sup>
                    </m:sSup>
                    <m:d>
                      <m:dPr>
                        <m:ctrlPr>
                          <a:rPr lang="mr-IN" altLang="zh-CN" sz="2000" b="0" i="1" smtClean="0">
                            <a:latin typeface="Cambria Math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mr-IN" altLang="zh-CN" sz="2000" b="0" i="1" smtClean="0">
                                <a:latin typeface="Cambria Math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mr-IN" altLang="zh-CN" sz="2000" b="0" i="1" smtClean="0">
                                    <a:latin typeface="Cambria Math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000" b="0" i="1" smtClean="0">
                                    <a:latin typeface="Cambria Math" charset="0"/>
                                  </a:rPr>
                                  <m:t>𝑘</m:t>
                                </m:r>
                              </m:num>
                              <m:den>
                                <m:r>
                                  <a:rPr lang="en-US" altLang="zh-CN" sz="2000" b="0" i="1" smtClean="0">
                                    <a:latin typeface="Cambria Math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  <m:sSup>
                          <m:sSup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𝑢</m:t>
                            </m:r>
                          </m:e>
                          <m:sup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𝑘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−2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𝑧</m:t>
                            </m:r>
                          </m:sup>
                        </m:sSup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+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kumimoji="1" lang="is-IS" altLang="zh-CN" sz="2000" b="0" i="1" smtClean="0">
                                <a:latin typeface="Cambria Math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kumimoji="1" lang="en-US" altLang="zh-CN" sz="2000" b="0" i="1" smtClean="0">
                                <a:latin typeface="Cambria Math" charset="0"/>
                              </a:rPr>
                              <m:t>𝑗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=1</m:t>
                            </m:r>
                          </m:sub>
                          <m:sup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𝑧</m:t>
                            </m:r>
                          </m:sup>
                          <m:e>
                            <m:d>
                              <m:dPr>
                                <m:ctrlPr>
                                  <a:rPr kumimoji="1" lang="mr-IN" altLang="zh-CN" sz="2000" b="0" i="1" smtClean="0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ctrlPr>
                                      <a:rPr kumimoji="1" lang="mr-IN" altLang="zh-CN" sz="2000" b="0" i="1" smtClean="0"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noBar"/>
                                        <m:ctrlPr>
                                          <a:rPr kumimoji="1" lang="mr-IN" altLang="zh-CN" sz="2000" b="0" i="1" smtClean="0">
                                            <a:latin typeface="Cambria Math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kumimoji="1" lang="en-US" altLang="zh-CN" sz="2000" b="0" i="1" smtClean="0">
                                            <a:latin typeface="Cambria Math" charset="0"/>
                                          </a:rPr>
                                          <m:t>𝑘</m:t>
                                        </m:r>
                                      </m:num>
                                      <m:den>
                                        <m:r>
                                          <a:rPr kumimoji="1" lang="en-US" altLang="zh-CN" sz="2000" b="0" i="1" smtClean="0">
                                            <a:latin typeface="Cambria Math" charset="0"/>
                                          </a:rPr>
                                          <m:t>𝑗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−</m:t>
                                </m:r>
                                <m:d>
                                  <m:dPr>
                                    <m:ctrlPr>
                                      <a:rPr kumimoji="1" lang="mr-IN" altLang="zh-CN" sz="2000" b="0" i="1" smtClean="0"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noBar"/>
                                        <m:ctrlPr>
                                          <a:rPr kumimoji="1" lang="mr-IN" altLang="zh-CN" sz="2000" b="0" i="1" smtClean="0">
                                            <a:latin typeface="Cambria Math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kumimoji="1" lang="en-US" altLang="zh-CN" sz="2000" b="0" i="1" smtClean="0">
                                            <a:latin typeface="Cambria Math" charset="0"/>
                                          </a:rPr>
                                          <m:t>𝑘</m:t>
                                        </m:r>
                                      </m:num>
                                      <m:den>
                                        <m:r>
                                          <a:rPr kumimoji="1" lang="en-US" altLang="zh-CN" sz="2000" b="0" i="1" smtClean="0">
                                            <a:latin typeface="Cambria Math" charset="0"/>
                                          </a:rPr>
                                          <m:t>𝑗</m:t>
                                        </m:r>
                                        <m:r>
                                          <a:rPr kumimoji="1" lang="en-US" altLang="zh-CN" sz="2000" b="0" i="1" smtClean="0">
                                            <a:latin typeface="Cambria Math" charset="0"/>
                                          </a:rPr>
                                          <m:t>−1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</m:d>
                            <m:sSup>
                              <m:sSupPr>
                                <m:ctrlP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𝑘</m:t>
                                </m:r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−2</m:t>
                                </m:r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𝑧</m:t>
                                </m:r>
                              </m:sup>
                            </m:sSup>
                          </m:e>
                        </m:nary>
                      </m:e>
                    </m:d>
                  </m:oMath>
                </a14:m>
                <a:endParaRPr lang="en-US" altLang="zh-CN" sz="2000" dirty="0" smtClean="0"/>
              </a:p>
              <a:p>
                <a:r>
                  <a:rPr lang="en-US" altLang="zh-CN" sz="2000" dirty="0" smtClean="0"/>
                  <a:t>  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charset="0"/>
                          </a:rPr>
                          <m:t>𝑒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charset="0"/>
                          </a:rPr>
                          <m:t>−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𝑟𝑇</m:t>
                        </m:r>
                      </m:sup>
                    </m:sSup>
                    <m:sSub>
                      <m:sSubPr>
                        <m:ctrlPr>
                          <a:rPr kumimoji="1" lang="en-US" altLang="zh-CN" sz="20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mr-IN" altLang="zh-CN" sz="2000" b="0" i="1" smtClean="0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mr-IN" altLang="zh-CN" sz="2000" b="0" i="1" smtClean="0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𝑘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en-US" altLang="zh-CN" sz="2000" i="1" smtClean="0">
                            <a:latin typeface="Cambria Math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0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𝑚</m:t>
                            </m:r>
                          </m:sub>
                        </m:sSub>
                      </m:e>
                      <m:sup>
                        <m:r>
                          <a:rPr lang="en-US" altLang="zh-CN" sz="2000" b="0" i="1" smtClean="0">
                            <a:latin typeface="Cambria Math" charset="0"/>
                          </a:rPr>
                          <m:t>𝑛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−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𝑘</m:t>
                        </m:r>
                      </m:sup>
                    </m:sSup>
                    <m:sSup>
                      <m:sSupPr>
                        <m:ctrlPr>
                          <a:rPr lang="en-US" altLang="zh-CN" sz="2000" i="1" smtClean="0">
                            <a:latin typeface="Cambria Math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0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𝑢</m:t>
                            </m:r>
                          </m:sub>
                        </m:sSub>
                      </m:e>
                      <m:sup>
                        <m:r>
                          <a:rPr lang="en-US" altLang="zh-CN" sz="2000" b="0" i="1" smtClean="0">
                            <a:latin typeface="Cambria Math" charset="0"/>
                          </a:rPr>
                          <m:t>𝑘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−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𝑧</m:t>
                        </m:r>
                      </m:sup>
                    </m:sSup>
                    <m:sSup>
                      <m:sSupPr>
                        <m:ctrlPr>
                          <a:rPr lang="en-US" altLang="zh-CN" sz="2000" i="1" smtClean="0">
                            <a:latin typeface="Cambria Math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0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𝑑</m:t>
                            </m:r>
                          </m:sub>
                        </m:sSub>
                      </m:e>
                      <m:sup>
                        <m:r>
                          <a:rPr lang="en-US" altLang="zh-CN" sz="2000" b="0" i="1" smtClean="0">
                            <a:latin typeface="Cambria Math" charset="0"/>
                          </a:rPr>
                          <m:t>𝑧</m:t>
                        </m:r>
                      </m:sup>
                    </m:sSup>
                    <m:d>
                      <m:dPr>
                        <m:ctrlPr>
                          <a:rPr lang="mr-IN" altLang="zh-CN" sz="2000" b="0" i="1" smtClean="0">
                            <a:latin typeface="Cambria Math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mr-IN" altLang="zh-CN" sz="2000" b="0" i="1" smtClean="0">
                                <a:latin typeface="Cambria Math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mr-IN" altLang="zh-CN" sz="2000" b="0" i="1" smtClean="0">
                                    <a:latin typeface="Cambria Math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000" b="0" i="1" smtClean="0">
                                    <a:latin typeface="Cambria Math" charset="0"/>
                                  </a:rPr>
                                  <m:t>𝑘</m:t>
                                </m:r>
                              </m:num>
                              <m:den>
                                <m:r>
                                  <a:rPr lang="en-US" altLang="zh-CN" sz="2000" b="0" i="1" smtClean="0">
                                    <a:latin typeface="Cambria Math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  <m:sSup>
                          <m:sSup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𝑢</m:t>
                            </m:r>
                          </m:e>
                          <m:sup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−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𝑧</m:t>
                            </m:r>
                          </m:sup>
                        </m:sSup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+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kumimoji="1" lang="is-IS" altLang="zh-CN" sz="2000" b="0" i="1" smtClean="0">
                                <a:latin typeface="Cambria Math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kumimoji="1" lang="en-US" altLang="zh-CN" sz="2000" b="0" i="1" smtClean="0">
                                <a:latin typeface="Cambria Math" charset="0"/>
                              </a:rPr>
                              <m:t>𝑗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=1</m:t>
                            </m:r>
                          </m:sub>
                          <m:sup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𝑧</m:t>
                            </m:r>
                          </m:sup>
                          <m:e>
                            <m:d>
                              <m:dPr>
                                <m:ctrlPr>
                                  <a:rPr kumimoji="1" lang="mr-IN" altLang="zh-CN" sz="2000" b="0" i="1" smtClean="0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ctrlPr>
                                      <a:rPr kumimoji="1" lang="mr-IN" altLang="zh-CN" sz="2000" b="0" i="1" smtClean="0"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noBar"/>
                                        <m:ctrlPr>
                                          <a:rPr kumimoji="1" lang="mr-IN" altLang="zh-CN" sz="2000" b="0" i="1" smtClean="0">
                                            <a:latin typeface="Cambria Math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kumimoji="1" lang="en-US" altLang="zh-CN" sz="2000" b="0" i="1" smtClean="0">
                                            <a:latin typeface="Cambria Math" charset="0"/>
                                          </a:rPr>
                                          <m:t>𝑘</m:t>
                                        </m:r>
                                      </m:num>
                                      <m:den>
                                        <m:r>
                                          <a:rPr kumimoji="1" lang="en-US" altLang="zh-CN" sz="2000" b="0" i="1" smtClean="0">
                                            <a:latin typeface="Cambria Math" charset="0"/>
                                          </a:rPr>
                                          <m:t>𝑗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−</m:t>
                                </m:r>
                                <m:d>
                                  <m:dPr>
                                    <m:ctrlPr>
                                      <a:rPr kumimoji="1" lang="mr-IN" altLang="zh-CN" sz="2000" b="0" i="1" smtClean="0"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noBar"/>
                                        <m:ctrlPr>
                                          <a:rPr kumimoji="1" lang="mr-IN" altLang="zh-CN" sz="2000" b="0" i="1" smtClean="0">
                                            <a:latin typeface="Cambria Math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kumimoji="1" lang="en-US" altLang="zh-CN" sz="2000" b="0" i="1" smtClean="0">
                                            <a:latin typeface="Cambria Math" charset="0"/>
                                          </a:rPr>
                                          <m:t>𝑘</m:t>
                                        </m:r>
                                      </m:num>
                                      <m:den>
                                        <m:r>
                                          <a:rPr kumimoji="1" lang="en-US" altLang="zh-CN" sz="2000" b="0" i="1" smtClean="0">
                                            <a:latin typeface="Cambria Math" charset="0"/>
                                          </a:rPr>
                                          <m:t>𝑗</m:t>
                                        </m:r>
                                        <m:r>
                                          <a:rPr kumimoji="1" lang="en-US" altLang="zh-CN" sz="2000" b="0" i="1" smtClean="0">
                                            <a:latin typeface="Cambria Math" charset="0"/>
                                          </a:rPr>
                                          <m:t>−1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</m:d>
                            <m:sSup>
                              <m:sSupPr>
                                <m:ctrlP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−</m:t>
                                </m:r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𝑧</m:t>
                                </m:r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+</m:t>
                                </m:r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𝑗</m:t>
                                </m:r>
                              </m:sup>
                            </m:sSup>
                          </m:e>
                        </m:nary>
                      </m:e>
                    </m:d>
                  </m:oMath>
                </a14:m>
                <a:endParaRPr lang="en-US" altLang="zh-CN" sz="2000" dirty="0" smtClean="0"/>
              </a:p>
              <a:p>
                <a:endParaRPr lang="en-US" altLang="zh-CN" sz="2000" dirty="0" smtClean="0"/>
              </a:p>
              <a:p>
                <a:endParaRPr kumimoji="1" lang="zh-CN" altLang="en-US" dirty="0"/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694" y="2191870"/>
                <a:ext cx="8202706" cy="3754939"/>
              </a:xfrm>
              <a:prstGeom prst="rect">
                <a:avLst/>
              </a:prstGeom>
              <a:blipFill rotWithShape="0">
                <a:blip r:embed="rId3"/>
                <a:stretch>
                  <a:fillRect l="-817" t="-8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338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134471" y="1485861"/>
                <a:ext cx="9009529" cy="38795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 smtClean="0"/>
                  <a:t>Total </a:t>
                </a:r>
                <a:r>
                  <a:rPr lang="en-US" altLang="zh-CN" sz="2000" dirty="0"/>
                  <a:t>value contributed by the price paths </a:t>
                </a:r>
                <a:r>
                  <a:rPr lang="en-US" altLang="zh-CN" sz="2000" dirty="0" smtClean="0"/>
                  <a:t>in all disjoint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20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𝜋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charset="0"/>
                          </a:rPr>
                          <m:t>𝑘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,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𝑧</m:t>
                        </m:r>
                      </m:sub>
                    </m:sSub>
                  </m:oMath>
                </a14:m>
                <a:r>
                  <a:rPr lang="en-US" altLang="zh-CN" sz="2000" dirty="0" smtClean="0"/>
                  <a:t> is:</a:t>
                </a:r>
              </a:p>
              <a:p>
                <a:r>
                  <a:rPr lang="en-US" altLang="zh-CN" sz="2000" dirty="0" smtClean="0"/>
                  <a:t>Note that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charset="0"/>
                      </a:rPr>
                      <m:t>𝐿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charset="0"/>
                          </a:rPr>
                          <m:t>𝑘</m:t>
                        </m:r>
                      </m:e>
                    </m:d>
                    <m:r>
                      <a:rPr lang="en-US" altLang="zh-CN" sz="2000" b="0" i="1" smtClean="0">
                        <a:latin typeface="Cambria Math" charset="0"/>
                      </a:rPr>
                      <m:t>=</m:t>
                    </m:r>
                    <m:d>
                      <m:dPr>
                        <m:begChr m:val="⌊"/>
                        <m:endChr m:val="⌋"/>
                        <m:ctrlPr>
                          <a:rPr lang="en-US" altLang="zh-CN" sz="2000" b="0" i="1" smtClean="0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mr-IN" altLang="zh-CN" sz="2000" b="0" i="1" smtClean="0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𝑘</m:t>
                            </m:r>
                          </m:num>
                          <m:den>
                            <m:r>
                              <a:rPr lang="en-US" altLang="zh-CN" sz="2000" b="0" i="1" smtClean="0">
                                <a:latin typeface="Cambria Math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en-US" altLang="zh-CN" sz="2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800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altLang="zh-CN" sz="1800" i="1">
                              <a:latin typeface="Cambria Math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1800" i="1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1800" i="1">
                              <a:latin typeface="Cambria Math" charset="0"/>
                            </a:rPr>
                            <m:t>𝑟𝑇</m:t>
                          </m:r>
                        </m:sup>
                      </m:sSup>
                      <m:sSub>
                        <m:sSubPr>
                          <m:ctrlPr>
                            <a:rPr kumimoji="1" lang="en-US" altLang="zh-CN" sz="18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1800" i="1">
                              <a:latin typeface="Cambria Math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CN" sz="1800" i="1">
                              <a:latin typeface="Cambria Math" charset="0"/>
                            </a:rPr>
                            <m:t>0</m:t>
                          </m:r>
                        </m:sub>
                      </m:sSub>
                      <m:nary>
                        <m:naryPr>
                          <m:chr m:val="∑"/>
                          <m:ctrlPr>
                            <a:rPr kumimoji="1" lang="is-IS" altLang="zh-CN" sz="180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CN" sz="1800" b="0" i="1" smtClean="0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kumimoji="1" lang="mr-IN" altLang="zh-CN" sz="180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800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800" b="0" i="1" smtClean="0">
                                      <a:latin typeface="Cambria Math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kumimoji="1" lang="en-US" altLang="zh-CN" sz="18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sSup>
                        <m:sSupPr>
                          <m:ctrlPr>
                            <a:rPr kumimoji="1" lang="is-IS" altLang="zh-CN" sz="18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kumimoji="1" lang="en-US" altLang="zh-CN" sz="18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𝑚</m:t>
                              </m:r>
                            </m:sub>
                          </m:sSub>
                        </m:e>
                        <m:sup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𝑛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𝑘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kumimoji="1" lang="is-IS" altLang="zh-CN" sz="1800" i="1" smtClean="0">
                              <a:latin typeface="Cambria Math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kumimoji="1" lang="is-IS" altLang="zh-CN" sz="1800" i="1" smtClean="0">
                                  <a:latin typeface="Cambria Math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CN" sz="1800" b="0" i="1" smtClean="0">
                                  <a:latin typeface="Cambria Math" charset="0"/>
                                </a:rPr>
                                <m:t>𝑧</m:t>
                              </m:r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𝐿</m:t>
                              </m:r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(</m:t>
                              </m:r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𝑘</m:t>
                              </m:r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)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kumimoji="1" lang="is-IS" altLang="zh-CN" sz="1800" i="1" smtClean="0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kumimoji="1" lang="en-US" altLang="zh-CN" sz="1800" i="1" smtClean="0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1800" b="0" i="1" smtClean="0">
                                          <a:latin typeface="Cambria Math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kumimoji="1" lang="en-US" altLang="zh-CN" sz="1800" b="0" i="1" smtClean="0">
                                          <a:latin typeface="Cambria Math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kumimoji="1" lang="en-US" altLang="zh-CN" sz="18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  <m:r>
                                    <a:rPr kumimoji="1" lang="en-US" altLang="zh-CN" sz="1800" b="0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800" b="0" i="1" smtClean="0">
                                      <a:latin typeface="Cambria Math" charset="0"/>
                                    </a:rPr>
                                    <m:t>𝑧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kumimoji="1" lang="is-IS" altLang="zh-CN" sz="1800" i="1" smtClean="0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kumimoji="1" lang="en-US" altLang="zh-CN" sz="1800" i="1" smtClean="0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1800" b="0" i="1" smtClean="0">
                                          <a:latin typeface="Cambria Math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kumimoji="1" lang="en-US" altLang="zh-CN" sz="1800" b="0" i="1" smtClean="0">
                                          <a:latin typeface="Cambria Math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kumimoji="1" lang="en-US" altLang="zh-CN" sz="1800" b="0" i="1" smtClean="0">
                                      <a:latin typeface="Cambria Math" charset="0"/>
                                    </a:rPr>
                                    <m:t>𝑧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kumimoji="1" lang="mr-IN" altLang="zh-CN" sz="1800" i="1" smtClean="0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ctrlPr>
                                        <a:rPr kumimoji="1" lang="mr-IN" altLang="zh-CN" sz="1800" i="1" smtClean="0">
                                          <a:latin typeface="Cambria Math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type m:val="noBar"/>
                                          <m:ctrlPr>
                                            <a:rPr kumimoji="1" lang="mr-IN" altLang="zh-CN" sz="1800" i="1" smtClean="0">
                                              <a:latin typeface="Cambria Math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kumimoji="1" lang="en-US" altLang="zh-CN" sz="1800" b="0" i="1" smtClean="0">
                                              <a:latin typeface="Cambria Math" charset="0"/>
                                            </a:rPr>
                                            <m:t>𝑘</m:t>
                                          </m:r>
                                        </m:num>
                                        <m:den>
                                          <m:r>
                                            <a:rPr kumimoji="1" lang="en-US" altLang="zh-CN" sz="1800" b="0" i="1" smtClean="0">
                                              <a:latin typeface="Cambria Math" charset="0"/>
                                            </a:rPr>
                                            <m:t>0</m:t>
                                          </m:r>
                                        </m:den>
                                      </m:f>
                                    </m:e>
                                  </m:d>
                                  <m:sSup>
                                    <m:sSupPr>
                                      <m:ctrlPr>
                                        <a:rPr kumimoji="1" lang="mr-IN" altLang="zh-CN" sz="1800" i="1" smtClean="0"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CN" sz="1800" b="0" i="1" smtClean="0">
                                          <a:latin typeface="Cambria Math" charset="0"/>
                                        </a:rPr>
                                        <m:t>𝑢</m:t>
                                      </m:r>
                                    </m:e>
                                    <m:sup>
                                      <m:r>
                                        <a:rPr kumimoji="1" lang="en-US" altLang="zh-CN" sz="1800" b="0" i="1" smtClean="0">
                                          <a:latin typeface="Cambria Math" charset="0"/>
                                        </a:rPr>
                                        <m:t>𝑘</m:t>
                                      </m:r>
                                      <m:r>
                                        <a:rPr kumimoji="1" lang="en-US" altLang="zh-CN" sz="1800" b="0" i="1" smtClean="0">
                                          <a:latin typeface="Cambria Math" charset="0"/>
                                        </a:rPr>
                                        <m:t>−2</m:t>
                                      </m:r>
                                      <m:r>
                                        <a:rPr kumimoji="1" lang="en-US" altLang="zh-CN" sz="1800" b="0" i="1" smtClean="0">
                                          <a:latin typeface="Cambria Math" charset="0"/>
                                        </a:rPr>
                                        <m:t>𝑧</m:t>
                                      </m:r>
                                    </m:sup>
                                  </m:sSup>
                                  <m:r>
                                    <a:rPr kumimoji="1" lang="en-US" altLang="zh-CN" sz="1800" b="0" i="1" smtClean="0">
                                      <a:latin typeface="Cambria Math" charset="0"/>
                                    </a:rPr>
                                    <m:t>+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kumimoji="1" lang="is-IS" altLang="zh-CN" sz="1800" b="0" i="1" smtClean="0">
                                          <a:latin typeface="Cambria Math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kumimoji="1" lang="en-US" altLang="zh-CN" sz="1800" b="0" i="1" smtClean="0">
                                          <a:latin typeface="Cambria Math" charset="0"/>
                                        </a:rPr>
                                        <m:t>𝑗</m:t>
                                      </m:r>
                                      <m:r>
                                        <a:rPr kumimoji="1" lang="en-US" altLang="zh-CN" sz="1800" b="0" i="1" smtClean="0">
                                          <a:latin typeface="Cambria Math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kumimoji="1" lang="en-US" altLang="zh-CN" sz="1800" b="0" i="1" smtClean="0">
                                          <a:latin typeface="Cambria Math" charset="0"/>
                                        </a:rPr>
                                        <m:t>𝑧</m:t>
                                      </m:r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kumimoji="1" lang="mr-IN" altLang="zh-CN" sz="1800" b="0" i="1" smtClean="0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d>
                                            <m:dPr>
                                              <m:ctrlPr>
                                                <a:rPr kumimoji="1" lang="mr-IN" altLang="zh-CN" sz="1800" b="0" i="1" smtClean="0">
                                                  <a:latin typeface="Cambria Math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f>
                                                <m:fPr>
                                                  <m:type m:val="noBar"/>
                                                  <m:ctrlPr>
                                                    <a:rPr kumimoji="1" lang="mr-IN" altLang="zh-CN" sz="1800" b="0" i="1" smtClean="0">
                                                      <a:latin typeface="Cambria Math" charset="0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kumimoji="1" lang="en-US" altLang="zh-CN" sz="1800" b="0" i="1" smtClean="0">
                                                      <a:latin typeface="Cambria Math" charset="0"/>
                                                    </a:rPr>
                                                    <m:t>𝑘</m:t>
                                                  </m:r>
                                                </m:num>
                                                <m:den>
                                                  <m:r>
                                                    <a:rPr kumimoji="1" lang="en-US" altLang="zh-CN" sz="1800" b="0" i="1" smtClean="0">
                                                      <a:latin typeface="Cambria Math" charset="0"/>
                                                    </a:rPr>
                                                    <m:t>𝑗</m:t>
                                                  </m:r>
                                                </m:den>
                                              </m:f>
                                            </m:e>
                                          </m:d>
                                          <m:r>
                                            <a:rPr kumimoji="1" lang="en-US" altLang="zh-CN" sz="1800" b="0" i="1" smtClean="0">
                                              <a:latin typeface="Cambria Math" charset="0"/>
                                            </a:rPr>
                                            <m:t>−</m:t>
                                          </m:r>
                                          <m:d>
                                            <m:dPr>
                                              <m:ctrlPr>
                                                <a:rPr kumimoji="1" lang="mr-IN" altLang="zh-CN" sz="1800" b="0" i="1" smtClean="0">
                                                  <a:latin typeface="Cambria Math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f>
                                                <m:fPr>
                                                  <m:type m:val="noBar"/>
                                                  <m:ctrlPr>
                                                    <a:rPr kumimoji="1" lang="mr-IN" altLang="zh-CN" sz="1800" b="0" i="1" smtClean="0">
                                                      <a:latin typeface="Cambria Math" charset="0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kumimoji="1" lang="en-US" altLang="zh-CN" sz="1800" b="0" i="1" smtClean="0">
                                                      <a:latin typeface="Cambria Math" charset="0"/>
                                                    </a:rPr>
                                                    <m:t>𝑘</m:t>
                                                  </m:r>
                                                </m:num>
                                                <m:den>
                                                  <m:r>
                                                    <a:rPr kumimoji="1" lang="en-US" altLang="zh-CN" sz="1800" b="0" i="1" smtClean="0">
                                                      <a:latin typeface="Cambria Math" charset="0"/>
                                                    </a:rPr>
                                                    <m:t>𝑗</m:t>
                                                  </m:r>
                                                  <m:r>
                                                    <a:rPr kumimoji="1" lang="en-US" altLang="zh-CN" sz="1800" b="0" i="1" smtClean="0">
                                                      <a:latin typeface="Cambria Math" charset="0"/>
                                                    </a:rPr>
                                                    <m:t>−1</m:t>
                                                  </m:r>
                                                </m:den>
                                              </m:f>
                                            </m:e>
                                          </m:d>
                                        </m:e>
                                      </m:d>
                                      <m:sSup>
                                        <m:sSupPr>
                                          <m:ctrlPr>
                                            <a:rPr kumimoji="1" lang="mr-IN" altLang="zh-CN" sz="1800" b="0" i="1" smtClean="0">
                                              <a:latin typeface="Cambria Math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zh-CN" sz="1800" b="0" i="1" smtClean="0">
                                              <a:latin typeface="Cambria Math" charset="0"/>
                                            </a:rPr>
                                            <m:t>𝑢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zh-CN" sz="1800" b="0" i="1" smtClean="0">
                                              <a:latin typeface="Cambria Math" charset="0"/>
                                            </a:rPr>
                                            <m:t>𝑘</m:t>
                                          </m:r>
                                          <m:r>
                                            <a:rPr kumimoji="1" lang="en-US" altLang="zh-CN" sz="1800" b="0" i="1" smtClean="0">
                                              <a:latin typeface="Cambria Math" charset="0"/>
                                            </a:rPr>
                                            <m:t>−2</m:t>
                                          </m:r>
                                          <m:r>
                                            <a:rPr kumimoji="1" lang="en-US" altLang="zh-CN" sz="1800" b="0" i="1" smtClean="0">
                                              <a:latin typeface="Cambria Math" charset="0"/>
                                            </a:rPr>
                                            <m:t>𝑧</m:t>
                                          </m:r>
                                        </m:sup>
                                      </m:sSup>
                                    </m:e>
                                  </m:nary>
                                </m:e>
                              </m:d>
                            </m:e>
                          </m:nary>
                        </m:e>
                      </m:d>
                    </m:oMath>
                  </m:oMathPara>
                </a14:m>
                <a:endParaRPr lang="en-US" altLang="zh-CN" sz="1800" dirty="0" smtClean="0"/>
              </a:p>
              <a:p>
                <a:r>
                  <a:rPr lang="en-US" altLang="zh-CN" sz="2000" dirty="0" smtClean="0"/>
                  <a:t> </a:t>
                </a:r>
              </a:p>
              <a:p>
                <a:pPr algn="ctr"/>
                <a:r>
                  <a:rPr lang="en-US" altLang="zh-CN" sz="2000" i="1" dirty="0" smtClean="0">
                    <a:latin typeface="Cambria Math" charset="0"/>
                  </a:rPr>
                  <a:t>—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2000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latin typeface="Cambria Math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2000" i="1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2000" i="1">
                              <a:latin typeface="Cambria Math" charset="0"/>
                            </a:rPr>
                            <m:t>𝑟𝑇</m:t>
                          </m:r>
                        </m:sup>
                      </m:sSup>
                      <m:sSub>
                        <m:sSubPr>
                          <m:ctrlPr>
                            <a:rPr kumimoji="1" lang="en-US" altLang="zh-CN" sz="20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000" i="1">
                              <a:latin typeface="Cambria Math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CN" sz="2000" i="1">
                              <a:latin typeface="Cambria Math" charset="0"/>
                            </a:rPr>
                            <m:t>0</m:t>
                          </m:r>
                        </m:sub>
                      </m:sSub>
                      <m:nary>
                        <m:naryPr>
                          <m:chr m:val="∑"/>
                          <m:ctrlPr>
                            <a:rPr kumimoji="1" lang="is-IS" altLang="zh-CN" sz="2000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CN" sz="2000" i="1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2000" i="1">
                              <a:latin typeface="Cambria Math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kumimoji="1" lang="mr-IN" altLang="zh-CN" sz="2000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2000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2000" i="1">
                                      <a:latin typeface="Cambria Math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kumimoji="1" lang="en-US" altLang="zh-CN" sz="2000" i="1">
                                      <a:latin typeface="Cambria Math" charset="0"/>
                                    </a:rPr>
                                    <m:t>𝑘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sSup>
                        <m:sSupPr>
                          <m:ctrlPr>
                            <a:rPr kumimoji="1" lang="is-IS" altLang="zh-CN" sz="2000" i="1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kumimoji="1" lang="en-US" altLang="zh-CN" sz="20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i="1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zh-CN" sz="2000" i="1">
                                  <a:latin typeface="Cambria Math" charset="0"/>
                                </a:rPr>
                                <m:t>𝑚</m:t>
                              </m:r>
                            </m:sub>
                          </m:sSub>
                        </m:e>
                        <m:sup>
                          <m:r>
                            <a:rPr kumimoji="1" lang="en-US" altLang="zh-CN" sz="2000" i="1">
                              <a:latin typeface="Cambria Math" charset="0"/>
                            </a:rPr>
                            <m:t>𝑛</m:t>
                          </m:r>
                          <m:r>
                            <a:rPr kumimoji="1" lang="en-US" altLang="zh-CN" sz="2000" i="1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2000" i="1">
                              <a:latin typeface="Cambria Math" charset="0"/>
                            </a:rPr>
                            <m:t>𝑘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kumimoji="1" lang="is-IS" altLang="zh-CN" sz="2000" i="1">
                              <a:latin typeface="Cambria Math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kumimoji="1" lang="is-IS" altLang="zh-CN" sz="2000" i="1">
                                  <a:latin typeface="Cambria Math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CN" sz="2000" i="1">
                                  <a:latin typeface="Cambria Math" charset="0"/>
                                </a:rPr>
                                <m:t>𝑧</m:t>
                              </m:r>
                              <m:r>
                                <a:rPr kumimoji="1" lang="en-US" altLang="zh-CN" sz="2000" i="1">
                                  <a:latin typeface="Cambria Math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kumimoji="1" lang="en-US" altLang="zh-CN" sz="2000" i="1">
                                  <a:latin typeface="Cambria Math" charset="0"/>
                                </a:rPr>
                                <m:t>𝐿</m:t>
                              </m:r>
                              <m:r>
                                <a:rPr kumimoji="1" lang="en-US" altLang="zh-CN" sz="2000" i="1">
                                  <a:latin typeface="Cambria Math" charset="0"/>
                                </a:rPr>
                                <m:t>(</m:t>
                              </m:r>
                              <m:r>
                                <a:rPr kumimoji="1" lang="en-US" altLang="zh-CN" sz="2000" i="1">
                                  <a:latin typeface="Cambria Math" charset="0"/>
                                </a:rPr>
                                <m:t>𝑘</m:t>
                              </m:r>
                              <m:r>
                                <a:rPr kumimoji="1" lang="en-US" altLang="zh-CN" sz="2000" i="1">
                                  <a:latin typeface="Cambria Math" charset="0"/>
                                </a:rPr>
                                <m:t>)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kumimoji="1" lang="is-IS" altLang="zh-CN" sz="2000" i="1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kumimoji="1" lang="en-US" altLang="zh-CN" sz="2000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000" i="1">
                                          <a:latin typeface="Cambria Math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kumimoji="1" lang="en-US" altLang="zh-CN" sz="2000" i="1">
                                          <a:latin typeface="Cambria Math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kumimoji="1" lang="en-US" altLang="zh-CN" sz="2000" i="1">
                                      <a:latin typeface="Cambria Math" charset="0"/>
                                    </a:rPr>
                                    <m:t>𝑘</m:t>
                                  </m:r>
                                  <m:r>
                                    <a:rPr kumimoji="1" lang="en-US" altLang="zh-CN" sz="2000" i="1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2000" i="1">
                                      <a:latin typeface="Cambria Math" charset="0"/>
                                    </a:rPr>
                                    <m:t>𝑧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kumimoji="1" lang="is-IS" altLang="zh-CN" sz="2000" i="1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kumimoji="1" lang="en-US" altLang="zh-CN" sz="2000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000" i="1">
                                          <a:latin typeface="Cambria Math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kumimoji="1" lang="en-US" altLang="zh-CN" sz="2000" i="1">
                                          <a:latin typeface="Cambria Math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kumimoji="1" lang="en-US" altLang="zh-CN" sz="2000" i="1">
                                      <a:latin typeface="Cambria Math" charset="0"/>
                                    </a:rPr>
                                    <m:t>𝑧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kumimoji="1" lang="mr-IN" altLang="zh-CN" sz="2000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ctrlPr>
                                        <a:rPr kumimoji="1" lang="mr-IN" altLang="zh-CN" sz="2000" i="1">
                                          <a:latin typeface="Cambria Math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type m:val="noBar"/>
                                          <m:ctrlPr>
                                            <a:rPr kumimoji="1" lang="mr-IN" altLang="zh-CN" sz="2000" i="1">
                                              <a:latin typeface="Cambria Math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kumimoji="1" lang="en-US" altLang="zh-CN" sz="2000" i="1">
                                              <a:latin typeface="Cambria Math" charset="0"/>
                                            </a:rPr>
                                            <m:t>𝑘</m:t>
                                          </m:r>
                                        </m:num>
                                        <m:den>
                                          <m:r>
                                            <a:rPr kumimoji="1" lang="en-US" altLang="zh-CN" sz="2000" i="1">
                                              <a:latin typeface="Cambria Math" charset="0"/>
                                            </a:rPr>
                                            <m:t>0</m:t>
                                          </m:r>
                                        </m:den>
                                      </m:f>
                                    </m:e>
                                  </m:d>
                                  <m:sSup>
                                    <m:sSupPr>
                                      <m:ctrlPr>
                                        <a:rPr kumimoji="1" lang="mr-IN" altLang="zh-CN" sz="2000" i="1"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CN" sz="2000" i="1">
                                          <a:latin typeface="Cambria Math" charset="0"/>
                                        </a:rPr>
                                        <m:t>𝑢</m:t>
                                      </m:r>
                                    </m:e>
                                    <m:sup>
                                      <m:r>
                                        <a:rPr kumimoji="1" lang="en-US" altLang="zh-CN" sz="2000" i="1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2000" i="1">
                                          <a:latin typeface="Cambria Math" charset="0"/>
                                        </a:rPr>
                                        <m:t>𝑧</m:t>
                                      </m:r>
                                    </m:sup>
                                  </m:sSup>
                                  <m:r>
                                    <a:rPr kumimoji="1" lang="en-US" altLang="zh-CN" sz="2000" i="1">
                                      <a:latin typeface="Cambria Math" charset="0"/>
                                    </a:rPr>
                                    <m:t>+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kumimoji="1" lang="is-IS" altLang="zh-CN" sz="2000" i="1">
                                          <a:latin typeface="Cambria Math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kumimoji="1" lang="en-US" altLang="zh-CN" sz="2000" i="1">
                                          <a:latin typeface="Cambria Math" charset="0"/>
                                        </a:rPr>
                                        <m:t>𝑗</m:t>
                                      </m:r>
                                      <m:r>
                                        <a:rPr kumimoji="1" lang="en-US" altLang="zh-CN" sz="2000" i="1">
                                          <a:latin typeface="Cambria Math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kumimoji="1" lang="en-US" altLang="zh-CN" sz="2000" i="1">
                                          <a:latin typeface="Cambria Math" charset="0"/>
                                        </a:rPr>
                                        <m:t>𝑧</m:t>
                                      </m:r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kumimoji="1" lang="mr-IN" altLang="zh-CN" sz="2000" i="1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d>
                                            <m:dPr>
                                              <m:ctrlPr>
                                                <a:rPr kumimoji="1" lang="mr-IN" altLang="zh-CN" sz="2000" i="1">
                                                  <a:latin typeface="Cambria Math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f>
                                                <m:fPr>
                                                  <m:type m:val="noBar"/>
                                                  <m:ctrlPr>
                                                    <a:rPr kumimoji="1" lang="mr-IN" altLang="zh-CN" sz="2000" i="1">
                                                      <a:latin typeface="Cambria Math" charset="0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kumimoji="1" lang="en-US" altLang="zh-CN" sz="2000" i="1">
                                                      <a:latin typeface="Cambria Math" charset="0"/>
                                                    </a:rPr>
                                                    <m:t>𝑘</m:t>
                                                  </m:r>
                                                </m:num>
                                                <m:den>
                                                  <m:r>
                                                    <a:rPr kumimoji="1" lang="en-US" altLang="zh-CN" sz="2000" i="1">
                                                      <a:latin typeface="Cambria Math" charset="0"/>
                                                    </a:rPr>
                                                    <m:t>𝑗</m:t>
                                                  </m:r>
                                                </m:den>
                                              </m:f>
                                            </m:e>
                                          </m:d>
                                          <m:r>
                                            <a:rPr kumimoji="1" lang="en-US" altLang="zh-CN" sz="2000" i="1">
                                              <a:latin typeface="Cambria Math" charset="0"/>
                                            </a:rPr>
                                            <m:t>−</m:t>
                                          </m:r>
                                          <m:d>
                                            <m:dPr>
                                              <m:ctrlPr>
                                                <a:rPr kumimoji="1" lang="mr-IN" altLang="zh-CN" sz="2000" i="1">
                                                  <a:latin typeface="Cambria Math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f>
                                                <m:fPr>
                                                  <m:type m:val="noBar"/>
                                                  <m:ctrlPr>
                                                    <a:rPr kumimoji="1" lang="mr-IN" altLang="zh-CN" sz="2000" i="1">
                                                      <a:latin typeface="Cambria Math" charset="0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kumimoji="1" lang="en-US" altLang="zh-CN" sz="2000" i="1">
                                                      <a:latin typeface="Cambria Math" charset="0"/>
                                                    </a:rPr>
                                                    <m:t>𝑘</m:t>
                                                  </m:r>
                                                </m:num>
                                                <m:den>
                                                  <m:r>
                                                    <a:rPr kumimoji="1" lang="en-US" altLang="zh-CN" sz="2000" i="1">
                                                      <a:latin typeface="Cambria Math" charset="0"/>
                                                    </a:rPr>
                                                    <m:t>𝑗</m:t>
                                                  </m:r>
                                                  <m:r>
                                                    <a:rPr kumimoji="1" lang="en-US" altLang="zh-CN" sz="2000" i="1">
                                                      <a:latin typeface="Cambria Math" charset="0"/>
                                                    </a:rPr>
                                                    <m:t>−1</m:t>
                                                  </m:r>
                                                </m:den>
                                              </m:f>
                                            </m:e>
                                          </m:d>
                                        </m:e>
                                      </m:d>
                                      <m:sSup>
                                        <m:sSupPr>
                                          <m:ctrlPr>
                                            <a:rPr kumimoji="1" lang="mr-IN" altLang="zh-CN" sz="2000" i="1">
                                              <a:latin typeface="Cambria Math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zh-CN" sz="2000" i="1">
                                              <a:latin typeface="Cambria Math" charset="0"/>
                                            </a:rPr>
                                            <m:t>𝑢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zh-CN" sz="2000" i="1">
                                              <a:latin typeface="Cambria Math" charset="0"/>
                                            </a:rPr>
                                            <m:t>−</m:t>
                                          </m:r>
                                          <m:r>
                                            <a:rPr kumimoji="1" lang="en-US" altLang="zh-CN" sz="2000" i="1">
                                              <a:latin typeface="Cambria Math" charset="0"/>
                                            </a:rPr>
                                            <m:t>𝑧</m:t>
                                          </m:r>
                                          <m:r>
                                            <a:rPr kumimoji="1" lang="en-US" altLang="zh-CN" sz="2000" b="0" i="1" smtClean="0">
                                              <a:latin typeface="Cambria Math" charset="0"/>
                                            </a:rPr>
                                            <m:t>+</m:t>
                                          </m:r>
                                          <m:r>
                                            <a:rPr kumimoji="1" lang="en-US" altLang="zh-CN" sz="2000" b="0" i="1" smtClean="0">
                                              <a:latin typeface="Cambria Math" charset="0"/>
                                            </a:rPr>
                                            <m:t>𝑗</m:t>
                                          </m:r>
                                        </m:sup>
                                      </m:sSup>
                                    </m:e>
                                  </m:nary>
                                </m:e>
                              </m:d>
                            </m:e>
                          </m:nary>
                        </m:e>
                      </m:d>
                    </m:oMath>
                  </m:oMathPara>
                </a14:m>
                <a:endParaRPr lang="en-US" altLang="zh-CN" sz="2000" dirty="0" smtClean="0"/>
              </a:p>
              <a:p>
                <a:endParaRPr kumimoji="1" lang="zh-CN" altLang="en-US" dirty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71" y="1485861"/>
                <a:ext cx="9009529" cy="3879524"/>
              </a:xfrm>
              <a:prstGeom prst="rect">
                <a:avLst/>
              </a:prstGeom>
              <a:blipFill rotWithShape="0">
                <a:blip r:embed="rId2"/>
                <a:stretch>
                  <a:fillRect l="-677" t="-7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45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416859" y="443753"/>
                <a:ext cx="6750423" cy="554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000" b="1" dirty="0" smtClean="0"/>
                  <a:t>Case</a:t>
                </a:r>
                <a:r>
                  <a:rPr kumimoji="1" lang="zh-CN" altLang="en-US" sz="2000" b="1" dirty="0" smtClean="0"/>
                  <a:t> </a:t>
                </a:r>
                <a:r>
                  <a:rPr kumimoji="1" lang="en-US" altLang="zh-CN" sz="2000" b="1" dirty="0" smtClean="0"/>
                  <a:t>2</a:t>
                </a:r>
                <a:r>
                  <a:rPr kumimoji="1" lang="en-US" altLang="zh-CN" sz="2000" dirty="0" smtClean="0"/>
                  <a:t>:</a:t>
                </a:r>
                <a:r>
                  <a:rPr kumimoji="1" lang="zh-CN" altLang="en-US" sz="2000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000">
                        <a:latin typeface="Cambria Math" charset="0"/>
                      </a:rPr>
                      <m:t>min</m:t>
                    </m:r>
                    <m:r>
                      <a:rPr kumimoji="1" lang="en-US" altLang="zh-CN" sz="2000" i="1">
                        <a:latin typeface="Cambria Math" charset="0"/>
                      </a:rPr>
                      <m:t>⁡(</m:t>
                    </m:r>
                    <m:sSub>
                      <m:sSubPr>
                        <m:ctrlPr>
                          <a:rPr kumimoji="1" lang="en-US" altLang="zh-CN" sz="2000" i="1">
                            <a:latin typeface="Cambria Math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kumimoji="1" lang="en-US" altLang="zh-CN" sz="20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000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𝑢</m:t>
                            </m:r>
                          </m:e>
                          <m:sup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𝑘</m:t>
                            </m:r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−2</m:t>
                            </m:r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𝑧</m:t>
                            </m:r>
                          </m:sup>
                        </m:sSup>
                        <m:r>
                          <a:rPr kumimoji="1" lang="en-US" altLang="zh-CN" sz="2000" i="1">
                            <a:latin typeface="Cambria Math" charset="0"/>
                          </a:rPr>
                          <m:t>,</m:t>
                        </m:r>
                        <m:r>
                          <a:rPr kumimoji="1" lang="en-US" altLang="zh-CN" sz="2000" i="1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kumimoji="1" lang="en-US" altLang="zh-CN" sz="2000" i="1">
                        <a:latin typeface="Cambria Math" charset="0"/>
                      </a:rPr>
                      <m:t>)</m:t>
                    </m:r>
                  </m:oMath>
                </a14:m>
                <a:r>
                  <a:rPr kumimoji="1" lang="en-US" altLang="zh-CN" sz="2000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kumimoji="1" lang="en-US" altLang="zh-CN" sz="2000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charset="0"/>
                          </a:rPr>
                          <m:t>𝑢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charset="0"/>
                          </a:rPr>
                          <m:t>𝑘</m:t>
                        </m:r>
                        <m:r>
                          <a:rPr kumimoji="1" lang="en-US" altLang="zh-CN" sz="2000" i="1">
                            <a:latin typeface="Cambria Math" charset="0"/>
                          </a:rPr>
                          <m:t>−2</m:t>
                        </m:r>
                        <m:r>
                          <a:rPr kumimoji="1" lang="en-US" altLang="zh-CN" sz="2000" i="1">
                            <a:latin typeface="Cambria Math" charset="0"/>
                          </a:rPr>
                          <m:t>𝑧</m:t>
                        </m:r>
                      </m:sup>
                    </m:sSup>
                  </m:oMath>
                </a14:m>
                <a:r>
                  <a:rPr kumimoji="1" lang="zh-CN" altLang="en-US" sz="2000" dirty="0" smtClean="0"/>
                  <a:t> </a:t>
                </a:r>
                <a14:m>
                  <m:oMath xmlns:m="http://schemas.openxmlformats.org/officeDocument/2006/math">
                    <m:r>
                      <a:rPr kumimoji="1" lang="zh-CN" altLang="en-US" sz="200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2000" dirty="0" smtClean="0"/>
                  <a:t>k-2z&lt;0</a:t>
                </a:r>
                <a:r>
                  <a:rPr kumimoji="1" lang="zh-CN" altLang="en-US" sz="2000" dirty="0" smtClean="0"/>
                  <a:t> </a:t>
                </a:r>
                <a14:m>
                  <m:oMath xmlns:m="http://schemas.openxmlformats.org/officeDocument/2006/math">
                    <m:r>
                      <a:rPr kumimoji="1" lang="zh-CN" altLang="en-US" sz="2000" i="1" dirty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  <m:r>
                      <a:rPr kumimoji="1" lang="zh-CN" altLang="en-US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f>
                      <m:fPr>
                        <m:ctrlPr>
                          <a:rPr kumimoji="1" lang="mr-IN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fPr>
                      <m:num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𝑘</m:t>
                        </m:r>
                      </m:num>
                      <m:den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2</m:t>
                        </m:r>
                      </m:den>
                    </m:f>
                    <m:r>
                      <a:rPr kumimoji="1" lang="mr-IN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&lt;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𝑧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𝑘</m:t>
                    </m:r>
                  </m:oMath>
                </a14:m>
                <a:endParaRPr kumimoji="1" lang="zh-CN" altLang="en-US" sz="2000" dirty="0"/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859" y="443753"/>
                <a:ext cx="6750423" cy="554832"/>
              </a:xfrm>
              <a:prstGeom prst="rect">
                <a:avLst/>
              </a:prstGeom>
              <a:blipFill rotWithShape="0">
                <a:blip r:embed="rId2"/>
                <a:stretch>
                  <a:fillRect l="-903" b="-43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/>
              <p:cNvSpPr txBox="1"/>
              <p:nvPr/>
            </p:nvSpPr>
            <p:spPr>
              <a:xfrm>
                <a:off x="416859" y="1102659"/>
                <a:ext cx="8364070" cy="41928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 smtClean="0"/>
                  <a:t>option value contributed by paths in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20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𝜋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charset="0"/>
                          </a:rPr>
                          <m:t>𝑘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,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𝑧</m:t>
                        </m:r>
                      </m:sub>
                    </m:sSub>
                  </m:oMath>
                </a14:m>
                <a:r>
                  <a:rPr lang="zh-CN" altLang="en-US" sz="2000" dirty="0" smtClean="0"/>
                  <a:t> </a:t>
                </a:r>
                <a:r>
                  <a:rPr lang="en-US" altLang="zh-CN" sz="2000" dirty="0" smtClean="0"/>
                  <a:t>is </a:t>
                </a:r>
                <a:r>
                  <a:rPr lang="en-US" altLang="zh-CN" sz="2000" dirty="0"/>
                  <a:t>the sum of the option values contributed by the subgroups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charset="0"/>
                          </a:rPr>
                          <m:t>𝑖𝑛𝑓</m:t>
                        </m:r>
                      </m:sub>
                    </m:sSub>
                  </m:oMath>
                </a14:m>
                <a:r>
                  <a:rPr lang="en-US" altLang="zh-CN" sz="2000" dirty="0" smtClean="0"/>
                  <a:t> </a:t>
                </a:r>
                <a:r>
                  <a:rPr lang="en-US" altLang="zh-CN" sz="2000" dirty="0"/>
                  <a:t>to </a:t>
                </a:r>
                <a:r>
                  <a:rPr lang="en-US" altLang="zh-CN" sz="2000" dirty="0" smtClean="0"/>
                  <a:t>be</a:t>
                </a:r>
                <a:r>
                  <a:rPr lang="zh-CN" altLang="en-US" sz="2000" dirty="0" smtClean="0"/>
                  <a:t> </a:t>
                </a:r>
                <a:endParaRPr lang="en-US" altLang="zh-CN" sz="2000" dirty="0" smtClean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0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000" i="1">
                              <a:latin typeface="Cambria Math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CN" sz="2000" i="1">
                              <a:latin typeface="Cambria Math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000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2000" i="1">
                              <a:latin typeface="Cambria Math" charset="0"/>
                            </a:rPr>
                            <m:t>𝑢</m:t>
                          </m:r>
                        </m:e>
                        <m:sup>
                          <m:r>
                            <a:rPr kumimoji="1" lang="en-US" altLang="zh-CN" sz="2000" i="1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2000" i="1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r>
                        <a:rPr kumimoji="1" lang="zh-CN" altLang="en-US" sz="2000">
                          <a:latin typeface="Cambria Math" charset="0"/>
                        </a:rPr>
                        <m:t>、</m:t>
                      </m:r>
                      <m:sSub>
                        <m:sSubPr>
                          <m:ctrlPr>
                            <a:rPr kumimoji="1" lang="en-US" altLang="zh-CN" sz="20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000" i="1">
                              <a:latin typeface="Cambria Math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CN" sz="2000" i="1">
                              <a:latin typeface="Cambria Math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000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2000" i="1">
                              <a:latin typeface="Cambria Math" charset="0"/>
                            </a:rPr>
                            <m:t>𝑢</m:t>
                          </m:r>
                        </m:e>
                        <m:sup>
                          <m:r>
                            <a:rPr kumimoji="1" lang="en-US" altLang="zh-CN" sz="2000" i="1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2000" i="1">
                              <a:latin typeface="Cambria Math" charset="0"/>
                            </a:rPr>
                            <m:t>𝑧</m:t>
                          </m:r>
                          <m:r>
                            <a:rPr kumimoji="1" lang="en-US" altLang="zh-CN" sz="2000" i="1">
                              <a:latin typeface="Cambria Math" charset="0"/>
                            </a:rPr>
                            <m:t>+1</m:t>
                          </m:r>
                        </m:sup>
                      </m:sSup>
                      <m:r>
                        <a:rPr kumimoji="1" lang="zh-CN" altLang="en-US" sz="2000" i="1">
                          <a:latin typeface="Cambria Math" charset="0"/>
                        </a:rPr>
                        <m:t>、、</m:t>
                      </m:r>
                      <m:r>
                        <a:rPr kumimoji="1" lang="zh-CN" altLang="en-US" sz="2000" b="0" i="1" smtClean="0">
                          <a:latin typeface="Cambria Math" charset="0"/>
                        </a:rPr>
                        <m:t>、</m:t>
                      </m:r>
                      <m:sSub>
                        <m:sSubPr>
                          <m:ctrlPr>
                            <a:rPr kumimoji="1" lang="en-US" altLang="zh-CN" sz="20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000" i="1">
                              <a:latin typeface="Cambria Math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CN" sz="2000" i="1">
                              <a:latin typeface="Cambria Math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000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2000" i="1">
                              <a:latin typeface="Cambria Math" charset="0"/>
                            </a:rPr>
                            <m:t>𝑢</m:t>
                          </m:r>
                        </m:e>
                        <m:sup>
                          <m:r>
                            <a:rPr kumimoji="1" lang="en-US" altLang="zh-CN" sz="2000" i="1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2000" i="1">
                              <a:latin typeface="Cambria Math" charset="0"/>
                            </a:rPr>
                            <m:t>−2</m:t>
                          </m:r>
                          <m:r>
                            <a:rPr kumimoji="1" lang="en-US" altLang="zh-CN" sz="2000" i="1">
                              <a:latin typeface="Cambria Math" charset="0"/>
                            </a:rPr>
                            <m:t>𝑧</m:t>
                          </m:r>
                        </m:sup>
                      </m:sSup>
                    </m:oMath>
                  </m:oMathPara>
                </a14:m>
                <a:endParaRPr lang="en-US" altLang="zh-CN" sz="2000" dirty="0"/>
              </a:p>
              <a:p>
                <a:endParaRPr lang="en-US" altLang="zh-CN" sz="2000" i="1" dirty="0">
                  <a:latin typeface="Cambria Math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2000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latin typeface="Cambria Math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2000" i="1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2000" i="1">
                              <a:latin typeface="Cambria Math" charset="0"/>
                            </a:rPr>
                            <m:t>𝑟𝑇</m:t>
                          </m:r>
                        </m:sup>
                      </m:sSup>
                      <m:sSup>
                        <m:sSupPr>
                          <m:ctrlPr>
                            <a:rPr lang="en-US" altLang="zh-CN" sz="2000" i="1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CN" sz="20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CN" sz="2000" i="1">
                                  <a:latin typeface="Cambria Math" charset="0"/>
                                </a:rPr>
                                <m:t>𝑚</m:t>
                              </m:r>
                            </m:sub>
                          </m:sSub>
                        </m:e>
                        <m:sup>
                          <m:r>
                            <a:rPr lang="en-US" altLang="zh-CN" sz="2000" i="1">
                              <a:latin typeface="Cambria Math" charset="0"/>
                            </a:rPr>
                            <m:t>𝑛</m:t>
                          </m:r>
                          <m:r>
                            <a:rPr lang="en-US" altLang="zh-CN" sz="2000" i="1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2000" i="1">
                              <a:latin typeface="Cambria Math" charset="0"/>
                            </a:rPr>
                            <m:t>𝑘</m:t>
                          </m:r>
                        </m:sup>
                      </m:sSup>
                      <m:sSup>
                        <m:sSupPr>
                          <m:ctrlPr>
                            <a:rPr lang="en-US" altLang="zh-CN" sz="2000" i="1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CN" sz="20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CN" sz="2000" i="1">
                                  <a:latin typeface="Cambria Math" charset="0"/>
                                </a:rPr>
                                <m:t>𝑢</m:t>
                              </m:r>
                            </m:sub>
                          </m:sSub>
                        </m:e>
                        <m:sup>
                          <m:r>
                            <a:rPr lang="en-US" altLang="zh-CN" sz="2000" i="1">
                              <a:latin typeface="Cambria Math" charset="0"/>
                            </a:rPr>
                            <m:t>𝑘</m:t>
                          </m:r>
                          <m:r>
                            <a:rPr lang="en-US" altLang="zh-CN" sz="2000" i="1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2000" i="1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sSup>
                        <m:sSupPr>
                          <m:ctrlPr>
                            <a:rPr lang="en-US" altLang="zh-CN" sz="2000" i="1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CN" sz="20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CN" sz="2000" i="1">
                                  <a:latin typeface="Cambria Math" charset="0"/>
                                </a:rPr>
                                <m:t>𝑑</m:t>
                              </m:r>
                            </m:sub>
                          </m:sSub>
                        </m:e>
                        <m:sup>
                          <m:r>
                            <a:rPr lang="en-US" altLang="zh-CN" sz="2000" i="1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d>
                        <m:dPr>
                          <m:ctrlPr>
                            <a:rPr lang="mr-IN" altLang="zh-CN" sz="2000" i="1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mr-IN" altLang="zh-CN" sz="2000" i="1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i="1">
                                  <a:latin typeface="Cambria Math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altLang="zh-CN" sz="2000" i="1">
                                  <a:latin typeface="Cambria Math" charset="0"/>
                                </a:rPr>
                                <m:t>𝑘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mr-IN" altLang="zh-CN" sz="2000" i="1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mr-IN" altLang="zh-CN" sz="2000" i="1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i="1">
                                  <a:latin typeface="Cambria Math" charset="0"/>
                                </a:rPr>
                                <m:t>𝑘</m:t>
                              </m:r>
                            </m:num>
                            <m:den>
                              <m:r>
                                <a:rPr lang="en-US" altLang="zh-CN" sz="2000" i="1">
                                  <a:latin typeface="Cambria Math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r>
                        <a:rPr lang="mr-IN" altLang="zh-CN" sz="2000" i="1">
                          <a:latin typeface="Cambria Math" charset="0"/>
                        </a:rPr>
                        <m:t> </m:t>
                      </m:r>
                      <m:d>
                        <m:dPr>
                          <m:ctrlPr>
                            <a:rPr kumimoji="1" lang="en-US" altLang="zh-CN" sz="2000" i="1">
                              <a:latin typeface="Cambria Math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CN" sz="20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i="1">
                                  <a:latin typeface="Cambria Math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1" lang="en-US" altLang="zh-CN" sz="2000" i="1">
                                  <a:latin typeface="Cambria Math" charset="0"/>
                                </a:rPr>
                                <m:t>0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1" lang="en-US" altLang="zh-CN" sz="2000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000" i="1">
                                  <a:latin typeface="Cambria Math" charset="0"/>
                                </a:rPr>
                                <m:t>𝑢</m:t>
                              </m:r>
                            </m:e>
                            <m:sup>
                              <m:r>
                                <a:rPr kumimoji="1" lang="en-US" altLang="zh-CN" sz="2000" i="1">
                                  <a:latin typeface="Cambria Math" charset="0"/>
                                </a:rPr>
                                <m:t>𝑘</m:t>
                              </m:r>
                              <m:r>
                                <a:rPr kumimoji="1" lang="en-US" altLang="zh-CN" sz="2000" i="1">
                                  <a:latin typeface="Cambria Math" charset="0"/>
                                </a:rPr>
                                <m:t>−2</m:t>
                              </m:r>
                              <m:r>
                                <a:rPr kumimoji="1" lang="en-US" altLang="zh-CN" sz="2000" i="1">
                                  <a:latin typeface="Cambria Math" charset="0"/>
                                </a:rPr>
                                <m:t>𝑧</m:t>
                              </m:r>
                            </m:sup>
                          </m:sSup>
                          <m:r>
                            <a:rPr kumimoji="1" lang="en-US" altLang="zh-CN" sz="2000" i="1">
                              <a:latin typeface="Cambria Math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zh-CN" sz="20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i="1">
                                  <a:latin typeface="Cambria Math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1" lang="en-US" altLang="zh-CN" sz="2000" i="1">
                                  <a:latin typeface="Cambria Math" charset="0"/>
                                </a:rPr>
                                <m:t>0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1" lang="en-US" altLang="zh-CN" sz="2000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000" i="1">
                                  <a:latin typeface="Cambria Math" charset="0"/>
                                </a:rPr>
                                <m:t>𝑢</m:t>
                              </m:r>
                            </m:e>
                            <m:sup>
                              <m:r>
                                <a:rPr kumimoji="1" lang="en-US" altLang="zh-CN" sz="2000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2000" i="1">
                                  <a:latin typeface="Cambria Math" charset="0"/>
                                </a:rPr>
                                <m:t>𝑧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kumimoji="1" lang="en-US" altLang="zh-CN" sz="2000" dirty="0"/>
              </a:p>
              <a:p>
                <a:r>
                  <a:rPr lang="en-US" altLang="zh-CN" sz="2000" dirty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charset="0"/>
                          </a:rPr>
                          <m:t>𝑒</m:t>
                        </m:r>
                      </m:e>
                      <m:sup>
                        <m:r>
                          <a:rPr lang="en-US" altLang="zh-CN" sz="2000" i="1">
                            <a:latin typeface="Cambria Math" charset="0"/>
                          </a:rPr>
                          <m:t>−</m:t>
                        </m:r>
                        <m:r>
                          <a:rPr lang="en-US" altLang="zh-CN" sz="2000" i="1">
                            <a:latin typeface="Cambria Math" charset="0"/>
                          </a:rPr>
                          <m:t>𝑟𝑇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latin typeface="Cambria Math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charset="0"/>
                              </a:rPr>
                              <m:t>𝑚</m:t>
                            </m:r>
                          </m:sub>
                        </m:sSub>
                      </m:e>
                      <m:sup>
                        <m:r>
                          <a:rPr lang="en-US" altLang="zh-CN" sz="2000" i="1">
                            <a:latin typeface="Cambria Math" charset="0"/>
                          </a:rPr>
                          <m:t>𝑛</m:t>
                        </m:r>
                        <m:r>
                          <a:rPr lang="en-US" altLang="zh-CN" sz="2000" i="1">
                            <a:latin typeface="Cambria Math" charset="0"/>
                          </a:rPr>
                          <m:t>−</m:t>
                        </m:r>
                        <m:r>
                          <a:rPr lang="en-US" altLang="zh-CN" sz="2000" i="1">
                            <a:latin typeface="Cambria Math" charset="0"/>
                          </a:rPr>
                          <m:t>𝑘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latin typeface="Cambria Math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charset="0"/>
                              </a:rPr>
                              <m:t>𝑢</m:t>
                            </m:r>
                          </m:sub>
                        </m:sSub>
                      </m:e>
                      <m:sup>
                        <m:r>
                          <a:rPr lang="en-US" altLang="zh-CN" sz="2000" i="1">
                            <a:latin typeface="Cambria Math" charset="0"/>
                          </a:rPr>
                          <m:t>𝑘</m:t>
                        </m:r>
                        <m:r>
                          <a:rPr lang="en-US" altLang="zh-CN" sz="2000" i="1">
                            <a:latin typeface="Cambria Math" charset="0"/>
                          </a:rPr>
                          <m:t>−</m:t>
                        </m:r>
                        <m:r>
                          <a:rPr lang="en-US" altLang="zh-CN" sz="2000" i="1">
                            <a:latin typeface="Cambria Math" charset="0"/>
                          </a:rPr>
                          <m:t>𝑧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latin typeface="Cambria Math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charset="0"/>
                              </a:rPr>
                              <m:t>𝑑</m:t>
                            </m:r>
                          </m:sub>
                        </m:sSub>
                      </m:e>
                      <m:sup>
                        <m:r>
                          <a:rPr lang="en-US" altLang="zh-CN" sz="2000" i="1">
                            <a:latin typeface="Cambria Math" charset="0"/>
                          </a:rPr>
                          <m:t>𝑧</m:t>
                        </m:r>
                      </m:sup>
                    </m:sSup>
                    <m:d>
                      <m:dPr>
                        <m:ctrlPr>
                          <a:rPr lang="mr-IN" altLang="zh-CN" sz="2000" i="1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mr-IN" altLang="zh-CN" sz="2000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lang="en-US" altLang="zh-CN" sz="2000" i="1">
                                <a:latin typeface="Cambria Math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altLang="zh-CN" sz="2000" i="1">
                                <a:latin typeface="Cambria Math" charset="0"/>
                              </a:rPr>
                              <m:t>𝑘</m:t>
                            </m:r>
                          </m:den>
                        </m:f>
                      </m:e>
                    </m:d>
                    <m:nary>
                      <m:naryPr>
                        <m:chr m:val="∑"/>
                        <m:limLoc m:val="subSup"/>
                        <m:ctrlPr>
                          <a:rPr lang="is-IS" altLang="zh-CN" sz="2000" i="1">
                            <a:latin typeface="Cambria Math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CN" sz="2000" i="1">
                            <a:latin typeface="Cambria Math" charset="0"/>
                          </a:rPr>
                          <m:t>𝑗</m:t>
                        </m:r>
                        <m:r>
                          <a:rPr lang="en-US" altLang="zh-CN" sz="2000" i="1">
                            <a:latin typeface="Cambria Math" charset="0"/>
                          </a:rPr>
                          <m:t>=1</m:t>
                        </m:r>
                      </m:sub>
                      <m:sup>
                        <m:r>
                          <a:rPr lang="en-US" altLang="zh-CN" sz="2000" b="0" i="1" smtClean="0">
                            <a:latin typeface="Cambria Math" charset="0"/>
                          </a:rPr>
                          <m:t>𝑘</m:t>
                        </m:r>
                        <m:r>
                          <a:rPr lang="en-US" altLang="zh-CN" sz="2000" b="0" i="1" smtClean="0">
                            <a:latin typeface="Cambria Math" charset="0"/>
                          </a:rPr>
                          <m:t>−</m:t>
                        </m:r>
                        <m:r>
                          <a:rPr lang="en-US" altLang="zh-CN" sz="2000" i="1">
                            <a:latin typeface="Cambria Math" charset="0"/>
                          </a:rPr>
                          <m:t>𝑧</m:t>
                        </m:r>
                      </m:sup>
                      <m:e>
                        <m:d>
                          <m:dPr>
                            <m:ctrlPr>
                              <a:rPr lang="mr-IN" altLang="zh-CN" sz="2000" i="1">
                                <a:latin typeface="Cambria Math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mr-IN" altLang="zh-CN" sz="2000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type m:val="noBar"/>
                                    <m:ctrlPr>
                                      <a:rPr lang="mr-IN" altLang="zh-CN" sz="2000" i="1">
                                        <a:latin typeface="Cambria Math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2000" i="1">
                                        <a:latin typeface="Cambria Math" charset="0"/>
                                      </a:rPr>
                                      <m:t>𝑘</m:t>
                                    </m:r>
                                  </m:num>
                                  <m:den>
                                    <m:r>
                                      <a:rPr lang="en-US" altLang="zh-CN" sz="2000" i="1">
                                        <a:latin typeface="Cambria Math" charset="0"/>
                                      </a:rPr>
                                      <m:t>𝑗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US" altLang="zh-CN" sz="2000" i="1">
                                <a:latin typeface="Cambria Math" charset="0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mr-IN" altLang="zh-CN" sz="2000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type m:val="noBar"/>
                                    <m:ctrlPr>
                                      <a:rPr lang="mr-IN" altLang="zh-CN" sz="2000" i="1">
                                        <a:latin typeface="Cambria Math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2000" i="1">
                                        <a:latin typeface="Cambria Math" charset="0"/>
                                      </a:rPr>
                                      <m:t>𝑘</m:t>
                                    </m:r>
                                  </m:num>
                                  <m:den>
                                    <m:r>
                                      <a:rPr lang="en-US" altLang="zh-CN" sz="2000" i="1">
                                        <a:latin typeface="Cambria Math" charset="0"/>
                                      </a:rPr>
                                      <m:t>𝑗</m:t>
                                    </m:r>
                                    <m:r>
                                      <a:rPr lang="en-US" altLang="zh-CN" sz="2000" i="1">
                                        <a:latin typeface="Cambria Math" charset="0"/>
                                      </a:rPr>
                                      <m:t>−1</m:t>
                                    </m:r>
                                  </m:den>
                                </m:f>
                              </m:e>
                            </m:d>
                          </m:e>
                        </m:d>
                        <m:r>
                          <a:rPr lang="en-US" altLang="zh-CN" sz="2000" i="1">
                            <a:latin typeface="Cambria Math" charset="0"/>
                          </a:rPr>
                          <m:t>(</m:t>
                        </m:r>
                        <m:sSub>
                          <m:sSubPr>
                            <m:ctrlPr>
                              <a:rPr kumimoji="1" lang="en-US" altLang="zh-CN" sz="20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000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𝑢</m:t>
                            </m:r>
                          </m:e>
                          <m:sup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𝑘</m:t>
                            </m:r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−2</m:t>
                            </m:r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𝑧</m:t>
                            </m:r>
                          </m:sup>
                        </m:sSup>
                        <m:r>
                          <a:rPr kumimoji="1" lang="en-US" altLang="zh-CN" sz="2000" i="1">
                            <a:latin typeface="Cambria Math" charset="0"/>
                          </a:rPr>
                          <m:t>−</m:t>
                        </m:r>
                        <m:sSub>
                          <m:sSubPr>
                            <m:ctrlPr>
                              <a:rPr kumimoji="1" lang="en-US" altLang="zh-CN" sz="20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000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𝑢</m:t>
                            </m:r>
                          </m:e>
                          <m:sup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−</m:t>
                            </m:r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𝑧</m:t>
                            </m:r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+</m:t>
                            </m:r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𝑗</m:t>
                            </m:r>
                          </m:sup>
                        </m:sSup>
                        <m:r>
                          <a:rPr lang="en-US" altLang="zh-CN" sz="2000" i="1">
                            <a:latin typeface="Cambria Math" charset="0"/>
                          </a:rPr>
                          <m:t>)</m:t>
                        </m:r>
                      </m:e>
                    </m:nary>
                  </m:oMath>
                </a14:m>
                <a:endParaRPr lang="en-US" altLang="zh-CN" sz="2000" dirty="0"/>
              </a:p>
              <a:p>
                <a:endParaRPr lang="en-US" altLang="zh-CN" sz="2000" dirty="0"/>
              </a:p>
              <a:p>
                <a:r>
                  <a:rPr lang="en-US" altLang="zh-CN" sz="2000" dirty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charset="0"/>
                          </a:rPr>
                          <m:t>𝑒</m:t>
                        </m:r>
                      </m:e>
                      <m:sup>
                        <m:r>
                          <a:rPr lang="en-US" altLang="zh-CN" sz="2000" i="1">
                            <a:latin typeface="Cambria Math" charset="0"/>
                          </a:rPr>
                          <m:t>−</m:t>
                        </m:r>
                        <m:r>
                          <a:rPr lang="en-US" altLang="zh-CN" sz="2000" i="1">
                            <a:latin typeface="Cambria Math" charset="0"/>
                          </a:rPr>
                          <m:t>𝑟𝑇</m:t>
                        </m:r>
                      </m:sup>
                    </m:sSup>
                    <m:sSub>
                      <m:sSubPr>
                        <m:ctrlPr>
                          <a:rPr kumimoji="1" lang="en-US" altLang="zh-CN" sz="20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mr-IN" altLang="zh-CN" sz="2000" i="1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mr-IN" altLang="zh-CN" sz="2000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lang="en-US" altLang="zh-CN" sz="2000" i="1">
                                <a:latin typeface="Cambria Math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altLang="zh-CN" sz="2000" i="1">
                                <a:latin typeface="Cambria Math" charset="0"/>
                              </a:rPr>
                              <m:t>𝑘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en-US" altLang="zh-CN" sz="2000" i="1">
                            <a:latin typeface="Cambria Math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charset="0"/>
                              </a:rPr>
                              <m:t>𝑚</m:t>
                            </m:r>
                          </m:sub>
                        </m:sSub>
                      </m:e>
                      <m:sup>
                        <m:r>
                          <a:rPr lang="en-US" altLang="zh-CN" sz="2000" i="1">
                            <a:latin typeface="Cambria Math" charset="0"/>
                          </a:rPr>
                          <m:t>𝑛</m:t>
                        </m:r>
                        <m:r>
                          <a:rPr lang="en-US" altLang="zh-CN" sz="2000" i="1">
                            <a:latin typeface="Cambria Math" charset="0"/>
                          </a:rPr>
                          <m:t>−</m:t>
                        </m:r>
                        <m:r>
                          <a:rPr lang="en-US" altLang="zh-CN" sz="2000" i="1">
                            <a:latin typeface="Cambria Math" charset="0"/>
                          </a:rPr>
                          <m:t>𝑘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latin typeface="Cambria Math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charset="0"/>
                              </a:rPr>
                              <m:t>𝑢</m:t>
                            </m:r>
                          </m:sub>
                        </m:sSub>
                      </m:e>
                      <m:sup>
                        <m:r>
                          <a:rPr lang="en-US" altLang="zh-CN" sz="2000" i="1">
                            <a:latin typeface="Cambria Math" charset="0"/>
                          </a:rPr>
                          <m:t>𝑘</m:t>
                        </m:r>
                        <m:r>
                          <a:rPr lang="en-US" altLang="zh-CN" sz="2000" i="1">
                            <a:latin typeface="Cambria Math" charset="0"/>
                          </a:rPr>
                          <m:t>−</m:t>
                        </m:r>
                        <m:r>
                          <a:rPr lang="en-US" altLang="zh-CN" sz="2000" i="1">
                            <a:latin typeface="Cambria Math" charset="0"/>
                          </a:rPr>
                          <m:t>𝑧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latin typeface="Cambria Math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charset="0"/>
                              </a:rPr>
                              <m:t>𝑑</m:t>
                            </m:r>
                          </m:sub>
                        </m:sSub>
                      </m:e>
                      <m:sup>
                        <m:r>
                          <a:rPr lang="en-US" altLang="zh-CN" sz="2000" i="1">
                            <a:latin typeface="Cambria Math" charset="0"/>
                          </a:rPr>
                          <m:t>𝑧</m:t>
                        </m:r>
                      </m:sup>
                    </m:sSup>
                    <m:d>
                      <m:dPr>
                        <m:ctrlPr>
                          <a:rPr lang="mr-IN" altLang="zh-CN" sz="2000" i="1">
                            <a:latin typeface="Cambria Math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mr-IN" altLang="zh-CN" sz="2000" i="1">
                                <a:latin typeface="Cambria Math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mr-IN" altLang="zh-CN" sz="2000" i="1">
                                    <a:latin typeface="Cambria Math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000" i="1">
                                    <a:latin typeface="Cambria Math" charset="0"/>
                                  </a:rPr>
                                  <m:t>𝑘</m:t>
                                </m:r>
                              </m:num>
                              <m:den>
                                <m:r>
                                  <a:rPr lang="en-US" altLang="zh-CN" sz="2000" i="1">
                                    <a:latin typeface="Cambria Math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  <m:sSup>
                          <m:sSupPr>
                            <m:ctrlPr>
                              <a:rPr kumimoji="1" lang="en-US" altLang="zh-CN" sz="2000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𝑢</m:t>
                            </m:r>
                          </m:e>
                          <m:sup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𝑘</m:t>
                            </m:r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−2</m:t>
                            </m:r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𝑧</m:t>
                            </m:r>
                          </m:sup>
                        </m:sSup>
                        <m:r>
                          <a:rPr kumimoji="1" lang="en-US" altLang="zh-CN" sz="2000" i="1">
                            <a:latin typeface="Cambria Math" charset="0"/>
                          </a:rPr>
                          <m:t>+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kumimoji="1" lang="is-IS" altLang="zh-CN" sz="2000" i="1">
                                <a:latin typeface="Cambria Math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kumimoji="1" lang="en-US" altLang="zh-CN" sz="2000" i="1">
                                <a:latin typeface="Cambria Math" charset="0"/>
                              </a:rPr>
                              <m:t>𝑗</m:t>
                            </m:r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=1</m:t>
                            </m:r>
                          </m:sub>
                          <m:sup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𝑘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−</m:t>
                            </m:r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𝑧</m:t>
                            </m:r>
                          </m:sup>
                          <m:e>
                            <m:d>
                              <m:dPr>
                                <m:ctrlPr>
                                  <a:rPr kumimoji="1" lang="mr-IN" altLang="zh-CN" sz="2000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ctrlPr>
                                      <a:rPr kumimoji="1" lang="mr-IN" altLang="zh-CN" sz="2000" i="1"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noBar"/>
                                        <m:ctrlPr>
                                          <a:rPr kumimoji="1" lang="mr-IN" altLang="zh-CN" sz="2000" i="1">
                                            <a:latin typeface="Cambria Math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kumimoji="1" lang="en-US" altLang="zh-CN" sz="2000" i="1">
                                            <a:latin typeface="Cambria Math" charset="0"/>
                                          </a:rPr>
                                          <m:t>𝑘</m:t>
                                        </m:r>
                                      </m:num>
                                      <m:den>
                                        <m:r>
                                          <a:rPr kumimoji="1" lang="en-US" altLang="zh-CN" sz="2000" i="1">
                                            <a:latin typeface="Cambria Math" charset="0"/>
                                          </a:rPr>
                                          <m:t>𝑗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kumimoji="1" lang="en-US" altLang="zh-CN" sz="2000" i="1">
                                    <a:latin typeface="Cambria Math" charset="0"/>
                                  </a:rPr>
                                  <m:t>−</m:t>
                                </m:r>
                                <m:d>
                                  <m:dPr>
                                    <m:ctrlPr>
                                      <a:rPr kumimoji="1" lang="mr-IN" altLang="zh-CN" sz="2000" i="1"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noBar"/>
                                        <m:ctrlPr>
                                          <a:rPr kumimoji="1" lang="mr-IN" altLang="zh-CN" sz="2000" i="1">
                                            <a:latin typeface="Cambria Math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kumimoji="1" lang="en-US" altLang="zh-CN" sz="2000" i="1">
                                            <a:latin typeface="Cambria Math" charset="0"/>
                                          </a:rPr>
                                          <m:t>𝑘</m:t>
                                        </m:r>
                                      </m:num>
                                      <m:den>
                                        <m:r>
                                          <a:rPr kumimoji="1" lang="en-US" altLang="zh-CN" sz="2000" i="1">
                                            <a:latin typeface="Cambria Math" charset="0"/>
                                          </a:rPr>
                                          <m:t>𝑗</m:t>
                                        </m:r>
                                        <m:r>
                                          <a:rPr kumimoji="1" lang="en-US" altLang="zh-CN" sz="2000" i="1">
                                            <a:latin typeface="Cambria Math" charset="0"/>
                                          </a:rPr>
                                          <m:t>−1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</m:d>
                            <m:sSup>
                              <m:sSupPr>
                                <m:ctrlPr>
                                  <a:rPr kumimoji="1" lang="en-US" altLang="zh-CN" sz="2000" i="1">
                                    <a:latin typeface="Cambria Math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sz="2000" i="1">
                                    <a:latin typeface="Cambria Math" charset="0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kumimoji="1" lang="en-US" altLang="zh-CN" sz="2000" i="1">
                                    <a:latin typeface="Cambria Math" charset="0"/>
                                  </a:rPr>
                                  <m:t>𝑘</m:t>
                                </m:r>
                                <m:r>
                                  <a:rPr kumimoji="1" lang="en-US" altLang="zh-CN" sz="2000" i="1">
                                    <a:latin typeface="Cambria Math" charset="0"/>
                                  </a:rPr>
                                  <m:t>−2</m:t>
                                </m:r>
                                <m:r>
                                  <a:rPr kumimoji="1" lang="en-US" altLang="zh-CN" sz="2000" i="1">
                                    <a:latin typeface="Cambria Math" charset="0"/>
                                  </a:rPr>
                                  <m:t>𝑧</m:t>
                                </m:r>
                              </m:sup>
                            </m:sSup>
                          </m:e>
                        </m:nary>
                      </m:e>
                    </m:d>
                  </m:oMath>
                </a14:m>
                <a:endParaRPr lang="en-US" altLang="zh-CN" sz="2000" dirty="0"/>
              </a:p>
              <a:p>
                <a:r>
                  <a:rPr lang="en-US" altLang="zh-CN" sz="2000" dirty="0"/>
                  <a:t>  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charset="0"/>
                          </a:rPr>
                          <m:t>𝑒</m:t>
                        </m:r>
                      </m:e>
                      <m:sup>
                        <m:r>
                          <a:rPr lang="en-US" altLang="zh-CN" sz="2000" i="1">
                            <a:latin typeface="Cambria Math" charset="0"/>
                          </a:rPr>
                          <m:t>−</m:t>
                        </m:r>
                        <m:r>
                          <a:rPr lang="en-US" altLang="zh-CN" sz="2000" i="1">
                            <a:latin typeface="Cambria Math" charset="0"/>
                          </a:rPr>
                          <m:t>𝑟𝑇</m:t>
                        </m:r>
                      </m:sup>
                    </m:sSup>
                    <m:sSub>
                      <m:sSubPr>
                        <m:ctrlPr>
                          <a:rPr kumimoji="1" lang="en-US" altLang="zh-CN" sz="20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mr-IN" altLang="zh-CN" sz="2000" i="1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mr-IN" altLang="zh-CN" sz="2000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lang="en-US" altLang="zh-CN" sz="2000" i="1">
                                <a:latin typeface="Cambria Math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altLang="zh-CN" sz="2000" i="1">
                                <a:latin typeface="Cambria Math" charset="0"/>
                              </a:rPr>
                              <m:t>𝑘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en-US" altLang="zh-CN" sz="2000" i="1">
                            <a:latin typeface="Cambria Math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charset="0"/>
                              </a:rPr>
                              <m:t>𝑚</m:t>
                            </m:r>
                          </m:sub>
                        </m:sSub>
                      </m:e>
                      <m:sup>
                        <m:r>
                          <a:rPr lang="en-US" altLang="zh-CN" sz="2000" i="1">
                            <a:latin typeface="Cambria Math" charset="0"/>
                          </a:rPr>
                          <m:t>𝑛</m:t>
                        </m:r>
                        <m:r>
                          <a:rPr lang="en-US" altLang="zh-CN" sz="2000" i="1">
                            <a:latin typeface="Cambria Math" charset="0"/>
                          </a:rPr>
                          <m:t>−</m:t>
                        </m:r>
                        <m:r>
                          <a:rPr lang="en-US" altLang="zh-CN" sz="2000" i="1">
                            <a:latin typeface="Cambria Math" charset="0"/>
                          </a:rPr>
                          <m:t>𝑘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latin typeface="Cambria Math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charset="0"/>
                              </a:rPr>
                              <m:t>𝑢</m:t>
                            </m:r>
                          </m:sub>
                        </m:sSub>
                      </m:e>
                      <m:sup>
                        <m:r>
                          <a:rPr lang="en-US" altLang="zh-CN" sz="2000" i="1">
                            <a:latin typeface="Cambria Math" charset="0"/>
                          </a:rPr>
                          <m:t>𝑘</m:t>
                        </m:r>
                        <m:r>
                          <a:rPr lang="en-US" altLang="zh-CN" sz="2000" i="1">
                            <a:latin typeface="Cambria Math" charset="0"/>
                          </a:rPr>
                          <m:t>−</m:t>
                        </m:r>
                        <m:r>
                          <a:rPr lang="en-US" altLang="zh-CN" sz="2000" i="1">
                            <a:latin typeface="Cambria Math" charset="0"/>
                          </a:rPr>
                          <m:t>𝑧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latin typeface="Cambria Math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charset="0"/>
                              </a:rPr>
                              <m:t>𝑑</m:t>
                            </m:r>
                          </m:sub>
                        </m:sSub>
                      </m:e>
                      <m:sup>
                        <m:r>
                          <a:rPr lang="en-US" altLang="zh-CN" sz="2000" i="1">
                            <a:latin typeface="Cambria Math" charset="0"/>
                          </a:rPr>
                          <m:t>𝑧</m:t>
                        </m:r>
                      </m:sup>
                    </m:sSup>
                    <m:d>
                      <m:dPr>
                        <m:ctrlPr>
                          <a:rPr lang="mr-IN" altLang="zh-CN" sz="2000" i="1">
                            <a:latin typeface="Cambria Math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mr-IN" altLang="zh-CN" sz="2000" i="1">
                                <a:latin typeface="Cambria Math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mr-IN" altLang="zh-CN" sz="2000" i="1">
                                    <a:latin typeface="Cambria Math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000" i="1">
                                    <a:latin typeface="Cambria Math" charset="0"/>
                                  </a:rPr>
                                  <m:t>𝑘</m:t>
                                </m:r>
                              </m:num>
                              <m:den>
                                <m:r>
                                  <a:rPr lang="en-US" altLang="zh-CN" sz="2000" i="1">
                                    <a:latin typeface="Cambria Math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  <m:sSup>
                          <m:sSupPr>
                            <m:ctrlPr>
                              <a:rPr kumimoji="1" lang="en-US" altLang="zh-CN" sz="2000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𝑢</m:t>
                            </m:r>
                          </m:e>
                          <m:sup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𝑘</m:t>
                            </m:r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−2</m:t>
                            </m:r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𝑧</m:t>
                            </m:r>
                          </m:sup>
                        </m:sSup>
                        <m:r>
                          <a:rPr kumimoji="1" lang="en-US" altLang="zh-CN" sz="2000" i="1">
                            <a:latin typeface="Cambria Math" charset="0"/>
                          </a:rPr>
                          <m:t>+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kumimoji="1" lang="is-IS" altLang="zh-CN" sz="2000" i="1">
                                <a:latin typeface="Cambria Math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kumimoji="1" lang="en-US" altLang="zh-CN" sz="2000" i="1">
                                <a:latin typeface="Cambria Math" charset="0"/>
                              </a:rPr>
                              <m:t>𝑗</m:t>
                            </m:r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=1</m:t>
                            </m:r>
                          </m:sub>
                          <m:sup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𝑘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−</m:t>
                            </m:r>
                            <m:r>
                              <a:rPr kumimoji="1" lang="en-US" altLang="zh-CN" sz="2000" i="1">
                                <a:latin typeface="Cambria Math" charset="0"/>
                              </a:rPr>
                              <m:t>𝑧</m:t>
                            </m:r>
                          </m:sup>
                          <m:e>
                            <m:d>
                              <m:dPr>
                                <m:ctrlPr>
                                  <a:rPr kumimoji="1" lang="mr-IN" altLang="zh-CN" sz="2000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ctrlPr>
                                      <a:rPr kumimoji="1" lang="mr-IN" altLang="zh-CN" sz="2000" i="1"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noBar"/>
                                        <m:ctrlPr>
                                          <a:rPr kumimoji="1" lang="mr-IN" altLang="zh-CN" sz="2000" i="1">
                                            <a:latin typeface="Cambria Math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kumimoji="1" lang="en-US" altLang="zh-CN" sz="2000" i="1">
                                            <a:latin typeface="Cambria Math" charset="0"/>
                                          </a:rPr>
                                          <m:t>𝑘</m:t>
                                        </m:r>
                                      </m:num>
                                      <m:den>
                                        <m:r>
                                          <a:rPr kumimoji="1" lang="en-US" altLang="zh-CN" sz="2000" i="1">
                                            <a:latin typeface="Cambria Math" charset="0"/>
                                          </a:rPr>
                                          <m:t>𝑗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kumimoji="1" lang="en-US" altLang="zh-CN" sz="2000" i="1">
                                    <a:latin typeface="Cambria Math" charset="0"/>
                                  </a:rPr>
                                  <m:t>−</m:t>
                                </m:r>
                                <m:d>
                                  <m:dPr>
                                    <m:ctrlPr>
                                      <a:rPr kumimoji="1" lang="mr-IN" altLang="zh-CN" sz="2000" i="1"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type m:val="noBar"/>
                                        <m:ctrlPr>
                                          <a:rPr kumimoji="1" lang="mr-IN" altLang="zh-CN" sz="2000" i="1">
                                            <a:latin typeface="Cambria Math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kumimoji="1" lang="en-US" altLang="zh-CN" sz="2000" i="1">
                                            <a:latin typeface="Cambria Math" charset="0"/>
                                          </a:rPr>
                                          <m:t>𝑘</m:t>
                                        </m:r>
                                      </m:num>
                                      <m:den>
                                        <m:r>
                                          <a:rPr kumimoji="1" lang="en-US" altLang="zh-CN" sz="2000" i="1">
                                            <a:latin typeface="Cambria Math" charset="0"/>
                                          </a:rPr>
                                          <m:t>𝑗</m:t>
                                        </m:r>
                                        <m:r>
                                          <a:rPr kumimoji="1" lang="en-US" altLang="zh-CN" sz="2000" i="1">
                                            <a:latin typeface="Cambria Math" charset="0"/>
                                          </a:rPr>
                                          <m:t>−1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</m:d>
                            <m:sSup>
                              <m:sSupPr>
                                <m:ctrlPr>
                                  <a:rPr kumimoji="1" lang="en-US" altLang="zh-CN" sz="2000" i="1">
                                    <a:latin typeface="Cambria Math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sz="2000" i="1">
                                    <a:latin typeface="Cambria Math" charset="0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kumimoji="1" lang="en-US" altLang="zh-CN" sz="2000" i="1">
                                    <a:latin typeface="Cambria Math" charset="0"/>
                                  </a:rPr>
                                  <m:t>−</m:t>
                                </m:r>
                                <m:r>
                                  <a:rPr kumimoji="1" lang="en-US" altLang="zh-CN" sz="2000" i="1">
                                    <a:latin typeface="Cambria Math" charset="0"/>
                                  </a:rPr>
                                  <m:t>𝑧</m:t>
                                </m:r>
                                <m:r>
                                  <a:rPr kumimoji="1" lang="en-US" altLang="zh-CN" sz="2000" i="1">
                                    <a:latin typeface="Cambria Math" charset="0"/>
                                  </a:rPr>
                                  <m:t>+</m:t>
                                </m:r>
                                <m:r>
                                  <a:rPr kumimoji="1" lang="en-US" altLang="zh-CN" sz="2000" i="1">
                                    <a:latin typeface="Cambria Math" charset="0"/>
                                  </a:rPr>
                                  <m:t>𝑗</m:t>
                                </m:r>
                              </m:sup>
                            </m:sSup>
                          </m:e>
                        </m:nary>
                      </m:e>
                    </m:d>
                  </m:oMath>
                </a14:m>
                <a:endParaRPr kumimoji="1" lang="zh-CN" altLang="en-US" sz="2000" dirty="0"/>
              </a:p>
            </p:txBody>
          </p:sp>
        </mc:Choice>
        <mc:Fallback xmlns=""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859" y="1102659"/>
                <a:ext cx="8364070" cy="4192879"/>
              </a:xfrm>
              <a:prstGeom prst="rect">
                <a:avLst/>
              </a:prstGeom>
              <a:blipFill rotWithShape="0">
                <a:blip r:embed="rId3"/>
                <a:stretch>
                  <a:fillRect l="-729" t="-7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245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0" y="575279"/>
            <a:ext cx="8831564" cy="576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43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645459" y="1385047"/>
                <a:ext cx="6629400" cy="5507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000" dirty="0" smtClean="0"/>
                  <a:t>Define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that</a:t>
                </a:r>
                <a:r>
                  <a:rPr kumimoji="1" lang="zh-CN" altLang="en-US" sz="2000" dirty="0" smtClean="0"/>
                  <a:t> </a:t>
                </a:r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charset="0"/>
                      </a:rPr>
                      <m:t>𝑈</m:t>
                    </m:r>
                    <m:r>
                      <a:rPr kumimoji="1" lang="en-US" altLang="zh-CN" sz="2000" b="0" i="1" smtClean="0">
                        <a:latin typeface="Cambria Math" charset="0"/>
                      </a:rPr>
                      <m:t>(</m:t>
                    </m:r>
                    <m:r>
                      <a:rPr kumimoji="1" lang="en-US" altLang="zh-CN" sz="2000" b="0" i="1" smtClean="0">
                        <a:latin typeface="Cambria Math" charset="0"/>
                      </a:rPr>
                      <m:t>𝑘</m:t>
                    </m:r>
                    <m:r>
                      <a:rPr kumimoji="1" lang="en-US" altLang="zh-CN" sz="2000" b="0" i="1" smtClean="0">
                        <a:latin typeface="Cambria Math" charset="0"/>
                      </a:rPr>
                      <m:t>)≡</m:t>
                    </m:r>
                    <m:d>
                      <m:dPr>
                        <m:begChr m:val="⌈"/>
                        <m:endChr m:val="⌉"/>
                        <m:ctrlP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kumimoji="1" lang="mr-IN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𝑘</m:t>
                            </m:r>
                          </m:num>
                          <m:den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kumimoji="1" lang="en-US" altLang="zh-CN" sz="2000" dirty="0" smtClean="0"/>
                  <a:t>,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and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we</a:t>
                </a:r>
                <a:r>
                  <a:rPr kumimoji="1" lang="zh-CN" altLang="en-US" sz="2000" dirty="0"/>
                  <a:t> </a:t>
                </a:r>
                <a:r>
                  <a:rPr kumimoji="1" lang="en-US" altLang="zh-CN" sz="2000" dirty="0" smtClean="0"/>
                  <a:t>have</a:t>
                </a:r>
                <a:r>
                  <a:rPr kumimoji="1" lang="zh-CN" altLang="en-US" sz="2000" dirty="0" smtClean="0"/>
                  <a:t> </a:t>
                </a:r>
                <a14:m>
                  <m:oMath xmlns:m="http://schemas.openxmlformats.org/officeDocument/2006/math">
                    <m:r>
                      <a:rPr kumimoji="1" lang="en-US" altLang="zh-CN" sz="2000" i="1">
                        <a:latin typeface="Cambria Math" charset="0"/>
                      </a:rPr>
                      <m:t>𝑈</m:t>
                    </m:r>
                    <m:r>
                      <a:rPr kumimoji="1" lang="en-US" altLang="zh-CN" sz="2000" i="1">
                        <a:latin typeface="Cambria Math" charset="0"/>
                      </a:rPr>
                      <m:t>(</m:t>
                    </m:r>
                    <m:r>
                      <a:rPr kumimoji="1" lang="en-US" altLang="zh-CN" sz="2000" i="1">
                        <a:latin typeface="Cambria Math" charset="0"/>
                      </a:rPr>
                      <m:t>𝑘</m:t>
                    </m:r>
                    <m:r>
                      <a:rPr kumimoji="1" lang="en-US" altLang="zh-CN" sz="2000" i="1">
                        <a:latin typeface="Cambria Math" charset="0"/>
                      </a:rPr>
                      <m:t>)≤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𝑧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𝑘</m:t>
                    </m:r>
                  </m:oMath>
                </a14:m>
                <a:r>
                  <a:rPr kumimoji="1" lang="zh-CN" altLang="en-US" sz="2000" dirty="0" smtClean="0"/>
                  <a:t> </a:t>
                </a:r>
                <a:endParaRPr kumimoji="1" lang="zh-CN" altLang="en-US" sz="2000" dirty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459" y="1385047"/>
                <a:ext cx="6629400" cy="550728"/>
              </a:xfrm>
              <a:prstGeom prst="rect">
                <a:avLst/>
              </a:prstGeom>
              <a:blipFill rotWithShape="0">
                <a:blip r:embed="rId2"/>
                <a:stretch>
                  <a:fillRect l="-1012" b="-54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/>
            </p:nvSpPr>
            <p:spPr>
              <a:xfrm>
                <a:off x="389965" y="2164976"/>
                <a:ext cx="8754035" cy="2715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80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altLang="zh-CN" sz="1800" i="1">
                              <a:latin typeface="Cambria Math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1800" i="1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1800" i="1">
                              <a:latin typeface="Cambria Math" charset="0"/>
                            </a:rPr>
                            <m:t>𝑟𝑇</m:t>
                          </m:r>
                        </m:sup>
                      </m:sSup>
                      <m:sSub>
                        <m:sSubPr>
                          <m:ctrlPr>
                            <a:rPr kumimoji="1" lang="en-US" altLang="zh-CN" sz="18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1800" i="1">
                              <a:latin typeface="Cambria Math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CN" sz="1800" i="1">
                              <a:latin typeface="Cambria Math" charset="0"/>
                            </a:rPr>
                            <m:t>0</m:t>
                          </m:r>
                        </m:sub>
                      </m:sSub>
                      <m:nary>
                        <m:naryPr>
                          <m:chr m:val="∑"/>
                          <m:ctrlPr>
                            <a:rPr kumimoji="1" lang="is-IS" altLang="zh-CN" sz="1800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CN" sz="1800" i="1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1800" i="1">
                              <a:latin typeface="Cambria Math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CN" sz="1800" i="1">
                              <a:latin typeface="Cambria Math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kumimoji="1" lang="mr-IN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800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800" i="1">
                                      <a:latin typeface="Cambria Math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kumimoji="1" lang="en-US" altLang="zh-CN" sz="1800" i="1">
                                      <a:latin typeface="Cambria Math" charset="0"/>
                                    </a:rPr>
                                    <m:t>𝑘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sSup>
                        <m:sSupPr>
                          <m:ctrlPr>
                            <a:rPr kumimoji="1" lang="is-IS" altLang="zh-CN" sz="1800" i="1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𝑚</m:t>
                              </m:r>
                            </m:sub>
                          </m:sSub>
                        </m:e>
                        <m:sup>
                          <m:r>
                            <a:rPr kumimoji="1" lang="en-US" altLang="zh-CN" sz="1800" i="1">
                              <a:latin typeface="Cambria Math" charset="0"/>
                            </a:rPr>
                            <m:t>𝑛</m:t>
                          </m:r>
                          <m:r>
                            <a:rPr kumimoji="1" lang="en-US" altLang="zh-CN" sz="1800" i="1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i="1">
                              <a:latin typeface="Cambria Math" charset="0"/>
                            </a:rPr>
                            <m:t>𝑘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kumimoji="1" lang="is-IS" altLang="zh-CN" sz="1800" i="1">
                              <a:latin typeface="Cambria Math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kumimoji="1" lang="is-IS" altLang="zh-CN" sz="1800" i="1">
                                  <a:latin typeface="Cambria Math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CN" sz="1800" i="1">
                                  <a:latin typeface="Cambria Math" charset="0"/>
                                </a:rPr>
                                <m:t>𝑧</m:t>
                              </m:r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=</m:t>
                              </m:r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𝑈</m:t>
                              </m:r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(</m:t>
                              </m:r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𝑘</m:t>
                              </m:r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)</m:t>
                              </m:r>
                            </m:sub>
                            <m:sup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kumimoji="1" lang="is-IS" altLang="zh-CN" sz="1800" i="1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kumimoji="1" lang="en-US" altLang="zh-CN" sz="1800" i="1">
                                      <a:latin typeface="Cambria Math" charset="0"/>
                                    </a:rPr>
                                    <m:t>𝑘</m:t>
                                  </m:r>
                                  <m:r>
                                    <a:rPr kumimoji="1" lang="en-US" altLang="zh-CN" sz="1800" i="1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800" i="1">
                                      <a:latin typeface="Cambria Math" charset="0"/>
                                    </a:rPr>
                                    <m:t>𝑧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kumimoji="1" lang="is-IS" altLang="zh-CN" sz="1800" i="1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kumimoji="1" lang="en-US" altLang="zh-CN" sz="1800" i="1">
                                      <a:latin typeface="Cambria Math" charset="0"/>
                                    </a:rPr>
                                    <m:t>𝑧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kumimoji="1" lang="mr-IN" altLang="zh-CN" sz="1800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ctrlPr>
                                        <a:rPr kumimoji="1" lang="mr-IN" altLang="zh-CN" sz="1800" i="1">
                                          <a:latin typeface="Cambria Math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type m:val="noBar"/>
                                          <m:ctrlPr>
                                            <a:rPr kumimoji="1" lang="mr-IN" altLang="zh-CN" sz="1800" i="1">
                                              <a:latin typeface="Cambria Math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kumimoji="1" lang="en-US" altLang="zh-CN" sz="1800" i="1">
                                              <a:latin typeface="Cambria Math" charset="0"/>
                                            </a:rPr>
                                            <m:t>𝑘</m:t>
                                          </m:r>
                                        </m:num>
                                        <m:den>
                                          <m:r>
                                            <a:rPr kumimoji="1" lang="en-US" altLang="zh-CN" sz="1800" i="1">
                                              <a:latin typeface="Cambria Math" charset="0"/>
                                            </a:rPr>
                                            <m:t>0</m:t>
                                          </m:r>
                                        </m:den>
                                      </m:f>
                                    </m:e>
                                  </m:d>
                                  <m:sSup>
                                    <m:sSupPr>
                                      <m:ctrlPr>
                                        <a:rPr kumimoji="1" lang="mr-IN" altLang="zh-CN" sz="1800" i="1"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  <m:t>𝑢</m:t>
                                      </m:r>
                                    </m:e>
                                    <m:sup>
                                      <m: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  <m:t>𝑘</m:t>
                                      </m:r>
                                      <m: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  <m:t>−2</m:t>
                                      </m:r>
                                      <m: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  <m:t>𝑧</m:t>
                                      </m:r>
                                    </m:sup>
                                  </m:sSup>
                                  <m:r>
                                    <a:rPr kumimoji="1" lang="en-US" altLang="zh-CN" sz="1800" i="1">
                                      <a:latin typeface="Cambria Math" charset="0"/>
                                    </a:rPr>
                                    <m:t>+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kumimoji="1" lang="is-IS" altLang="zh-CN" sz="1800" i="1">
                                          <a:latin typeface="Cambria Math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  <m:t>𝑗</m:t>
                                      </m:r>
                                      <m: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kumimoji="1" lang="en-US" altLang="zh-CN" sz="1800" b="0" i="1" smtClean="0">
                                          <a:latin typeface="Cambria Math" charset="0"/>
                                        </a:rPr>
                                        <m:t>𝑘</m:t>
                                      </m:r>
                                      <m:r>
                                        <a:rPr kumimoji="1" lang="en-US" altLang="zh-CN" sz="1800" b="0" i="1" smtClean="0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  <m:t>𝑧</m:t>
                                      </m:r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kumimoji="1" lang="mr-IN" altLang="zh-CN" sz="1800" i="1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d>
                                            <m:dPr>
                                              <m:ctrlPr>
                                                <a:rPr kumimoji="1" lang="mr-IN" altLang="zh-CN" sz="1800" i="1">
                                                  <a:latin typeface="Cambria Math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f>
                                                <m:fPr>
                                                  <m:type m:val="noBar"/>
                                                  <m:ctrlPr>
                                                    <a:rPr kumimoji="1" lang="mr-IN" altLang="zh-CN" sz="1800" i="1">
                                                      <a:latin typeface="Cambria Math" charset="0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kumimoji="1" lang="en-US" altLang="zh-CN" sz="1800" i="1">
                                                      <a:latin typeface="Cambria Math" charset="0"/>
                                                    </a:rPr>
                                                    <m:t>𝑘</m:t>
                                                  </m:r>
                                                </m:num>
                                                <m:den>
                                                  <m:r>
                                                    <a:rPr kumimoji="1" lang="en-US" altLang="zh-CN" sz="1800" i="1">
                                                      <a:latin typeface="Cambria Math" charset="0"/>
                                                    </a:rPr>
                                                    <m:t>𝑗</m:t>
                                                  </m:r>
                                                </m:den>
                                              </m:f>
                                            </m:e>
                                          </m:d>
                                          <m:r>
                                            <a:rPr kumimoji="1" lang="en-US" altLang="zh-CN" sz="1800" i="1">
                                              <a:latin typeface="Cambria Math" charset="0"/>
                                            </a:rPr>
                                            <m:t>−</m:t>
                                          </m:r>
                                          <m:d>
                                            <m:dPr>
                                              <m:ctrlPr>
                                                <a:rPr kumimoji="1" lang="mr-IN" altLang="zh-CN" sz="1800" i="1">
                                                  <a:latin typeface="Cambria Math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f>
                                                <m:fPr>
                                                  <m:type m:val="noBar"/>
                                                  <m:ctrlPr>
                                                    <a:rPr kumimoji="1" lang="mr-IN" altLang="zh-CN" sz="1800" i="1">
                                                      <a:latin typeface="Cambria Math" charset="0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kumimoji="1" lang="en-US" altLang="zh-CN" sz="1800" i="1">
                                                      <a:latin typeface="Cambria Math" charset="0"/>
                                                    </a:rPr>
                                                    <m:t>𝑘</m:t>
                                                  </m:r>
                                                </m:num>
                                                <m:den>
                                                  <m:r>
                                                    <a:rPr kumimoji="1" lang="en-US" altLang="zh-CN" sz="1800" i="1">
                                                      <a:latin typeface="Cambria Math" charset="0"/>
                                                    </a:rPr>
                                                    <m:t>𝑗</m:t>
                                                  </m:r>
                                                  <m:r>
                                                    <a:rPr kumimoji="1" lang="en-US" altLang="zh-CN" sz="1800" i="1">
                                                      <a:latin typeface="Cambria Math" charset="0"/>
                                                    </a:rPr>
                                                    <m:t>−1</m:t>
                                                  </m:r>
                                                </m:den>
                                              </m:f>
                                            </m:e>
                                          </m:d>
                                        </m:e>
                                      </m:d>
                                      <m:sSup>
                                        <m:sSupPr>
                                          <m:ctrlPr>
                                            <a:rPr kumimoji="1" lang="mr-IN" altLang="zh-CN" sz="1800" i="1">
                                              <a:latin typeface="Cambria Math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zh-CN" sz="1800" i="1">
                                              <a:latin typeface="Cambria Math" charset="0"/>
                                            </a:rPr>
                                            <m:t>𝑢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zh-CN" sz="1800" i="1">
                                              <a:latin typeface="Cambria Math" charset="0"/>
                                            </a:rPr>
                                            <m:t>𝑘</m:t>
                                          </m:r>
                                          <m:r>
                                            <a:rPr kumimoji="1" lang="en-US" altLang="zh-CN" sz="1800" i="1">
                                              <a:latin typeface="Cambria Math" charset="0"/>
                                            </a:rPr>
                                            <m:t>−2</m:t>
                                          </m:r>
                                          <m:r>
                                            <a:rPr kumimoji="1" lang="en-US" altLang="zh-CN" sz="1800" i="1">
                                              <a:latin typeface="Cambria Math" charset="0"/>
                                            </a:rPr>
                                            <m:t>𝑧</m:t>
                                          </m:r>
                                        </m:sup>
                                      </m:sSup>
                                    </m:e>
                                  </m:nary>
                                </m:e>
                              </m:d>
                            </m:e>
                          </m:nary>
                        </m:e>
                      </m:d>
                    </m:oMath>
                  </m:oMathPara>
                </a14:m>
                <a:endParaRPr lang="en-US" altLang="zh-CN" sz="1800" dirty="0"/>
              </a:p>
              <a:p>
                <a:r>
                  <a:rPr lang="en-US" altLang="zh-CN" sz="1800" dirty="0"/>
                  <a:t> </a:t>
                </a:r>
              </a:p>
              <a:p>
                <a:pPr algn="ctr"/>
                <a:r>
                  <a:rPr lang="en-US" altLang="zh-CN" sz="1800" i="1" dirty="0">
                    <a:latin typeface="Cambria Math" charset="0"/>
                  </a:rPr>
                  <a:t>—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800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altLang="zh-CN" sz="1800" i="1">
                              <a:latin typeface="Cambria Math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1800" i="1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1800" i="1">
                              <a:latin typeface="Cambria Math" charset="0"/>
                            </a:rPr>
                            <m:t>𝑟𝑇</m:t>
                          </m:r>
                        </m:sup>
                      </m:sSup>
                      <m:sSub>
                        <m:sSubPr>
                          <m:ctrlPr>
                            <a:rPr kumimoji="1" lang="en-US" altLang="zh-CN" sz="18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1800" i="1">
                              <a:latin typeface="Cambria Math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CN" sz="1800" i="1">
                              <a:latin typeface="Cambria Math" charset="0"/>
                            </a:rPr>
                            <m:t>0</m:t>
                          </m:r>
                        </m:sub>
                      </m:sSub>
                      <m:nary>
                        <m:naryPr>
                          <m:chr m:val="∑"/>
                          <m:ctrlPr>
                            <a:rPr kumimoji="1" lang="is-IS" altLang="zh-CN" sz="1800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CN" sz="1800" i="1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1800" i="1">
                              <a:latin typeface="Cambria Math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CN" sz="1800" i="1">
                              <a:latin typeface="Cambria Math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kumimoji="1" lang="mr-IN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800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800" i="1">
                                      <a:latin typeface="Cambria Math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kumimoji="1" lang="en-US" altLang="zh-CN" sz="1800" i="1">
                                      <a:latin typeface="Cambria Math" charset="0"/>
                                    </a:rPr>
                                    <m:t>𝑘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sSup>
                        <m:sSupPr>
                          <m:ctrlPr>
                            <a:rPr kumimoji="1" lang="is-IS" altLang="zh-CN" sz="1800" i="1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𝑚</m:t>
                              </m:r>
                            </m:sub>
                          </m:sSub>
                        </m:e>
                        <m:sup>
                          <m:r>
                            <a:rPr kumimoji="1" lang="en-US" altLang="zh-CN" sz="1800" i="1">
                              <a:latin typeface="Cambria Math" charset="0"/>
                            </a:rPr>
                            <m:t>𝑛</m:t>
                          </m:r>
                          <m:r>
                            <a:rPr kumimoji="1" lang="en-US" altLang="zh-CN" sz="1800" i="1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i="1">
                              <a:latin typeface="Cambria Math" charset="0"/>
                            </a:rPr>
                            <m:t>𝑘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kumimoji="1" lang="is-IS" altLang="zh-CN" sz="1800" i="1">
                              <a:latin typeface="Cambria Math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kumimoji="1" lang="is-IS" altLang="zh-CN" sz="1800" i="1">
                                  <a:latin typeface="Cambria Math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CN" sz="1800" i="1">
                                  <a:latin typeface="Cambria Math" charset="0"/>
                                </a:rPr>
                                <m:t>𝑧</m:t>
                              </m:r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=</m:t>
                              </m:r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𝑈</m:t>
                              </m:r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(</m:t>
                              </m:r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𝑘</m:t>
                              </m:r>
                              <m:r>
                                <a:rPr kumimoji="1" lang="en-US" altLang="zh-CN" sz="1800" b="0" i="1" smtClean="0">
                                  <a:latin typeface="Cambria Math" charset="0"/>
                                </a:rPr>
                                <m:t>)</m:t>
                              </m:r>
                            </m:sub>
                            <m:sup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kumimoji="1" lang="is-IS" altLang="zh-CN" sz="1800" i="1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kumimoji="1" lang="en-US" altLang="zh-CN" sz="1800" i="1">
                                      <a:latin typeface="Cambria Math" charset="0"/>
                                    </a:rPr>
                                    <m:t>𝑘</m:t>
                                  </m:r>
                                  <m:r>
                                    <a:rPr kumimoji="1" lang="en-US" altLang="zh-CN" sz="1800" i="1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800" i="1">
                                      <a:latin typeface="Cambria Math" charset="0"/>
                                    </a:rPr>
                                    <m:t>𝑧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kumimoji="1" lang="is-IS" altLang="zh-CN" sz="1800" i="1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kumimoji="1" lang="en-US" altLang="zh-CN" sz="1800" i="1">
                                      <a:latin typeface="Cambria Math" charset="0"/>
                                    </a:rPr>
                                    <m:t>𝑧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kumimoji="1" lang="mr-IN" altLang="zh-CN" sz="1800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ctrlPr>
                                        <a:rPr kumimoji="1" lang="mr-IN" altLang="zh-CN" sz="1800" i="1">
                                          <a:latin typeface="Cambria Math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type m:val="noBar"/>
                                          <m:ctrlPr>
                                            <a:rPr kumimoji="1" lang="mr-IN" altLang="zh-CN" sz="1800" i="1">
                                              <a:latin typeface="Cambria Math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kumimoji="1" lang="en-US" altLang="zh-CN" sz="1800" i="1">
                                              <a:latin typeface="Cambria Math" charset="0"/>
                                            </a:rPr>
                                            <m:t>𝑘</m:t>
                                          </m:r>
                                        </m:num>
                                        <m:den>
                                          <m:r>
                                            <a:rPr kumimoji="1" lang="en-US" altLang="zh-CN" sz="1800" i="1">
                                              <a:latin typeface="Cambria Math" charset="0"/>
                                            </a:rPr>
                                            <m:t>0</m:t>
                                          </m:r>
                                        </m:den>
                                      </m:f>
                                    </m:e>
                                  </m:d>
                                  <m:sSup>
                                    <m:sSupPr>
                                      <m:ctrlPr>
                                        <a:rPr kumimoji="1" lang="mr-IN" altLang="zh-CN" sz="1800" i="1"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  <m:t>𝑢</m:t>
                                      </m:r>
                                    </m:e>
                                    <m:sup>
                                      <m: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  <m:t>𝑧</m:t>
                                      </m:r>
                                    </m:sup>
                                  </m:sSup>
                                  <m:r>
                                    <a:rPr kumimoji="1" lang="en-US" altLang="zh-CN" sz="1800" i="1">
                                      <a:latin typeface="Cambria Math" charset="0"/>
                                    </a:rPr>
                                    <m:t>+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kumimoji="1" lang="is-IS" altLang="zh-CN" sz="1800" i="1">
                                          <a:latin typeface="Cambria Math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  <m:t>𝑗</m:t>
                                      </m:r>
                                      <m: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kumimoji="1" lang="en-US" altLang="zh-CN" sz="1800" b="0" i="1" smtClean="0">
                                          <a:latin typeface="Cambria Math" charset="0"/>
                                        </a:rPr>
                                        <m:t>𝑘</m:t>
                                      </m:r>
                                      <m:r>
                                        <a:rPr kumimoji="1" lang="en-US" altLang="zh-CN" sz="1800" b="0" i="1" smtClean="0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800" i="1">
                                          <a:latin typeface="Cambria Math" charset="0"/>
                                        </a:rPr>
                                        <m:t>𝑧</m:t>
                                      </m:r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kumimoji="1" lang="mr-IN" altLang="zh-CN" sz="1800" i="1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d>
                                            <m:dPr>
                                              <m:ctrlPr>
                                                <a:rPr kumimoji="1" lang="mr-IN" altLang="zh-CN" sz="1800" i="1">
                                                  <a:latin typeface="Cambria Math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f>
                                                <m:fPr>
                                                  <m:type m:val="noBar"/>
                                                  <m:ctrlPr>
                                                    <a:rPr kumimoji="1" lang="mr-IN" altLang="zh-CN" sz="1800" i="1">
                                                      <a:latin typeface="Cambria Math" charset="0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kumimoji="1" lang="en-US" altLang="zh-CN" sz="1800" i="1">
                                                      <a:latin typeface="Cambria Math" charset="0"/>
                                                    </a:rPr>
                                                    <m:t>𝑘</m:t>
                                                  </m:r>
                                                </m:num>
                                                <m:den>
                                                  <m:r>
                                                    <a:rPr kumimoji="1" lang="en-US" altLang="zh-CN" sz="1800" i="1">
                                                      <a:latin typeface="Cambria Math" charset="0"/>
                                                    </a:rPr>
                                                    <m:t>𝑗</m:t>
                                                  </m:r>
                                                </m:den>
                                              </m:f>
                                            </m:e>
                                          </m:d>
                                          <m:r>
                                            <a:rPr kumimoji="1" lang="en-US" altLang="zh-CN" sz="1800" i="1">
                                              <a:latin typeface="Cambria Math" charset="0"/>
                                            </a:rPr>
                                            <m:t>−</m:t>
                                          </m:r>
                                          <m:d>
                                            <m:dPr>
                                              <m:ctrlPr>
                                                <a:rPr kumimoji="1" lang="mr-IN" altLang="zh-CN" sz="1800" i="1">
                                                  <a:latin typeface="Cambria Math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f>
                                                <m:fPr>
                                                  <m:type m:val="noBar"/>
                                                  <m:ctrlPr>
                                                    <a:rPr kumimoji="1" lang="mr-IN" altLang="zh-CN" sz="1800" i="1">
                                                      <a:latin typeface="Cambria Math" charset="0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kumimoji="1" lang="en-US" altLang="zh-CN" sz="1800" i="1">
                                                      <a:latin typeface="Cambria Math" charset="0"/>
                                                    </a:rPr>
                                                    <m:t>𝑘</m:t>
                                                  </m:r>
                                                </m:num>
                                                <m:den>
                                                  <m:r>
                                                    <a:rPr kumimoji="1" lang="en-US" altLang="zh-CN" sz="1800" i="1">
                                                      <a:latin typeface="Cambria Math" charset="0"/>
                                                    </a:rPr>
                                                    <m:t>𝑗</m:t>
                                                  </m:r>
                                                  <m:r>
                                                    <a:rPr kumimoji="1" lang="en-US" altLang="zh-CN" sz="1800" i="1">
                                                      <a:latin typeface="Cambria Math" charset="0"/>
                                                    </a:rPr>
                                                    <m:t>−1</m:t>
                                                  </m:r>
                                                </m:den>
                                              </m:f>
                                            </m:e>
                                          </m:d>
                                        </m:e>
                                      </m:d>
                                      <m:sSup>
                                        <m:sSupPr>
                                          <m:ctrlPr>
                                            <a:rPr kumimoji="1" lang="mr-IN" altLang="zh-CN" sz="1800" i="1">
                                              <a:latin typeface="Cambria Math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zh-CN" sz="1800" i="1">
                                              <a:latin typeface="Cambria Math" charset="0"/>
                                            </a:rPr>
                                            <m:t>𝑢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zh-CN" sz="1800" i="1">
                                              <a:latin typeface="Cambria Math" charset="0"/>
                                            </a:rPr>
                                            <m:t>−</m:t>
                                          </m:r>
                                          <m:r>
                                            <a:rPr kumimoji="1" lang="en-US" altLang="zh-CN" sz="1800" i="1">
                                              <a:latin typeface="Cambria Math" charset="0"/>
                                            </a:rPr>
                                            <m:t>𝑧</m:t>
                                          </m:r>
                                          <m:r>
                                            <a:rPr kumimoji="1" lang="en-US" altLang="zh-CN" sz="1800" i="1">
                                              <a:latin typeface="Cambria Math" charset="0"/>
                                            </a:rPr>
                                            <m:t>+</m:t>
                                          </m:r>
                                          <m:r>
                                            <a:rPr kumimoji="1" lang="en-US" altLang="zh-CN" sz="1800" i="1">
                                              <a:latin typeface="Cambria Math" charset="0"/>
                                            </a:rPr>
                                            <m:t>𝑗</m:t>
                                          </m:r>
                                        </m:sup>
                                      </m:sSup>
                                    </m:e>
                                  </m:nary>
                                </m:e>
                              </m:d>
                            </m:e>
                          </m:nary>
                        </m:e>
                      </m:d>
                    </m:oMath>
                  </m:oMathPara>
                </a14:m>
                <a:endParaRPr kumimoji="1" lang="zh-CN" altLang="en-US" sz="1800" dirty="0"/>
              </a:p>
            </p:txBody>
          </p:sp>
        </mc:Choice>
        <mc:Fallback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65" y="2164976"/>
                <a:ext cx="8754035" cy="271561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588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293158" y="484094"/>
            <a:ext cx="65756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 smtClean="0"/>
              <a:t>Polynomial Barrier Options </a:t>
            </a:r>
            <a:r>
              <a:rPr lang="en-US" altLang="zh-CN" sz="2000" b="1" dirty="0"/>
              <a:t>on the KRL Model</a:t>
            </a:r>
            <a:endParaRPr kumimoji="1" lang="zh-CN" alt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表格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61736225"/>
                  </p:ext>
                </p:extLst>
              </p:nvPr>
            </p:nvGraphicFramePr>
            <p:xfrm>
              <a:off x="589426" y="1007036"/>
              <a:ext cx="7983074" cy="511977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991537"/>
                    <a:gridCol w="3991537"/>
                  </a:tblGrid>
                  <a:tr h="404905">
                    <a:tc rowSpan="4">
                      <a:txBody>
                        <a:bodyPr/>
                        <a:lstStyle/>
                        <a:p>
                          <a:pPr algn="ctr"/>
                          <a:endParaRPr lang="en-US" altLang="zh-CN" i="1" baseline="0" dirty="0" smtClean="0">
                            <a:latin typeface="Cambria Math" charset="0"/>
                          </a:endParaRPr>
                        </a:p>
                        <a:p>
                          <a:pPr algn="ctr"/>
                          <a:endParaRPr lang="en-US" altLang="zh-CN" i="1" baseline="0" dirty="0" smtClean="0">
                            <a:solidFill>
                              <a:schemeClr val="lt1"/>
                            </a:solidFill>
                            <a:latin typeface="Cambria Math" charset="0"/>
                          </a:endParaRPr>
                        </a:p>
                        <a:p>
                          <a:pPr algn="ctr"/>
                          <a:r>
                            <a:rPr lang="zh-CN" altLang="en-US" i="1" baseline="0" dirty="0" smtClean="0">
                              <a:solidFill>
                                <a:schemeClr val="lt1"/>
                              </a:solidFill>
                              <a:latin typeface="Cambria Math" charset="0"/>
                            </a:rPr>
                            <a:t> </a:t>
                          </a:r>
                          <a:r>
                            <a:rPr lang="zh-CN" altLang="en-US" b="1" i="0" baseline="0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a:t>一</a:t>
                          </a:r>
                          <a14:m>
                            <m:oMath xmlns:m="http://schemas.openxmlformats.org/officeDocument/2006/math">
                              <m:r>
                                <a:rPr lang="zh-CN" altLang="en-US" b="1" i="0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、</m:t>
                              </m:r>
                              <m:sSub>
                                <m:sSubPr>
                                  <m:ctrlP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𝟎</m:t>
                                  </m:r>
                                </m:sub>
                              </m:sSub>
                            </m:oMath>
                          </a14:m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aseline="0" dirty="0" smtClean="0">
                              <a:solidFill>
                                <a:schemeClr val="tx1"/>
                              </a:solidFill>
                            </a:rPr>
                            <a:t>1.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𝑩</m:t>
                              </m:r>
                              <m:r>
                                <a:rPr lang="en-US" altLang="zh-CN" b="1" i="0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𝟎</m:t>
                                  </m:r>
                                </m:sub>
                              </m:sSub>
                            </m:oMath>
                          </a14:m>
                          <a:r>
                            <a:rPr lang="zh-CN" altLang="en-US" dirty="0" smtClean="0"/>
                            <a:t> </a:t>
                          </a:r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419637">
                    <a:tc v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baseline="0" dirty="0" smtClean="0">
                              <a:solidFill>
                                <a:schemeClr val="tx1"/>
                              </a:solidFill>
                            </a:rPr>
                            <a:t>2.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𝑩</m:t>
                              </m:r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𝟎</m:t>
                                  </m:r>
                                </m:sub>
                              </m:sSub>
                            </m:oMath>
                          </a14:m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419637">
                    <a:tc v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b="1" baseline="0" dirty="0" smtClean="0">
                              <a:solidFill>
                                <a:schemeClr val="tx1"/>
                              </a:solidFill>
                            </a:rPr>
                            <a:t>3.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𝑩</m:t>
                              </m:r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𝟎</m:t>
                                  </m:r>
                                </m:sub>
                              </m:sSub>
                            </m:oMath>
                          </a14:m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419637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baseline="0" dirty="0" smtClean="0">
                              <a:solidFill>
                                <a:schemeClr val="tx1"/>
                              </a:solidFill>
                            </a:rPr>
                            <a:t>4.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𝑩</m:t>
                              </m:r>
                            </m:oMath>
                          </a14:m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5077">
                    <a:tc rowSpan="4">
                      <a:txBody>
                        <a:bodyPr/>
                        <a:lstStyle/>
                        <a:p>
                          <a:endParaRPr lang="en-US" altLang="zh-CN" b="1" i="1" baseline="0" dirty="0" smtClean="0">
                            <a:solidFill>
                              <a:schemeClr val="tx1"/>
                            </a:solidFill>
                            <a:latin typeface="Cambria Math" charset="0"/>
                          </a:endParaRPr>
                        </a:p>
                        <a:p>
                          <a:endParaRPr lang="en-US" altLang="zh-CN" b="1" i="1" baseline="0" dirty="0" smtClean="0">
                            <a:solidFill>
                              <a:schemeClr val="tx1"/>
                            </a:solidFill>
                            <a:latin typeface="Cambria Math" charset="0"/>
                          </a:endParaRPr>
                        </a:p>
                        <a:p>
                          <a:pPr algn="ctr"/>
                          <a:r>
                            <a:rPr lang="zh-CN" altLang="en-US" b="1" i="0" baseline="0" dirty="0" smtClean="0">
                              <a:solidFill>
                                <a:schemeClr val="tx1"/>
                              </a:solidFill>
                            </a:rPr>
                            <a:t>二</a:t>
                          </a:r>
                          <a14:m>
                            <m:oMath xmlns:m="http://schemas.openxmlformats.org/officeDocument/2006/math">
                              <m:r>
                                <a:rPr lang="zh-CN" altLang="en-US" b="1" i="0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、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en-US" altLang="zh-CN" b="0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</m:sSub>
                            </m:oMath>
                          </a14:m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altLang="zh-CN" b="1" baseline="0" dirty="0" smtClean="0">
                              <a:solidFill>
                                <a:schemeClr val="tx1"/>
                              </a:solidFill>
                            </a:rPr>
                            <a:t>1.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𝑩</m:t>
                              </m:r>
                              <m:r>
                                <a:rPr lang="en-US" altLang="zh-CN" b="1" i="0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en-US" altLang="zh-CN" b="0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</m:sSub>
                            </m:oMath>
                          </a14:m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447407">
                    <a:tc v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altLang="zh-CN" b="1" baseline="0" dirty="0" smtClean="0">
                              <a:solidFill>
                                <a:schemeClr val="tx1"/>
                              </a:solidFill>
                            </a:rPr>
                            <a:t>2.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US" altLang="zh-CN" b="1" i="1" baseline="0" smtClean="0">
                                          <a:solidFill>
                                            <a:schemeClr val="tx1"/>
                                          </a:solidFill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1" i="1" baseline="0" smtClean="0">
                                          <a:solidFill>
                                            <a:schemeClr val="tx1"/>
                                          </a:solidFill>
                                          <a:latin typeface="Cambria Math" charset="0"/>
                                        </a:rPr>
                                        <m:t>𝑺</m:t>
                                      </m:r>
                                    </m:e>
                                    <m:sub>
                                      <m:r>
                                        <a:rPr lang="en-US" altLang="zh-CN" b="1" i="1" baseline="0" smtClean="0">
                                          <a:solidFill>
                                            <a:schemeClr val="tx1"/>
                                          </a:solidFill>
                                          <a:latin typeface="Cambria Math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  <m:r>
                                    <a:rPr lang="en-US" altLang="zh-CN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&lt;</m:t>
                                  </m:r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𝑩</m:t>
                                  </m:r>
                                  <m:r>
                                    <a:rPr lang="en-US" altLang="zh-CN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&lt;</m:t>
                                  </m:r>
                                  <m: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</m:sSub>
                            </m:oMath>
                          </a14:m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419637">
                    <a:tc v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CN" altLang="en-US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altLang="zh-CN" b="1" baseline="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3.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US" altLang="zh-CN" b="1" i="1" baseline="0" smtClean="0">
                                          <a:solidFill>
                                            <a:schemeClr val="tx1"/>
                                          </a:solidFill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1" i="1" baseline="0" smtClean="0">
                                          <a:solidFill>
                                            <a:schemeClr val="tx1"/>
                                          </a:solidFill>
                                          <a:latin typeface="Cambria Math" charset="0"/>
                                        </a:rPr>
                                        <m:t>𝑺</m:t>
                                      </m:r>
                                    </m:e>
                                    <m:sub>
                                      <m:r>
                                        <a:rPr lang="en-US" altLang="zh-CN" b="1" i="1" baseline="0" smtClean="0">
                                          <a:solidFill>
                                            <a:schemeClr val="tx1"/>
                                          </a:solidFill>
                                          <a:latin typeface="Cambria Math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  <m:r>
                                    <a:rPr lang="en-US" altLang="zh-CN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&lt;</m:t>
                                  </m:r>
                                  <m: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𝑩</m:t>
                              </m:r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</m:sSub>
                            </m:oMath>
                          </a14:m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419637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b="1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altLang="zh-CN" b="1" baseline="0" dirty="0" smtClean="0">
                              <a:solidFill>
                                <a:schemeClr val="tx1"/>
                              </a:solidFill>
                            </a:rPr>
                            <a:t>4.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US" altLang="zh-CN" b="1" i="1" baseline="0" smtClean="0">
                                          <a:solidFill>
                                            <a:schemeClr val="tx1"/>
                                          </a:solidFill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1" i="1" baseline="0" smtClean="0">
                                          <a:solidFill>
                                            <a:schemeClr val="tx1"/>
                                          </a:solidFill>
                                          <a:latin typeface="Cambria Math" charset="0"/>
                                        </a:rPr>
                                        <m:t>𝑺</m:t>
                                      </m:r>
                                    </m:e>
                                    <m:sub>
                                      <m:r>
                                        <a:rPr lang="en-US" altLang="zh-CN" b="1" i="1" baseline="0" smtClean="0">
                                          <a:solidFill>
                                            <a:schemeClr val="tx1"/>
                                          </a:solidFill>
                                          <a:latin typeface="Cambria Math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  <m:r>
                                    <a:rPr lang="en-US" altLang="zh-CN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&lt;</m:t>
                                  </m:r>
                                  <m: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𝑩</m:t>
                              </m:r>
                            </m:oMath>
                          </a14:m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456664">
                    <a:tc rowSpan="4">
                      <a:txBody>
                        <a:bodyPr/>
                        <a:lstStyle/>
                        <a:p>
                          <a:endParaRPr lang="en-US" altLang="zh-CN" i="1" baseline="0" dirty="0" smtClean="0">
                            <a:solidFill>
                              <a:schemeClr val="tx1"/>
                            </a:solidFill>
                            <a:latin typeface="Cambria Math" charset="0"/>
                          </a:endParaRPr>
                        </a:p>
                        <a:p>
                          <a:endParaRPr lang="en-US" altLang="zh-CN" i="1" baseline="0" dirty="0" smtClean="0">
                            <a:solidFill>
                              <a:schemeClr val="tx1"/>
                            </a:solidFill>
                            <a:latin typeface="Cambria Math" charset="0"/>
                          </a:endParaRPr>
                        </a:p>
                        <a:p>
                          <a:pPr algn="ctr"/>
                          <a:r>
                            <a:rPr lang="zh-CN" altLang="en-US" b="1" baseline="0" dirty="0" smtClean="0">
                              <a:solidFill>
                                <a:schemeClr val="tx1"/>
                              </a:solidFill>
                            </a:rPr>
                            <a:t>三</a:t>
                          </a:r>
                          <a14:m>
                            <m:oMath xmlns:m="http://schemas.openxmlformats.org/officeDocument/2006/math">
                              <m:r>
                                <a:rPr lang="zh-CN" altLang="en-US" b="1" i="0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、</m:t>
                              </m:r>
                              <m:sSub>
                                <m:sSubPr>
                                  <m:ctrlP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</m:sSub>
                            </m:oMath>
                          </a14:m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altLang="zh-CN" b="1" baseline="0" dirty="0" smtClean="0">
                              <a:solidFill>
                                <a:schemeClr val="tx1"/>
                              </a:solidFill>
                            </a:rPr>
                            <a:t>1.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𝑩</m:t>
                              </m:r>
                              <m:r>
                                <a:rPr lang="en-US" altLang="zh-CN" b="0" i="0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</m:sSub>
                            </m:oMath>
                          </a14:m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478263">
                    <a:tc v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altLang="zh-CN" b="1" baseline="0" dirty="0" smtClean="0">
                              <a:solidFill>
                                <a:schemeClr val="tx1"/>
                              </a:solidFill>
                            </a:rPr>
                            <a:t>2.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𝑩</m:t>
                              </m:r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</m:sSub>
                            </m:oMath>
                          </a14:m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419637">
                    <a:tc v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altLang="zh-CN" b="1" baseline="0" dirty="0" smtClean="0">
                              <a:solidFill>
                                <a:schemeClr val="tx1"/>
                              </a:solidFill>
                            </a:rPr>
                            <a:t>3.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𝑩</m:t>
                              </m:r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</m:sSub>
                            </m:oMath>
                          </a14:m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419637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altLang="zh-CN" b="1" baseline="0" dirty="0" smtClean="0">
                              <a:solidFill>
                                <a:schemeClr val="tx1"/>
                              </a:solidFill>
                            </a:rPr>
                            <a:t>4.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US" altLang="zh-CN" b="1" i="1" baseline="0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</m:sSub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&lt;</m:t>
                              </m:r>
                              <m:r>
                                <a:rPr lang="en-US" altLang="zh-CN" b="1" i="1" baseline="0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</a:rPr>
                                <m:t>𝑩</m:t>
                              </m:r>
                            </m:oMath>
                          </a14:m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表格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61736225"/>
                  </p:ext>
                </p:extLst>
              </p:nvPr>
            </p:nvGraphicFramePr>
            <p:xfrm>
              <a:off x="589426" y="1007036"/>
              <a:ext cx="7983074" cy="511977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991537"/>
                    <a:gridCol w="3991537"/>
                  </a:tblGrid>
                  <a:tr h="404905">
                    <a:tc rowSpan="4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152" t="-1832" r="-100152" b="-2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100305" t="-7463" r="-305" b="-1164179"/>
                          </a:stretch>
                        </a:blipFill>
                      </a:tcPr>
                    </a:tc>
                  </a:tr>
                  <a:tr h="419637">
                    <a:tc v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100305" t="-105882" r="-305" b="-1047059"/>
                          </a:stretch>
                        </a:blipFill>
                      </a:tcPr>
                    </a:tc>
                  </a:tr>
                  <a:tr h="419637">
                    <a:tc v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100305" t="-202899" r="-305" b="-931884"/>
                          </a:stretch>
                        </a:blipFill>
                      </a:tcPr>
                    </a:tc>
                  </a:tr>
                  <a:tr h="419637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100305" t="-302899" r="-305" b="-831884"/>
                          </a:stretch>
                        </a:blipFill>
                      </a:tcPr>
                    </a:tc>
                  </a:tr>
                  <a:tr h="395077">
                    <a:tc rowSpan="4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152" t="-100361" r="-100152" b="-1072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100305" t="-427692" r="-305" b="-783077"/>
                          </a:stretch>
                        </a:blipFill>
                      </a:tcPr>
                    </a:tc>
                  </a:tr>
                  <a:tr h="447407">
                    <a:tc v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100305" t="-463514" r="-305" b="-587838"/>
                          </a:stretch>
                        </a:blipFill>
                      </a:tcPr>
                    </a:tc>
                  </a:tr>
                  <a:tr h="419637">
                    <a:tc v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100305" t="-604348" r="-305" b="-530435"/>
                          </a:stretch>
                        </a:blipFill>
                      </a:tcPr>
                    </a:tc>
                  </a:tr>
                  <a:tr h="419637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100305" t="-704348" r="-305" b="-430435"/>
                          </a:stretch>
                        </a:blipFill>
                      </a:tcPr>
                    </a:tc>
                  </a:tr>
                  <a:tr h="456664">
                    <a:tc rowSpan="4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152" t="-190722" r="-100152" b="-20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100305" t="-740000" r="-305" b="-296000"/>
                          </a:stretch>
                        </a:blipFill>
                      </a:tcPr>
                    </a:tc>
                  </a:tr>
                  <a:tr h="478263">
                    <a:tc v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100305" t="-807692" r="-305" b="-184615"/>
                          </a:stretch>
                        </a:blipFill>
                      </a:tcPr>
                    </a:tc>
                  </a:tr>
                  <a:tr h="419637">
                    <a:tc v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100305" t="-1026087" r="-305" b="-108696"/>
                          </a:stretch>
                        </a:blipFill>
                      </a:tcPr>
                    </a:tc>
                  </a:tr>
                  <a:tr h="419637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100305" t="-1126087" r="-305" b="-869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6035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121023" y="653519"/>
                <a:ext cx="8754037" cy="17976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800" b="1" dirty="0" smtClean="0"/>
                  <a:t>1: </a:t>
                </a:r>
                <a14:m>
                  <m:oMath xmlns:m="http://schemas.openxmlformats.org/officeDocument/2006/math">
                    <m:r>
                      <a:rPr lang="en-US" altLang="zh-CN" sz="1800" b="1" i="1">
                        <a:latin typeface="Cambria Math" charset="0"/>
                      </a:rPr>
                      <m:t>𝑩</m:t>
                    </m:r>
                    <m:r>
                      <a:rPr lang="en-US" altLang="zh-CN" sz="1800" b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𝒍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𝒖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</a:rPr>
                          <m:t>𝑺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𝟎</m:t>
                        </m:r>
                      </m:sub>
                    </m:sSub>
                  </m:oMath>
                </a14:m>
                <a:endParaRPr kumimoji="1" lang="en-US" altLang="zh-CN" sz="1800" b="1" dirty="0" smtClean="0"/>
              </a:p>
              <a:p>
                <a:r>
                  <a:rPr kumimoji="1" lang="en-US" altLang="zh-CN" sz="2000" b="1" dirty="0" smtClean="0"/>
                  <a:t>For node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2000" b="1" i="1">
                            <a:latin typeface="Cambria Math" charset="0"/>
                          </a:rPr>
                          <m:t>𝑺</m:t>
                        </m:r>
                      </m:e>
                      <m:sub>
                        <m:r>
                          <a:rPr lang="en-US" altLang="zh-CN" sz="2000" b="1" i="1">
                            <a:latin typeface="Cambria Math" charset="0"/>
                          </a:rPr>
                          <m:t>𝟎</m:t>
                        </m:r>
                      </m:sub>
                    </m:sSub>
                    <m:sSup>
                      <m:sSupPr>
                        <m:ctrlPr>
                          <a:rPr lang="en-US" altLang="zh-CN" sz="2000" b="1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altLang="zh-CN" sz="2000" b="1" i="1" smtClean="0">
                            <a:latin typeface="Cambria Math" charset="0"/>
                          </a:rPr>
                          <m:t>𝒖</m:t>
                        </m:r>
                      </m:e>
                      <m:sup>
                        <m:r>
                          <a:rPr lang="en-US" altLang="zh-CN" sz="2000" b="1" i="1" smtClean="0">
                            <a:latin typeface="Cambria Math" charset="0"/>
                          </a:rPr>
                          <m:t>𝒌</m:t>
                        </m:r>
                        <m:r>
                          <a:rPr lang="en-US" altLang="zh-CN" sz="2000" b="1" i="1" smtClean="0">
                            <a:latin typeface="Cambria Math" charset="0"/>
                          </a:rPr>
                          <m:t>−</m:t>
                        </m:r>
                        <m:r>
                          <a:rPr lang="en-US" altLang="zh-CN" sz="2000" b="1" i="1" smtClean="0">
                            <a:latin typeface="Cambria Math" charset="0"/>
                          </a:rPr>
                          <m:t>𝟐</m:t>
                        </m:r>
                        <m:r>
                          <a:rPr lang="en-US" altLang="zh-CN" sz="2000" b="1" i="1" smtClean="0">
                            <a:latin typeface="Cambria Math" charset="0"/>
                          </a:rPr>
                          <m:t>𝒛</m:t>
                        </m:r>
                      </m:sup>
                    </m:sSup>
                  </m:oMath>
                </a14:m>
                <a:r>
                  <a:rPr lang="en-US" altLang="zh-CN" sz="2000" b="1" dirty="0" smtClean="0"/>
                  <a:t>, Barrier=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2000" b="1" i="1">
                            <a:latin typeface="Cambria Math" charset="0"/>
                          </a:rPr>
                          <m:t>𝑺</m:t>
                        </m:r>
                      </m:e>
                      <m:sub>
                        <m:r>
                          <a:rPr lang="en-US" altLang="zh-CN" sz="2000" b="1" i="1">
                            <a:latin typeface="Cambria Math" charset="0"/>
                          </a:rPr>
                          <m:t>𝟎</m:t>
                        </m:r>
                      </m:sub>
                    </m:sSub>
                    <m:sSup>
                      <m:sSupPr>
                        <m:ctrlPr>
                          <a:rPr lang="en-US" altLang="zh-CN" sz="20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altLang="zh-CN" sz="2000" b="1" i="1">
                            <a:latin typeface="Cambria Math" charset="0"/>
                          </a:rPr>
                          <m:t>𝒖</m:t>
                        </m:r>
                      </m:e>
                      <m:sup>
                        <m:r>
                          <a:rPr lang="en-US" altLang="zh-CN" sz="2000" b="1" i="1" smtClean="0">
                            <a:latin typeface="Cambria Math" charset="0"/>
                          </a:rPr>
                          <m:t>𝒃</m:t>
                        </m:r>
                      </m:sup>
                    </m:sSup>
                  </m:oMath>
                </a14:m>
                <a:endParaRPr lang="en-US" altLang="zh-CN" sz="2000" b="1" dirty="0" smtClean="0"/>
              </a:p>
              <a:p>
                <a:r>
                  <a:rPr kumimoji="1" lang="en-US" altLang="zh-CN" sz="2000" dirty="0" smtClean="0"/>
                  <a:t>X+y=k</a:t>
                </a:r>
              </a:p>
              <a:p>
                <a:r>
                  <a:rPr kumimoji="1" lang="en-US" altLang="zh-CN" sz="2000" dirty="0" smtClean="0"/>
                  <a:t>X-y=-b-b-(2z-k)  </a:t>
                </a:r>
                <a14:m>
                  <m:oMath xmlns:m="http://schemas.openxmlformats.org/officeDocument/2006/math">
                    <m:r>
                      <a:rPr kumimoji="1" lang="en-US" altLang="zh-CN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2000" dirty="0" smtClean="0"/>
                  <a:t>x=k-b-z; y=</a:t>
                </a:r>
                <a:r>
                  <a:rPr kumimoji="1" lang="en-US" altLang="zh-CN" sz="2000" dirty="0" err="1" smtClean="0"/>
                  <a:t>b+z</a:t>
                </a:r>
                <a:endParaRPr kumimoji="1" lang="en-US" altLang="zh-CN" sz="2000" dirty="0" smtClean="0"/>
              </a:p>
              <a:p>
                <a:r>
                  <a:rPr kumimoji="1" lang="en-US" altLang="zh-CN" sz="2400" dirty="0" err="1" smtClean="0"/>
                  <a:t>OptionValue</a:t>
                </a:r>
                <a:r>
                  <a:rPr kumimoji="1" lang="en-US" altLang="zh-CN" sz="2400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000" b="1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2000" b="1" i="1" smtClean="0">
                            <a:latin typeface="Cambria Math" charset="0"/>
                          </a:rPr>
                          <m:t>𝒆</m:t>
                        </m:r>
                      </m:e>
                      <m:sup>
                        <m:r>
                          <a:rPr kumimoji="1" lang="en-US" altLang="zh-CN" sz="2000" b="1" i="1" smtClean="0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2000" b="1" i="1" smtClean="0">
                            <a:latin typeface="Cambria Math" charset="0"/>
                          </a:rPr>
                          <m:t>𝒓𝑻</m:t>
                        </m:r>
                      </m:sup>
                    </m:sSup>
                    <m:nary>
                      <m:naryPr>
                        <m:chr m:val="∑"/>
                        <m:ctrlPr>
                          <a:rPr kumimoji="1" lang="is-IS" altLang="zh-CN" sz="2000" b="1" i="1" smtClean="0">
                            <a:latin typeface="Cambria Math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CN" sz="2000" b="1" i="1" smtClean="0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2000" b="1" i="1" smtClean="0">
                            <a:latin typeface="Cambria Math" charset="0"/>
                          </a:rPr>
                          <m:t>=</m:t>
                        </m:r>
                        <m:d>
                          <m:dPr>
                            <m:begChr m:val="|"/>
                            <m:endChr m:val="|"/>
                            <m:ctrlPr>
                              <a:rPr kumimoji="1" lang="hr-HR" altLang="zh-CN" sz="2000" b="1" i="1" smtClean="0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𝒃</m:t>
                            </m:r>
                          </m:e>
                        </m:d>
                      </m:sub>
                      <m:sup>
                        <m:r>
                          <a:rPr kumimoji="1" lang="en-US" altLang="zh-CN" sz="2000" b="1" i="1" smtClean="0">
                            <a:latin typeface="Cambria Math" charset="0"/>
                          </a:rPr>
                          <m:t>𝒏</m:t>
                        </m:r>
                      </m:sup>
                      <m:e>
                        <m:d>
                          <m:dPr>
                            <m:ctrlPr>
                              <a:rPr kumimoji="1" lang="mr-IN" altLang="zh-CN" sz="2000" b="1" i="1" smtClean="0">
                                <a:latin typeface="Cambria Math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kumimoji="1" lang="mr-IN" altLang="zh-CN" sz="2000" b="1" i="1" smtClean="0">
                                    <a:latin typeface="Cambria Math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CN" sz="2000" b="1" i="1" smtClean="0">
                                    <a:latin typeface="Cambria Math" charset="0"/>
                                  </a:rPr>
                                  <m:t>𝒏</m:t>
                                </m:r>
                              </m:num>
                              <m:den>
                                <m:r>
                                  <a:rPr kumimoji="1" lang="en-US" altLang="zh-CN" sz="2000" b="1" i="1" smtClean="0">
                                    <a:latin typeface="Cambria Math" charset="0"/>
                                  </a:rPr>
                                  <m:t>𝒌</m:t>
                                </m:r>
                              </m:den>
                            </m:f>
                          </m:e>
                        </m:d>
                        <m:sSubSup>
                          <m:sSubSupPr>
                            <m:ctrlPr>
                              <a:rPr kumimoji="1" lang="en-US" altLang="zh-CN" sz="2000" b="1" i="1" smtClean="0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𝑷</m:t>
                            </m:r>
                          </m:e>
                          <m:sub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𝒎</m:t>
                            </m:r>
                          </m:sub>
                          <m:sup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𝒏</m:t>
                            </m:r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−</m:t>
                            </m:r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𝒌</m:t>
                            </m:r>
                          </m:sup>
                        </m:sSubSup>
                        <m:nary>
                          <m:naryPr>
                            <m:chr m:val="∑"/>
                            <m:ctrlPr>
                              <a:rPr kumimoji="1" lang="is-IS" altLang="zh-CN" sz="2000" b="1" i="1" smtClean="0">
                                <a:latin typeface="Cambria Math" charset="0"/>
                              </a:rPr>
                            </m:ctrlPr>
                          </m:naryPr>
                          <m:sub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𝒛</m:t>
                            </m:r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=</m:t>
                            </m:r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𝑼</m:t>
                            </m:r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(</m:t>
                            </m:r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𝒌</m:t>
                            </m:r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kumimoji="1" lang="en-US" altLang="zh-CN" sz="2000" b="1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000" b="1" i="1" smtClean="0">
                                    <a:latin typeface="Cambria Math" charset="0"/>
                                  </a:rPr>
                                  <m:t>𝑪</m:t>
                                </m:r>
                              </m:e>
                              <m:sub>
                                <m:r>
                                  <a:rPr kumimoji="1" lang="en-US" altLang="zh-CN" sz="2000" b="1" i="1" smtClean="0">
                                    <a:latin typeface="Cambria Math" charset="0"/>
                                  </a:rPr>
                                  <m:t>𝒖</m:t>
                                </m:r>
                              </m:sub>
                            </m:sSub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)</m:t>
                            </m:r>
                          </m:sub>
                          <m:sup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𝑳</m:t>
                            </m:r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(</m:t>
                            </m:r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𝒌</m:t>
                            </m:r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kumimoji="1" lang="en-US" altLang="zh-CN" sz="2000" b="1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000" b="1" i="1" smtClean="0">
                                    <a:latin typeface="Cambria Math" charset="0"/>
                                  </a:rPr>
                                  <m:t>𝑪</m:t>
                                </m:r>
                              </m:e>
                              <m:sub>
                                <m:r>
                                  <a:rPr kumimoji="1" lang="en-US" altLang="zh-CN" sz="2000" b="1" i="1" smtClean="0">
                                    <a:latin typeface="Cambria Math" charset="0"/>
                                  </a:rPr>
                                  <m:t>𝒍</m:t>
                                </m:r>
                              </m:sub>
                            </m:sSub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)</m:t>
                            </m:r>
                          </m:sup>
                          <m:e>
                            <m:d>
                              <m:dPr>
                                <m:ctrlPr>
                                  <a:rPr kumimoji="1" lang="mr-IN" altLang="zh-CN" sz="2000" b="1" i="1" smtClean="0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type m:val="noBar"/>
                                    <m:ctrlPr>
                                      <a:rPr kumimoji="1" lang="mr-IN" altLang="zh-CN" sz="2000" b="1" i="1" smtClean="0">
                                        <a:latin typeface="Cambria Math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1" lang="en-US" altLang="zh-CN" sz="2000" b="1" i="1" smtClean="0">
                                        <a:latin typeface="Cambria Math" charset="0"/>
                                      </a:rPr>
                                      <m:t>𝒌</m:t>
                                    </m:r>
                                  </m:num>
                                  <m:den>
                                    <m:r>
                                      <a:rPr kumimoji="1" lang="en-US" altLang="zh-CN" sz="2000" b="1" i="1" smtClean="0">
                                        <a:latin typeface="Cambria Math" charset="0"/>
                                      </a:rPr>
                                      <m:t>𝒛</m:t>
                                    </m:r>
                                    <m:r>
                                      <a:rPr kumimoji="1" lang="en-US" altLang="zh-CN" sz="2000" b="1" i="1" smtClean="0">
                                        <a:latin typeface="Cambria Math" charset="0"/>
                                      </a:rPr>
                                      <m:t>+</m:t>
                                    </m:r>
                                    <m:r>
                                      <a:rPr kumimoji="1" lang="en-US" altLang="zh-CN" sz="2000" b="1" i="1" smtClean="0">
                                        <a:latin typeface="Cambria Math" charset="0"/>
                                      </a:rPr>
                                      <m:t>𝒃</m:t>
                                    </m:r>
                                  </m:den>
                                </m:f>
                              </m:e>
                            </m:d>
                            <m:sSubSup>
                              <m:sSubSupPr>
                                <m:ctrlPr>
                                  <a:rPr kumimoji="1" lang="en-US" altLang="zh-CN" sz="1800" b="1" i="1">
                                    <a:latin typeface="Cambria Math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𝒖</m:t>
                                </m:r>
                              </m:sub>
                              <m:sup>
                                <m:r>
                                  <a:rPr kumimoji="1" lang="en-US" altLang="zh-CN" sz="1800" b="1" i="1" smtClean="0">
                                    <a:latin typeface="Cambria Math" charset="0"/>
                                  </a:rPr>
                                  <m:t>𝒌</m:t>
                                </m:r>
                                <m:r>
                                  <a:rPr kumimoji="1" lang="en-US" altLang="zh-CN" sz="1800" b="1" i="1" smtClean="0">
                                    <a:latin typeface="Cambria Math" charset="0"/>
                                  </a:rPr>
                                  <m:t>−</m:t>
                                </m:r>
                                <m:r>
                                  <a:rPr kumimoji="1" lang="en-US" altLang="zh-CN" sz="1800" b="1" i="1" smtClean="0">
                                    <a:latin typeface="Cambria Math" charset="0"/>
                                  </a:rPr>
                                  <m:t>𝒃</m:t>
                                </m:r>
                                <m:r>
                                  <a:rPr kumimoji="1" lang="en-US" altLang="zh-CN" sz="1800" b="1" i="1" smtClean="0">
                                    <a:latin typeface="Cambria Math" charset="0"/>
                                  </a:rPr>
                                  <m:t>−</m:t>
                                </m:r>
                                <m:r>
                                  <a:rPr kumimoji="1" lang="en-US" altLang="zh-CN" sz="1800" b="1" i="1" smtClean="0">
                                    <a:latin typeface="Cambria Math" charset="0"/>
                                  </a:rPr>
                                  <m:t>𝒛</m:t>
                                </m:r>
                              </m:sup>
                            </m:sSubSup>
                            <m:sSubSup>
                              <m:sSubSupPr>
                                <m:ctrlPr>
                                  <a:rPr kumimoji="1" lang="en-US" altLang="zh-CN" sz="1800" b="1" i="1">
                                    <a:latin typeface="Cambria Math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𝒅</m:t>
                                </m:r>
                              </m:sub>
                              <m:sup>
                                <m:r>
                                  <a:rPr kumimoji="1" lang="en-US" altLang="zh-CN" sz="1800" b="1" i="1" smtClean="0">
                                    <a:latin typeface="Cambria Math" charset="0"/>
                                  </a:rPr>
                                  <m:t>𝒃</m:t>
                                </m:r>
                                <m:r>
                                  <a:rPr kumimoji="1" lang="en-US" altLang="zh-CN" sz="1800" b="1" i="1" smtClean="0">
                                    <a:latin typeface="Cambria Math" charset="0"/>
                                  </a:rPr>
                                  <m:t>+</m:t>
                                </m:r>
                                <m:r>
                                  <a:rPr kumimoji="1" lang="en-US" altLang="zh-CN" sz="1800" b="1" i="1" smtClean="0">
                                    <a:latin typeface="Cambria Math" charset="0"/>
                                  </a:rPr>
                                  <m:t>𝒛</m:t>
                                </m:r>
                              </m:sup>
                            </m:sSubSup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(</m:t>
                            </m:r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𝑨</m:t>
                            </m:r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(</m:t>
                            </m:r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𝑺𝑻</m:t>
                            </m:r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)−</m:t>
                            </m:r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𝑿</m:t>
                            </m:r>
                            <m:r>
                              <a:rPr kumimoji="1" lang="en-US" altLang="zh-CN" sz="2000" b="1" i="1" smtClean="0">
                                <a:latin typeface="Cambria Math" charset="0"/>
                              </a:rPr>
                              <m:t>)</m:t>
                            </m:r>
                          </m:e>
                        </m:nary>
                      </m:e>
                    </m:nary>
                  </m:oMath>
                </a14:m>
                <a:endParaRPr kumimoji="1" lang="zh-CN" altLang="en-US" sz="1800" b="1" i="1" dirty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23" y="653519"/>
                <a:ext cx="8754037" cy="1797672"/>
              </a:xfrm>
              <a:prstGeom prst="rect">
                <a:avLst/>
              </a:prstGeom>
              <a:blipFill rotWithShape="0">
                <a:blip r:embed="rId2"/>
                <a:stretch>
                  <a:fillRect l="-1114" t="-1695" b="-10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/>
            </p:nvSpPr>
            <p:spPr>
              <a:xfrm>
                <a:off x="67236" y="3141829"/>
                <a:ext cx="8807824" cy="3377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800" b="1" dirty="0" smtClean="0"/>
                  <a:t>2: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𝒍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r>
                      <a:rPr lang="en-US" altLang="zh-CN" sz="1800" b="1" i="1">
                        <a:latin typeface="Cambria Math" charset="0"/>
                      </a:rPr>
                      <m:t>𝑩</m:t>
                    </m:r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𝒖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</a:rPr>
                          <m:t>𝑺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𝟎</m:t>
                        </m:r>
                      </m:sub>
                    </m:sSub>
                  </m:oMath>
                </a14:m>
                <a:endParaRPr kumimoji="1" lang="en-US" altLang="zh-CN" sz="1800" b="1" dirty="0" smtClean="0"/>
              </a:p>
              <a:p>
                <a:r>
                  <a:rPr kumimoji="1" lang="en-US" altLang="zh-CN" sz="1800" b="1" dirty="0" smtClean="0"/>
                  <a:t>Part 1: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𝒍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  <a:ea typeface="Cambria Math" charset="0"/>
                        <a:cs typeface="Cambria Math" charset="0"/>
                      </a:rPr>
                      <m:t>⇒</m:t>
                    </m:r>
                    <m:r>
                      <a:rPr lang="en-US" altLang="zh-CN" sz="1800" b="1" i="1">
                        <a:latin typeface="Cambria Math" charset="0"/>
                      </a:rPr>
                      <m:t>𝑩</m:t>
                    </m:r>
                  </m:oMath>
                </a14:m>
                <a:r>
                  <a:rPr lang="en-US" altLang="zh-CN" sz="1800" b="1" dirty="0" smtClean="0"/>
                  <a:t>    </a:t>
                </a:r>
                <a:r>
                  <a:rPr lang="en-US" altLang="zh-CN" sz="1800" dirty="0" err="1" smtClean="0"/>
                  <a:t>x+y</a:t>
                </a:r>
                <a:r>
                  <a:rPr lang="en-US" altLang="zh-CN" sz="1800" dirty="0" smtClean="0"/>
                  <a:t>=k; y-x=2z-k</a:t>
                </a:r>
                <a14:m>
                  <m:oMath xmlns:m="http://schemas.openxmlformats.org/officeDocument/2006/math">
                    <m:r>
                      <a:rPr lang="en-US" altLang="zh-CN" sz="1800" b="0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   </m:t>
                    </m:r>
                    <m:r>
                      <a:rPr lang="en-US" altLang="zh-CN" sz="1800" b="1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                  ⟹</m:t>
                    </m:r>
                  </m:oMath>
                </a14:m>
                <a:r>
                  <a:rPr lang="en-US" altLang="zh-CN" sz="1800" dirty="0" smtClean="0"/>
                  <a:t>x=k - z; y=z</a:t>
                </a:r>
              </a:p>
              <a:p>
                <a:r>
                  <a:rPr kumimoji="1" lang="en-US" altLang="zh-CN" sz="1800" b="1" i="1" dirty="0" smtClean="0"/>
                  <a:t>Part 2:</a:t>
                </a:r>
                <a14:m>
                  <m:oMath xmlns:m="http://schemas.openxmlformats.org/officeDocument/2006/math">
                    <m:r>
                      <a:rPr lang="en-US" altLang="zh-CN" sz="1800" b="1" i="1" smtClean="0">
                        <a:latin typeface="Cambria Math" charset="0"/>
                      </a:rPr>
                      <m:t> </m:t>
                    </m:r>
                    <m:r>
                      <a:rPr lang="en-US" altLang="zh-CN" sz="1800" b="1" i="1">
                        <a:latin typeface="Cambria Math" charset="0"/>
                      </a:rPr>
                      <m:t>𝑩</m:t>
                    </m:r>
                    <m:r>
                      <a:rPr lang="en-US" altLang="zh-CN" sz="1800" b="1" i="1">
                        <a:latin typeface="Cambria Math" charset="0"/>
                        <a:ea typeface="Cambria Math" charset="0"/>
                        <a:cs typeface="Cambria Math" charset="0"/>
                      </a:rPr>
                      <m:t>⇒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𝒖</m:t>
                        </m:r>
                      </m:sub>
                    </m:sSub>
                  </m:oMath>
                </a14:m>
                <a:r>
                  <a:rPr kumimoji="1" lang="en-US" altLang="zh-CN" sz="1800" b="1" i="1" dirty="0" smtClean="0"/>
                  <a:t>.  </a:t>
                </a:r>
                <a:r>
                  <a:rPr kumimoji="1" lang="en-US" altLang="zh-CN" sz="1800" dirty="0" err="1" smtClean="0"/>
                  <a:t>X+y</a:t>
                </a:r>
                <a:r>
                  <a:rPr kumimoji="1" lang="en-US" altLang="zh-CN" sz="1800" dirty="0" smtClean="0"/>
                  <a:t>=</a:t>
                </a:r>
                <a:r>
                  <a:rPr kumimoji="1" lang="en-US" altLang="zh-CN" sz="1800" dirty="0" err="1" smtClean="0"/>
                  <a:t>k;x-y</a:t>
                </a:r>
                <a:r>
                  <a:rPr kumimoji="1" lang="en-US" altLang="zh-CN" sz="1800" dirty="0" smtClean="0"/>
                  <a:t>=</a:t>
                </a:r>
                <a:r>
                  <a:rPr kumimoji="1" lang="en-US" altLang="zh-CN" sz="1800" dirty="0" err="1" smtClean="0"/>
                  <a:t>b-n+b-n</a:t>
                </a:r>
                <a:r>
                  <a:rPr kumimoji="1" lang="en-US" altLang="zh-CN" sz="1800" dirty="0" smtClean="0"/>
                  <a:t>-(j-n)</a:t>
                </a:r>
                <a:r>
                  <a:rPr lang="en-US" altLang="zh-CN" sz="1800" b="1" dirty="0">
                    <a:ea typeface="Cambria Math" charset="0"/>
                    <a:cs typeface="Cambria Math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800" b="1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   </m:t>
                    </m:r>
                    <m:r>
                      <a:rPr lang="en-US" altLang="zh-CN" sz="1800" b="1" i="1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1800" dirty="0" smtClean="0"/>
                  <a:t>x=(k+2b-n-j)/2; y=(k-2b+n+j)/2</a:t>
                </a:r>
              </a:p>
              <a:p>
                <a:r>
                  <a:rPr kumimoji="1" lang="en-US" altLang="zh-CN" sz="2400" dirty="0" err="1" smtClean="0"/>
                  <a:t>OptionValue</a:t>
                </a:r>
                <a:r>
                  <a:rPr kumimoji="1" lang="en-US" altLang="zh-CN" sz="2400" dirty="0" smtClean="0"/>
                  <a:t>=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1600" b="1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600" b="1" i="1" smtClean="0">
                              <a:latin typeface="Cambria Math" charset="0"/>
                            </a:rPr>
                            <m:t>𝒆</m:t>
                          </m:r>
                        </m:e>
                        <m:sup>
                          <m:r>
                            <a:rPr kumimoji="1" lang="en-US" altLang="zh-CN" sz="1600" b="1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600" b="1" i="1" smtClean="0">
                              <a:latin typeface="Cambria Math" charset="0"/>
                            </a:rPr>
                            <m:t>𝒓𝑻</m:t>
                          </m:r>
                        </m:sup>
                      </m:sSup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1600" b="1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1600" b="1" i="1" smtClean="0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600" b="1" i="1" smtClean="0">
                              <a:latin typeface="Cambria Math" charset="0"/>
                            </a:rPr>
                            <m:t>=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kumimoji="1" lang="hr-HR" altLang="zh-CN" sz="1600" b="1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600" b="1" i="1" smtClean="0">
                                  <a:latin typeface="Cambria Math" charset="0"/>
                                </a:rPr>
                                <m:t>𝒃</m:t>
                              </m:r>
                            </m:e>
                          </m:d>
                        </m:sub>
                        <m:sup>
                          <m:r>
                            <a:rPr kumimoji="1" lang="en-US" altLang="zh-CN" sz="1600" b="1" i="1" smtClean="0">
                              <a:latin typeface="Cambria Math" charset="0"/>
                            </a:rPr>
                            <m:t>𝒏</m:t>
                          </m:r>
                        </m:sup>
                        <m:e>
                          <m:d>
                            <m:dPr>
                              <m:ctrlPr>
                                <a:rPr kumimoji="1" lang="mr-IN" altLang="zh-CN" sz="1600" b="1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600" b="1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𝒏</m:t>
                                  </m:r>
                                </m:num>
                                <m:den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𝒌</m:t>
                                  </m:r>
                                </m:den>
                              </m:f>
                            </m:e>
                          </m:d>
                          <m:sSubSup>
                            <m:sSubSupPr>
                              <m:ctrlPr>
                                <a:rPr kumimoji="1" lang="en-US" altLang="zh-CN" sz="1600" b="1" i="1" smtClean="0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1600" b="1" i="1" smtClean="0">
                                  <a:latin typeface="Cambria Math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kumimoji="1" lang="en-US" altLang="zh-CN" sz="1600" b="1" i="1" smtClean="0">
                                  <a:latin typeface="Cambria Math" charset="0"/>
                                </a:rPr>
                                <m:t>𝒎</m:t>
                              </m:r>
                            </m:sub>
                            <m:sup>
                              <m:r>
                                <a:rPr kumimoji="1" lang="en-US" altLang="zh-CN" sz="1600" b="1" i="1" smtClean="0">
                                  <a:latin typeface="Cambria Math" charset="0"/>
                                </a:rPr>
                                <m:t>𝒏</m:t>
                              </m:r>
                              <m:r>
                                <a:rPr kumimoji="1" lang="en-US" altLang="zh-CN" sz="1600" b="1" i="1" smtClean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600" b="1" i="1" smtClean="0">
                                  <a:latin typeface="Cambria Math" charset="0"/>
                                </a:rPr>
                                <m:t>𝒌</m:t>
                              </m:r>
                            </m:sup>
                          </m:sSubSup>
                          <m:d>
                            <m:dPr>
                              <m:begChr m:val="{"/>
                              <m:endChr m:val="}"/>
                              <m:ctrlPr>
                                <a:rPr kumimoji="1" lang="en-US" altLang="zh-CN" sz="1600" b="1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kumimoji="1" lang="is-IS" altLang="zh-CN" sz="1600" b="1" i="1" smtClean="0">
                                      <a:latin typeface="Cambria Math" charset="0"/>
                                    </a:rPr>
                                  </m:ctrlPr>
                                </m:eqArrPr>
                                <m:e>
                                  <m:nary>
                                    <m:naryPr>
                                      <m:chr m:val="∑"/>
                                      <m:limLoc m:val="subSup"/>
                                      <m:ctrlPr>
                                        <a:rPr kumimoji="1" lang="is-IS" altLang="zh-CN" sz="1600" b="1" i="1" smtClean="0">
                                          <a:latin typeface="Cambria Math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𝒛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=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𝑼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(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𝒌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𝑪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𝒖</m:t>
                                          </m:r>
                                        </m:sub>
                                      </m:sSub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)</m:t>
                                      </m:r>
                                    </m:sub>
                                    <m:sup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(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𝒌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𝒃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)/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𝟐</m:t>
                                      </m:r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kumimoji="1" lang="mr-IN" altLang="zh-CN" sz="1600" b="1" i="1" smtClean="0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type m:val="noBar"/>
                                              <m:ctrlPr>
                                                <a:rPr kumimoji="1" lang="mr-IN" altLang="zh-CN" sz="1600" b="1" i="1" smtClean="0">
                                                  <a:latin typeface="Cambria Math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kumimoji="1" lang="en-US" altLang="zh-CN" sz="1600" b="1" i="1" smtClean="0">
                                                  <a:latin typeface="Cambria Math" charset="0"/>
                                                </a:rPr>
                                                <m:t>𝒌</m:t>
                                              </m:r>
                                            </m:num>
                                            <m:den>
                                              <m:r>
                                                <a:rPr kumimoji="1" lang="en-US" altLang="zh-CN" sz="1600" b="1" i="1" smtClean="0">
                                                  <a:latin typeface="Cambria Math" charset="0"/>
                                                </a:rPr>
                                                <m:t>𝒃</m:t>
                                              </m:r>
                                              <m:r>
                                                <a:rPr kumimoji="1" lang="en-US" altLang="zh-CN" sz="1600" b="1" i="1" smtClean="0">
                                                  <a:latin typeface="Cambria Math" charset="0"/>
                                                </a:rPr>
                                                <m:t>+</m:t>
                                              </m:r>
                                              <m:r>
                                                <a:rPr kumimoji="1" lang="en-US" altLang="zh-CN" sz="1600" b="1" i="1" smtClean="0">
                                                  <a:latin typeface="Cambria Math" charset="0"/>
                                                </a:rPr>
                                                <m:t>𝒛</m:t>
                                              </m:r>
                                            </m:den>
                                          </m:f>
                                        </m:e>
                                      </m:d>
                                    </m:e>
                                  </m:nary>
                                  <m:sSubSup>
                                    <m:sSubSupPr>
                                      <m:ctrlP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𝑷</m:t>
                                      </m:r>
                                    </m:e>
                                    <m:sub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𝒖</m:t>
                                      </m:r>
                                    </m:sub>
                                    <m:sup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𝒌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𝒃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𝒛</m:t>
                                      </m:r>
                                    </m:sup>
                                  </m:sSubSup>
                                  <m:sSubSup>
                                    <m:sSubSupPr>
                                      <m:ctrlP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𝑷</m:t>
                                      </m:r>
                                    </m:e>
                                    <m:sub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𝒅</m:t>
                                      </m:r>
                                    </m:sub>
                                    <m:sup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𝒃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+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𝒛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𝑨</m:t>
                                      </m:r>
                                      <m:d>
                                        <m:dPr>
                                          <m:ctrlP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𝑺𝑻</m:t>
                                          </m:r>
                                        </m:e>
                                      </m:d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𝑿</m:t>
                                      </m:r>
                                    </m:e>
                                  </m:d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 </m:t>
                                  </m:r>
                                </m:e>
                                <m:e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+ </m:t>
                                  </m:r>
                                </m:e>
                                <m:e>
                                  <m:nary>
                                    <m:naryPr>
                                      <m:chr m:val="∑"/>
                                      <m:limLoc m:val="subSup"/>
                                      <m:ctrlPr>
                                        <a:rPr kumimoji="1" lang="is-IS" altLang="zh-CN" sz="1600" b="1" i="1" smtClean="0">
                                          <a:latin typeface="Cambria Math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1"/>
                                        </m:rP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𝒛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=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(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𝒌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𝒃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)/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𝟐</m:t>
                                      </m:r>
                                    </m:sub>
                                    <m:sup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𝑳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(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𝒌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𝑪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𝒍</m:t>
                                          </m:r>
                                        </m:sub>
                                      </m:sSub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)</m:t>
                                      </m:r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kumimoji="1" lang="mr-IN" altLang="zh-CN" sz="1600" b="1" i="1" smtClean="0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type m:val="noBar"/>
                                              <m:ctrlPr>
                                                <a:rPr kumimoji="1" lang="mr-IN" altLang="zh-CN" sz="1600" b="1" i="1" smtClean="0">
                                                  <a:latin typeface="Cambria Math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kumimoji="1" lang="en-US" altLang="zh-CN" sz="1600" b="1" i="1" smtClean="0">
                                                  <a:latin typeface="Cambria Math" charset="0"/>
                                                </a:rPr>
                                                <m:t>𝒌</m:t>
                                              </m:r>
                                            </m:num>
                                            <m:den>
                                              <m:r>
                                                <a:rPr kumimoji="1" lang="en-US" altLang="zh-CN" sz="1600" b="1" i="1" smtClean="0">
                                                  <a:latin typeface="Cambria Math" charset="0"/>
                                                </a:rPr>
                                                <m:t>𝒛</m:t>
                                              </m:r>
                                            </m:den>
                                          </m:f>
                                        </m:e>
                                      </m:d>
                                      <m:sSubSup>
                                        <m:sSubSupPr>
                                          <m:ctrlP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𝑷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𝒖</m:t>
                                          </m:r>
                                        </m:sub>
                                        <m:sup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𝒌</m:t>
                                          </m:r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−</m:t>
                                          </m:r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𝒛</m:t>
                                          </m:r>
                                        </m:sup>
                                      </m:sSubSup>
                                      <m:sSubSup>
                                        <m:sSubSupPr>
                                          <m:ctrlP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𝑷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𝒅</m:t>
                                          </m:r>
                                        </m:sub>
                                        <m:sup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𝒛</m:t>
                                          </m:r>
                                        </m:sup>
                                      </m:sSubSup>
                                    </m:e>
                                  </m:nary>
                                  <m:d>
                                    <m:dPr>
                                      <m:ctrlP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𝑨</m:t>
                                      </m:r>
                                      <m:d>
                                        <m:dPr>
                                          <m:ctrlP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𝑺𝑻</m:t>
                                          </m:r>
                                        </m:e>
                                      </m:d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𝑿</m:t>
                                      </m:r>
                                    </m:e>
                                  </m:d>
                                </m:e>
                              </m:eqArr>
                            </m:e>
                          </m:d>
                        </m:e>
                      </m:nary>
                    </m:oMath>
                  </m:oMathPara>
                </a14:m>
                <a:endParaRPr kumimoji="1" lang="en-US" altLang="zh-CN" sz="1600" b="1" i="1" dirty="0" smtClean="0"/>
              </a:p>
              <a:p>
                <a:endParaRPr kumimoji="1" lang="en-US" altLang="zh-CN" sz="1600" b="1" i="1" dirty="0"/>
              </a:p>
              <a:p>
                <a:endParaRPr kumimoji="1" lang="en-US" altLang="zh-CN" sz="1600" b="1" i="1" dirty="0" smtClean="0"/>
              </a:p>
              <a:p>
                <a:endParaRPr kumimoji="1" lang="zh-CN" altLang="en-US" sz="1600" b="1" i="1" dirty="0"/>
              </a:p>
            </p:txBody>
          </p:sp>
        </mc:Choice>
        <mc:Fallback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36" y="3141829"/>
                <a:ext cx="8807824" cy="3377591"/>
              </a:xfrm>
              <a:prstGeom prst="rect">
                <a:avLst/>
              </a:prstGeom>
              <a:blipFill rotWithShape="0">
                <a:blip r:embed="rId3"/>
                <a:stretch>
                  <a:fillRect l="-1038" t="-23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/>
            </p:nvSpPr>
            <p:spPr>
              <a:xfrm>
                <a:off x="121023" y="253409"/>
                <a:ext cx="410135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000" b="1" dirty="0" smtClean="0"/>
                  <a:t>Case 1 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2000" b="1" i="1">
                            <a:latin typeface="Cambria Math" charset="0"/>
                          </a:rPr>
                          <m:t>𝒍</m:t>
                        </m:r>
                      </m:sub>
                    </m:sSub>
                    <m:r>
                      <a:rPr lang="en-US" altLang="zh-CN" sz="20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20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20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2000" b="1" i="1">
                            <a:latin typeface="Cambria Math" charset="0"/>
                          </a:rPr>
                          <m:t>𝒖</m:t>
                        </m:r>
                      </m:sub>
                    </m:sSub>
                    <m:r>
                      <a:rPr lang="en-US" altLang="zh-CN" sz="20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20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2000" b="1" i="1">
                            <a:latin typeface="Cambria Math" charset="0"/>
                          </a:rPr>
                          <m:t>𝑺</m:t>
                        </m:r>
                      </m:e>
                      <m:sub>
                        <m:r>
                          <a:rPr lang="en-US" altLang="zh-CN" sz="2000" b="1" i="1">
                            <a:latin typeface="Cambria Math" charset="0"/>
                          </a:rPr>
                          <m:t>𝟎</m:t>
                        </m:r>
                      </m:sub>
                    </m:sSub>
                  </m:oMath>
                </a14:m>
                <a:endParaRPr kumimoji="1" lang="zh-CN" altLang="en-US" sz="2000" b="1" dirty="0"/>
              </a:p>
            </p:txBody>
          </p:sp>
        </mc:Choice>
        <mc:Fallback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23" y="253409"/>
                <a:ext cx="4101353" cy="400110"/>
              </a:xfrm>
              <a:prstGeom prst="rect">
                <a:avLst/>
              </a:prstGeom>
              <a:blipFill rotWithShape="0">
                <a:blip r:embed="rId4"/>
                <a:stretch>
                  <a:fillRect l="-1634" t="-9231" b="-2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293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309282" y="1196789"/>
                <a:ext cx="8707718" cy="19690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800" b="1" dirty="0" smtClean="0"/>
                  <a:t>3: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𝒍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𝒖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r>
                      <a:rPr lang="en-US" altLang="zh-CN" sz="1800" b="1" i="1">
                        <a:latin typeface="Cambria Math" charset="0"/>
                      </a:rPr>
                      <m:t>𝑩</m:t>
                    </m:r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</a:rPr>
                          <m:t>𝑺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𝟎</m:t>
                        </m:r>
                      </m:sub>
                    </m:sSub>
                  </m:oMath>
                </a14:m>
                <a:endParaRPr lang="zh-CN" altLang="en-US" sz="1800" b="1" dirty="0"/>
              </a:p>
              <a:p>
                <a:r>
                  <a:rPr kumimoji="1" lang="en-US" altLang="zh-CN" sz="2000" dirty="0" err="1" smtClean="0"/>
                  <a:t>x+y</a:t>
                </a:r>
                <a:r>
                  <a:rPr kumimoji="1" lang="en-US" altLang="zh-CN" sz="2000" dirty="0" smtClean="0"/>
                  <a:t>=k; y-x=2z-k</a:t>
                </a:r>
                <a:r>
                  <a:rPr kumimoji="1" lang="en-US" altLang="zh-CN" sz="2000" dirty="0" smtClean="0">
                    <a:ea typeface="Cambria Math" charset="0"/>
                    <a:cs typeface="Cambria Math" charset="0"/>
                  </a:rPr>
                  <a:t>   </a:t>
                </a:r>
                <a14:m>
                  <m:oMath xmlns:m="http://schemas.openxmlformats.org/officeDocument/2006/math">
                    <m:r>
                      <a:rPr kumimoji="1" lang="en-US" altLang="zh-CN" sz="2000" i="1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2000" dirty="0" smtClean="0"/>
                  <a:t>x=k-z; y=z</a:t>
                </a:r>
              </a:p>
              <a:p>
                <a:r>
                  <a:rPr kumimoji="1" lang="en-US" altLang="zh-CN" sz="2400" dirty="0" err="1" smtClean="0"/>
                  <a:t>OptionValue</a:t>
                </a:r>
                <a:r>
                  <a:rPr kumimoji="1" lang="en-US" altLang="zh-CN" sz="2400" dirty="0" smtClean="0"/>
                  <a:t>=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1800" b="1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𝒆</m:t>
                          </m:r>
                        </m:e>
                        <m:sup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𝒓𝑻</m:t>
                          </m:r>
                        </m:sup>
                      </m:sSup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1800" b="1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1800" b="1" i="1" smtClean="0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=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kumimoji="1" lang="hr-HR" altLang="zh-CN" sz="1800" b="1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𝒃</m:t>
                              </m:r>
                            </m:e>
                          </m:d>
                        </m:sub>
                        <m:sup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𝒏</m:t>
                          </m:r>
                        </m:sup>
                        <m:e>
                          <m:d>
                            <m:dPr>
                              <m:ctrlPr>
                                <a:rPr kumimoji="1" lang="mr-IN" altLang="zh-CN" sz="1800" b="1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800" b="1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𝒏</m:t>
                                  </m:r>
                                </m:num>
                                <m:den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𝒌</m:t>
                                  </m:r>
                                </m:den>
                              </m:f>
                            </m:e>
                          </m:d>
                          <m:sSubSup>
                            <m:sSubSupPr>
                              <m:ctrlPr>
                                <a:rPr kumimoji="1" lang="en-US" altLang="zh-CN" sz="1800" b="1" i="1" smtClean="0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𝒎</m:t>
                              </m:r>
                            </m:sub>
                            <m:sup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𝒏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𝒌</m:t>
                              </m:r>
                            </m:sup>
                          </m:sSubSup>
                          <m:nary>
                            <m:naryPr>
                              <m:chr m:val="∑"/>
                              <m:limLoc m:val="subSup"/>
                              <m:ctrlPr>
                                <a:rPr kumimoji="1" lang="is-IS" altLang="zh-CN" sz="1800" b="1" i="1" smtClean="0">
                                  <a:latin typeface="Cambria Math" charset="0"/>
                                </a:rPr>
                              </m:ctrlPr>
                            </m:naryPr>
                            <m:sub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=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𝑼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(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kumimoji="1" lang="en-US" altLang="zh-CN" sz="1800" b="1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</m:sSub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)</m:t>
                              </m:r>
                            </m:sub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𝑳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(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kumimoji="1" lang="en-US" altLang="zh-CN" sz="1800" b="1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)</m:t>
                              </m:r>
                            </m:sup>
                            <m:e>
                              <m:d>
                                <m:dPr>
                                  <m:ctrlPr>
                                    <a:rPr kumimoji="1" lang="mr-IN" altLang="zh-CN" sz="1800" b="1" i="1" smtClean="0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type m:val="noBar"/>
                                      <m:ctrlPr>
                                        <a:rPr kumimoji="1" lang="mr-IN" altLang="zh-CN" sz="1800" b="1" i="1" smtClean="0">
                                          <a:latin typeface="Cambria Math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zh-CN" sz="1800" b="1" i="1" smtClean="0">
                                          <a:latin typeface="Cambria Math" charset="0"/>
                                        </a:rPr>
                                        <m:t>𝒌</m:t>
                                      </m:r>
                                    </m:num>
                                    <m:den>
                                      <m:r>
                                        <a:rPr kumimoji="1" lang="en-US" altLang="zh-CN" sz="1800" b="1" i="1" smtClean="0">
                                          <a:latin typeface="Cambria Math" charset="0"/>
                                        </a:rPr>
                                        <m:t>𝒛</m:t>
                                      </m:r>
                                    </m:den>
                                  </m:f>
                                </m:e>
                              </m:d>
                              <m:sSubSup>
                                <m:sSubSupPr>
                                  <m:ctrlP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𝑷</m:t>
                                  </m:r>
                                </m:e>
                                <m:sub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  <m:sup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𝒌</m:t>
                                  </m:r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𝒛</m:t>
                                  </m:r>
                                </m:sup>
                              </m:sSubSup>
                              <m:sSubSup>
                                <m:sSubSupPr>
                                  <m:ctrlP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𝑷</m:t>
                                  </m:r>
                                </m:e>
                                <m:sub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𝒅</m:t>
                                  </m:r>
                                </m:sub>
                                <m:sup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𝒛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kumimoji="1" lang="en-US" altLang="zh-CN" sz="1800" b="1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𝑨</m:t>
                                  </m:r>
                                  <m:d>
                                    <m:dPr>
                                      <m:ctrlPr>
                                        <a:rPr kumimoji="1" lang="en-US" altLang="zh-CN" sz="1800" b="1" i="1">
                                          <a:latin typeface="Cambria Math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CN" sz="1800" b="1" i="1">
                                          <a:latin typeface="Cambria Math" charset="0"/>
                                        </a:rPr>
                                        <m:t>𝑺𝑻</m:t>
                                      </m:r>
                                    </m:e>
                                  </m:d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𝑿</m:t>
                                  </m:r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kumimoji="1" lang="en-US" altLang="zh-CN" sz="1800" b="1" dirty="0" smtClean="0"/>
              </a:p>
              <a:p>
                <a:endParaRPr kumimoji="1" lang="zh-CN" altLang="en-US" sz="2000" dirty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282" y="1196789"/>
                <a:ext cx="8707718" cy="1969001"/>
              </a:xfrm>
              <a:prstGeom prst="rect">
                <a:avLst/>
              </a:prstGeom>
              <a:blipFill rotWithShape="0">
                <a:blip r:embed="rId2"/>
                <a:stretch>
                  <a:fillRect l="-1120" t="-15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203200" y="3429374"/>
                <a:ext cx="8940800" cy="19210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800" b="1" dirty="0" smtClean="0"/>
                  <a:t>4: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𝒍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𝒖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</a:rPr>
                          <m:t>𝑺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𝟎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r>
                      <a:rPr lang="en-US" altLang="zh-CN" sz="1800" b="1" i="1">
                        <a:latin typeface="Cambria Math" charset="0"/>
                      </a:rPr>
                      <m:t>𝑩</m:t>
                    </m:r>
                  </m:oMath>
                </a14:m>
                <a:endParaRPr lang="en-US" altLang="zh-CN" sz="1800" dirty="0" smtClean="0"/>
              </a:p>
              <a:p>
                <a:r>
                  <a:rPr lang="en-US" altLang="zh-CN" sz="1800" dirty="0" err="1" smtClean="0"/>
                  <a:t>X+y</a:t>
                </a:r>
                <a:r>
                  <a:rPr lang="en-US" altLang="zh-CN" sz="1800" dirty="0" smtClean="0"/>
                  <a:t>=k; y-x=b+b+2z-k</a:t>
                </a:r>
                <a14:m>
                  <m:oMath xmlns:m="http://schemas.openxmlformats.org/officeDocument/2006/math">
                    <m:r>
                      <a:rPr lang="en-US" altLang="zh-CN" sz="1800" b="0" i="1" smtClean="0">
                        <a:latin typeface="Cambria Math" charset="0"/>
                      </a:rPr>
                      <m:t>     </m:t>
                    </m:r>
                    <m:r>
                      <a:rPr lang="en-US" altLang="zh-CN" sz="1800" i="1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lang="en-US" altLang="zh-CN" sz="1800" dirty="0" smtClean="0"/>
                  <a:t>x=k-b-z; y=</a:t>
                </a:r>
                <a:r>
                  <a:rPr lang="en-US" altLang="zh-CN" sz="1800" dirty="0" err="1" smtClean="0"/>
                  <a:t>b+z</a:t>
                </a:r>
                <a:endParaRPr lang="en-US" altLang="zh-CN" sz="1800" dirty="0" smtClean="0"/>
              </a:p>
              <a:p>
                <a:r>
                  <a:rPr lang="en-US" altLang="zh-CN" sz="2400" dirty="0" err="1" smtClean="0"/>
                  <a:t>OptionValue</a:t>
                </a:r>
                <a:r>
                  <a:rPr lang="en-US" altLang="zh-CN" sz="2400" dirty="0" smtClean="0"/>
                  <a:t>=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800" b="1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altLang="zh-CN" sz="1800" b="1" i="1" smtClean="0">
                              <a:latin typeface="Cambria Math" charset="0"/>
                            </a:rPr>
                            <m:t>𝒆</m:t>
                          </m:r>
                        </m:e>
                        <m:sup>
                          <m:r>
                            <a:rPr lang="en-US" altLang="zh-CN" sz="1800" b="1" i="1" smtClean="0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1800" b="1" i="1" smtClean="0">
                              <a:latin typeface="Cambria Math" charset="0"/>
                            </a:rPr>
                            <m:t>𝒓𝑻</m:t>
                          </m:r>
                        </m:sup>
                      </m:sSup>
                      <m:nary>
                        <m:naryPr>
                          <m:chr m:val="∑"/>
                          <m:limLoc m:val="subSup"/>
                          <m:ctrlPr>
                            <a:rPr lang="is-IS" altLang="zh-CN" sz="1800" b="1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US" altLang="zh-CN" sz="1800" b="1" i="1" smtClean="0">
                              <a:latin typeface="Cambria Math" charset="0"/>
                            </a:rPr>
                            <m:t>𝒌</m:t>
                          </m:r>
                          <m:r>
                            <a:rPr lang="en-US" altLang="zh-CN" sz="1800" b="1" i="1" smtClean="0">
                              <a:latin typeface="Cambria Math" charset="0"/>
                            </a:rPr>
                            <m:t>=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hr-HR" altLang="zh-CN" sz="1800" b="1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altLang="zh-CN" sz="1800" b="1" i="1" smtClean="0">
                                  <a:latin typeface="Cambria Math" charset="0"/>
                                </a:rPr>
                                <m:t>𝒃</m:t>
                              </m:r>
                            </m:e>
                          </m:d>
                        </m:sub>
                        <m:sup>
                          <m:r>
                            <a:rPr lang="en-US" altLang="zh-CN" sz="1800" b="1" i="1" smtClean="0">
                              <a:latin typeface="Cambria Math" charset="0"/>
                            </a:rPr>
                            <m:t>𝒏</m:t>
                          </m:r>
                        </m:sup>
                        <m:e>
                          <m:d>
                            <m:dPr>
                              <m:ctrlPr>
                                <a:rPr lang="mr-IN" altLang="zh-CN" sz="1800" b="1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mr-IN" altLang="zh-CN" sz="1800" b="1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1800" b="1" i="1" smtClean="0">
                                      <a:latin typeface="Cambria Math" charset="0"/>
                                    </a:rPr>
                                    <m:t>𝒏</m:t>
                                  </m:r>
                                </m:num>
                                <m:den>
                                  <m:r>
                                    <a:rPr lang="en-US" altLang="zh-CN" sz="1800" b="1" i="1" smtClean="0">
                                      <a:latin typeface="Cambria Math" charset="0"/>
                                    </a:rPr>
                                    <m:t>𝒌</m:t>
                                  </m:r>
                                </m:den>
                              </m:f>
                            </m:e>
                          </m:d>
                          <m:sSubSup>
                            <m:sSubSupPr>
                              <m:ctrlPr>
                                <a:rPr lang="en-US" altLang="zh-CN" sz="1800" b="1" i="1" smtClean="0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800" b="1" i="1" smtClean="0">
                                  <a:latin typeface="Cambria Math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altLang="zh-CN" sz="1800" b="1" i="1" smtClean="0">
                                  <a:latin typeface="Cambria Math" charset="0"/>
                                </a:rPr>
                                <m:t>𝒎</m:t>
                              </m:r>
                            </m:sub>
                            <m:sup>
                              <m:r>
                                <a:rPr lang="en-US" altLang="zh-CN" sz="1800" b="1" i="1" smtClean="0">
                                  <a:latin typeface="Cambria Math" charset="0"/>
                                </a:rPr>
                                <m:t>𝒏</m:t>
                              </m:r>
                              <m:r>
                                <a:rPr lang="en-US" altLang="zh-CN" sz="1800" b="1" i="1" smtClean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US" altLang="zh-CN" sz="1800" b="1" i="1" smtClean="0">
                                  <a:latin typeface="Cambria Math" charset="0"/>
                                </a:rPr>
                                <m:t>𝒌</m:t>
                              </m:r>
                            </m:sup>
                          </m:sSubSup>
                          <m:nary>
                            <m:naryPr>
                              <m:chr m:val="∑"/>
                              <m:limLoc m:val="subSup"/>
                              <m:ctrlPr>
                                <a:rPr lang="is-IS" altLang="zh-CN" sz="1800" b="1" i="1" smtClean="0">
                                  <a:latin typeface="Cambria Math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1"/>
                                </m:rPr>
                                <a:rPr lang="en-US" altLang="zh-CN" sz="1800" b="1" i="1" smtClean="0">
                                  <a:latin typeface="Cambria Math" charset="0"/>
                                </a:rPr>
                                <m:t>𝒛</m:t>
                              </m:r>
                              <m:r>
                                <a:rPr lang="en-US" altLang="zh-CN" sz="1800" b="1" i="1" smtClean="0">
                                  <a:latin typeface="Cambria Math" charset="0"/>
                                </a:rPr>
                                <m:t>=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𝑼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(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kumimoji="1" lang="en-US" altLang="zh-CN" sz="1800" b="1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</m:sSub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)</m:t>
                              </m:r>
                            </m:sub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𝑳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(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kumimoji="1" lang="en-US" altLang="zh-CN" sz="1800" b="1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)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mr-IN" altLang="zh-CN" sz="1800" b="1" i="1" smtClean="0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type m:val="noBar"/>
                                      <m:ctrlPr>
                                        <a:rPr lang="mr-IN" altLang="zh-CN" sz="1800" b="1" i="1" smtClean="0">
                                          <a:latin typeface="Cambria Math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CN" sz="1800" b="1" i="1" smtClean="0">
                                          <a:latin typeface="Cambria Math" charset="0"/>
                                        </a:rPr>
                                        <m:t>𝒌</m:t>
                                      </m:r>
                                    </m:num>
                                    <m:den>
                                      <m:r>
                                        <a:rPr lang="en-US" altLang="zh-CN" sz="1800" b="1" i="1" smtClean="0">
                                          <a:latin typeface="Cambria Math" charset="0"/>
                                        </a:rPr>
                                        <m:t>𝒃</m:t>
                                      </m:r>
                                      <m:r>
                                        <a:rPr lang="en-US" altLang="zh-CN" sz="1800" b="1" i="1" smtClean="0">
                                          <a:latin typeface="Cambria Math" charset="0"/>
                                        </a:rPr>
                                        <m:t>+</m:t>
                                      </m:r>
                                      <m:r>
                                        <a:rPr lang="en-US" altLang="zh-CN" sz="1800" b="1" i="1" smtClean="0">
                                          <a:latin typeface="Cambria Math" charset="0"/>
                                        </a:rPr>
                                        <m:t>𝒛</m:t>
                                      </m:r>
                                    </m:den>
                                  </m:f>
                                </m:e>
                              </m:d>
                              <m:sSubSup>
                                <m:sSubSupPr>
                                  <m:ctrlPr>
                                    <a:rPr kumimoji="1" lang="en-US" altLang="zh-CN" sz="1800" b="1" i="1"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𝑷</m:t>
                                  </m:r>
                                </m:e>
                                <m:sub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  <m:sup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𝒌</m:t>
                                  </m:r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𝒃</m:t>
                                  </m:r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𝒛</m:t>
                                  </m:r>
                                </m:sup>
                              </m:sSubSup>
                              <m:sSubSup>
                                <m:sSubSupPr>
                                  <m:ctrlPr>
                                    <a:rPr kumimoji="1" lang="en-US" altLang="zh-CN" sz="1800" b="1" i="1"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𝑷</m:t>
                                  </m:r>
                                </m:e>
                                <m:sub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𝒅</m:t>
                                  </m:r>
                                </m:sub>
                                <m:sup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𝒃</m:t>
                                  </m:r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𝒛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kumimoji="1" lang="en-US" altLang="zh-CN" sz="1800" b="1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𝑨</m:t>
                                  </m:r>
                                  <m:d>
                                    <m:dPr>
                                      <m:ctrlPr>
                                        <a:rPr kumimoji="1" lang="en-US" altLang="zh-CN" sz="1800" b="1" i="1">
                                          <a:latin typeface="Cambria Math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CN" sz="1800" b="1" i="1">
                                          <a:latin typeface="Cambria Math" charset="0"/>
                                        </a:rPr>
                                        <m:t>𝑺𝑻</m:t>
                                      </m:r>
                                    </m:e>
                                  </m:d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𝑿</m:t>
                                  </m:r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en-US" altLang="zh-CN" sz="1800" b="1" dirty="0" smtClean="0"/>
              </a:p>
              <a:p>
                <a:endParaRPr lang="zh-CN" altLang="en-US" sz="1800" dirty="0"/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200" y="3429374"/>
                <a:ext cx="8940800" cy="1921039"/>
              </a:xfrm>
              <a:prstGeom prst="rect">
                <a:avLst/>
              </a:prstGeom>
              <a:blipFill rotWithShape="0">
                <a:blip r:embed="rId3"/>
                <a:stretch>
                  <a:fillRect l="-1022" t="-44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496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121023" y="752743"/>
                <a:ext cx="74765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000" b="1" dirty="0" smtClean="0"/>
                  <a:t>Case 2: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2000" b="1" i="1" smtClean="0">
                            <a:latin typeface="Cambria Math" charset="0"/>
                          </a:rPr>
                          <m:t> </m:t>
                        </m:r>
                        <m:r>
                          <a:rPr lang="en-US" altLang="zh-CN" sz="2000" b="1" i="1">
                            <a:latin typeface="Cambria Math" charset="0"/>
                          </a:rPr>
                          <m:t>𝑺</m:t>
                        </m:r>
                      </m:e>
                      <m:sub>
                        <m:r>
                          <a:rPr lang="en-US" altLang="zh-CN" sz="2000" b="1" i="1">
                            <a:latin typeface="Cambria Math" charset="0"/>
                          </a:rPr>
                          <m:t>𝟎</m:t>
                        </m:r>
                      </m:sub>
                    </m:sSub>
                    <m:r>
                      <a:rPr lang="en-US" altLang="zh-CN" sz="2000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20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2000" b="1" i="1">
                            <a:latin typeface="Cambria Math" charset="0"/>
                          </a:rPr>
                          <m:t>𝒍</m:t>
                        </m:r>
                      </m:sub>
                    </m:sSub>
                    <m:r>
                      <a:rPr lang="en-US" altLang="zh-CN" sz="20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20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20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2000" b="1" i="1">
                            <a:latin typeface="Cambria Math" charset="0"/>
                          </a:rPr>
                          <m:t>𝒖</m:t>
                        </m:r>
                      </m:sub>
                    </m:sSub>
                  </m:oMath>
                </a14:m>
                <a:endParaRPr kumimoji="1" lang="zh-CN" altLang="en-US" sz="2000" b="1" dirty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23" y="752743"/>
                <a:ext cx="7476564" cy="400110"/>
              </a:xfrm>
              <a:prstGeom prst="rect">
                <a:avLst/>
              </a:prstGeom>
              <a:blipFill rotWithShape="0">
                <a:blip r:embed="rId2"/>
                <a:stretch>
                  <a:fillRect l="-897" t="-98485" b="-1242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121023" y="1448980"/>
                <a:ext cx="8928848" cy="15742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800" b="1" dirty="0" smtClean="0"/>
                  <a:t>1:</a:t>
                </a:r>
                <a14:m>
                  <m:oMath xmlns:m="http://schemas.openxmlformats.org/officeDocument/2006/math">
                    <m:r>
                      <a:rPr lang="en-US" altLang="zh-CN" sz="1800" b="1" i="1">
                        <a:latin typeface="Cambria Math" charset="0"/>
                      </a:rPr>
                      <m:t>𝑩</m:t>
                    </m:r>
                    <m:r>
                      <a:rPr lang="en-US" altLang="zh-CN" sz="1800" b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</a:rPr>
                          <m:t>𝑺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𝟎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𝒍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𝒖</m:t>
                        </m:r>
                      </m:sub>
                    </m:sSub>
                  </m:oMath>
                </a14:m>
                <a:endParaRPr kumimoji="1" lang="en-US" altLang="zh-CN" sz="1800" b="1" dirty="0" smtClean="0"/>
              </a:p>
              <a:p>
                <a:r>
                  <a:rPr kumimoji="1" lang="en-US" altLang="zh-CN" sz="1800" dirty="0" err="1"/>
                  <a:t>x</a:t>
                </a:r>
                <a:r>
                  <a:rPr kumimoji="1" lang="en-US" altLang="zh-CN" sz="1800" dirty="0" err="1" smtClean="0"/>
                  <a:t>+y</a:t>
                </a:r>
                <a:r>
                  <a:rPr kumimoji="1" lang="en-US" altLang="zh-CN" sz="1800" dirty="0" smtClean="0"/>
                  <a:t>=k; x-y= -2b+</a:t>
                </a:r>
                <a:r>
                  <a:rPr kumimoji="1" lang="en-US" altLang="zh-CN" sz="1800" dirty="0"/>
                  <a:t>k</a:t>
                </a:r>
                <a:r>
                  <a:rPr kumimoji="1" lang="en-US" altLang="zh-CN" sz="1800" dirty="0" smtClean="0"/>
                  <a:t>-2z</a:t>
                </a:r>
                <a14:m>
                  <m:oMath xmlns:m="http://schemas.openxmlformats.org/officeDocument/2006/math">
                    <m:r>
                      <a:rPr kumimoji="1" lang="en-US" altLang="zh-CN" sz="1800" i="1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kumimoji="1" lang="en-US" altLang="zh-CN" sz="18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     </m:t>
                    </m:r>
                    <m:r>
                      <a:rPr kumimoji="1" lang="en-US" altLang="zh-CN" sz="1800" i="1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1800" dirty="0" smtClean="0"/>
                  <a:t>x=k-b-z; y=</a:t>
                </a:r>
                <a:r>
                  <a:rPr kumimoji="1" lang="en-US" altLang="zh-CN" sz="1800" dirty="0" err="1" smtClean="0"/>
                  <a:t>b+z</a:t>
                </a:r>
                <a:endParaRPr kumimoji="1" lang="en-US" altLang="zh-CN" sz="1800" dirty="0" smtClean="0"/>
              </a:p>
              <a:p>
                <a:r>
                  <a:rPr lang="en-US" altLang="zh-CN" sz="2400" dirty="0"/>
                  <a:t>OptionValue=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6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altLang="zh-CN" sz="1600" b="1" i="1">
                              <a:latin typeface="Cambria Math" charset="0"/>
                            </a:rPr>
                            <m:t>𝒆</m:t>
                          </m:r>
                        </m:e>
                        <m:sup>
                          <m:r>
                            <a:rPr lang="en-US" altLang="zh-CN" sz="1600" b="1" i="1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1600" b="1" i="1">
                              <a:latin typeface="Cambria Math" charset="0"/>
                            </a:rPr>
                            <m:t>𝒓𝑻</m:t>
                          </m:r>
                        </m:sup>
                      </m:sSup>
                      <m:nary>
                        <m:naryPr>
                          <m:chr m:val="∑"/>
                          <m:limLoc m:val="subSup"/>
                          <m:ctrlPr>
                            <a:rPr lang="is-IS" altLang="zh-CN" sz="1600" b="1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US" altLang="zh-CN" sz="1600" b="1" i="1">
                              <a:latin typeface="Cambria Math" charset="0"/>
                            </a:rPr>
                            <m:t>𝒌</m:t>
                          </m:r>
                          <m:r>
                            <a:rPr lang="en-US" altLang="zh-CN" sz="1600" b="1" i="1">
                              <a:latin typeface="Cambria Math" charset="0"/>
                            </a:rPr>
                            <m:t>=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hr-HR" altLang="zh-CN" sz="16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𝒃</m:t>
                              </m:r>
                            </m:e>
                          </m:d>
                        </m:sub>
                        <m:sup>
                          <m:r>
                            <a:rPr lang="en-US" altLang="zh-CN" sz="1600" b="1" i="1">
                              <a:latin typeface="Cambria Math" charset="0"/>
                            </a:rPr>
                            <m:t>𝒏</m:t>
                          </m:r>
                        </m:sup>
                        <m:e>
                          <m:d>
                            <m:dPr>
                              <m:ctrlPr>
                                <a:rPr lang="mr-IN" altLang="zh-CN" sz="16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mr-IN" altLang="zh-CN" sz="16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1600" b="1" i="1">
                                      <a:latin typeface="Cambria Math" charset="0"/>
                                    </a:rPr>
                                    <m:t>𝒏</m:t>
                                  </m:r>
                                </m:num>
                                <m:den>
                                  <m:r>
                                    <a:rPr lang="en-US" altLang="zh-CN" sz="1600" b="1" i="1">
                                      <a:latin typeface="Cambria Math" charset="0"/>
                                    </a:rPr>
                                    <m:t>𝒌</m:t>
                                  </m:r>
                                </m:den>
                              </m:f>
                            </m:e>
                          </m:d>
                          <m:sSubSup>
                            <m:sSubSupPr>
                              <m:ctrlPr>
                                <a:rPr lang="en-US" altLang="zh-CN" sz="1600" b="1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𝒎</m:t>
                              </m:r>
                            </m:sub>
                            <m:sup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𝒏</m:t>
                              </m:r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𝒌</m:t>
                              </m:r>
                            </m:sup>
                          </m:sSubSup>
                          <m:nary>
                            <m:naryPr>
                              <m:chr m:val="∑"/>
                              <m:limLoc m:val="subSup"/>
                              <m:ctrlPr>
                                <a:rPr lang="is-IS" altLang="zh-CN" sz="1600" b="1" i="1">
                                  <a:latin typeface="Cambria Math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1"/>
                                </m:rPr>
                                <a:rPr lang="en-US" altLang="zh-CN" sz="1600" b="1" i="1">
                                  <a:latin typeface="Cambria Math" charset="0"/>
                                </a:rPr>
                                <m:t>𝒛</m:t>
                              </m:r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=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𝑼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(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</m:sSub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)</m:t>
                              </m:r>
                            </m:sub>
                            <m:sup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𝑳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(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)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mr-IN" altLang="zh-CN" sz="1600" b="1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type m:val="noBar"/>
                                      <m:ctrlPr>
                                        <a:rPr lang="mr-IN" altLang="zh-CN" sz="1600" b="1" i="1">
                                          <a:latin typeface="Cambria Math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CN" sz="1600" b="1" i="1">
                                          <a:latin typeface="Cambria Math" charset="0"/>
                                        </a:rPr>
                                        <m:t>𝒌</m:t>
                                      </m:r>
                                    </m:num>
                                    <m:den>
                                      <m:r>
                                        <a:rPr lang="en-US" altLang="zh-CN" sz="1600" b="1" i="1" smtClean="0">
                                          <a:latin typeface="Cambria Math" charset="0"/>
                                        </a:rPr>
                                        <m:t>𝒃</m:t>
                                      </m:r>
                                      <m:r>
                                        <a:rPr lang="en-US" altLang="zh-CN" sz="1600" b="1" i="1" smtClean="0">
                                          <a:latin typeface="Cambria Math" charset="0"/>
                                        </a:rPr>
                                        <m:t>+</m:t>
                                      </m:r>
                                      <m:r>
                                        <a:rPr lang="en-US" altLang="zh-CN" sz="1600" b="1" i="1" smtClean="0">
                                          <a:latin typeface="Cambria Math" charset="0"/>
                                        </a:rPr>
                                        <m:t>𝒛</m:t>
                                      </m:r>
                                    </m:den>
                                  </m:f>
                                </m:e>
                              </m:d>
                              <m:sSubSup>
                                <m:sSubSup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𝑷</m:t>
                                  </m:r>
                                </m:e>
                                <m:sub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  <m:sup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𝒌</m:t>
                                  </m:r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𝒃</m:t>
                                  </m:r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𝒛</m:t>
                                  </m:r>
                                </m:sup>
                              </m:sSubSup>
                              <m:sSubSup>
                                <m:sSubSup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𝑷</m:t>
                                  </m:r>
                                </m:e>
                                <m:sub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𝒅</m:t>
                                  </m:r>
                                </m:sub>
                                <m:sup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𝒃</m:t>
                                  </m:r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𝒛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𝑨</m:t>
                                  </m:r>
                                  <m:d>
                                    <m:dPr>
                                      <m:ctrlP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𝑺𝑻</m:t>
                                      </m:r>
                                    </m:e>
                                  </m:d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𝑿</m:t>
                                  </m:r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kumimoji="1" lang="zh-CN" altLang="en-US" sz="1600" dirty="0"/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23" y="1448980"/>
                <a:ext cx="8928848" cy="1574214"/>
              </a:xfrm>
              <a:prstGeom prst="rect">
                <a:avLst/>
              </a:prstGeom>
              <a:blipFill rotWithShape="0">
                <a:blip r:embed="rId3"/>
                <a:stretch>
                  <a:fillRect l="-1092" t="-54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/>
            </p:nvSpPr>
            <p:spPr>
              <a:xfrm>
                <a:off x="121023" y="3311883"/>
                <a:ext cx="8928848" cy="1573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800" b="1" dirty="0" smtClean="0"/>
                  <a:t>2: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altLang="zh-CN" sz="1800" b="1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1800" b="1" i="1">
                                <a:latin typeface="Cambria Math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altLang="zh-CN" sz="1800" b="1" i="1">
                                <a:latin typeface="Cambria Math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1800" b="1" i="1">
                            <a:latin typeface="Cambria Math" charset="0"/>
                          </a:rPr>
                          <m:t>&lt;</m:t>
                        </m:r>
                        <m:r>
                          <a:rPr lang="en-US" altLang="zh-CN" sz="1800" b="1" i="1">
                            <a:latin typeface="Cambria Math" charset="0"/>
                          </a:rPr>
                          <m:t>𝑩</m:t>
                        </m:r>
                        <m:r>
                          <a:rPr lang="en-US" altLang="zh-CN" sz="1800" b="1" i="1">
                            <a:latin typeface="Cambria Math" charset="0"/>
                          </a:rPr>
                          <m:t>&lt;</m:t>
                        </m:r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𝒍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𝒖</m:t>
                        </m:r>
                      </m:sub>
                    </m:sSub>
                  </m:oMath>
                </a14:m>
                <a:endParaRPr kumimoji="1" lang="en-US" altLang="zh-CN" sz="1800" b="1" dirty="0" smtClean="0"/>
              </a:p>
              <a:p>
                <a:r>
                  <a:rPr kumimoji="1" lang="en-US" altLang="zh-CN" sz="1800" dirty="0" err="1" smtClean="0"/>
                  <a:t>x+y</a:t>
                </a:r>
                <a:r>
                  <a:rPr kumimoji="1" lang="en-US" altLang="zh-CN" sz="1800" dirty="0" smtClean="0"/>
                  <a:t>=</a:t>
                </a:r>
                <a:r>
                  <a:rPr kumimoji="1" lang="en-US" altLang="zh-CN" sz="1800" dirty="0" err="1" smtClean="0"/>
                  <a:t>k;</a:t>
                </a:r>
                <a:r>
                  <a:rPr kumimoji="1" lang="en-US" altLang="zh-CN" sz="1800" dirty="0" smtClean="0"/>
                  <a:t> </a:t>
                </a:r>
                <a:r>
                  <a:rPr kumimoji="1" lang="en-US" altLang="zh-CN" sz="1800" dirty="0" err="1" smtClean="0"/>
                  <a:t>x-y</a:t>
                </a:r>
                <a:r>
                  <a:rPr kumimoji="1" lang="en-US" altLang="zh-CN" sz="1800" dirty="0" smtClean="0"/>
                  <a:t>=k-2z </a:t>
                </a:r>
                <a14:m>
                  <m:oMath xmlns:m="http://schemas.openxmlformats.org/officeDocument/2006/math">
                    <m:r>
                      <a:rPr kumimoji="1" lang="en-US" altLang="zh-CN" sz="1800" b="0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     </m:t>
                    </m:r>
                    <m:r>
                      <a:rPr kumimoji="1" lang="en-US" altLang="zh-CN" sz="1800" i="1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1800" dirty="0" smtClean="0"/>
                  <a:t>x=k-z; y=z</a:t>
                </a:r>
              </a:p>
              <a:p>
                <a:r>
                  <a:rPr kumimoji="1" lang="en-US" altLang="zh-CN" sz="2400" dirty="0"/>
                  <a:t>OptionValue=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16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600" b="1" i="1">
                              <a:latin typeface="Cambria Math" charset="0"/>
                            </a:rPr>
                            <m:t>𝒆</m:t>
                          </m:r>
                        </m:e>
                        <m:sup>
                          <m:r>
                            <a:rPr kumimoji="1" lang="en-US" altLang="zh-CN" sz="1600" b="1" i="1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600" b="1" i="1">
                              <a:latin typeface="Cambria Math" charset="0"/>
                            </a:rPr>
                            <m:t>𝒓𝑻</m:t>
                          </m:r>
                        </m:sup>
                      </m:sSup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1600" b="1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16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600" b="1" i="1">
                              <a:latin typeface="Cambria Math" charset="0"/>
                            </a:rPr>
                            <m:t>=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kumimoji="1" lang="hr-HR" altLang="zh-CN" sz="16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𝒃</m:t>
                              </m:r>
                            </m:e>
                          </m:d>
                        </m:sub>
                        <m:sup>
                          <m:r>
                            <a:rPr kumimoji="1" lang="en-US" altLang="zh-CN" sz="1600" b="1" i="1">
                              <a:latin typeface="Cambria Math" charset="0"/>
                            </a:rPr>
                            <m:t>𝒏</m:t>
                          </m:r>
                        </m:sup>
                        <m:e>
                          <m:d>
                            <m:dPr>
                              <m:ctrlPr>
                                <a:rPr kumimoji="1" lang="mr-IN" altLang="zh-CN" sz="16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6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𝒏</m:t>
                                  </m:r>
                                </m:num>
                                <m:den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𝒌</m:t>
                                  </m:r>
                                </m:den>
                              </m:f>
                            </m:e>
                          </m:d>
                          <m:sSubSup>
                            <m:sSubSupPr>
                              <m:ctrlPr>
                                <a:rPr kumimoji="1" lang="en-US" altLang="zh-CN" sz="1600" b="1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𝒎</m:t>
                              </m:r>
                            </m:sub>
                            <m:sup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𝒏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𝒌</m:t>
                              </m:r>
                            </m:sup>
                          </m:sSubSup>
                          <m:nary>
                            <m:naryPr>
                              <m:chr m:val="∑"/>
                              <m:limLoc m:val="subSup"/>
                              <m:ctrlPr>
                                <a:rPr kumimoji="1" lang="is-IS" altLang="zh-CN" sz="1600" b="1" i="1">
                                  <a:latin typeface="Cambria Math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1"/>
                                </m:rPr>
                                <a:rPr lang="en-US" altLang="zh-CN" sz="1600" b="1" i="1">
                                  <a:latin typeface="Cambria Math" charset="0"/>
                                </a:rPr>
                                <m:t>𝒛</m:t>
                              </m:r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=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𝑼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(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</m:sSub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)</m:t>
                              </m:r>
                            </m:sub>
                            <m:sup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𝑳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(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)</m:t>
                              </m:r>
                            </m:sup>
                            <m:e>
                              <m:d>
                                <m:dPr>
                                  <m:ctrlPr>
                                    <a:rPr kumimoji="1" lang="mr-IN" altLang="zh-CN" sz="1600" b="1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type m:val="noBar"/>
                                      <m:ctrlPr>
                                        <a:rPr kumimoji="1" lang="mr-IN" altLang="zh-CN" sz="1600" b="1" i="1">
                                          <a:latin typeface="Cambria Math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𝒌</m:t>
                                      </m:r>
                                    </m:num>
                                    <m:den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𝒛</m:t>
                                      </m:r>
                                    </m:den>
                                  </m:f>
                                </m:e>
                              </m:d>
                              <m:sSubSup>
                                <m:sSubSup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𝑷</m:t>
                                  </m:r>
                                </m:e>
                                <m:sub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  <m:sup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𝒌</m:t>
                                  </m:r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𝒛</m:t>
                                  </m:r>
                                </m:sup>
                              </m:sSubSup>
                              <m:sSubSup>
                                <m:sSubSup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𝑷</m:t>
                                  </m:r>
                                </m:e>
                                <m:sub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𝒅</m:t>
                                  </m:r>
                                </m:sub>
                                <m:sup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𝒛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𝑨</m:t>
                                  </m:r>
                                  <m:d>
                                    <m:dPr>
                                      <m:ctrlP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𝑺𝑻</m:t>
                                      </m:r>
                                    </m:e>
                                  </m:d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𝑿</m:t>
                                  </m:r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kumimoji="1" lang="zh-CN" altLang="en-US" sz="1600" dirty="0"/>
              </a:p>
            </p:txBody>
          </p:sp>
        </mc:Choice>
        <mc:Fallback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23" y="3311883"/>
                <a:ext cx="8928848" cy="1573764"/>
              </a:xfrm>
              <a:prstGeom prst="rect">
                <a:avLst/>
              </a:prstGeom>
              <a:blipFill rotWithShape="0">
                <a:blip r:embed="rId4"/>
                <a:stretch>
                  <a:fillRect l="-1092" t="-50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603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107574" y="954741"/>
                <a:ext cx="8915402" cy="2608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800" b="1" dirty="0" smtClean="0"/>
                  <a:t>3: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>
                            <a:latin typeface="Cambria Math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altLang="zh-CN" sz="1800" b="1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1800" b="1" i="1">
                                <a:latin typeface="Cambria Math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altLang="zh-CN" sz="1800" b="1" i="1">
                                <a:latin typeface="Cambria Math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1800" i="1">
                            <a:latin typeface="Cambria Math" charset="0"/>
                          </a:rPr>
                          <m:t>&lt;</m:t>
                        </m:r>
                        <m:r>
                          <a:rPr lang="en-US" altLang="zh-CN" sz="18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𝒍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r>
                      <a:rPr lang="en-US" altLang="zh-CN" sz="1800" b="1" i="1">
                        <a:latin typeface="Cambria Math" charset="0"/>
                      </a:rPr>
                      <m:t>𝑩</m:t>
                    </m:r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𝒖</m:t>
                        </m:r>
                      </m:sub>
                    </m:sSub>
                  </m:oMath>
                </a14:m>
                <a:endParaRPr kumimoji="1" lang="en-US" altLang="zh-CN" sz="1800" dirty="0" smtClean="0"/>
              </a:p>
              <a:p>
                <a:r>
                  <a:rPr kumimoji="1" lang="en-US" altLang="zh-CN" sz="1800" dirty="0" smtClean="0"/>
                  <a:t>Part 1: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𝒍</m:t>
                        </m:r>
                      </m:sub>
                    </m:sSub>
                    <m:r>
                      <a:rPr lang="en-US" altLang="zh-CN" sz="1800" b="1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⇒</m:t>
                    </m:r>
                    <m:r>
                      <a:rPr lang="en-US" altLang="zh-CN" sz="1800" b="1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𝑩</m:t>
                    </m:r>
                  </m:oMath>
                </a14:m>
                <a:r>
                  <a:rPr kumimoji="1" lang="en-US" altLang="zh-CN" sz="1800" dirty="0" smtClean="0"/>
                  <a:t>      x+y=k;y-x=2b-(k-2z)</a:t>
                </a:r>
                <a14:m>
                  <m:oMath xmlns:m="http://schemas.openxmlformats.org/officeDocument/2006/math">
                    <m:r>
                      <a:rPr kumimoji="1" lang="en-US" altLang="zh-CN" sz="1800" b="0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   </m:t>
                    </m:r>
                    <m:r>
                      <a:rPr kumimoji="1" lang="en-US" altLang="zh-CN" sz="18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1800" dirty="0" smtClean="0"/>
                  <a:t>x=k-b-z; y=</a:t>
                </a:r>
                <a:r>
                  <a:rPr kumimoji="1" lang="en-US" altLang="zh-CN" sz="1800" dirty="0" err="1" smtClean="0"/>
                  <a:t>b+z</a:t>
                </a:r>
                <a:endParaRPr kumimoji="1" lang="en-US" altLang="zh-CN" sz="1800" dirty="0" smtClean="0"/>
              </a:p>
              <a:p>
                <a:r>
                  <a:rPr kumimoji="1" lang="en-US" altLang="zh-CN" sz="1800" dirty="0" smtClean="0"/>
                  <a:t>Part 2: </a:t>
                </a:r>
                <a14:m>
                  <m:oMath xmlns:m="http://schemas.openxmlformats.org/officeDocument/2006/math">
                    <m:r>
                      <a:rPr lang="en-US" altLang="zh-CN" sz="1800" b="1" i="1">
                        <a:latin typeface="Cambria Math" charset="0"/>
                      </a:rPr>
                      <m:t>𝑩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 smtClean="0">
                            <a:latin typeface="Cambria Math" charset="0"/>
                          </a:rPr>
                          <m:t>  </m:t>
                        </m:r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⇒</m:t>
                        </m:r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𝒖</m:t>
                        </m:r>
                      </m:sub>
                    </m:sSub>
                  </m:oMath>
                </a14:m>
                <a:r>
                  <a:rPr kumimoji="1" lang="en-US" altLang="zh-CN" sz="1800" dirty="0" smtClean="0"/>
                  <a:t>    x+y=k;x-y=k-2z</a:t>
                </a:r>
                <a:r>
                  <a:rPr kumimoji="1" lang="en-US" altLang="zh-CN" sz="1800" dirty="0">
                    <a:ea typeface="Cambria Math" charset="0"/>
                    <a:cs typeface="Cambria Math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1800" b="0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           </m:t>
                    </m:r>
                    <m:r>
                      <a:rPr kumimoji="1" lang="en-US" altLang="zh-CN" sz="1800" i="1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1800" dirty="0" smtClean="0"/>
                  <a:t>x=k-z; y=z</a:t>
                </a:r>
              </a:p>
              <a:p>
                <a:r>
                  <a:rPr kumimoji="1" lang="en-US" altLang="zh-CN" sz="2400" dirty="0" err="1" smtClean="0"/>
                  <a:t>OptionValue</a:t>
                </a:r>
                <a:r>
                  <a:rPr kumimoji="1" lang="en-US" altLang="zh-CN" sz="2400" dirty="0" smtClean="0"/>
                  <a:t>=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16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600" b="1" i="1">
                              <a:latin typeface="Cambria Math" charset="0"/>
                            </a:rPr>
                            <m:t>𝒆</m:t>
                          </m:r>
                        </m:e>
                        <m:sup>
                          <m:r>
                            <a:rPr kumimoji="1" lang="en-US" altLang="zh-CN" sz="1600" b="1" i="1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600" b="1" i="1">
                              <a:latin typeface="Cambria Math" charset="0"/>
                            </a:rPr>
                            <m:t>𝒓𝑻</m:t>
                          </m:r>
                        </m:sup>
                      </m:sSup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1600" b="1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16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600" b="1" i="1">
                              <a:latin typeface="Cambria Math" charset="0"/>
                            </a:rPr>
                            <m:t>=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kumimoji="1" lang="hr-HR" altLang="zh-CN" sz="16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𝒃</m:t>
                              </m:r>
                            </m:e>
                          </m:d>
                        </m:sub>
                        <m:sup>
                          <m:r>
                            <a:rPr kumimoji="1" lang="en-US" altLang="zh-CN" sz="1600" b="1" i="1">
                              <a:latin typeface="Cambria Math" charset="0"/>
                            </a:rPr>
                            <m:t>𝒏</m:t>
                          </m:r>
                        </m:sup>
                        <m:e>
                          <m:d>
                            <m:dPr>
                              <m:ctrlPr>
                                <a:rPr kumimoji="1" lang="mr-IN" altLang="zh-CN" sz="16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6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𝒏</m:t>
                                  </m:r>
                                </m:num>
                                <m:den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𝒌</m:t>
                                  </m:r>
                                </m:den>
                              </m:f>
                            </m:e>
                          </m:d>
                          <m:sSubSup>
                            <m:sSubSupPr>
                              <m:ctrlPr>
                                <a:rPr kumimoji="1" lang="en-US" altLang="zh-CN" sz="1600" b="1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𝒎</m:t>
                              </m:r>
                            </m:sub>
                            <m:sup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𝒏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𝒌</m:t>
                              </m:r>
                            </m:sup>
                          </m:sSubSup>
                          <m:d>
                            <m:dPr>
                              <m:begChr m:val="{"/>
                              <m:endChr m:val="}"/>
                              <m:ctrlPr>
                                <a:rPr kumimoji="1" lang="en-US" altLang="zh-CN" sz="16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kumimoji="1" lang="is-IS" altLang="zh-CN" sz="1600" b="1" i="1">
                                      <a:latin typeface="Cambria Math" charset="0"/>
                                    </a:rPr>
                                  </m:ctrlPr>
                                </m:eqArrPr>
                                <m:e>
                                  <m:nary>
                                    <m:naryPr>
                                      <m:chr m:val="∑"/>
                                      <m:limLoc m:val="subSup"/>
                                      <m:ctrlPr>
                                        <a:rPr kumimoji="1" lang="is-IS" altLang="zh-CN" sz="1600" b="1" i="1">
                                          <a:latin typeface="Cambria Math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1"/>
                                        </m:rP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𝒛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=(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𝒌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𝒃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)/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𝟐</m:t>
                                      </m:r>
                                    </m:sub>
                                    <m:sup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𝑳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(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𝒌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𝑪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𝒍</m:t>
                                          </m:r>
                                        </m:sub>
                                      </m:sSub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)</m:t>
                                      </m:r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kumimoji="1" lang="mr-IN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type m:val="noBar"/>
                                              <m:ctrlPr>
                                                <a:rPr kumimoji="1" lang="mr-IN" altLang="zh-CN" sz="1600" b="1" i="1">
                                                  <a:latin typeface="Cambria Math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kumimoji="1" lang="en-US" altLang="zh-CN" sz="1600" b="1" i="1">
                                                  <a:latin typeface="Cambria Math" charset="0"/>
                                                </a:rPr>
                                                <m:t>𝒌</m:t>
                                              </m:r>
                                            </m:num>
                                            <m:den>
                                              <m:r>
                                                <a:rPr kumimoji="1" lang="en-US" altLang="zh-CN" sz="1600" b="1" i="1" smtClean="0">
                                                  <a:latin typeface="Cambria Math" charset="0"/>
                                                </a:rPr>
                                                <m:t>𝒃</m:t>
                                              </m:r>
                                              <m:r>
                                                <a:rPr kumimoji="1" lang="en-US" altLang="zh-CN" sz="1600" b="1" i="1" smtClean="0">
                                                  <a:latin typeface="Cambria Math" charset="0"/>
                                                </a:rPr>
                                                <m:t>+</m:t>
                                              </m:r>
                                              <m:r>
                                                <a:rPr kumimoji="1" lang="en-US" altLang="zh-CN" sz="1600" b="1" i="1" smtClean="0">
                                                  <a:latin typeface="Cambria Math" charset="0"/>
                                                </a:rPr>
                                                <m:t>𝒛</m:t>
                                              </m:r>
                                            </m:den>
                                          </m:f>
                                        </m:e>
                                      </m:d>
                                    </m:e>
                                  </m:nary>
                                  <m:sSubSup>
                                    <m:sSubSupPr>
                                      <m:ctrlP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𝑷</m:t>
                                      </m:r>
                                    </m:e>
                                    <m:sub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𝒖</m:t>
                                      </m:r>
                                    </m:sub>
                                    <m:sup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𝒌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𝒃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𝒛</m:t>
                                      </m:r>
                                    </m:sup>
                                  </m:sSubSup>
                                  <m:sSubSup>
                                    <m:sSubSupPr>
                                      <m:ctrlP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𝑷</m:t>
                                      </m:r>
                                    </m:e>
                                    <m:sub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𝒅</m:t>
                                      </m:r>
                                    </m:sub>
                                    <m:sup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𝒃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+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𝒛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𝑨</m:t>
                                      </m:r>
                                      <m:d>
                                        <m:dPr>
                                          <m:ctrlP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𝑺𝑻</m:t>
                                          </m:r>
                                        </m:e>
                                      </m:d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𝑿</m:t>
                                      </m:r>
                                    </m:e>
                                  </m:d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 </m:t>
                                  </m:r>
                                </m:e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+ </m:t>
                                  </m:r>
                                </m:e>
                                <m:e>
                                  <m:nary>
                                    <m:naryPr>
                                      <m:chr m:val="∑"/>
                                      <m:limLoc m:val="subSup"/>
                                      <m:ctrlPr>
                                        <a:rPr kumimoji="1" lang="is-IS" altLang="zh-CN" sz="1600" b="1" i="1">
                                          <a:latin typeface="Cambria Math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1"/>
                                        </m:rPr>
                                        <a:rPr lang="en-US" altLang="zh-CN" sz="1600" b="1" i="1">
                                          <a:latin typeface="Cambria Math" charset="0"/>
                                        </a:rPr>
                                        <m:t>𝒛</m:t>
                                      </m:r>
                                      <m:r>
                                        <a:rPr lang="en-US" altLang="zh-CN" sz="1600" b="1" i="1">
                                          <a:latin typeface="Cambria Math" charset="0"/>
                                        </a:rPr>
                                        <m:t>=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𝑼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(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𝒌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𝑪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𝒖</m:t>
                                          </m:r>
                                        </m:sub>
                                      </m:sSub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)</m:t>
                                      </m:r>
                                    </m:sub>
                                    <m:sup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(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𝒌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𝒃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)/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𝟐</m:t>
                                      </m:r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kumimoji="1" lang="mr-IN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type m:val="noBar"/>
                                              <m:ctrlPr>
                                                <a:rPr kumimoji="1" lang="mr-IN" altLang="zh-CN" sz="1600" b="1" i="1">
                                                  <a:latin typeface="Cambria Math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kumimoji="1" lang="en-US" altLang="zh-CN" sz="1600" b="1" i="1">
                                                  <a:latin typeface="Cambria Math" charset="0"/>
                                                </a:rPr>
                                                <m:t>𝒌</m:t>
                                              </m:r>
                                            </m:num>
                                            <m:den>
                                              <m:r>
                                                <a:rPr kumimoji="1" lang="en-US" altLang="zh-CN" sz="1600" b="1" i="1" smtClean="0">
                                                  <a:latin typeface="Cambria Math" charset="0"/>
                                                </a:rPr>
                                                <m:t>𝒛</m:t>
                                              </m:r>
                                            </m:den>
                                          </m:f>
                                        </m:e>
                                      </m:d>
                                      <m:sSubSup>
                                        <m:sSubSupPr>
                                          <m:ctrlP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𝑷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𝒖</m:t>
                                          </m:r>
                                        </m:sub>
                                        <m:sup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𝒌</m:t>
                                          </m:r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−</m:t>
                                          </m:r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𝒛</m:t>
                                          </m:r>
                                        </m:sup>
                                      </m:sSubSup>
                                      <m:sSubSup>
                                        <m:sSubSupPr>
                                          <m:ctrlP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𝑷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𝒅</m:t>
                                          </m:r>
                                        </m:sub>
                                        <m:sup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𝒛</m:t>
                                          </m:r>
                                        </m:sup>
                                      </m:sSubSup>
                                    </m:e>
                                  </m:nary>
                                  <m:d>
                                    <m:dPr>
                                      <m:ctrlP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𝑨</m:t>
                                      </m:r>
                                      <m:d>
                                        <m:dPr>
                                          <m:ctrlP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𝑺𝑻</m:t>
                                          </m:r>
                                        </m:e>
                                      </m:d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𝑿</m:t>
                                      </m:r>
                                    </m:e>
                                  </m:d>
                                </m:e>
                              </m:eqArr>
                            </m:e>
                          </m:d>
                        </m:e>
                      </m:nary>
                    </m:oMath>
                  </m:oMathPara>
                </a14:m>
                <a:endParaRPr kumimoji="1" lang="zh-CN" altLang="en-US" sz="1600" dirty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74" y="954741"/>
                <a:ext cx="8915402" cy="2608729"/>
              </a:xfrm>
              <a:prstGeom prst="rect">
                <a:avLst/>
              </a:prstGeom>
              <a:blipFill rotWithShape="0">
                <a:blip r:embed="rId2"/>
                <a:stretch>
                  <a:fillRect l="-1094" t="-32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/>
            </p:nvSpPr>
            <p:spPr>
              <a:xfrm>
                <a:off x="107574" y="3845859"/>
                <a:ext cx="8915402" cy="1566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1800" b="1" i="1" smtClean="0">
                          <a:latin typeface="Cambria Math" charset="0"/>
                        </a:rPr>
                        <m:t>𝟒</m:t>
                      </m:r>
                      <m:r>
                        <a:rPr lang="en-US" altLang="zh-CN" sz="1800" b="1" i="1" smtClean="0">
                          <a:latin typeface="Cambria Math" charset="0"/>
                        </a:rPr>
                        <m:t>:</m:t>
                      </m:r>
                      <m:sSub>
                        <m:sSubPr>
                          <m:ctrlPr>
                            <a:rPr lang="en-US" altLang="zh-CN" sz="1800" b="1" i="1">
                              <a:latin typeface="Cambria Math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CN" sz="1800" b="1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b="1" i="1">
                                  <a:latin typeface="Cambria Math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altLang="zh-CN" sz="1800" b="1" i="1">
                                  <a:latin typeface="Cambria Math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altLang="zh-CN" sz="1800" b="1" i="1">
                              <a:latin typeface="Cambria Math" charset="0"/>
                            </a:rPr>
                            <m:t>&lt;</m:t>
                          </m:r>
                          <m:r>
                            <a:rPr lang="en-US" altLang="zh-CN" sz="1800" b="1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𝝀</m:t>
                          </m:r>
                        </m:e>
                        <m:sub>
                          <m:r>
                            <a:rPr lang="en-US" altLang="zh-CN" sz="1800" b="1" i="1">
                              <a:latin typeface="Cambria Math" charset="0"/>
                            </a:rPr>
                            <m:t>𝒍</m:t>
                          </m:r>
                        </m:sub>
                      </m:sSub>
                      <m:r>
                        <a:rPr lang="en-US" altLang="zh-CN" sz="1800" b="1" i="1">
                          <a:latin typeface="Cambria Math" charset="0"/>
                        </a:rPr>
                        <m:t>&lt;</m:t>
                      </m:r>
                      <m:sSub>
                        <m:sSubPr>
                          <m:ctrlPr>
                            <a:rPr lang="en-US" altLang="zh-CN" sz="1800" b="1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altLang="zh-CN" sz="1800" b="1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𝝀</m:t>
                          </m:r>
                        </m:e>
                        <m:sub>
                          <m:r>
                            <a:rPr lang="en-US" altLang="zh-CN" sz="1800" b="1" i="1">
                              <a:latin typeface="Cambria Math" charset="0"/>
                            </a:rPr>
                            <m:t>𝒖</m:t>
                          </m:r>
                        </m:sub>
                      </m:sSub>
                      <m:r>
                        <a:rPr lang="en-US" altLang="zh-CN" sz="1800" b="1" i="1">
                          <a:latin typeface="Cambria Math" charset="0"/>
                        </a:rPr>
                        <m:t>&lt;</m:t>
                      </m:r>
                      <m:r>
                        <a:rPr lang="en-US" altLang="zh-CN" sz="1800" b="1" i="1">
                          <a:latin typeface="Cambria Math" charset="0"/>
                        </a:rPr>
                        <m:t>𝑩</m:t>
                      </m:r>
                    </m:oMath>
                  </m:oMathPara>
                </a14:m>
                <a:endParaRPr lang="en-US" altLang="zh-CN" sz="1800" b="1" dirty="0" smtClean="0"/>
              </a:p>
              <a:p>
                <a:r>
                  <a:rPr lang="en-US" altLang="zh-CN" sz="1800" dirty="0" err="1" smtClean="0"/>
                  <a:t>x+y</a:t>
                </a:r>
                <a:r>
                  <a:rPr lang="en-US" altLang="zh-CN" sz="1800" dirty="0" smtClean="0"/>
                  <a:t>=k; y-x=2b-(k-2z)</a:t>
                </a:r>
                <a14:m>
                  <m:oMath xmlns:m="http://schemas.openxmlformats.org/officeDocument/2006/math">
                    <m:r>
                      <a:rPr lang="en-US" altLang="zh-CN" sz="1800" i="1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lang="en-US" altLang="zh-CN" sz="18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        </m:t>
                    </m:r>
                    <m:r>
                      <a:rPr lang="en-US" altLang="zh-CN" sz="18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1800" dirty="0" smtClean="0"/>
                  <a:t>x=k-b-z; y=</a:t>
                </a:r>
                <a:r>
                  <a:rPr kumimoji="1" lang="en-US" altLang="zh-CN" sz="1800" dirty="0" err="1" smtClean="0"/>
                  <a:t>b+z</a:t>
                </a:r>
                <a:endParaRPr kumimoji="1" lang="en-US" altLang="zh-CN" sz="1800" dirty="0"/>
              </a:p>
              <a:p>
                <a:r>
                  <a:rPr lang="en-US" altLang="zh-CN" sz="2400" dirty="0"/>
                  <a:t>OptionValue=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6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altLang="zh-CN" sz="1600" b="1" i="1">
                              <a:latin typeface="Cambria Math" charset="0"/>
                            </a:rPr>
                            <m:t>𝒆</m:t>
                          </m:r>
                        </m:e>
                        <m:sup>
                          <m:r>
                            <a:rPr lang="en-US" altLang="zh-CN" sz="1600" b="1" i="1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1600" b="1" i="1">
                              <a:latin typeface="Cambria Math" charset="0"/>
                            </a:rPr>
                            <m:t>𝒓𝑻</m:t>
                          </m:r>
                        </m:sup>
                      </m:sSup>
                      <m:nary>
                        <m:naryPr>
                          <m:chr m:val="∑"/>
                          <m:limLoc m:val="subSup"/>
                          <m:ctrlPr>
                            <a:rPr lang="is-IS" altLang="zh-CN" sz="1600" b="1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US" altLang="zh-CN" sz="1600" b="1" i="1">
                              <a:latin typeface="Cambria Math" charset="0"/>
                            </a:rPr>
                            <m:t>𝒌</m:t>
                          </m:r>
                          <m:r>
                            <a:rPr lang="en-US" altLang="zh-CN" sz="1600" b="1" i="1">
                              <a:latin typeface="Cambria Math" charset="0"/>
                            </a:rPr>
                            <m:t>=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hr-HR" altLang="zh-CN" sz="16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𝒃</m:t>
                              </m:r>
                            </m:e>
                          </m:d>
                        </m:sub>
                        <m:sup>
                          <m:r>
                            <a:rPr lang="en-US" altLang="zh-CN" sz="1600" b="1" i="1">
                              <a:latin typeface="Cambria Math" charset="0"/>
                            </a:rPr>
                            <m:t>𝒏</m:t>
                          </m:r>
                        </m:sup>
                        <m:e>
                          <m:d>
                            <m:dPr>
                              <m:ctrlPr>
                                <a:rPr lang="mr-IN" altLang="zh-CN" sz="16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mr-IN" altLang="zh-CN" sz="16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1600" b="1" i="1">
                                      <a:latin typeface="Cambria Math" charset="0"/>
                                    </a:rPr>
                                    <m:t>𝒏</m:t>
                                  </m:r>
                                </m:num>
                                <m:den>
                                  <m:r>
                                    <a:rPr lang="en-US" altLang="zh-CN" sz="1600" b="1" i="1">
                                      <a:latin typeface="Cambria Math" charset="0"/>
                                    </a:rPr>
                                    <m:t>𝒌</m:t>
                                  </m:r>
                                </m:den>
                              </m:f>
                            </m:e>
                          </m:d>
                          <m:sSubSup>
                            <m:sSubSupPr>
                              <m:ctrlPr>
                                <a:rPr lang="en-US" altLang="zh-CN" sz="1600" b="1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𝒎</m:t>
                              </m:r>
                            </m:sub>
                            <m:sup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𝒏</m:t>
                              </m:r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𝒌</m:t>
                              </m:r>
                            </m:sup>
                          </m:sSubSup>
                          <m:nary>
                            <m:naryPr>
                              <m:chr m:val="∑"/>
                              <m:limLoc m:val="subSup"/>
                              <m:ctrlPr>
                                <a:rPr lang="is-IS" altLang="zh-CN" sz="1600" b="1" i="1">
                                  <a:latin typeface="Cambria Math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1"/>
                                </m:rPr>
                                <a:rPr lang="en-US" altLang="zh-CN" sz="1600" b="1" i="1">
                                  <a:latin typeface="Cambria Math" charset="0"/>
                                </a:rPr>
                                <m:t>𝒛</m:t>
                              </m:r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=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𝑼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(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</m:sSub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)</m:t>
                              </m:r>
                            </m:sub>
                            <m:sup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𝑳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(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)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mr-IN" altLang="zh-CN" sz="1600" b="1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type m:val="noBar"/>
                                      <m:ctrlPr>
                                        <a:rPr lang="mr-IN" altLang="zh-CN" sz="1600" b="1" i="1">
                                          <a:latin typeface="Cambria Math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CN" sz="1600" b="1" i="1">
                                          <a:latin typeface="Cambria Math" charset="0"/>
                                        </a:rPr>
                                        <m:t>𝒌</m:t>
                                      </m:r>
                                    </m:num>
                                    <m:den>
                                      <m:r>
                                        <a:rPr lang="en-US" altLang="zh-CN" sz="1600" b="1" i="1" smtClean="0">
                                          <a:latin typeface="Cambria Math" charset="0"/>
                                        </a:rPr>
                                        <m:t>𝒃</m:t>
                                      </m:r>
                                      <m:r>
                                        <a:rPr lang="en-US" altLang="zh-CN" sz="1600" b="1" i="1" smtClean="0">
                                          <a:latin typeface="Cambria Math" charset="0"/>
                                        </a:rPr>
                                        <m:t>+</m:t>
                                      </m:r>
                                      <m:r>
                                        <a:rPr lang="en-US" altLang="zh-CN" sz="1600" b="1" i="1" smtClean="0">
                                          <a:latin typeface="Cambria Math" charset="0"/>
                                        </a:rPr>
                                        <m:t>𝒛</m:t>
                                      </m:r>
                                    </m:den>
                                  </m:f>
                                </m:e>
                              </m:d>
                              <m:sSubSup>
                                <m:sSubSup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𝑷</m:t>
                                  </m:r>
                                </m:e>
                                <m:sub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  <m:sup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𝒌</m:t>
                                  </m:r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𝒃</m:t>
                                  </m:r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𝒛</m:t>
                                  </m:r>
                                </m:sup>
                              </m:sSubSup>
                              <m:sSubSup>
                                <m:sSubSup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𝑷</m:t>
                                  </m:r>
                                </m:e>
                                <m:sub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𝒅</m:t>
                                  </m:r>
                                </m:sub>
                                <m:sup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𝒃</m:t>
                                  </m:r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𝒛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𝑨</m:t>
                                  </m:r>
                                  <m:d>
                                    <m:dPr>
                                      <m:ctrlP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𝑺𝑻</m:t>
                                      </m:r>
                                    </m:e>
                                  </m:d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𝑿</m:t>
                                  </m:r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kumimoji="1" lang="zh-CN" altLang="en-US" sz="1600" dirty="0"/>
              </a:p>
            </p:txBody>
          </p:sp>
        </mc:Choice>
        <mc:Fallback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74" y="3845859"/>
                <a:ext cx="8915402" cy="1566776"/>
              </a:xfrm>
              <a:prstGeom prst="rect">
                <a:avLst/>
              </a:prstGeom>
              <a:blipFill rotWithShape="0">
                <a:blip r:embed="rId3"/>
                <a:stretch>
                  <a:fillRect l="-1094" t="-54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97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121022" y="403412"/>
                <a:ext cx="345589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000" dirty="0" smtClean="0"/>
                  <a:t>Case 3: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2000" b="1" i="1">
                            <a:latin typeface="Cambria Math" charset="0"/>
                          </a:rPr>
                          <m:t>𝒍</m:t>
                        </m:r>
                      </m:sub>
                    </m:sSub>
                    <m:r>
                      <a:rPr lang="en-US" altLang="zh-CN" sz="20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20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2000" b="1" i="1">
                            <a:latin typeface="Cambria Math" charset="0"/>
                          </a:rPr>
                          <m:t>𝑺</m:t>
                        </m:r>
                      </m:e>
                      <m:sub>
                        <m:r>
                          <a:rPr lang="en-US" altLang="zh-CN" sz="2000" b="1" i="1">
                            <a:latin typeface="Cambria Math" charset="0"/>
                          </a:rPr>
                          <m:t>𝟎</m:t>
                        </m:r>
                      </m:sub>
                    </m:sSub>
                    <m:r>
                      <a:rPr lang="en-US" altLang="zh-CN" sz="20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20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20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2000" b="1" i="1">
                            <a:latin typeface="Cambria Math" charset="0"/>
                          </a:rPr>
                          <m:t>𝒖</m:t>
                        </m:r>
                      </m:sub>
                    </m:sSub>
                  </m:oMath>
                </a14:m>
                <a:endParaRPr kumimoji="1" lang="en-US" altLang="zh-CN" sz="2000" dirty="0" smtClean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22" y="403412"/>
                <a:ext cx="3455894" cy="400110"/>
              </a:xfrm>
              <a:prstGeom prst="rect">
                <a:avLst/>
              </a:prstGeom>
              <a:blipFill rotWithShape="0">
                <a:blip r:embed="rId2"/>
                <a:stretch>
                  <a:fillRect l="-1940" t="-7576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121022" y="927846"/>
                <a:ext cx="8821271" cy="1566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800" b="1" dirty="0" smtClean="0"/>
                  <a:t>1:</a:t>
                </a:r>
                <a14:m>
                  <m:oMath xmlns:m="http://schemas.openxmlformats.org/officeDocument/2006/math">
                    <m:r>
                      <a:rPr lang="en-US" altLang="zh-CN" sz="1800" b="1" i="1">
                        <a:latin typeface="Cambria Math" charset="0"/>
                      </a:rPr>
                      <m:t>𝑩</m:t>
                    </m:r>
                    <m:r>
                      <a:rPr lang="en-US" altLang="zh-CN" sz="1800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𝒍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</a:rPr>
                          <m:t>𝑺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𝟎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𝒖</m:t>
                        </m:r>
                      </m:sub>
                    </m:sSub>
                  </m:oMath>
                </a14:m>
                <a:endParaRPr kumimoji="1" lang="en-US" altLang="zh-CN" sz="1800" dirty="0" smtClean="0"/>
              </a:p>
              <a:p>
                <a:r>
                  <a:rPr kumimoji="1" lang="en-US" altLang="zh-CN" sz="1800" dirty="0" err="1" smtClean="0"/>
                  <a:t>x+y</a:t>
                </a:r>
                <a:r>
                  <a:rPr kumimoji="1" lang="en-US" altLang="zh-CN" sz="1800" dirty="0" smtClean="0"/>
                  <a:t>=k; x-y= -2b+k-2z </a:t>
                </a:r>
                <a14:m>
                  <m:oMath xmlns:m="http://schemas.openxmlformats.org/officeDocument/2006/math">
                    <m:r>
                      <a:rPr lang="en-US" altLang="zh-CN" sz="1800" b="0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      </m:t>
                    </m:r>
                    <m:r>
                      <a:rPr lang="en-US" altLang="zh-CN" sz="1800" i="1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1800" dirty="0" smtClean="0"/>
                  <a:t>x=k-b-z;  y=</a:t>
                </a:r>
                <a:r>
                  <a:rPr kumimoji="1" lang="en-US" altLang="zh-CN" sz="1800" dirty="0" err="1" smtClean="0"/>
                  <a:t>b+z</a:t>
                </a:r>
                <a:endParaRPr kumimoji="1" lang="en-US" altLang="zh-CN" sz="1800" dirty="0" smtClean="0"/>
              </a:p>
              <a:p>
                <a:r>
                  <a:rPr lang="en-US" altLang="zh-CN" sz="2400" dirty="0"/>
                  <a:t>OptionValue=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6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altLang="zh-CN" sz="1600" b="1" i="1">
                              <a:latin typeface="Cambria Math" charset="0"/>
                            </a:rPr>
                            <m:t>𝒆</m:t>
                          </m:r>
                        </m:e>
                        <m:sup>
                          <m:r>
                            <a:rPr lang="en-US" altLang="zh-CN" sz="1600" b="1" i="1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1600" b="1" i="1">
                              <a:latin typeface="Cambria Math" charset="0"/>
                            </a:rPr>
                            <m:t>𝒓𝑻</m:t>
                          </m:r>
                        </m:sup>
                      </m:sSup>
                      <m:nary>
                        <m:naryPr>
                          <m:chr m:val="∑"/>
                          <m:limLoc m:val="subSup"/>
                          <m:ctrlPr>
                            <a:rPr lang="is-IS" altLang="zh-CN" sz="1600" b="1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US" altLang="zh-CN" sz="1600" b="1" i="1">
                              <a:latin typeface="Cambria Math" charset="0"/>
                            </a:rPr>
                            <m:t>𝒌</m:t>
                          </m:r>
                          <m:r>
                            <a:rPr lang="en-US" altLang="zh-CN" sz="1600" b="1" i="1">
                              <a:latin typeface="Cambria Math" charset="0"/>
                            </a:rPr>
                            <m:t>=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hr-HR" altLang="zh-CN" sz="16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𝒃</m:t>
                              </m:r>
                            </m:e>
                          </m:d>
                        </m:sub>
                        <m:sup>
                          <m:r>
                            <a:rPr lang="en-US" altLang="zh-CN" sz="1600" b="1" i="1">
                              <a:latin typeface="Cambria Math" charset="0"/>
                            </a:rPr>
                            <m:t>𝒏</m:t>
                          </m:r>
                        </m:sup>
                        <m:e>
                          <m:d>
                            <m:dPr>
                              <m:ctrlPr>
                                <a:rPr lang="mr-IN" altLang="zh-CN" sz="16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mr-IN" altLang="zh-CN" sz="16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1600" b="1" i="1">
                                      <a:latin typeface="Cambria Math" charset="0"/>
                                    </a:rPr>
                                    <m:t>𝒏</m:t>
                                  </m:r>
                                </m:num>
                                <m:den>
                                  <m:r>
                                    <a:rPr lang="en-US" altLang="zh-CN" sz="1600" b="1" i="1">
                                      <a:latin typeface="Cambria Math" charset="0"/>
                                    </a:rPr>
                                    <m:t>𝒌</m:t>
                                  </m:r>
                                </m:den>
                              </m:f>
                            </m:e>
                          </m:d>
                          <m:sSubSup>
                            <m:sSubSupPr>
                              <m:ctrlPr>
                                <a:rPr lang="en-US" altLang="zh-CN" sz="1600" b="1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𝒎</m:t>
                              </m:r>
                            </m:sub>
                            <m:sup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𝒏</m:t>
                              </m:r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𝒌</m:t>
                              </m:r>
                            </m:sup>
                          </m:sSubSup>
                          <m:nary>
                            <m:naryPr>
                              <m:chr m:val="∑"/>
                              <m:limLoc m:val="subSup"/>
                              <m:ctrlPr>
                                <a:rPr lang="is-IS" altLang="zh-CN" sz="1600" b="1" i="1">
                                  <a:latin typeface="Cambria Math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1"/>
                                </m:rPr>
                                <a:rPr lang="en-US" altLang="zh-CN" sz="1600" b="1" i="1">
                                  <a:latin typeface="Cambria Math" charset="0"/>
                                </a:rPr>
                                <m:t>𝒛</m:t>
                              </m:r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=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𝑼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(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</m:sSub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)</m:t>
                              </m:r>
                            </m:sub>
                            <m:sup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𝑳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(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)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mr-IN" altLang="zh-CN" sz="1600" b="1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type m:val="noBar"/>
                                      <m:ctrlPr>
                                        <a:rPr lang="mr-IN" altLang="zh-CN" sz="1600" b="1" i="1">
                                          <a:latin typeface="Cambria Math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CN" sz="1600" b="1" i="1">
                                          <a:latin typeface="Cambria Math" charset="0"/>
                                        </a:rPr>
                                        <m:t>𝒌</m:t>
                                      </m:r>
                                    </m:num>
                                    <m:den>
                                      <m:r>
                                        <a:rPr lang="en-US" altLang="zh-CN" sz="1600" b="1" i="1" smtClean="0">
                                          <a:latin typeface="Cambria Math" charset="0"/>
                                        </a:rPr>
                                        <m:t>𝒃</m:t>
                                      </m:r>
                                      <m:r>
                                        <a:rPr lang="en-US" altLang="zh-CN" sz="1600" b="1" i="1" smtClean="0">
                                          <a:latin typeface="Cambria Math" charset="0"/>
                                        </a:rPr>
                                        <m:t>+</m:t>
                                      </m:r>
                                      <m:r>
                                        <a:rPr lang="en-US" altLang="zh-CN" sz="1600" b="1" i="1" smtClean="0">
                                          <a:latin typeface="Cambria Math" charset="0"/>
                                        </a:rPr>
                                        <m:t>𝒛</m:t>
                                      </m:r>
                                    </m:den>
                                  </m:f>
                                </m:e>
                              </m:d>
                              <m:sSubSup>
                                <m:sSubSupPr>
                                  <m:ctrlPr>
                                    <a:rPr lang="en-US" altLang="zh-CN" sz="1600" b="1" i="1"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600" b="1" i="1">
                                      <a:latin typeface="Cambria Math" charset="0"/>
                                    </a:rPr>
                                    <m:t>𝑷</m:t>
                                  </m:r>
                                </m:e>
                                <m:sub>
                                  <m:r>
                                    <a:rPr lang="en-US" altLang="zh-CN" sz="1600" b="1" i="1"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  <m:sup>
                                  <m:r>
                                    <a:rPr lang="en-US" altLang="zh-CN" sz="1600" b="1" i="1" smtClean="0">
                                      <a:latin typeface="Cambria Math" charset="0"/>
                                    </a:rPr>
                                    <m:t>𝒌</m:t>
                                  </m:r>
                                  <m:r>
                                    <a:rPr lang="en-US" altLang="zh-CN" sz="1600" b="1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lang="en-US" altLang="zh-CN" sz="1600" b="1" i="1" smtClean="0">
                                      <a:latin typeface="Cambria Math" charset="0"/>
                                    </a:rPr>
                                    <m:t>𝒃</m:t>
                                  </m:r>
                                  <m:r>
                                    <a:rPr lang="en-US" altLang="zh-CN" sz="1600" b="1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lang="en-US" altLang="zh-CN" sz="1600" b="1" i="1" smtClean="0">
                                      <a:latin typeface="Cambria Math" charset="0"/>
                                    </a:rPr>
                                    <m:t>𝒛</m:t>
                                  </m:r>
                                </m:sup>
                              </m:sSubSup>
                              <m:sSubSup>
                                <m:sSubSupPr>
                                  <m:ctrlPr>
                                    <a:rPr lang="en-US" altLang="zh-CN" sz="1600" b="1" i="1"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600" b="1" i="1">
                                      <a:latin typeface="Cambria Math" charset="0"/>
                                    </a:rPr>
                                    <m:t>𝑷</m:t>
                                  </m:r>
                                </m:e>
                                <m:sub>
                                  <m:r>
                                    <a:rPr lang="en-US" altLang="zh-CN" sz="1600" b="1" i="1">
                                      <a:latin typeface="Cambria Math" charset="0"/>
                                    </a:rPr>
                                    <m:t>𝒅</m:t>
                                  </m:r>
                                </m:sub>
                                <m:sup>
                                  <m:r>
                                    <a:rPr lang="en-US" altLang="zh-CN" sz="1600" b="1" i="1" smtClean="0">
                                      <a:latin typeface="Cambria Math" charset="0"/>
                                    </a:rPr>
                                    <m:t>𝒃</m:t>
                                  </m:r>
                                  <m:r>
                                    <a:rPr lang="en-US" altLang="zh-CN" sz="1600" b="1" i="1" smtClean="0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lang="en-US" altLang="zh-CN" sz="1600" b="1" i="1" smtClean="0">
                                      <a:latin typeface="Cambria Math" charset="0"/>
                                    </a:rPr>
                                    <m:t>𝒛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𝑨</m:t>
                                  </m:r>
                                  <m:d>
                                    <m:dPr>
                                      <m:ctrlP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𝑺𝑻</m:t>
                                      </m:r>
                                    </m:e>
                                  </m:d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𝑿</m:t>
                                  </m:r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kumimoji="1" lang="zh-CN" altLang="en-US" sz="1600" dirty="0"/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22" y="927846"/>
                <a:ext cx="8821271" cy="1566776"/>
              </a:xfrm>
              <a:prstGeom prst="rect">
                <a:avLst/>
              </a:prstGeom>
              <a:blipFill rotWithShape="0">
                <a:blip r:embed="rId3"/>
                <a:stretch>
                  <a:fillRect l="-1106" t="-50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/>
            </p:nvSpPr>
            <p:spPr>
              <a:xfrm>
                <a:off x="121022" y="2729753"/>
                <a:ext cx="8821271" cy="2502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800" b="1" dirty="0" smtClean="0"/>
                  <a:t>2: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𝒍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r>
                      <a:rPr lang="en-US" altLang="zh-CN" sz="1800" b="1" i="1">
                        <a:latin typeface="Cambria Math" charset="0"/>
                      </a:rPr>
                      <m:t>𝑩</m:t>
                    </m:r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</a:rPr>
                          <m:t>𝑺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𝟎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𝒖</m:t>
                        </m:r>
                      </m:sub>
                    </m:sSub>
                  </m:oMath>
                </a14:m>
                <a:endParaRPr lang="en-US" altLang="zh-CN" sz="1800" dirty="0" smtClean="0"/>
              </a:p>
              <a:p>
                <a:r>
                  <a:rPr lang="en-US" altLang="zh-CN" sz="1800" dirty="0" smtClean="0"/>
                  <a:t>Part 1: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𝒍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  <a:ea typeface="Cambria Math" charset="0"/>
                        <a:cs typeface="Cambria Math" charset="0"/>
                      </a:rPr>
                      <m:t>⇒</m:t>
                    </m:r>
                    <m:r>
                      <a:rPr lang="en-US" altLang="zh-CN" sz="1800" b="1" i="1">
                        <a:latin typeface="Cambria Math" charset="0"/>
                      </a:rPr>
                      <m:t>𝑩</m:t>
                    </m:r>
                    <m:r>
                      <a:rPr lang="en-US" altLang="zh-CN" sz="1800" b="0" i="0" smtClean="0">
                        <a:latin typeface="Cambria Math" charset="0"/>
                      </a:rPr>
                      <m:t>    </m:t>
                    </m:r>
                  </m:oMath>
                </a14:m>
                <a:r>
                  <a:rPr lang="en-US" altLang="zh-CN" sz="1800" dirty="0" smtClean="0"/>
                  <a:t>    </a:t>
                </a:r>
                <a:r>
                  <a:rPr lang="en-US" altLang="zh-CN" sz="1800" dirty="0" err="1" smtClean="0"/>
                  <a:t>x+y</a:t>
                </a:r>
                <a:r>
                  <a:rPr lang="en-US" altLang="zh-CN" sz="1800" dirty="0" smtClean="0"/>
                  <a:t>=</a:t>
                </a:r>
                <a:r>
                  <a:rPr lang="en-US" altLang="zh-CN" sz="1800" dirty="0" err="1" smtClean="0"/>
                  <a:t>k;y-x</a:t>
                </a:r>
                <a:r>
                  <a:rPr lang="en-US" altLang="zh-CN" sz="1800" dirty="0" smtClean="0"/>
                  <a:t>=2z-k</a:t>
                </a:r>
                <a:r>
                  <a:rPr lang="en-US" altLang="zh-CN" sz="1800" dirty="0">
                    <a:ea typeface="Cambria Math" charset="0"/>
                    <a:cs typeface="Cambria Math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800" b="0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     </m:t>
                    </m:r>
                    <m:r>
                      <a:rPr lang="en-US" altLang="zh-CN" sz="18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              </m:t>
                    </m:r>
                    <m:r>
                      <a:rPr lang="en-US" altLang="zh-CN" sz="1800" i="1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lang="en-US" altLang="zh-CN" sz="1800" dirty="0" smtClean="0"/>
                  <a:t>x=k-z; y=z</a:t>
                </a:r>
              </a:p>
              <a:p>
                <a:r>
                  <a:rPr lang="en-US" altLang="zh-CN" sz="1800" dirty="0" smtClean="0"/>
                  <a:t>Part 2: </a:t>
                </a:r>
                <a14:m>
                  <m:oMath xmlns:m="http://schemas.openxmlformats.org/officeDocument/2006/math">
                    <m:r>
                      <a:rPr lang="en-US" altLang="zh-CN" sz="1800" b="1" i="1">
                        <a:latin typeface="Cambria Math" charset="0"/>
                      </a:rPr>
                      <m:t>𝑩</m:t>
                    </m:r>
                  </m:oMath>
                </a14:m>
                <a:r>
                  <a:rPr lang="en-US" altLang="zh-CN" sz="1800" b="1" dirty="0">
                    <a:ea typeface="Cambria Math" charset="0"/>
                    <a:cs typeface="Cambria Math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800" b="1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lang="en-US" altLang="zh-CN" sz="1800" b="1" i="1">
                        <a:latin typeface="Cambria Math" charset="0"/>
                        <a:ea typeface="Cambria Math" charset="0"/>
                        <a:cs typeface="Cambria Math" charset="0"/>
                      </a:rPr>
                      <m:t>⇒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𝒖</m:t>
                        </m:r>
                      </m:sub>
                    </m:sSub>
                    <m:r>
                      <a:rPr lang="en-US" altLang="zh-CN" sz="1800" b="0" i="0" smtClean="0">
                        <a:latin typeface="Cambria Math" charset="0"/>
                      </a:rPr>
                      <m:t>      </m:t>
                    </m:r>
                  </m:oMath>
                </a14:m>
                <a:r>
                  <a:rPr lang="en-US" altLang="zh-CN" sz="1800" dirty="0" err="1" smtClean="0"/>
                  <a:t>x+y</a:t>
                </a:r>
                <a:r>
                  <a:rPr lang="en-US" altLang="zh-CN" sz="1800" dirty="0" smtClean="0"/>
                  <a:t>=k; x-y= -2b+k-2z </a:t>
                </a:r>
                <a14:m>
                  <m:oMath xmlns:m="http://schemas.openxmlformats.org/officeDocument/2006/math">
                    <m:r>
                      <a:rPr lang="en-US" altLang="zh-CN" sz="1800" b="0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     </m:t>
                    </m:r>
                    <m:r>
                      <a:rPr lang="en-US" altLang="zh-CN" sz="1800" i="1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lang="en-US" altLang="zh-CN" sz="1800" dirty="0" smtClean="0"/>
                  <a:t>x=k-b-z; y=</a:t>
                </a:r>
                <a:r>
                  <a:rPr lang="en-US" altLang="zh-CN" sz="1800" dirty="0" err="1" smtClean="0"/>
                  <a:t>b+z</a:t>
                </a:r>
                <a:endParaRPr lang="en-US" altLang="zh-CN" sz="1800" dirty="0" smtClean="0"/>
              </a:p>
              <a:p>
                <a:r>
                  <a:rPr kumimoji="1" lang="en-US" altLang="zh-CN" sz="1600" dirty="0"/>
                  <a:t>OptionValue=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16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600" b="1" i="1">
                              <a:latin typeface="Cambria Math" charset="0"/>
                            </a:rPr>
                            <m:t>𝒆</m:t>
                          </m:r>
                        </m:e>
                        <m:sup>
                          <m:r>
                            <a:rPr kumimoji="1" lang="en-US" altLang="zh-CN" sz="1600" b="1" i="1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600" b="1" i="1">
                              <a:latin typeface="Cambria Math" charset="0"/>
                            </a:rPr>
                            <m:t>𝒓𝑻</m:t>
                          </m:r>
                        </m:sup>
                      </m:sSup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1600" b="1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16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600" b="1" i="1">
                              <a:latin typeface="Cambria Math" charset="0"/>
                            </a:rPr>
                            <m:t>=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kumimoji="1" lang="hr-HR" altLang="zh-CN" sz="16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𝒃</m:t>
                              </m:r>
                            </m:e>
                          </m:d>
                        </m:sub>
                        <m:sup>
                          <m:r>
                            <a:rPr kumimoji="1" lang="en-US" altLang="zh-CN" sz="1600" b="1" i="1">
                              <a:latin typeface="Cambria Math" charset="0"/>
                            </a:rPr>
                            <m:t>𝒏</m:t>
                          </m:r>
                        </m:sup>
                        <m:e>
                          <m:d>
                            <m:dPr>
                              <m:ctrlPr>
                                <a:rPr kumimoji="1" lang="mr-IN" altLang="zh-CN" sz="16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6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𝒏</m:t>
                                  </m:r>
                                </m:num>
                                <m:den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𝒌</m:t>
                                  </m:r>
                                </m:den>
                              </m:f>
                            </m:e>
                          </m:d>
                          <m:sSubSup>
                            <m:sSubSupPr>
                              <m:ctrlPr>
                                <a:rPr kumimoji="1" lang="en-US" altLang="zh-CN" sz="1600" b="1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𝒎</m:t>
                              </m:r>
                            </m:sub>
                            <m:sup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𝒏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𝒌</m:t>
                              </m:r>
                            </m:sup>
                          </m:sSubSup>
                          <m:d>
                            <m:dPr>
                              <m:begChr m:val="{"/>
                              <m:endChr m:val="}"/>
                              <m:ctrlPr>
                                <a:rPr kumimoji="1" lang="en-US" altLang="zh-CN" sz="16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kumimoji="1" lang="is-IS" altLang="zh-CN" sz="1600" b="1" i="1">
                                      <a:latin typeface="Cambria Math" charset="0"/>
                                    </a:rPr>
                                  </m:ctrlPr>
                                </m:eqArrPr>
                                <m:e>
                                  <m:nary>
                                    <m:naryPr>
                                      <m:chr m:val="∑"/>
                                      <m:limLoc m:val="subSup"/>
                                      <m:ctrlPr>
                                        <a:rPr kumimoji="1" lang="is-IS" altLang="zh-CN" sz="1600" b="1" i="1">
                                          <a:latin typeface="Cambria Math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1"/>
                                        </m:rP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𝒛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=(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𝒌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𝒃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)/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𝟐</m:t>
                                      </m:r>
                                    </m:sub>
                                    <m:sup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𝑳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(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𝒌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𝑪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𝒍</m:t>
                                          </m:r>
                                        </m:sub>
                                      </m:sSub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)</m:t>
                                      </m:r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kumimoji="1" lang="mr-IN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type m:val="noBar"/>
                                              <m:ctrlPr>
                                                <a:rPr kumimoji="1" lang="mr-IN" altLang="zh-CN" sz="1600" b="1" i="1">
                                                  <a:latin typeface="Cambria Math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kumimoji="1" lang="en-US" altLang="zh-CN" sz="1600" b="1" i="1">
                                                  <a:latin typeface="Cambria Math" charset="0"/>
                                                </a:rPr>
                                                <m:t>𝒌</m:t>
                                              </m:r>
                                            </m:num>
                                            <m:den>
                                              <m:r>
                                                <a:rPr kumimoji="1" lang="en-US" altLang="zh-CN" sz="1600" b="1" i="1" smtClean="0">
                                                  <a:latin typeface="Cambria Math" charset="0"/>
                                                </a:rPr>
                                                <m:t>𝒛</m:t>
                                              </m:r>
                                            </m:den>
                                          </m:f>
                                        </m:e>
                                      </m:d>
                                    </m:e>
                                  </m:nary>
                                  <m:sSubSup>
                                    <m:sSubSupPr>
                                      <m:ctrlP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𝑷</m:t>
                                      </m:r>
                                    </m:e>
                                    <m:sub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𝒖</m:t>
                                      </m:r>
                                    </m:sub>
                                    <m:sup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𝒌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𝒛</m:t>
                                      </m:r>
                                    </m:sup>
                                  </m:sSubSup>
                                  <m:sSubSup>
                                    <m:sSubSupPr>
                                      <m:ctrlP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𝑷</m:t>
                                      </m:r>
                                    </m:e>
                                    <m:sub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𝒅</m:t>
                                      </m:r>
                                    </m:sub>
                                    <m:sup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𝒛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𝑨</m:t>
                                      </m:r>
                                      <m:d>
                                        <m:dPr>
                                          <m:ctrlP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𝑺𝑻</m:t>
                                          </m:r>
                                        </m:e>
                                      </m:d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𝑿</m:t>
                                      </m:r>
                                    </m:e>
                                  </m:d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 </m:t>
                                  </m:r>
                                </m:e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+ </m:t>
                                  </m:r>
                                </m:e>
                                <m:e>
                                  <m:nary>
                                    <m:naryPr>
                                      <m:chr m:val="∑"/>
                                      <m:limLoc m:val="subSup"/>
                                      <m:ctrlPr>
                                        <a:rPr kumimoji="1" lang="is-IS" altLang="zh-CN" sz="1600" b="1" i="1">
                                          <a:latin typeface="Cambria Math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1"/>
                                        </m:rPr>
                                        <a:rPr lang="en-US" altLang="zh-CN" sz="1600" b="1" i="1">
                                          <a:latin typeface="Cambria Math" charset="0"/>
                                        </a:rPr>
                                        <m:t>𝒛</m:t>
                                      </m:r>
                                      <m:r>
                                        <a:rPr lang="en-US" altLang="zh-CN" sz="1600" b="1" i="1">
                                          <a:latin typeface="Cambria Math" charset="0"/>
                                        </a:rPr>
                                        <m:t>=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𝑼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(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𝒌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𝑪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𝒖</m:t>
                                          </m:r>
                                        </m:sub>
                                      </m:sSub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)</m:t>
                                      </m:r>
                                    </m:sub>
                                    <m:sup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(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𝒌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𝒃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)/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𝟐</m:t>
                                      </m:r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kumimoji="1" lang="mr-IN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type m:val="noBar"/>
                                              <m:ctrlPr>
                                                <a:rPr kumimoji="1" lang="mr-IN" altLang="zh-CN" sz="1600" b="1" i="1">
                                                  <a:latin typeface="Cambria Math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kumimoji="1" lang="en-US" altLang="zh-CN" sz="1600" b="1" i="1">
                                                  <a:latin typeface="Cambria Math" charset="0"/>
                                                </a:rPr>
                                                <m:t>𝒌</m:t>
                                              </m:r>
                                            </m:num>
                                            <m:den>
                                              <m:r>
                                                <a:rPr kumimoji="1" lang="en-US" altLang="zh-CN" sz="1600" b="1" i="1" smtClean="0">
                                                  <a:latin typeface="Cambria Math" charset="0"/>
                                                </a:rPr>
                                                <m:t>𝒃</m:t>
                                              </m:r>
                                              <m:r>
                                                <a:rPr kumimoji="1" lang="en-US" altLang="zh-CN" sz="1600" b="1" i="1" smtClean="0">
                                                  <a:latin typeface="Cambria Math" charset="0"/>
                                                </a:rPr>
                                                <m:t>+</m:t>
                                              </m:r>
                                              <m:r>
                                                <a:rPr kumimoji="1" lang="en-US" altLang="zh-CN" sz="1600" b="1" i="1" smtClean="0">
                                                  <a:latin typeface="Cambria Math" charset="0"/>
                                                </a:rPr>
                                                <m:t>𝒛</m:t>
                                              </m:r>
                                            </m:den>
                                          </m:f>
                                        </m:e>
                                      </m:d>
                                      <m:sSubSup>
                                        <m:sSubSupPr>
                                          <m:ctrlP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𝑷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𝒖</m:t>
                                          </m:r>
                                        </m:sub>
                                        <m:sup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𝒌</m:t>
                                          </m:r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−</m:t>
                                          </m:r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𝒃</m:t>
                                          </m:r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−</m:t>
                                          </m:r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𝒛</m:t>
                                          </m:r>
                                        </m:sup>
                                      </m:sSubSup>
                                      <m:sSubSup>
                                        <m:sSubSupPr>
                                          <m:ctrlP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𝑷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𝒅</m:t>
                                          </m:r>
                                        </m:sub>
                                        <m:sup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𝒃</m:t>
                                          </m:r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+</m:t>
                                          </m:r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𝒛</m:t>
                                          </m:r>
                                        </m:sup>
                                      </m:sSubSup>
                                    </m:e>
                                  </m:nary>
                                  <m:d>
                                    <m:dPr>
                                      <m:ctrlP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𝑨</m:t>
                                      </m:r>
                                      <m:d>
                                        <m:dPr>
                                          <m:ctrlP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𝑺𝑻</m:t>
                                          </m:r>
                                        </m:e>
                                      </m:d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𝑿</m:t>
                                      </m:r>
                                    </m:e>
                                  </m:d>
                                </m:e>
                              </m:eqArr>
                            </m:e>
                          </m:d>
                        </m:e>
                      </m:nary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22" y="2729753"/>
                <a:ext cx="8821271" cy="2502352"/>
              </a:xfrm>
              <a:prstGeom prst="rect">
                <a:avLst/>
              </a:prstGeom>
              <a:blipFill rotWithShape="0">
                <a:blip r:embed="rId4"/>
                <a:stretch>
                  <a:fillRect l="-622" t="-34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442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255494" y="389965"/>
                <a:ext cx="8767482" cy="27485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800" dirty="0" smtClean="0"/>
                  <a:t>3: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𝒍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</a:rPr>
                          <m:t>𝑺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𝟎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r>
                      <a:rPr lang="en-US" altLang="zh-CN" sz="1800" b="1" i="1">
                        <a:latin typeface="Cambria Math" charset="0"/>
                      </a:rPr>
                      <m:t>𝑩</m:t>
                    </m:r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𝒖</m:t>
                        </m:r>
                      </m:sub>
                    </m:sSub>
                  </m:oMath>
                </a14:m>
                <a:endParaRPr lang="en-US" altLang="zh-CN" sz="1800" dirty="0" smtClean="0"/>
              </a:p>
              <a:p>
                <a:r>
                  <a:rPr lang="en-US" altLang="zh-CN" sz="1800" dirty="0" smtClean="0"/>
                  <a:t>Part 1: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𝒍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  <a:ea typeface="Cambria Math" charset="0"/>
                        <a:cs typeface="Cambria Math" charset="0"/>
                      </a:rPr>
                      <m:t>⇒</m:t>
                    </m:r>
                    <m:r>
                      <a:rPr lang="en-US" altLang="zh-CN" sz="1800" b="1" i="1">
                        <a:latin typeface="Cambria Math" charset="0"/>
                      </a:rPr>
                      <m:t>𝑩</m:t>
                    </m:r>
                    <m:r>
                      <a:rPr lang="en-US" altLang="zh-CN" sz="1800">
                        <a:latin typeface="Cambria Math" charset="0"/>
                      </a:rPr>
                      <m:t> </m:t>
                    </m:r>
                    <m:r>
                      <a:rPr lang="en-US" altLang="zh-CN" sz="1800" b="0" i="0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altLang="zh-CN" sz="1800" dirty="0" smtClean="0"/>
                  <a:t>   x+y=k; y-x=2b+2z-k</a:t>
                </a:r>
                <a:r>
                  <a:rPr lang="en-US" altLang="zh-CN" sz="1800" dirty="0">
                    <a:ea typeface="Cambria Math" charset="0"/>
                    <a:cs typeface="Cambria Math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800" b="0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               </m:t>
                    </m:r>
                    <m:r>
                      <a:rPr lang="en-US" altLang="zh-CN" sz="1800" i="1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lang="en-US" altLang="zh-CN" sz="1800" dirty="0" smtClean="0"/>
                  <a:t>x=k-b-z; y=</a:t>
                </a:r>
                <a:r>
                  <a:rPr lang="en-US" altLang="zh-CN" sz="1800" dirty="0" err="1" smtClean="0"/>
                  <a:t>b+z</a:t>
                </a:r>
                <a:endParaRPr lang="en-US" altLang="zh-CN" sz="1800" dirty="0" smtClean="0"/>
              </a:p>
              <a:p>
                <a:r>
                  <a:rPr lang="en-US" altLang="zh-CN" sz="1800" dirty="0" smtClean="0"/>
                  <a:t>Part 2: </a:t>
                </a:r>
                <a14:m>
                  <m:oMath xmlns:m="http://schemas.openxmlformats.org/officeDocument/2006/math">
                    <m:r>
                      <a:rPr lang="en-US" altLang="zh-CN" sz="1800" b="1" i="1">
                        <a:latin typeface="Cambria Math" charset="0"/>
                      </a:rPr>
                      <m:t>𝑩</m:t>
                    </m:r>
                  </m:oMath>
                </a14:m>
                <a:r>
                  <a:rPr lang="en-US" altLang="zh-CN" sz="1800" b="1" dirty="0">
                    <a:ea typeface="Cambria Math" charset="0"/>
                    <a:cs typeface="Cambria Math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800" b="1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lang="en-US" altLang="zh-CN" sz="1800" b="1" i="1">
                        <a:latin typeface="Cambria Math" charset="0"/>
                        <a:ea typeface="Cambria Math" charset="0"/>
                        <a:cs typeface="Cambria Math" charset="0"/>
                      </a:rPr>
                      <m:t>⇒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𝒖</m:t>
                        </m:r>
                      </m:sub>
                    </m:sSub>
                  </m:oMath>
                </a14:m>
                <a:r>
                  <a:rPr lang="en-US" altLang="zh-CN" sz="1800" dirty="0" smtClean="0"/>
                  <a:t>   </a:t>
                </a:r>
                <a:r>
                  <a:rPr lang="en-US" altLang="zh-CN" sz="1800" dirty="0" err="1" smtClean="0"/>
                  <a:t>x+y</a:t>
                </a:r>
                <a:r>
                  <a:rPr lang="en-US" altLang="zh-CN" sz="1800" dirty="0" smtClean="0"/>
                  <a:t>=k; x-y=n-j;</a:t>
                </a:r>
                <a:r>
                  <a:rPr lang="en-US" altLang="zh-CN" sz="1800" dirty="0"/>
                  <a:t> </a:t>
                </a:r>
                <a14:m>
                  <m:oMath xmlns:m="http://schemas.openxmlformats.org/officeDocument/2006/math">
                    <m:r>
                      <a:rPr lang="en-US" altLang="zh-CN" sz="1800" b="0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                        </m:t>
                    </m:r>
                    <m:r>
                      <a:rPr lang="en-US" altLang="zh-CN" sz="1800" i="1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lang="en-US" altLang="zh-CN" sz="1800" dirty="0" smtClean="0"/>
                  <a:t>x=k-z; y=z</a:t>
                </a:r>
              </a:p>
              <a:p>
                <a:r>
                  <a:rPr kumimoji="1" lang="en-US" altLang="zh-CN" sz="1600" dirty="0" err="1" smtClean="0"/>
                  <a:t>OptionValue</a:t>
                </a:r>
                <a:r>
                  <a:rPr kumimoji="1" lang="en-US" altLang="zh-CN" sz="1600" dirty="0"/>
                  <a:t>=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16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600" b="1" i="1">
                              <a:latin typeface="Cambria Math" charset="0"/>
                            </a:rPr>
                            <m:t>𝒆</m:t>
                          </m:r>
                        </m:e>
                        <m:sup>
                          <m:r>
                            <a:rPr kumimoji="1" lang="en-US" altLang="zh-CN" sz="1600" b="1" i="1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600" b="1" i="1">
                              <a:latin typeface="Cambria Math" charset="0"/>
                            </a:rPr>
                            <m:t>𝒓𝑻</m:t>
                          </m:r>
                        </m:sup>
                      </m:sSup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1600" b="1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16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600" b="1" i="1">
                              <a:latin typeface="Cambria Math" charset="0"/>
                            </a:rPr>
                            <m:t>=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kumimoji="1" lang="hr-HR" altLang="zh-CN" sz="16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𝒃</m:t>
                              </m:r>
                            </m:e>
                          </m:d>
                        </m:sub>
                        <m:sup>
                          <m:r>
                            <a:rPr kumimoji="1" lang="en-US" altLang="zh-CN" sz="1600" b="1" i="1">
                              <a:latin typeface="Cambria Math" charset="0"/>
                            </a:rPr>
                            <m:t>𝒏</m:t>
                          </m:r>
                        </m:sup>
                        <m:e>
                          <m:d>
                            <m:dPr>
                              <m:ctrlPr>
                                <a:rPr kumimoji="1" lang="mr-IN" altLang="zh-CN" sz="16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6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𝒏</m:t>
                                  </m:r>
                                </m:num>
                                <m:den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𝒌</m:t>
                                  </m:r>
                                </m:den>
                              </m:f>
                            </m:e>
                          </m:d>
                          <m:sSubSup>
                            <m:sSubSupPr>
                              <m:ctrlPr>
                                <a:rPr kumimoji="1" lang="en-US" altLang="zh-CN" sz="1600" b="1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𝒎</m:t>
                              </m:r>
                            </m:sub>
                            <m:sup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𝒏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𝒌</m:t>
                              </m:r>
                            </m:sup>
                          </m:sSubSup>
                          <m:d>
                            <m:dPr>
                              <m:begChr m:val="{"/>
                              <m:endChr m:val="}"/>
                              <m:ctrlPr>
                                <a:rPr kumimoji="1" lang="en-US" altLang="zh-CN" sz="16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kumimoji="1" lang="is-IS" altLang="zh-CN" sz="1600" b="1" i="1">
                                      <a:latin typeface="Cambria Math" charset="0"/>
                                    </a:rPr>
                                  </m:ctrlPr>
                                </m:eqArrPr>
                                <m:e>
                                  <m:nary>
                                    <m:naryPr>
                                      <m:chr m:val="∑"/>
                                      <m:limLoc m:val="subSup"/>
                                      <m:ctrlPr>
                                        <a:rPr kumimoji="1" lang="is-IS" altLang="zh-CN" sz="1600" b="1" i="1">
                                          <a:latin typeface="Cambria Math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1"/>
                                        </m:rP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𝒛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=(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𝒌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𝒃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)/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𝟐</m:t>
                                      </m:r>
                                    </m:sub>
                                    <m:sup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𝑳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(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𝒌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𝑪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𝒍</m:t>
                                          </m:r>
                                        </m:sub>
                                      </m:sSub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)</m:t>
                                      </m:r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kumimoji="1" lang="mr-IN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type m:val="noBar"/>
                                              <m:ctrlPr>
                                                <a:rPr kumimoji="1" lang="mr-IN" altLang="zh-CN" sz="1600" b="1" i="1">
                                                  <a:latin typeface="Cambria Math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kumimoji="1" lang="en-US" altLang="zh-CN" sz="1600" b="1" i="1">
                                                  <a:latin typeface="Cambria Math" charset="0"/>
                                                </a:rPr>
                                                <m:t>𝒌</m:t>
                                              </m:r>
                                            </m:num>
                                            <m:den>
                                              <m:r>
                                                <a:rPr kumimoji="1" lang="en-US" altLang="zh-CN" sz="1600" b="1" i="1" smtClean="0">
                                                  <a:latin typeface="Cambria Math" charset="0"/>
                                                </a:rPr>
                                                <m:t>𝒃</m:t>
                                              </m:r>
                                              <m:r>
                                                <a:rPr kumimoji="1" lang="en-US" altLang="zh-CN" sz="1600" b="1" i="1" smtClean="0">
                                                  <a:latin typeface="Cambria Math" charset="0"/>
                                                </a:rPr>
                                                <m:t>+</m:t>
                                              </m:r>
                                              <m:r>
                                                <a:rPr kumimoji="1" lang="en-US" altLang="zh-CN" sz="1600" b="1" i="1" smtClean="0">
                                                  <a:latin typeface="Cambria Math" charset="0"/>
                                                </a:rPr>
                                                <m:t>𝒛</m:t>
                                              </m:r>
                                            </m:den>
                                          </m:f>
                                        </m:e>
                                      </m:d>
                                    </m:e>
                                  </m:nary>
                                  <m:sSubSup>
                                    <m:sSubSupPr>
                                      <m:ctrlP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𝑷</m:t>
                                      </m:r>
                                    </m:e>
                                    <m:sub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𝒖</m:t>
                                      </m:r>
                                    </m:sub>
                                    <m:sup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𝒌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𝒃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𝒛</m:t>
                                      </m:r>
                                    </m:sup>
                                  </m:sSubSup>
                                  <m:sSubSup>
                                    <m:sSubSupPr>
                                      <m:ctrlP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𝑷</m:t>
                                      </m:r>
                                    </m:e>
                                    <m:sub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𝒅</m:t>
                                      </m:r>
                                    </m:sub>
                                    <m:sup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𝒃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+</m:t>
                                      </m:r>
                                      <m:r>
                                        <a:rPr kumimoji="1" lang="en-US" altLang="zh-CN" sz="1600" b="1" i="1" smtClean="0">
                                          <a:latin typeface="Cambria Math" charset="0"/>
                                        </a:rPr>
                                        <m:t>𝒛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𝑨</m:t>
                                      </m:r>
                                      <m:d>
                                        <m:dPr>
                                          <m:ctrlP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𝑺𝑻</m:t>
                                          </m:r>
                                        </m:e>
                                      </m:d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𝑿</m:t>
                                      </m:r>
                                    </m:e>
                                  </m:d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 </m:t>
                                  </m:r>
                                </m:e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+ </m:t>
                                  </m:r>
                                </m:e>
                                <m:e>
                                  <m:nary>
                                    <m:naryPr>
                                      <m:chr m:val="∑"/>
                                      <m:limLoc m:val="subSup"/>
                                      <m:ctrlPr>
                                        <a:rPr kumimoji="1" lang="is-IS" altLang="zh-CN" sz="1600" b="1" i="1">
                                          <a:latin typeface="Cambria Math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1"/>
                                        </m:rPr>
                                        <a:rPr lang="en-US" altLang="zh-CN" sz="1600" b="1" i="1">
                                          <a:latin typeface="Cambria Math" charset="0"/>
                                        </a:rPr>
                                        <m:t>𝒛</m:t>
                                      </m:r>
                                      <m:r>
                                        <a:rPr lang="en-US" altLang="zh-CN" sz="1600" b="1" i="1">
                                          <a:latin typeface="Cambria Math" charset="0"/>
                                        </a:rPr>
                                        <m:t>=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𝑼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(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𝒌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𝑪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𝒖</m:t>
                                          </m:r>
                                        </m:sub>
                                      </m:sSub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)</m:t>
                                      </m:r>
                                    </m:sub>
                                    <m:sup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(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𝒌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𝒃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)/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𝟐</m:t>
                                      </m:r>
                                    </m:sup>
                                    <m:e>
                                      <m:d>
                                        <m:dPr>
                                          <m:ctrlPr>
                                            <a:rPr kumimoji="1" lang="mr-IN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type m:val="noBar"/>
                                              <m:ctrlPr>
                                                <a:rPr kumimoji="1" lang="mr-IN" altLang="zh-CN" sz="1600" b="1" i="1">
                                                  <a:latin typeface="Cambria Math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kumimoji="1" lang="en-US" altLang="zh-CN" sz="1600" b="1" i="1">
                                                  <a:latin typeface="Cambria Math" charset="0"/>
                                                </a:rPr>
                                                <m:t>𝒌</m:t>
                                              </m:r>
                                            </m:num>
                                            <m:den>
                                              <m:r>
                                                <a:rPr kumimoji="1" lang="en-US" altLang="zh-CN" sz="1600" b="1" i="1" smtClean="0">
                                                  <a:latin typeface="Cambria Math" charset="0"/>
                                                </a:rPr>
                                                <m:t>𝒛</m:t>
                                              </m:r>
                                            </m:den>
                                          </m:f>
                                        </m:e>
                                      </m:d>
                                      <m:sSubSup>
                                        <m:sSubSupPr>
                                          <m:ctrlP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𝑷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𝒖</m:t>
                                          </m:r>
                                        </m:sub>
                                        <m:sup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𝒌</m:t>
                                          </m:r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−</m:t>
                                          </m:r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𝒛</m:t>
                                          </m:r>
                                        </m:sup>
                                      </m:sSubSup>
                                      <m:sSubSup>
                                        <m:sSubSupPr>
                                          <m:ctrlP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𝑷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𝒅</m:t>
                                          </m:r>
                                        </m:sub>
                                        <m:sup>
                                          <m:r>
                                            <a:rPr kumimoji="1" lang="en-US" altLang="zh-CN" sz="1600" b="1" i="1" smtClean="0">
                                              <a:latin typeface="Cambria Math" charset="0"/>
                                            </a:rPr>
                                            <m:t>𝒛</m:t>
                                          </m:r>
                                        </m:sup>
                                      </m:sSubSup>
                                    </m:e>
                                  </m:nary>
                                  <m:d>
                                    <m:dPr>
                                      <m:ctrlP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𝑨</m:t>
                                      </m:r>
                                      <m:d>
                                        <m:dPr>
                                          <m:ctrlP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en-US" altLang="zh-CN" sz="1600" b="1" i="1">
                                              <a:latin typeface="Cambria Math" charset="0"/>
                                            </a:rPr>
                                            <m:t>𝑺𝑻</m:t>
                                          </m:r>
                                        </m:e>
                                      </m:d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𝑿</m:t>
                                      </m:r>
                                    </m:e>
                                  </m:d>
                                </m:e>
                              </m:eqArr>
                            </m:e>
                          </m:d>
                        </m:e>
                      </m:nary>
                    </m:oMath>
                  </m:oMathPara>
                </a14:m>
                <a:endParaRPr kumimoji="1" lang="en-US" altLang="zh-CN" sz="1600" b="1" dirty="0" smtClean="0"/>
              </a:p>
              <a:p>
                <a:endParaRPr lang="zh-CN" altLang="en-US" sz="1600" dirty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494" y="389965"/>
                <a:ext cx="8767482" cy="2748573"/>
              </a:xfrm>
              <a:prstGeom prst="rect">
                <a:avLst/>
              </a:prstGeom>
              <a:blipFill rotWithShape="0">
                <a:blip r:embed="rId2"/>
                <a:stretch>
                  <a:fillRect l="-626" t="-31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134472" y="3388659"/>
                <a:ext cx="8888504" cy="1573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800" dirty="0" smtClean="0"/>
                  <a:t>4: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𝒍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</a:rPr>
                          <m:t>𝑺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𝟎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𝒖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r>
                      <a:rPr lang="en-US" altLang="zh-CN" sz="1800" b="1" i="1">
                        <a:latin typeface="Cambria Math" charset="0"/>
                      </a:rPr>
                      <m:t>𝑩</m:t>
                    </m:r>
                  </m:oMath>
                </a14:m>
                <a:endParaRPr lang="en-US" altLang="zh-CN" sz="1800" b="1" dirty="0" smtClean="0"/>
              </a:p>
              <a:p>
                <a:r>
                  <a:rPr lang="en-US" altLang="zh-CN" sz="1800" dirty="0"/>
                  <a:t>X+y=k; y-x=2b+</a:t>
                </a:r>
                <a:r>
                  <a:rPr lang="en-US" altLang="zh-CN" sz="1800" dirty="0" smtClean="0"/>
                  <a:t>2z-k</a:t>
                </a:r>
                <a14:m>
                  <m:oMath xmlns:m="http://schemas.openxmlformats.org/officeDocument/2006/math">
                    <m:r>
                      <a:rPr lang="en-US" altLang="zh-CN" sz="1800" i="1">
                        <a:latin typeface="Cambria Math" charset="0"/>
                      </a:rPr>
                      <m:t>     </m:t>
                    </m:r>
                    <m:r>
                      <a:rPr lang="en-US" altLang="zh-CN" sz="1800" i="1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lang="en-US" altLang="zh-CN" sz="1800" dirty="0" smtClean="0"/>
                  <a:t>x=k-b-z; y=</a:t>
                </a:r>
                <a:r>
                  <a:rPr lang="en-US" altLang="zh-CN" sz="1800" dirty="0" err="1" smtClean="0"/>
                  <a:t>b+z</a:t>
                </a:r>
                <a:endParaRPr lang="en-US" altLang="zh-CN" sz="1800" dirty="0" smtClean="0"/>
              </a:p>
              <a:p>
                <a:r>
                  <a:rPr lang="en-US" altLang="zh-CN" sz="2400" dirty="0" err="1" smtClean="0"/>
                  <a:t>OptionValue</a:t>
                </a:r>
                <a:r>
                  <a:rPr lang="en-US" altLang="zh-CN" sz="2400" dirty="0"/>
                  <a:t>=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6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altLang="zh-CN" sz="1600" b="1" i="1">
                              <a:latin typeface="Cambria Math" charset="0"/>
                            </a:rPr>
                            <m:t>𝒆</m:t>
                          </m:r>
                        </m:e>
                        <m:sup>
                          <m:r>
                            <a:rPr lang="en-US" altLang="zh-CN" sz="1600" b="1" i="1">
                              <a:latin typeface="Cambria Math" charset="0"/>
                            </a:rPr>
                            <m:t>−</m:t>
                          </m:r>
                          <m:r>
                            <a:rPr lang="en-US" altLang="zh-CN" sz="1600" b="1" i="1">
                              <a:latin typeface="Cambria Math" charset="0"/>
                            </a:rPr>
                            <m:t>𝒓𝑻</m:t>
                          </m:r>
                        </m:sup>
                      </m:sSup>
                      <m:nary>
                        <m:naryPr>
                          <m:chr m:val="∑"/>
                          <m:limLoc m:val="subSup"/>
                          <m:ctrlPr>
                            <a:rPr lang="is-IS" altLang="zh-CN" sz="1600" b="1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US" altLang="zh-CN" sz="1600" b="1" i="1">
                              <a:latin typeface="Cambria Math" charset="0"/>
                            </a:rPr>
                            <m:t>𝒌</m:t>
                          </m:r>
                          <m:r>
                            <a:rPr lang="en-US" altLang="zh-CN" sz="1600" b="1" i="1">
                              <a:latin typeface="Cambria Math" charset="0"/>
                            </a:rPr>
                            <m:t>=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hr-HR" altLang="zh-CN" sz="16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𝒃</m:t>
                              </m:r>
                            </m:e>
                          </m:d>
                        </m:sub>
                        <m:sup>
                          <m:r>
                            <a:rPr lang="en-US" altLang="zh-CN" sz="1600" b="1" i="1">
                              <a:latin typeface="Cambria Math" charset="0"/>
                            </a:rPr>
                            <m:t>𝒏</m:t>
                          </m:r>
                        </m:sup>
                        <m:e>
                          <m:d>
                            <m:dPr>
                              <m:ctrlPr>
                                <a:rPr lang="mr-IN" altLang="zh-CN" sz="16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mr-IN" altLang="zh-CN" sz="16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1600" b="1" i="1">
                                      <a:latin typeface="Cambria Math" charset="0"/>
                                    </a:rPr>
                                    <m:t>𝒏</m:t>
                                  </m:r>
                                </m:num>
                                <m:den>
                                  <m:r>
                                    <a:rPr lang="en-US" altLang="zh-CN" sz="1600" b="1" i="1">
                                      <a:latin typeface="Cambria Math" charset="0"/>
                                    </a:rPr>
                                    <m:t>𝒌</m:t>
                                  </m:r>
                                </m:den>
                              </m:f>
                            </m:e>
                          </m:d>
                          <m:sSubSup>
                            <m:sSubSupPr>
                              <m:ctrlPr>
                                <a:rPr lang="en-US" altLang="zh-CN" sz="1600" b="1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𝒎</m:t>
                              </m:r>
                            </m:sub>
                            <m:sup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𝒏</m:t>
                              </m:r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𝒌</m:t>
                              </m:r>
                            </m:sup>
                          </m:sSubSup>
                          <m:nary>
                            <m:naryPr>
                              <m:chr m:val="∑"/>
                              <m:limLoc m:val="subSup"/>
                              <m:ctrlPr>
                                <a:rPr lang="is-IS" altLang="zh-CN" sz="1600" b="1" i="1">
                                  <a:latin typeface="Cambria Math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1"/>
                                </m:rPr>
                                <a:rPr lang="en-US" altLang="zh-CN" sz="1600" b="1" i="1">
                                  <a:latin typeface="Cambria Math" charset="0"/>
                                </a:rPr>
                                <m:t>𝒛</m:t>
                              </m:r>
                              <m:r>
                                <a:rPr lang="en-US" altLang="zh-CN" sz="1600" b="1" i="1">
                                  <a:latin typeface="Cambria Math" charset="0"/>
                                </a:rPr>
                                <m:t>=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𝑼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(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</m:sSub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)</m:t>
                              </m:r>
                            </m:sub>
                            <m:sup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𝑳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(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𝒍</m:t>
                                  </m:r>
                                </m:sub>
                              </m:sSub>
                              <m:r>
                                <a:rPr kumimoji="1" lang="en-US" altLang="zh-CN" sz="1600" b="1" i="1">
                                  <a:latin typeface="Cambria Math" charset="0"/>
                                </a:rPr>
                                <m:t>)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mr-IN" altLang="zh-CN" sz="1600" b="1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type m:val="noBar"/>
                                      <m:ctrlPr>
                                        <a:rPr lang="mr-IN" altLang="zh-CN" sz="1600" b="1" i="1">
                                          <a:latin typeface="Cambria Math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CN" sz="1600" b="1" i="1">
                                          <a:latin typeface="Cambria Math" charset="0"/>
                                        </a:rPr>
                                        <m:t>𝒌</m:t>
                                      </m:r>
                                    </m:num>
                                    <m:den>
                                      <m:r>
                                        <a:rPr lang="en-US" altLang="zh-CN" sz="1600" b="1" i="1" smtClean="0">
                                          <a:latin typeface="Cambria Math" charset="0"/>
                                        </a:rPr>
                                        <m:t>𝒃</m:t>
                                      </m:r>
                                      <m:r>
                                        <a:rPr lang="en-US" altLang="zh-CN" sz="1600" b="1" i="1" smtClean="0">
                                          <a:latin typeface="Cambria Math" charset="0"/>
                                        </a:rPr>
                                        <m:t>+</m:t>
                                      </m:r>
                                      <m:r>
                                        <a:rPr lang="en-US" altLang="zh-CN" sz="1600" b="1" i="1" smtClean="0">
                                          <a:latin typeface="Cambria Math" charset="0"/>
                                        </a:rPr>
                                        <m:t>𝒛</m:t>
                                      </m:r>
                                    </m:den>
                                  </m:f>
                                </m:e>
                              </m:d>
                              <m:sSubSup>
                                <m:sSubSup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𝑷</m:t>
                                  </m:r>
                                </m:e>
                                <m:sub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𝒖</m:t>
                                  </m:r>
                                </m:sub>
                                <m:sup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𝒌</m:t>
                                  </m:r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𝒃</m:t>
                                  </m:r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𝒛</m:t>
                                  </m:r>
                                </m:sup>
                              </m:sSubSup>
                              <m:sSubSup>
                                <m:sSubSup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𝑷</m:t>
                                  </m:r>
                                </m:e>
                                <m:sub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𝒅</m:t>
                                  </m:r>
                                </m:sub>
                                <m:sup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𝒃</m:t>
                                  </m:r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kumimoji="1" lang="en-US" altLang="zh-CN" sz="1600" b="1" i="1" smtClean="0">
                                      <a:latin typeface="Cambria Math" charset="0"/>
                                    </a:rPr>
                                    <m:t>𝒛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kumimoji="1" lang="en-US" altLang="zh-CN" sz="1600" b="1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𝑨</m:t>
                                  </m:r>
                                  <m:d>
                                    <m:dPr>
                                      <m:ctrlP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CN" sz="1600" b="1" i="1">
                                          <a:latin typeface="Cambria Math" charset="0"/>
                                        </a:rPr>
                                        <m:t>𝑺𝑻</m:t>
                                      </m:r>
                                    </m:e>
                                  </m:d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600" b="1" i="1">
                                      <a:latin typeface="Cambria Math" charset="0"/>
                                    </a:rPr>
                                    <m:t>𝑿</m:t>
                                  </m:r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72" y="3388659"/>
                <a:ext cx="8888504" cy="1573764"/>
              </a:xfrm>
              <a:prstGeom prst="rect">
                <a:avLst/>
              </a:prstGeom>
              <a:blipFill rotWithShape="0">
                <a:blip r:embed="rId3"/>
                <a:stretch>
                  <a:fillRect l="-1029" t="-54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24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495300" y="393700"/>
                <a:ext cx="8178800" cy="57945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800" b="1" dirty="0" smtClean="0"/>
                  <a:t>Use</a:t>
                </a:r>
                <a:r>
                  <a:rPr kumimoji="1" lang="zh-CN" altLang="en-US" sz="1800" b="1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CN" sz="1800" b="1" i="0" smtClean="0">
                        <a:latin typeface="Cambria Math" charset="0"/>
                      </a:rPr>
                      <m:t> </m:t>
                    </m:r>
                    <m:r>
                      <a:rPr lang="en-US" altLang="zh-CN" sz="1800" b="1" i="1">
                        <a:latin typeface="Cambria Math" charset="0"/>
                      </a:rPr>
                      <m:t>𝑩</m:t>
                    </m:r>
                    <m:r>
                      <a:rPr lang="en-US" altLang="zh-CN" sz="1800" b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𝒍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𝝀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𝒖</m:t>
                        </m:r>
                      </m:sub>
                    </m:sSub>
                    <m:r>
                      <a:rPr lang="en-US" altLang="zh-CN" sz="1800" b="1" i="1">
                        <a:latin typeface="Cambria Math" charset="0"/>
                      </a:rPr>
                      <m:t>&lt;</m:t>
                    </m:r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</a:rPr>
                          <m:t>𝑺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kumimoji="1" lang="en-US" altLang="zh-CN" sz="1800" b="1" dirty="0" smtClean="0"/>
                  <a:t> as our example</a:t>
                </a:r>
              </a:p>
              <a:p>
                <a:r>
                  <a:rPr kumimoji="1" lang="en-US" altLang="zh-CN" sz="1800" b="1" dirty="0"/>
                  <a:t>For node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</a:rPr>
                          <m:t>𝑺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𝟎</m:t>
                        </m:r>
                      </m:sub>
                    </m:sSub>
                    <m:sSup>
                      <m:sSup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altLang="zh-CN" sz="1800" b="1" i="1">
                            <a:latin typeface="Cambria Math" charset="0"/>
                          </a:rPr>
                          <m:t>𝒖</m:t>
                        </m:r>
                      </m:e>
                      <m:sup>
                        <m:r>
                          <a:rPr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a:rPr lang="en-US" altLang="zh-CN" sz="1800" b="1" i="1">
                            <a:latin typeface="Cambria Math" charset="0"/>
                          </a:rPr>
                          <m:t>𝟐</m:t>
                        </m:r>
                        <m:r>
                          <a:rPr lang="en-US" altLang="zh-CN" sz="1800" b="1" i="1">
                            <a:latin typeface="Cambria Math" charset="0"/>
                          </a:rPr>
                          <m:t>𝒛</m:t>
                        </m:r>
                      </m:sup>
                    </m:sSup>
                  </m:oMath>
                </a14:m>
                <a:r>
                  <a:rPr lang="en-US" altLang="zh-CN" sz="1800" b="1" dirty="0"/>
                  <a:t>, Barrier=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800" b="1" i="1">
                            <a:latin typeface="Cambria Math" charset="0"/>
                          </a:rPr>
                          <m:t>𝑺</m:t>
                        </m:r>
                      </m:e>
                      <m:sub>
                        <m:r>
                          <a:rPr lang="en-US" altLang="zh-CN" sz="1800" b="1" i="1">
                            <a:latin typeface="Cambria Math" charset="0"/>
                          </a:rPr>
                          <m:t>𝟎</m:t>
                        </m:r>
                      </m:sub>
                    </m:sSub>
                    <m:sSup>
                      <m:sSupPr>
                        <m:ctrlPr>
                          <a:rPr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altLang="zh-CN" sz="1800" b="1" i="1">
                            <a:latin typeface="Cambria Math" charset="0"/>
                          </a:rPr>
                          <m:t>𝒖</m:t>
                        </m:r>
                      </m:e>
                      <m:sup>
                        <m:r>
                          <a:rPr lang="en-US" altLang="zh-CN" sz="1800" b="1" i="1">
                            <a:latin typeface="Cambria Math" charset="0"/>
                          </a:rPr>
                          <m:t>𝒃</m:t>
                        </m:r>
                      </m:sup>
                    </m:sSup>
                  </m:oMath>
                </a14:m>
                <a:endParaRPr lang="en-US" altLang="zh-CN" sz="1800" b="1" dirty="0"/>
              </a:p>
              <a:p>
                <a:r>
                  <a:rPr kumimoji="1" lang="en-US" altLang="zh-CN" sz="1800" dirty="0"/>
                  <a:t>X+y=k</a:t>
                </a:r>
              </a:p>
              <a:p>
                <a:r>
                  <a:rPr kumimoji="1" lang="en-US" altLang="zh-CN" sz="1800" dirty="0"/>
                  <a:t>X-y=-b-b-(2z-k)  </a:t>
                </a:r>
                <a14:m>
                  <m:oMath xmlns:m="http://schemas.openxmlformats.org/officeDocument/2006/math">
                    <m:r>
                      <a:rPr kumimoji="1" lang="en-US" altLang="zh-CN" sz="1800" i="1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1800" dirty="0"/>
                  <a:t>x=k-b-z; y=</a:t>
                </a:r>
                <a:r>
                  <a:rPr kumimoji="1" lang="en-US" altLang="zh-CN" sz="1800" dirty="0" err="1"/>
                  <a:t>b+z</a:t>
                </a:r>
                <a:endParaRPr kumimoji="1" lang="en-US" altLang="zh-CN" sz="1800" dirty="0"/>
              </a:p>
              <a:p>
                <a:r>
                  <a:rPr kumimoji="1" lang="en-US" altLang="zh-CN" sz="1800" dirty="0" err="1" smtClean="0"/>
                  <a:t>OptionValue</a:t>
                </a:r>
                <a:endParaRPr kumimoji="1" lang="en-US" altLang="zh-CN" sz="1800" dirty="0" smtClean="0"/>
              </a:p>
              <a:p>
                <a:r>
                  <a:rPr kumimoji="1" lang="en-US" altLang="zh-CN" sz="1800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𝒆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𝒓𝑻</m:t>
                        </m:r>
                      </m:sup>
                    </m:sSup>
                    <m:nary>
                      <m:naryPr>
                        <m:chr m:val="∑"/>
                        <m:ctrlPr>
                          <a:rPr kumimoji="1" lang="is-IS" altLang="zh-CN" sz="1800" b="1" i="1">
                            <a:latin typeface="Cambria Math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=</m:t>
                        </m:r>
                        <m:d>
                          <m:dPr>
                            <m:begChr m:val="|"/>
                            <m:endChr m:val="|"/>
                            <m:ctrlPr>
                              <a:rPr kumimoji="1" lang="hr-HR" altLang="zh-CN" sz="1800" b="1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𝒃</m:t>
                            </m:r>
                          </m:e>
                        </m:d>
                      </m:sub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𝒏</m:t>
                        </m:r>
                      </m:sup>
                      <m:e>
                        <m:d>
                          <m:dPr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kumimoji="1" lang="mr-IN" altLang="zh-CN" sz="1800" b="1" i="1">
                                    <a:latin typeface="Cambria Math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𝒏</m:t>
                                </m:r>
                              </m:num>
                              <m:den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𝒌</m:t>
                                </m:r>
                              </m:den>
                            </m:f>
                          </m:e>
                        </m:d>
                        <m:sSubSup>
                          <m:sSubSup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𝑷</m:t>
                            </m:r>
                          </m:e>
                          <m:sub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𝒎</m:t>
                            </m:r>
                          </m:sub>
                          <m:sup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𝒏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−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</m:sup>
                        </m:sSubSup>
                        <m:nary>
                          <m:naryPr>
                            <m:chr m:val="∑"/>
                            <m:ctrlPr>
                              <a:rPr kumimoji="1" lang="is-IS" altLang="zh-CN" sz="1800" b="1" i="1">
                                <a:latin typeface="Cambria Math" charset="0"/>
                              </a:rPr>
                            </m:ctrlPr>
                          </m:naryPr>
                          <m:sub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𝒛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=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𝑼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(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kumimoji="1" lang="en-US" altLang="zh-CN" sz="1800" b="1" i="1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𝑪</m:t>
                                </m:r>
                              </m:e>
                              <m:sub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𝒖</m:t>
                                </m:r>
                              </m:sub>
                            </m:sSub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)</m:t>
                            </m:r>
                          </m:sub>
                          <m:sup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𝑳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(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kumimoji="1" lang="en-US" altLang="zh-CN" sz="1800" b="1" i="1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𝑪</m:t>
                                </m:r>
                              </m:e>
                              <m:sub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𝒍</m:t>
                                </m:r>
                              </m:sub>
                            </m:sSub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)</m:t>
                            </m:r>
                          </m:sup>
                          <m:e>
                            <m:d>
                              <m:dPr>
                                <m:ctrlPr>
                                  <a:rPr kumimoji="1" lang="mr-IN" altLang="zh-CN" sz="1800" b="1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type m:val="noBar"/>
                                    <m:ctrlPr>
                                      <a:rPr kumimoji="1" lang="mr-IN" altLang="zh-CN" sz="1800" b="1" i="1">
                                        <a:latin typeface="Cambria Math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1" lang="en-US" altLang="zh-CN" sz="1800" b="1" i="1">
                                        <a:latin typeface="Cambria Math" charset="0"/>
                                      </a:rPr>
                                      <m:t>𝒌</m:t>
                                    </m:r>
                                  </m:num>
                                  <m:den>
                                    <m:r>
                                      <a:rPr kumimoji="1" lang="en-US" altLang="zh-CN" sz="1800" b="1" i="1">
                                        <a:latin typeface="Cambria Math" charset="0"/>
                                      </a:rPr>
                                      <m:t>𝒛</m:t>
                                    </m:r>
                                    <m:r>
                                      <a:rPr kumimoji="1" lang="en-US" altLang="zh-CN" sz="1800" b="1" i="1">
                                        <a:latin typeface="Cambria Math" charset="0"/>
                                      </a:rPr>
                                      <m:t>+</m:t>
                                    </m:r>
                                    <m:r>
                                      <a:rPr kumimoji="1" lang="en-US" altLang="zh-CN" sz="1800" b="1" i="1">
                                        <a:latin typeface="Cambria Math" charset="0"/>
                                      </a:rPr>
                                      <m:t>𝒃</m:t>
                                    </m:r>
                                  </m:den>
                                </m:f>
                              </m:e>
                            </m:d>
                            <m:sSubSup>
                              <m:sSubSupPr>
                                <m:ctrlPr>
                                  <a:rPr kumimoji="1" lang="en-US" altLang="zh-CN" sz="1800" b="1" i="1">
                                    <a:latin typeface="Cambria Math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𝒖</m:t>
                                </m:r>
                              </m:sub>
                              <m:sup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𝒌</m:t>
                                </m:r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−</m:t>
                                </m:r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𝒛</m:t>
                                </m:r>
                              </m:sup>
                            </m:sSubSup>
                            <m:sSubSup>
                              <m:sSubSupPr>
                                <m:ctrlPr>
                                  <a:rPr kumimoji="1" lang="en-US" altLang="zh-CN" sz="1800" b="1" i="1">
                                    <a:latin typeface="Cambria Math" charset="0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𝒅</m:t>
                                </m:r>
                              </m:sub>
                              <m:sup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𝒛</m:t>
                                </m:r>
                              </m:sup>
                            </m:sSubSup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(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𝑨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(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𝑺𝑻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)−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𝑿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)</m:t>
                            </m:r>
                          </m:e>
                        </m:nary>
                      </m:e>
                    </m:nary>
                  </m:oMath>
                </a14:m>
                <a:endParaRPr kumimoji="1" lang="en-US" altLang="zh-CN" sz="1800" dirty="0" smtClean="0"/>
              </a:p>
              <a:p>
                <a:r>
                  <a:rPr kumimoji="1" lang="en-US" altLang="zh-CN" sz="1800" dirty="0" smtClean="0"/>
                  <a:t>=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kumimoji="1" lang="is-IS" altLang="zh-CN" sz="1800" i="1" smtClean="0">
                            <a:latin typeface="Cambria Math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kumimoji="1" lang="en-US" altLang="zh-CN" sz="1800" b="0" i="1" smtClean="0">
                            <a:latin typeface="Cambria Math" charset="0"/>
                          </a:rPr>
                          <m:t>𝑘</m:t>
                        </m:r>
                        <m:r>
                          <a:rPr kumimoji="1" lang="en-US" altLang="zh-CN" sz="1800" b="0" i="1" smtClean="0">
                            <a:latin typeface="Cambria Math" charset="0"/>
                          </a:rPr>
                          <m:t>=</m:t>
                        </m:r>
                        <m:d>
                          <m:dPr>
                            <m:begChr m:val="|"/>
                            <m:endChr m:val="|"/>
                            <m:ctrlPr>
                              <a:rPr kumimoji="1" lang="hr-HR" altLang="zh-CN" sz="1800" b="0" i="1" smtClean="0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b="0" i="1" smtClean="0">
                                <a:latin typeface="Cambria Math" charset="0"/>
                              </a:rPr>
                              <m:t>𝑏</m:t>
                            </m:r>
                          </m:e>
                        </m:d>
                      </m:sub>
                      <m:sup>
                        <m:r>
                          <a:rPr kumimoji="1" lang="en-US" altLang="zh-CN" sz="1800" b="0" i="1" smtClean="0">
                            <a:latin typeface="Cambria Math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kumimoji="1" lang="en-US" altLang="zh-CN" sz="18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800" b="0" i="1" smtClean="0">
                                <a:latin typeface="Cambria Math" charset="0"/>
                              </a:rPr>
                              <m:t>𝑤</m:t>
                            </m:r>
                          </m:e>
                          <m:sub>
                            <m:r>
                              <a:rPr kumimoji="1" lang="en-US" altLang="zh-CN" sz="1800" b="0" i="1" smtClean="0">
                                <a:latin typeface="Cambria Math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kumimoji="1" lang="en-US" altLang="zh-CN" sz="1800" b="0" i="1" smtClean="0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b="0" i="1" smtClean="0">
                                <a:latin typeface="Cambria Math" charset="0"/>
                              </a:rPr>
                              <m:t>𝑘</m:t>
                            </m:r>
                          </m:e>
                        </m:d>
                        <m:r>
                          <a:rPr kumimoji="1" lang="en-US" altLang="zh-CN" sz="1800" b="0" i="1" smtClean="0">
                            <a:latin typeface="Cambria Math" charset="0"/>
                          </a:rPr>
                          <m:t>+</m:t>
                        </m:r>
                      </m:e>
                    </m:nary>
                    <m:nary>
                      <m:naryPr>
                        <m:chr m:val="∑"/>
                        <m:limLoc m:val="subSup"/>
                        <m:ctrlPr>
                          <a:rPr kumimoji="1" lang="is-IS" altLang="zh-CN" sz="1800" i="1">
                            <a:latin typeface="Cambria Math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kumimoji="1" lang="en-US" altLang="zh-CN" sz="1800" i="1">
                            <a:latin typeface="Cambria Math" charset="0"/>
                          </a:rPr>
                          <m:t>𝑘</m:t>
                        </m:r>
                        <m:r>
                          <a:rPr kumimoji="1" lang="en-US" altLang="zh-CN" sz="1800" i="1">
                            <a:latin typeface="Cambria Math" charset="0"/>
                          </a:rPr>
                          <m:t>=</m:t>
                        </m:r>
                        <m:d>
                          <m:dPr>
                            <m:begChr m:val="|"/>
                            <m:endChr m:val="|"/>
                            <m:ctrlPr>
                              <a:rPr kumimoji="1" lang="hr-HR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𝑏</m:t>
                            </m:r>
                          </m:e>
                        </m:d>
                      </m:sub>
                      <m:sup>
                        <m:r>
                          <a:rPr kumimoji="1" lang="en-US" altLang="zh-CN" sz="1800" i="1">
                            <a:latin typeface="Cambria Math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𝑤</m:t>
                            </m:r>
                          </m:e>
                          <m:sub>
                            <m:r>
                              <a:rPr kumimoji="1" lang="en-US" altLang="zh-CN" sz="1800" b="0" i="1" smtClean="0">
                                <a:latin typeface="Cambria Math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𝑘</m:t>
                            </m:r>
                          </m:e>
                        </m:d>
                        <m:r>
                          <a:rPr kumimoji="1" lang="en-US" altLang="zh-CN" sz="1800" i="1">
                            <a:latin typeface="Cambria Math" charset="0"/>
                          </a:rPr>
                          <m:t>+</m:t>
                        </m:r>
                      </m:e>
                    </m:nary>
                    <m:r>
                      <a:rPr kumimoji="1" lang="zh-CN" altLang="en-US" sz="1800" i="1">
                        <a:latin typeface="Cambria Math" charset="0"/>
                        <a:ea typeface="Cambria Math" charset="0"/>
                        <a:cs typeface="Cambria Math" charset="0"/>
                      </a:rPr>
                      <m:t>∙∙∙</m:t>
                    </m:r>
                    <m:r>
                      <a:rPr kumimoji="1" lang="en-US" altLang="zh-CN" sz="18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kumimoji="1" lang="is-IS" altLang="zh-CN" sz="1800" i="1">
                            <a:latin typeface="Cambria Math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kumimoji="1" lang="en-US" altLang="zh-CN" sz="1800" i="1">
                            <a:latin typeface="Cambria Math" charset="0"/>
                          </a:rPr>
                          <m:t>𝑘</m:t>
                        </m:r>
                        <m:r>
                          <a:rPr kumimoji="1" lang="en-US" altLang="zh-CN" sz="1800" i="1">
                            <a:latin typeface="Cambria Math" charset="0"/>
                          </a:rPr>
                          <m:t>=</m:t>
                        </m:r>
                        <m:d>
                          <m:dPr>
                            <m:begChr m:val="|"/>
                            <m:endChr m:val="|"/>
                            <m:ctrlPr>
                              <a:rPr kumimoji="1" lang="hr-HR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𝑏</m:t>
                            </m:r>
                          </m:e>
                        </m:d>
                      </m:sub>
                      <m:sup>
                        <m:r>
                          <a:rPr kumimoji="1" lang="en-US" altLang="zh-CN" sz="1800" i="1">
                            <a:latin typeface="Cambria Math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𝑤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zh-CN" sz="1800" i="1">
                                <a:latin typeface="Cambria Math" charset="0"/>
                              </a:rPr>
                              <m:t>D</m:t>
                            </m:r>
                          </m:sub>
                        </m:sSub>
                        <m:d>
                          <m:d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𝑘</m:t>
                            </m:r>
                          </m:e>
                        </m:d>
                        <m:r>
                          <a:rPr kumimoji="1" lang="en-US" altLang="zh-CN" sz="1800" b="0" i="1" smtClean="0">
                            <a:latin typeface="Cambria Math" charset="0"/>
                          </a:rPr>
                          <m:t>−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kumimoji="1" lang="is-IS" altLang="zh-CN" sz="1800" i="1">
                                <a:latin typeface="Cambria Math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kumimoji="1" lang="en-US" altLang="zh-CN" sz="1800" i="1">
                                <a:latin typeface="Cambria Math" charset="0"/>
                              </a:rPr>
                              <m:t>𝑘</m:t>
                            </m:r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=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kumimoji="1" lang="hr-HR" altLang="zh-CN" sz="1800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CN" sz="1800" i="1">
                                    <a:latin typeface="Cambria Math" charset="0"/>
                                  </a:rPr>
                                  <m:t>𝑏</m:t>
                                </m:r>
                              </m:e>
                            </m:d>
                          </m:sub>
                          <m:sup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𝑛</m:t>
                            </m:r>
                          </m:sup>
                          <m:e>
                            <m:r>
                              <a:rPr kumimoji="1" lang="en-US" altLang="zh-CN" sz="180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𝜑</m:t>
                            </m:r>
                            <m:d>
                              <m:dPr>
                                <m:ctrlPr>
                                  <a:rPr kumimoji="1" lang="en-US" altLang="zh-CN" sz="1800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CN" sz="1800" i="1">
                                    <a:latin typeface="Cambria Math" charset="0"/>
                                  </a:rPr>
                                  <m:t>𝑘</m:t>
                                </m:r>
                              </m:e>
                            </m:d>
                          </m:e>
                        </m:nary>
                      </m:e>
                    </m:nary>
                  </m:oMath>
                </a14:m>
                <a:endParaRPr kumimoji="1" lang="en-US" altLang="zh-CN" sz="1800" dirty="0" smtClean="0"/>
              </a:p>
              <a:p>
                <a:endParaRPr kumimoji="1" lang="en-US" altLang="zh-CN" sz="1800" dirty="0" smtClean="0"/>
              </a:p>
              <a:p>
                <a:r>
                  <a:rPr kumimoji="1" lang="en-US" altLang="zh-CN" sz="1800" dirty="0" smtClean="0"/>
                  <a:t>Where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𝑤</m:t>
                          </m:r>
                        </m:e>
                        <m: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𝑘</m:t>
                          </m:r>
                        </m:e>
                      </m:d>
                      <m:r>
                        <a:rPr kumimoji="1" lang="en-US" altLang="zh-CN" sz="1800" b="1" i="1">
                          <a:latin typeface="Cambria Math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𝒆</m:t>
                          </m:r>
                        </m:e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𝒓𝑻</m:t>
                          </m:r>
                        </m:sup>
                      </m:sSup>
                      <m:d>
                        <m:d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𝒏</m:t>
                              </m:r>
                            </m:num>
                            <m:den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</m:den>
                          </m:f>
                        </m:e>
                      </m:d>
                      <m:sSubSup>
                        <m:sSub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𝑷</m:t>
                          </m:r>
                        </m:e>
                        <m: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𝒎</m:t>
                          </m:r>
                        </m:sub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𝒏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sup>
                      </m:sSubSup>
                      <m:nary>
                        <m:naryPr>
                          <m:chr m:val="∑"/>
                          <m:ctrlPr>
                            <a:rPr kumimoji="1" lang="is-IS" altLang="zh-CN" sz="1800" b="1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𝒛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=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𝑼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(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𝒖</m:t>
                              </m:r>
                            </m:sub>
                          </m:s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)</m:t>
                          </m:r>
                        </m:sub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𝑳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(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𝒍</m:t>
                              </m:r>
                            </m:sub>
                          </m:s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)</m:t>
                          </m:r>
                        </m:sup>
                        <m:e>
                          <m:d>
                            <m:dPr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8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𝒌</m:t>
                                  </m:r>
                                </m:num>
                                <m:den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𝒛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𝒃</m:t>
                                  </m:r>
                                </m:den>
                              </m:f>
                            </m:e>
                          </m:d>
                          <m:sSubSup>
                            <m:sSub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𝒖</m:t>
                              </m:r>
                            </m:sub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𝒅</m:t>
                              </m:r>
                            </m:sub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</m:sup>
                          </m:sSubSup>
                          <m:sSub>
                            <m:sSubPr>
                              <m:ctrlPr>
                                <a:rPr kumimoji="1" lang="en-US" altLang="zh-CN" sz="1800" b="1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800" b="1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𝜶</m:t>
                              </m:r>
                            </m:e>
                            <m:sub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kumimoji="1" lang="en-US" altLang="zh-CN" sz="1800" b="1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𝟎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1" lang="en-US" altLang="zh-CN" sz="1800" b="1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𝒖</m:t>
                              </m:r>
                            </m:e>
                            <m:sup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𝒛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CN" sz="1800" b="1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𝒅</m:t>
                              </m:r>
                            </m:e>
                            <m:sup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𝒛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CN" sz="1800" b="1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)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𝒊</m:t>
                                  </m:r>
                                </m:sub>
                              </m:sSub>
                            </m:sup>
                          </m:sSup>
                        </m:e>
                      </m:nary>
                    </m:oMath>
                  </m:oMathPara>
                </a14:m>
                <a:endParaRPr kumimoji="1" lang="en-US" altLang="zh-CN" sz="1800" b="1" i="1" dirty="0" smtClean="0">
                  <a:latin typeface="Cambria Math" charset="0"/>
                </a:endParaRPr>
              </a:p>
              <a:p>
                <a:r>
                  <a:rPr kumimoji="1" lang="zh-CN" altLang="en-US" sz="1800" b="1" i="1" dirty="0">
                    <a:latin typeface="Cambria Math" charset="0"/>
                  </a:rPr>
                  <a:t> </a:t>
                </a:r>
                <a:r>
                  <a:rPr kumimoji="1" lang="zh-CN" altLang="en-US" sz="1800" b="1" i="1" dirty="0" smtClean="0">
                    <a:latin typeface="Cambria Math" charset="0"/>
                  </a:rPr>
                  <a:t>                             </a:t>
                </a:r>
                <a:r>
                  <a:rPr kumimoji="1" lang="en-US" altLang="zh-CN" sz="1800" dirty="0" smtClean="0">
                    <a:latin typeface="Cambria Math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𝜶</m:t>
                        </m:r>
                      </m:e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𝒊</m:t>
                        </m:r>
                      </m:sub>
                    </m:sSub>
                    <m:sSubSup>
                      <m:sSubSupPr>
                        <m:ctrlPr>
                          <a:rPr kumimoji="1" lang="en-US" altLang="zh-CN" sz="1800" b="1" i="1" smtClean="0">
                            <a:latin typeface="Cambria Math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sz="1800" b="1" i="1">
                            <a:latin typeface="Cambria Math" charset="0"/>
                          </a:rPr>
                          <m:t>S</m:t>
                        </m:r>
                      </m:e>
                      <m:sub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𝟎</m:t>
                        </m:r>
                      </m:sub>
                      <m:sup>
                        <m:sSub>
                          <m:sSubPr>
                            <m:ctrlPr>
                              <a:rPr kumimoji="1" lang="en-US" altLang="zh-CN" sz="1800" b="1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800" b="1" i="1" smtClean="0">
                                <a:latin typeface="Cambria Math" charset="0"/>
                              </a:rPr>
                              <m:t>𝒒</m:t>
                            </m:r>
                          </m:e>
                          <m:sub>
                            <m:r>
                              <a:rPr kumimoji="1" lang="en-US" altLang="zh-CN" sz="1800" b="1" i="1" smtClean="0">
                                <a:latin typeface="Cambria Math" charset="0"/>
                              </a:rPr>
                              <m:t>𝒊</m:t>
                            </m:r>
                          </m:sub>
                        </m:sSub>
                      </m:sup>
                    </m:sSubSup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𝒆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𝒓𝑻</m:t>
                        </m:r>
                      </m:sup>
                    </m:sSup>
                    <m:d>
                      <m:dPr>
                        <m:ctrlPr>
                          <a:rPr kumimoji="1" lang="mr-IN" altLang="zh-CN" sz="1800" b="1" i="1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𝒏</m:t>
                            </m:r>
                          </m:num>
                          <m:den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</m:den>
                        </m:f>
                      </m:e>
                    </m:d>
                    <m:sSubSup>
                      <m:sSub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𝑷</m:t>
                        </m:r>
                      </m:e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𝒎</m:t>
                        </m:r>
                      </m:sub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𝒏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sup>
                    </m:sSubSup>
                    <m:nary>
                      <m:naryPr>
                        <m:chr m:val="∑"/>
                        <m:ctrlPr>
                          <a:rPr kumimoji="1" lang="is-IS" altLang="zh-CN" sz="1800" b="1" i="1">
                            <a:latin typeface="Cambria Math" charset="0"/>
                          </a:rPr>
                        </m:ctrlPr>
                      </m:naryPr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𝒛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=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𝑼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(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𝑪</m:t>
                            </m:r>
                          </m:e>
                          <m:sub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𝒖</m:t>
                            </m:r>
                          </m:sub>
                        </m:sSub>
                        <m:r>
                          <a:rPr kumimoji="1" lang="en-US" altLang="zh-CN" sz="1800" b="1" i="1">
                            <a:latin typeface="Cambria Math" charset="0"/>
                          </a:rPr>
                          <m:t>)</m:t>
                        </m:r>
                      </m:sub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𝑳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(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𝑪</m:t>
                            </m:r>
                          </m:e>
                          <m:sub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𝒍</m:t>
                            </m:r>
                          </m:sub>
                        </m:sSub>
                        <m:r>
                          <a:rPr kumimoji="1" lang="en-US" altLang="zh-CN" sz="1800" b="1" i="1">
                            <a:latin typeface="Cambria Math" charset="0"/>
                          </a:rPr>
                          <m:t>)</m:t>
                        </m:r>
                      </m:sup>
                      <m:e>
                        <m:d>
                          <m:dPr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kumimoji="1" lang="mr-IN" altLang="zh-CN" sz="1800" b="1" i="1">
                                    <a:latin typeface="Cambria Math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𝒌</m:t>
                                </m:r>
                              </m:num>
                              <m:den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𝒛</m:t>
                                </m:r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+</m:t>
                                </m:r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𝒃</m:t>
                                </m:r>
                              </m:den>
                            </m:f>
                          </m:e>
                        </m:d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(</m:t>
                        </m:r>
                        <m:sSub>
                          <m:sSubPr>
                            <m:ctrlPr>
                              <a:rPr kumimoji="1" lang="en-US" altLang="zh-CN" sz="1800" b="1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800" b="1" i="1" smtClean="0">
                                <a:latin typeface="Cambria Math" charset="0"/>
                              </a:rPr>
                              <m:t>𝑷</m:t>
                            </m:r>
                          </m:e>
                          <m:sub>
                            <m:r>
                              <a:rPr kumimoji="1" lang="en-US" altLang="zh-CN" sz="1800" b="1" i="1" smtClean="0">
                                <a:latin typeface="Cambria Math" charset="0"/>
                              </a:rPr>
                              <m:t>𝒖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1800" b="1" i="1" smtClean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1" i="1" smtClean="0">
                                <a:latin typeface="Cambria Math" charset="0"/>
                              </a:rPr>
                              <m:t>𝒖</m:t>
                            </m:r>
                          </m:e>
                          <m:sup>
                            <m:sSub>
                              <m:sSubPr>
                                <m:ctrlPr>
                                  <a:rPr kumimoji="1" lang="en-US" altLang="zh-CN" sz="1800" b="1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1800" b="1" i="1" smtClean="0">
                                    <a:latin typeface="Cambria Math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kumimoji="1" lang="en-US" altLang="zh-CN" sz="1800" b="1" i="1" smtClean="0">
                                    <a:latin typeface="Cambria Math" charset="0"/>
                                  </a:rPr>
                                  <m:t>𝒊</m:t>
                                </m:r>
                              </m:sub>
                            </m:sSub>
                          </m:sup>
                        </m:sSup>
                        <m:sSup>
                          <m:sSupPr>
                            <m:ctrlPr>
                              <a:rPr kumimoji="1" lang="en-US" altLang="zh-CN" sz="1800" b="1" i="1" smtClean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1" i="1" smtClean="0">
                                <a:latin typeface="Cambria Math" charset="0"/>
                              </a:rPr>
                              <m:t>)</m:t>
                            </m:r>
                          </m:e>
                          <m:sup>
                            <m:r>
                              <a:rPr kumimoji="1" lang="en-US" altLang="zh-CN" sz="1800" b="1" i="1" smtClean="0">
                                <a:latin typeface="Cambria Math" charset="0"/>
                              </a:rPr>
                              <m:t>𝒌</m:t>
                            </m:r>
                            <m:r>
                              <a:rPr kumimoji="1" lang="en-US" altLang="zh-CN" sz="1800" b="1" i="1" smtClean="0">
                                <a:latin typeface="Cambria Math" charset="0"/>
                              </a:rPr>
                              <m:t>−</m:t>
                            </m:r>
                            <m:r>
                              <a:rPr kumimoji="1" lang="en-US" altLang="zh-CN" sz="1800" b="1" i="1" smtClean="0">
                                <a:latin typeface="Cambria Math" charset="0"/>
                              </a:rPr>
                              <m:t>𝒛</m:t>
                            </m:r>
                          </m:sup>
                        </m:sSup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(</m:t>
                        </m:r>
                        <m:sSub>
                          <m:sSubPr>
                            <m:ctrlPr>
                              <a:rPr kumimoji="1" lang="en-US" altLang="zh-CN" sz="1800" b="1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800" b="1" i="1" smtClean="0">
                                <a:latin typeface="Cambria Math" charset="0"/>
                              </a:rPr>
                              <m:t>𝑷</m:t>
                            </m:r>
                          </m:e>
                          <m:sub>
                            <m:r>
                              <a:rPr kumimoji="1" lang="en-US" altLang="zh-CN" sz="1800" b="1" i="1" smtClean="0">
                                <a:latin typeface="Cambria Math" charset="0"/>
                              </a:rPr>
                              <m:t>𝒅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1800" b="1" i="1" smtClean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1" i="1" smtClean="0">
                                <a:latin typeface="Cambria Math" charset="0"/>
                              </a:rPr>
                              <m:t>𝒅</m:t>
                            </m:r>
                          </m:e>
                          <m:sup>
                            <m:sSub>
                              <m:sSubPr>
                                <m:ctrlPr>
                                  <a:rPr kumimoji="1" lang="en-US" altLang="zh-CN" sz="1800" b="1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1800" b="1" i="1" smtClean="0">
                                    <a:latin typeface="Cambria Math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kumimoji="1" lang="en-US" altLang="zh-CN" sz="1800" b="1" i="1" smtClean="0">
                                    <a:latin typeface="Cambria Math" charset="0"/>
                                  </a:rPr>
                                  <m:t>𝒊</m:t>
                                </m:r>
                              </m:sub>
                            </m:sSub>
                          </m:sup>
                        </m:sSup>
                        <m:sSup>
                          <m:sSupPr>
                            <m:ctrlPr>
                              <a:rPr kumimoji="1" lang="en-US" altLang="zh-CN" sz="1800" b="1" i="1" smtClean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1" i="1" smtClean="0">
                                <a:latin typeface="Cambria Math" charset="0"/>
                              </a:rPr>
                              <m:t>)</m:t>
                            </m:r>
                          </m:e>
                          <m:sup>
                            <m:r>
                              <a:rPr kumimoji="1" lang="en-US" altLang="zh-CN" sz="1800" b="1" i="1" smtClean="0">
                                <a:latin typeface="Cambria Math" charset="0"/>
                              </a:rPr>
                              <m:t>𝒛</m:t>
                            </m:r>
                          </m:sup>
                        </m:sSup>
                      </m:e>
                    </m:nary>
                  </m:oMath>
                </a14:m>
                <a:endParaRPr kumimoji="1" lang="en-US" altLang="zh-CN" sz="1800" dirty="0" smtClean="0">
                  <a:latin typeface="Cambria Math" charset="0"/>
                </a:endParaRPr>
              </a:p>
              <a:p>
                <a:r>
                  <a:rPr kumimoji="1" lang="en-US" altLang="zh-CN" sz="1800" dirty="0">
                    <a:latin typeface="Cambria Math" charset="0"/>
                  </a:rPr>
                  <a:t> </a:t>
                </a:r>
                <a:r>
                  <a:rPr kumimoji="1" lang="en-US" altLang="zh-CN" sz="1800" dirty="0" smtClean="0">
                    <a:latin typeface="Cambria Math" charset="0"/>
                  </a:rPr>
                  <a:t>                             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𝜶</m:t>
                        </m:r>
                      </m:e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𝒊</m:t>
                        </m:r>
                      </m:sub>
                    </m:sSub>
                    <m:sSubSup>
                      <m:sSub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sz="1800" b="1" i="1">
                            <a:latin typeface="Cambria Math" charset="0"/>
                          </a:rPr>
                          <m:t>S</m:t>
                        </m:r>
                      </m:e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𝟎</m:t>
                        </m:r>
                      </m:sub>
                      <m:sup>
                        <m:sSub>
                          <m:sSub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𝒒</m:t>
                            </m:r>
                          </m:e>
                          <m:sub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𝒊</m:t>
                            </m:r>
                          </m:sub>
                        </m:sSub>
                      </m:sup>
                    </m:sSubSup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𝒆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𝒓𝑻</m:t>
                        </m:r>
                      </m:sup>
                    </m:sSup>
                    <m:d>
                      <m:dPr>
                        <m:ctrlPr>
                          <a:rPr kumimoji="1" lang="mr-IN" altLang="zh-CN" sz="1800" b="1" i="1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𝒏</m:t>
                            </m:r>
                          </m:num>
                          <m:den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</m:den>
                        </m:f>
                      </m:e>
                    </m:d>
                    <m:sSubSup>
                      <m:sSub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𝑷</m:t>
                        </m:r>
                      </m:e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𝒎</m:t>
                        </m:r>
                      </m:sub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𝒏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sup>
                    </m:sSubSup>
                    <m:nary>
                      <m:naryPr>
                        <m:chr m:val="∑"/>
                        <m:ctrlPr>
                          <a:rPr kumimoji="1" lang="is-IS" altLang="zh-CN" sz="1800" b="1" i="1">
                            <a:latin typeface="Cambria Math" charset="0"/>
                          </a:rPr>
                        </m:ctrlPr>
                      </m:naryPr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𝒛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=</m:t>
                        </m:r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𝟎</m:t>
                        </m:r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 </m:t>
                        </m:r>
                      </m:sub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𝑳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(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𝑪</m:t>
                            </m:r>
                          </m:e>
                          <m:sub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𝒍</m:t>
                            </m:r>
                          </m:sub>
                        </m:sSub>
                        <m:r>
                          <a:rPr kumimoji="1" lang="en-US" altLang="zh-CN" sz="1800" b="1" i="1">
                            <a:latin typeface="Cambria Math" charset="0"/>
                          </a:rPr>
                          <m:t>)</m:t>
                        </m:r>
                      </m:sup>
                      <m:e>
                        <m:d>
                          <m:dPr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kumimoji="1" lang="mr-IN" altLang="zh-CN" sz="1800" b="1" i="1">
                                    <a:latin typeface="Cambria Math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𝒌</m:t>
                                </m:r>
                              </m:num>
                              <m:den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𝒛</m:t>
                                </m:r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+</m:t>
                                </m:r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𝒃</m:t>
                                </m:r>
                              </m:den>
                            </m:f>
                          </m:e>
                        </m:d>
                        <m:r>
                          <a:rPr kumimoji="1" lang="en-US" altLang="zh-CN" sz="1800" b="1" i="1">
                            <a:latin typeface="Cambria Math" charset="0"/>
                          </a:rPr>
                          <m:t>(</m:t>
                        </m:r>
                        <m:sSub>
                          <m:sSub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𝑷</m:t>
                            </m:r>
                          </m:e>
                          <m:sub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𝒖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𝒖</m:t>
                            </m:r>
                          </m:e>
                          <m:sup>
                            <m:sSub>
                              <m:sSubPr>
                                <m:ctrlPr>
                                  <a:rPr kumimoji="1" lang="en-US" altLang="zh-CN" sz="1800" b="1" i="1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𝒊</m:t>
                                </m:r>
                              </m:sub>
                            </m:sSub>
                          </m:sup>
                        </m:sSup>
                        <m:sSup>
                          <m:sSup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)</m:t>
                            </m:r>
                          </m:e>
                          <m:sup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−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𝒛</m:t>
                            </m:r>
                          </m:sup>
                        </m:sSup>
                        <m:r>
                          <a:rPr kumimoji="1" lang="en-US" altLang="zh-CN" sz="1800" b="1" i="1">
                            <a:latin typeface="Cambria Math" charset="0"/>
                          </a:rPr>
                          <m:t>(</m:t>
                        </m:r>
                        <m:sSub>
                          <m:sSub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𝑷</m:t>
                            </m:r>
                          </m:e>
                          <m:sub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𝒅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𝒅</m:t>
                            </m:r>
                          </m:e>
                          <m:sup>
                            <m:sSub>
                              <m:sSubPr>
                                <m:ctrlPr>
                                  <a:rPr kumimoji="1" lang="en-US" altLang="zh-CN" sz="1800" b="1" i="1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𝒊</m:t>
                                </m:r>
                              </m:sub>
                            </m:sSub>
                          </m:sup>
                        </m:sSup>
                        <m:sSup>
                          <m:sSup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)</m:t>
                            </m:r>
                          </m:e>
                          <m:sup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𝒛</m:t>
                            </m:r>
                          </m:sup>
                        </m:sSup>
                      </m:e>
                    </m:nary>
                    <m:r>
                      <a:rPr kumimoji="1" lang="en-US" altLang="zh-CN" sz="1800" b="1" i="1" smtClean="0">
                        <a:latin typeface="Cambria Math" charset="0"/>
                      </a:rPr>
                      <m:t>−</m:t>
                    </m:r>
                  </m:oMath>
                </a14:m>
                <a:r>
                  <a:rPr kumimoji="1" lang="en-US" altLang="zh-CN" sz="1800" dirty="0" smtClean="0">
                    <a:latin typeface="Cambria Math" charset="0"/>
                  </a:rPr>
                  <a:t>                                                          </a:t>
                </a:r>
                <a14:m>
                  <m:oMath xmlns:m="http://schemas.openxmlformats.org/officeDocument/2006/math">
                    <m:r>
                      <a:rPr kumimoji="1" lang="en-US" altLang="zh-CN" sz="1800" b="0" i="0" smtClean="0">
                        <a:latin typeface="Cambria Math" charset="0"/>
                      </a:rPr>
                      <m:t>                                 </m:t>
                    </m:r>
                    <m:sSub>
                      <m:sSub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𝜶</m:t>
                        </m:r>
                      </m:e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𝒊</m:t>
                        </m:r>
                      </m:sub>
                    </m:sSub>
                    <m:sSubSup>
                      <m:sSub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sz="1800" b="1" i="1">
                            <a:latin typeface="Cambria Math" charset="0"/>
                          </a:rPr>
                          <m:t>S</m:t>
                        </m:r>
                      </m:e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𝟎</m:t>
                        </m:r>
                      </m:sub>
                      <m:sup>
                        <m:sSub>
                          <m:sSub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𝒒</m:t>
                            </m:r>
                          </m:e>
                          <m:sub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𝒊</m:t>
                            </m:r>
                          </m:sub>
                        </m:sSub>
                      </m:sup>
                    </m:sSubSup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𝒆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𝒓𝑻</m:t>
                        </m:r>
                      </m:sup>
                    </m:sSup>
                    <m:d>
                      <m:dPr>
                        <m:ctrlPr>
                          <a:rPr kumimoji="1" lang="mr-IN" altLang="zh-CN" sz="1800" b="1" i="1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𝒏</m:t>
                            </m:r>
                          </m:num>
                          <m:den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</m:den>
                        </m:f>
                      </m:e>
                    </m:d>
                    <m:sSubSup>
                      <m:sSub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𝑷</m:t>
                        </m:r>
                      </m:e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𝒎</m:t>
                        </m:r>
                      </m:sub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𝒏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sup>
                    </m:sSubSup>
                    <m:nary>
                      <m:naryPr>
                        <m:chr m:val="∑"/>
                        <m:ctrlPr>
                          <a:rPr kumimoji="1" lang="is-IS" altLang="zh-CN" sz="1800" b="1" i="1">
                            <a:latin typeface="Cambria Math" charset="0"/>
                          </a:rPr>
                        </m:ctrlPr>
                      </m:naryPr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𝒛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=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𝟎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 </m:t>
                        </m:r>
                      </m:sub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𝑼</m:t>
                        </m:r>
                        <m:d>
                          <m:d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kumimoji="1" lang="en-US" altLang="zh-CN" sz="1800" b="1" i="1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𝑪</m:t>
                                </m:r>
                              </m:e>
                              <m:sub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𝒖</m:t>
                                </m:r>
                              </m:sub>
                            </m:sSub>
                          </m:e>
                        </m:d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𝟏</m:t>
                        </m:r>
                      </m:sup>
                      <m:e>
                        <m:d>
                          <m:dPr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kumimoji="1" lang="mr-IN" altLang="zh-CN" sz="1800" b="1" i="1">
                                    <a:latin typeface="Cambria Math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𝒌</m:t>
                                </m:r>
                              </m:num>
                              <m:den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𝒛</m:t>
                                </m:r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+</m:t>
                                </m:r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𝒃</m:t>
                                </m:r>
                              </m:den>
                            </m:f>
                          </m:e>
                        </m:d>
                        <m:r>
                          <a:rPr kumimoji="1" lang="en-US" altLang="zh-CN" sz="1800" b="1" i="1">
                            <a:latin typeface="Cambria Math" charset="0"/>
                          </a:rPr>
                          <m:t>(</m:t>
                        </m:r>
                        <m:sSub>
                          <m:sSub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𝑷</m:t>
                            </m:r>
                          </m:e>
                          <m:sub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𝒖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𝒖</m:t>
                            </m:r>
                          </m:e>
                          <m:sup>
                            <m:sSub>
                              <m:sSubPr>
                                <m:ctrlPr>
                                  <a:rPr kumimoji="1" lang="en-US" altLang="zh-CN" sz="1800" b="1" i="1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𝒊</m:t>
                                </m:r>
                              </m:sub>
                            </m:sSub>
                          </m:sup>
                        </m:sSup>
                        <m:sSup>
                          <m:sSup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)</m:t>
                            </m:r>
                          </m:e>
                          <m:sup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−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𝒛</m:t>
                            </m:r>
                          </m:sup>
                        </m:sSup>
                        <m:r>
                          <a:rPr kumimoji="1" lang="en-US" altLang="zh-CN" sz="1800" b="1" i="1">
                            <a:latin typeface="Cambria Math" charset="0"/>
                          </a:rPr>
                          <m:t>(</m:t>
                        </m:r>
                        <m:sSub>
                          <m:sSub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𝑷</m:t>
                            </m:r>
                          </m:e>
                          <m:sub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𝒅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𝒅</m:t>
                            </m:r>
                          </m:e>
                          <m:sup>
                            <m:sSub>
                              <m:sSubPr>
                                <m:ctrlPr>
                                  <a:rPr kumimoji="1" lang="en-US" altLang="zh-CN" sz="1800" b="1" i="1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𝒊</m:t>
                                </m:r>
                              </m:sub>
                            </m:sSub>
                          </m:sup>
                        </m:sSup>
                        <m:sSup>
                          <m:sSup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)</m:t>
                            </m:r>
                          </m:e>
                          <m:sup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𝒛</m:t>
                            </m:r>
                          </m:sup>
                        </m:sSup>
                      </m:e>
                    </m:nary>
                  </m:oMath>
                </a14:m>
                <a:endParaRPr kumimoji="1" lang="en-US" altLang="zh-CN" sz="1800" dirty="0" smtClean="0">
                  <a:latin typeface="Cambria Math" charset="0"/>
                </a:endParaRPr>
              </a:p>
              <a:p>
                <a:r>
                  <a:rPr kumimoji="1" lang="zh-CN" altLang="en-US" sz="1800" dirty="0">
                    <a:latin typeface="Cambria Math" charset="0"/>
                  </a:rPr>
                  <a:t> </a:t>
                </a:r>
                <a:r>
                  <a:rPr kumimoji="1" lang="en-US" altLang="zh-CN" sz="1800" dirty="0" smtClean="0">
                    <a:latin typeface="Cambria Math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zh-CN" altLang="en-US" sz="1800" b="0" i="0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 </m:t>
                      </m:r>
                      <m:r>
                        <a:rPr kumimoji="1" lang="en-US" altLang="zh-CN" sz="1800" b="1" i="1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𝝋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r>
                        <a:rPr kumimoji="1" lang="en-US" altLang="zh-CN" sz="1800" b="0" i="1" smtClean="0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𝑿</m:t>
                      </m:r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𝒆</m:t>
                          </m:r>
                        </m:e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𝒓𝑻</m:t>
                          </m:r>
                        </m:sup>
                      </m:sSup>
                      <m:d>
                        <m:d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𝒏</m:t>
                              </m:r>
                            </m:num>
                            <m:den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</m:den>
                          </m:f>
                        </m:e>
                      </m:d>
                      <m:sSubSup>
                        <m:sSub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𝑷</m:t>
                          </m:r>
                        </m:e>
                        <m: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𝒎</m:t>
                          </m:r>
                        </m:sub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𝒏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sup>
                      </m:sSubSup>
                      <m:nary>
                        <m:naryPr>
                          <m:chr m:val="∑"/>
                          <m:ctrlPr>
                            <a:rPr kumimoji="1" lang="is-IS" altLang="zh-CN" sz="1800" b="1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𝒛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=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𝑼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(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𝒖</m:t>
                              </m:r>
                            </m:sub>
                          </m:s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)</m:t>
                          </m:r>
                        </m:sub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𝑳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(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𝒍</m:t>
                              </m:r>
                            </m:sub>
                          </m:s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)</m:t>
                          </m:r>
                        </m:sup>
                        <m:e>
                          <m:d>
                            <m:dPr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8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𝒌</m:t>
                                  </m:r>
                                </m:num>
                                <m:den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𝒛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𝒃</m:t>
                                  </m:r>
                                </m:den>
                              </m:f>
                            </m:e>
                          </m:d>
                          <m:sSubSup>
                            <m:sSub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𝒖</m:t>
                              </m:r>
                            </m:sub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𝒅</m:t>
                              </m:r>
                            </m:sub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</m:sup>
                          </m:sSubSup>
                        </m:e>
                      </m:nary>
                    </m:oMath>
                  </m:oMathPara>
                </a14:m>
                <a:endParaRPr kumimoji="1" lang="zh-CN" altLang="en-US" sz="1800" dirty="0">
                  <a:latin typeface="Cambria Math" charset="0"/>
                </a:endParaRPr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" y="393700"/>
                <a:ext cx="8178800" cy="5794535"/>
              </a:xfrm>
              <a:prstGeom prst="rect">
                <a:avLst/>
              </a:prstGeom>
              <a:blipFill rotWithShape="0">
                <a:blip r:embed="rId2"/>
                <a:stretch>
                  <a:fillRect l="-2683" t="-62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68555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177800" y="0"/>
                <a:ext cx="8699500" cy="74374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800" b="1" dirty="0" smtClean="0"/>
                  <a:t>Define</a:t>
                </a:r>
                <a:r>
                  <a:rPr kumimoji="1" lang="zh-CN" altLang="en-US" sz="1800" dirty="0" smtClean="0"/>
                  <a:t> </a:t>
                </a:r>
                <a:endParaRPr kumimoji="1" lang="en-US" altLang="zh-CN" sz="1800" dirty="0" smtClean="0"/>
              </a:p>
              <a:p>
                <a:r>
                  <a:rPr kumimoji="1" lang="zh-CN" altLang="en-US" sz="1800" b="0" i="1" dirty="0" smtClean="0">
                    <a:latin typeface="Cambria Math" charset="0"/>
                  </a:rPr>
                  <a:t>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1800" b="1" i="1" smtClean="0">
                            <a:latin typeface="Cambria Math" charset="0"/>
                          </a:rPr>
                        </m:ctrlPr>
                      </m:sSubSupPr>
                      <m:e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𝒘</m:t>
                        </m:r>
                      </m:e>
                      <m:sub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𝒊</m:t>
                        </m:r>
                      </m:sub>
                      <m:sup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kumimoji="1" lang="en-US" altLang="zh-CN" sz="1800" b="1" i="1" smtClean="0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𝒌</m:t>
                        </m:r>
                      </m:e>
                    </m:d>
                    <m:r>
                      <a:rPr kumimoji="1" lang="en-US" altLang="zh-CN" sz="1800" b="0" i="1" smtClean="0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𝜶</m:t>
                        </m:r>
                      </m:e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𝒊</m:t>
                        </m:r>
                      </m:sub>
                    </m:sSub>
                    <m:sSubSup>
                      <m:sSub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sz="1800" b="1" i="1">
                            <a:latin typeface="Cambria Math" charset="0"/>
                          </a:rPr>
                          <m:t>S</m:t>
                        </m:r>
                      </m:e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𝟎</m:t>
                        </m:r>
                      </m:sub>
                      <m:sup>
                        <m:sSub>
                          <m:sSub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𝒒</m:t>
                            </m:r>
                          </m:e>
                          <m:sub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𝒊</m:t>
                            </m:r>
                          </m:sub>
                        </m:sSub>
                      </m:sup>
                    </m:sSubSup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𝒆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𝒓𝑻</m:t>
                        </m:r>
                      </m:sup>
                    </m:sSup>
                    <m:d>
                      <m:dPr>
                        <m:ctrlPr>
                          <a:rPr kumimoji="1" lang="mr-IN" altLang="zh-CN" sz="1800" b="1" i="1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𝒏</m:t>
                            </m:r>
                          </m:num>
                          <m:den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</m:den>
                        </m:f>
                      </m:e>
                    </m:d>
                    <m:sSubSup>
                      <m:sSub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𝑷</m:t>
                        </m:r>
                      </m:e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𝒎</m:t>
                        </m:r>
                      </m:sub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𝒏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sup>
                    </m:sSubSup>
                    <m:nary>
                      <m:naryPr>
                        <m:chr m:val="∑"/>
                        <m:ctrlPr>
                          <a:rPr kumimoji="1" lang="is-IS" altLang="zh-CN" sz="1800" b="1" i="1">
                            <a:latin typeface="Cambria Math" charset="0"/>
                          </a:rPr>
                        </m:ctrlPr>
                      </m:naryPr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𝒛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=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𝟎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 </m:t>
                        </m:r>
                      </m:sub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𝑳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(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𝑪</m:t>
                            </m:r>
                          </m:e>
                          <m:sub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𝒍</m:t>
                            </m:r>
                          </m:sub>
                        </m:sSub>
                        <m:r>
                          <a:rPr kumimoji="1" lang="en-US" altLang="zh-CN" sz="1800" b="1" i="1">
                            <a:latin typeface="Cambria Math" charset="0"/>
                          </a:rPr>
                          <m:t>)</m:t>
                        </m:r>
                      </m:sup>
                      <m:e>
                        <m:d>
                          <m:dPr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kumimoji="1" lang="mr-IN" altLang="zh-CN" sz="1800" b="1" i="1">
                                    <a:latin typeface="Cambria Math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𝒌</m:t>
                                </m:r>
                              </m:num>
                              <m:den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𝒛</m:t>
                                </m:r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+</m:t>
                                </m:r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𝒃</m:t>
                                </m:r>
                              </m:den>
                            </m:f>
                          </m:e>
                        </m:d>
                        <m:r>
                          <a:rPr kumimoji="1" lang="en-US" altLang="zh-CN" sz="1800" b="1" i="1">
                            <a:latin typeface="Cambria Math" charset="0"/>
                          </a:rPr>
                          <m:t>(</m:t>
                        </m:r>
                        <m:sSub>
                          <m:sSub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𝑷</m:t>
                            </m:r>
                          </m:e>
                          <m:sub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𝒖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𝒖</m:t>
                            </m:r>
                          </m:e>
                          <m:sup>
                            <m:sSub>
                              <m:sSubPr>
                                <m:ctrlPr>
                                  <a:rPr kumimoji="1" lang="en-US" altLang="zh-CN" sz="1800" b="1" i="1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𝒊</m:t>
                                </m:r>
                              </m:sub>
                            </m:sSub>
                          </m:sup>
                        </m:sSup>
                        <m:sSup>
                          <m:sSup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)</m:t>
                            </m:r>
                          </m:e>
                          <m:sup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−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𝒛</m:t>
                            </m:r>
                          </m:sup>
                        </m:sSup>
                        <m:r>
                          <a:rPr kumimoji="1" lang="en-US" altLang="zh-CN" sz="1800" b="1" i="1">
                            <a:latin typeface="Cambria Math" charset="0"/>
                          </a:rPr>
                          <m:t>(</m:t>
                        </m:r>
                        <m:sSub>
                          <m:sSub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𝑷</m:t>
                            </m:r>
                          </m:e>
                          <m:sub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𝒅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𝒅</m:t>
                            </m:r>
                          </m:e>
                          <m:sup>
                            <m:sSub>
                              <m:sSubPr>
                                <m:ctrlPr>
                                  <a:rPr kumimoji="1" lang="en-US" altLang="zh-CN" sz="1800" b="1" i="1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𝒊</m:t>
                                </m:r>
                              </m:sub>
                            </m:sSub>
                          </m:sup>
                        </m:sSup>
                        <m:sSup>
                          <m:sSup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)</m:t>
                            </m:r>
                          </m:e>
                          <m:sup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𝒛</m:t>
                            </m:r>
                          </m:sup>
                        </m:sSup>
                      </m:e>
                    </m:nary>
                  </m:oMath>
                </a14:m>
                <a:endParaRPr kumimoji="1" lang="en-US" altLang="zh-CN" sz="1800" b="0" i="1" dirty="0" smtClean="0">
                  <a:latin typeface="Cambria Math" charset="0"/>
                </a:endParaRPr>
              </a:p>
              <a:p>
                <a:r>
                  <a:rPr kumimoji="1" lang="en-US" altLang="zh-CN" sz="1800" b="0" dirty="0" smtClean="0"/>
                  <a:t>            </a:t>
                </a:r>
                <a:r>
                  <a:rPr kumimoji="1" lang="en-US" altLang="zh-CN" sz="1800" b="1" dirty="0" smtClean="0"/>
                  <a:t>M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zh-CN" sz="1800" b="1" i="1" smtClean="0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𝒌</m:t>
                        </m:r>
                      </m:e>
                    </m:d>
                    <m:r>
                      <a:rPr kumimoji="1" lang="en-US" altLang="zh-CN" sz="1800" b="0" i="1" smtClean="0">
                        <a:latin typeface="Cambria Math" charset="0"/>
                      </a:rPr>
                      <m:t>=</m:t>
                    </m:r>
                    <m:r>
                      <a:rPr kumimoji="1" lang="en-US" altLang="zh-CN" sz="1800" b="1" i="1">
                        <a:latin typeface="Cambria Math" charset="0"/>
                      </a:rPr>
                      <m:t>𝑳</m:t>
                    </m:r>
                    <m:r>
                      <a:rPr kumimoji="1" lang="en-US" altLang="zh-CN" sz="1800" b="1" i="1">
                        <a:latin typeface="Cambria Math" charset="0"/>
                      </a:rPr>
                      <m:t>(</m:t>
                    </m:r>
                    <m:r>
                      <a:rPr kumimoji="1" lang="en-US" altLang="zh-CN" sz="1800" b="1" i="1">
                        <a:latin typeface="Cambria Math" charset="0"/>
                      </a:rPr>
                      <m:t>𝒌</m:t>
                    </m:r>
                    <m:r>
                      <a:rPr kumimoji="1" lang="en-US" altLang="zh-CN" sz="1800" b="1" i="1">
                        <a:latin typeface="Cambria Math" charset="0"/>
                      </a:rPr>
                      <m:t>,</m:t>
                    </m:r>
                    <m:sSub>
                      <m:sSub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𝑪</m:t>
                        </m:r>
                      </m:e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𝒍</m:t>
                        </m:r>
                      </m:sub>
                    </m:sSub>
                    <m:r>
                      <a:rPr kumimoji="1" lang="en-US" altLang="zh-CN" sz="1800" b="1" i="1">
                        <a:latin typeface="Cambria Math" charset="0"/>
                      </a:rPr>
                      <m:t>)</m:t>
                    </m:r>
                  </m:oMath>
                </a14:m>
                <a:r>
                  <a:rPr kumimoji="1" lang="en-US" altLang="zh-CN" sz="1800" b="0" dirty="0" smtClean="0"/>
                  <a:t> or </a:t>
                </a:r>
                <a14:m>
                  <m:oMath xmlns:m="http://schemas.openxmlformats.org/officeDocument/2006/math">
                    <m:r>
                      <a:rPr kumimoji="1" lang="en-US" altLang="zh-CN" sz="1800" b="1" i="1" smtClean="0">
                        <a:latin typeface="Cambria Math" charset="0"/>
                      </a:rPr>
                      <m:t>𝑼</m:t>
                    </m:r>
                    <m:r>
                      <a:rPr kumimoji="1" lang="en-US" altLang="zh-CN" sz="1800" b="1" i="1">
                        <a:latin typeface="Cambria Math" charset="0"/>
                      </a:rPr>
                      <m:t>(</m:t>
                    </m:r>
                    <m:r>
                      <a:rPr kumimoji="1" lang="en-US" altLang="zh-CN" sz="1800" b="1" i="1">
                        <a:latin typeface="Cambria Math" charset="0"/>
                      </a:rPr>
                      <m:t>𝒌</m:t>
                    </m:r>
                    <m:r>
                      <a:rPr kumimoji="1" lang="en-US" altLang="zh-CN" sz="1800" b="1" i="1">
                        <a:latin typeface="Cambria Math" charset="0"/>
                      </a:rPr>
                      <m:t>,</m:t>
                    </m:r>
                    <m:sSub>
                      <m:sSub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𝑪</m:t>
                        </m:r>
                      </m:e>
                      <m:sub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𝒖</m:t>
                        </m:r>
                      </m:sub>
                    </m:sSub>
                    <m:r>
                      <a:rPr kumimoji="1" lang="en-US" altLang="zh-CN" sz="1800" b="1" i="1">
                        <a:latin typeface="Cambria Math" charset="0"/>
                      </a:rPr>
                      <m:t>)</m:t>
                    </m:r>
                  </m:oMath>
                </a14:m>
                <a:r>
                  <a:rPr kumimoji="1" lang="en-US" altLang="zh-CN" sz="1800" dirty="0"/>
                  <a:t> </a:t>
                </a:r>
                <a:endParaRPr kumimoji="1" lang="en-US" altLang="zh-CN" sz="1800" b="0" dirty="0" smtClean="0"/>
              </a:p>
              <a:p>
                <a:r>
                  <a:rPr kumimoji="1" lang="en-US" altLang="zh-CN" sz="1800" dirty="0"/>
                  <a:t> </a:t>
                </a:r>
                <a:r>
                  <a:rPr kumimoji="1" lang="en-US" altLang="zh-CN" sz="1800" dirty="0" smtClean="0"/>
                  <a:t>           </a:t>
                </a:r>
                <a14:m>
                  <m:oMath xmlns:m="http://schemas.openxmlformats.org/officeDocument/2006/math">
                    <m:r>
                      <a:rPr kumimoji="1" lang="en-US" altLang="zh-CN" sz="1800" b="1" i="1" smtClean="0">
                        <a:latin typeface="Cambria Math" charset="0"/>
                      </a:rPr>
                      <m:t>𝑽</m:t>
                    </m:r>
                    <m:d>
                      <m:dPr>
                        <m:ctrlPr>
                          <a:rPr kumimoji="1" lang="en-US" altLang="zh-CN" sz="1800" b="1" i="1" smtClean="0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𝒌</m:t>
                        </m:r>
                      </m:e>
                    </m:d>
                    <m:r>
                      <a:rPr kumimoji="1" lang="en-US" altLang="zh-CN" sz="1800" b="0" i="1" smtClean="0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1800" b="1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𝜶</m:t>
                        </m:r>
                      </m:e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𝒊</m:t>
                        </m:r>
                      </m:sub>
                    </m:sSub>
                    <m:sSubSup>
                      <m:sSub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kumimoji="1" lang="en-US" altLang="zh-CN" sz="1800" b="1" i="1">
                            <a:latin typeface="Cambria Math" charset="0"/>
                          </a:rPr>
                          <m:t>S</m:t>
                        </m:r>
                      </m:e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𝟎</m:t>
                        </m:r>
                      </m:sub>
                      <m:sup>
                        <m:sSub>
                          <m:sSub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𝒒</m:t>
                            </m:r>
                          </m:e>
                          <m:sub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𝒊</m:t>
                            </m:r>
                          </m:sub>
                        </m:sSub>
                      </m:sup>
                    </m:sSubSup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𝒆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𝒓𝑻</m:t>
                        </m:r>
                      </m:sup>
                    </m:sSup>
                    <m:d>
                      <m:dPr>
                        <m:ctrlPr>
                          <a:rPr kumimoji="1" lang="mr-IN" altLang="zh-CN" sz="1800" b="1" i="1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𝒏</m:t>
                            </m:r>
                          </m:num>
                          <m:den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</m:den>
                        </m:f>
                      </m:e>
                    </m:d>
                    <m:sSubSup>
                      <m:sSub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𝑷</m:t>
                        </m:r>
                      </m:e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𝒎</m:t>
                        </m:r>
                      </m:sub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𝒏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sup>
                    </m:sSubSup>
                  </m:oMath>
                </a14:m>
                <a:endParaRPr kumimoji="1" lang="en-US" altLang="zh-CN" sz="1800" b="0" dirty="0" smtClean="0"/>
              </a:p>
              <a:p>
                <a:r>
                  <a:rPr kumimoji="1" lang="en-US" altLang="zh-CN" sz="1800" dirty="0"/>
                  <a:t> </a:t>
                </a:r>
                <a:r>
                  <a:rPr kumimoji="1" lang="en-US" altLang="zh-CN" sz="1800" dirty="0" smtClean="0"/>
                  <a:t>           </a:t>
                </a:r>
                <a14:m>
                  <m:oMath xmlns:m="http://schemas.openxmlformats.org/officeDocument/2006/math">
                    <m:r>
                      <a:rPr kumimoji="1" lang="en-US" altLang="zh-CN" sz="1800" b="1" i="1" smtClean="0">
                        <a:latin typeface="Cambria Math" charset="0"/>
                      </a:rPr>
                      <m:t>𝒂</m:t>
                    </m:r>
                    <m:r>
                      <a:rPr kumimoji="1" lang="en-US" altLang="zh-CN" sz="1800" b="0" i="1" smtClean="0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𝑷</m:t>
                        </m:r>
                      </m:e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𝒅</m:t>
                        </m:r>
                      </m:sub>
                    </m:sSub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𝒅</m:t>
                        </m:r>
                      </m:e>
                      <m:sup>
                        <m:sSub>
                          <m:sSub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𝒒</m:t>
                            </m:r>
                          </m:e>
                          <m:sub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𝒊</m:t>
                            </m:r>
                          </m:sub>
                        </m:sSub>
                      </m:sup>
                    </m:sSup>
                  </m:oMath>
                </a14:m>
                <a:endParaRPr kumimoji="1" lang="en-US" altLang="zh-CN" sz="1800" b="0" dirty="0" smtClean="0"/>
              </a:p>
              <a:p>
                <a:r>
                  <a:rPr kumimoji="1" lang="en-US" altLang="zh-CN" sz="1800" dirty="0"/>
                  <a:t> </a:t>
                </a:r>
                <a:r>
                  <a:rPr kumimoji="1" lang="en-US" altLang="zh-CN" sz="1800" dirty="0" smtClean="0"/>
                  <a:t>           </a:t>
                </a:r>
                <a14:m>
                  <m:oMath xmlns:m="http://schemas.openxmlformats.org/officeDocument/2006/math">
                    <m:r>
                      <a:rPr kumimoji="1" lang="en-US" altLang="zh-CN" sz="1800" b="1" i="1" smtClean="0">
                        <a:latin typeface="Cambria Math" charset="0"/>
                      </a:rPr>
                      <m:t>𝒃</m:t>
                    </m:r>
                    <m:r>
                      <a:rPr kumimoji="1" lang="en-US" altLang="zh-CN" sz="1800" b="0" i="1" smtClean="0">
                        <a:latin typeface="Cambria Math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𝑷</m:t>
                        </m:r>
                      </m:e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𝒖</m:t>
                        </m:r>
                      </m:sub>
                    </m:sSub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𝒖</m:t>
                        </m:r>
                      </m:e>
                      <m:sup>
                        <m:sSub>
                          <m:sSub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𝒒</m:t>
                            </m:r>
                          </m:e>
                          <m:sub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𝒊</m:t>
                            </m:r>
                          </m:sub>
                        </m:sSub>
                      </m:sup>
                    </m:sSup>
                  </m:oMath>
                </a14:m>
                <a:endParaRPr kumimoji="1" lang="en-US" altLang="zh-CN" sz="1800" b="1" i="1" dirty="0" smtClean="0">
                  <a:latin typeface="Cambria Math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8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⟹</m:t>
                      </m:r>
                      <m:sSubSup>
                        <m:sSub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𝒘</m:t>
                          </m:r>
                        </m:e>
                        <m: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𝒊</m:t>
                          </m:r>
                        </m:sub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r>
                        <a:rPr kumimoji="1" lang="en-US" altLang="zh-CN" sz="1800" b="0" i="0" smtClean="0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1800" b="1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1800" b="1" i="1" smtClean="0">
                              <a:latin typeface="Cambria Math" charset="0"/>
                            </a:rPr>
                            <m:t>𝒛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=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𝟎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</m:sup>
                        <m:e>
                          <m:d>
                            <m:dPr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8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𝒌</m:t>
                                  </m:r>
                                </m:num>
                                <m:den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𝒛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𝒃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kumimoji="1" lang="en-US" altLang="zh-CN" sz="1800" b="1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𝒛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CN" sz="1800" b="1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𝒛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kumimoji="1" lang="en-US" altLang="zh-CN" sz="1800" dirty="0" smtClean="0"/>
              </a:p>
              <a:p>
                <a:endParaRPr kumimoji="1" lang="en-US" altLang="zh-CN" sz="1800" b="1" i="1" dirty="0" smtClean="0">
                  <a:latin typeface="Cambria Math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800" b="0" i="1" smtClean="0">
                          <a:latin typeface="Cambria Math" charset="0"/>
                        </a:rPr>
                        <m:t>𝑏</m:t>
                      </m:r>
                      <m:sSubSup>
                        <m:sSub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𝒘</m:t>
                          </m:r>
                        </m:e>
                        <m: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𝒊</m:t>
                          </m:r>
                        </m:sub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r>
                        <a:rPr kumimoji="1" lang="en-US" altLang="zh-CN" sz="1800" b="0" i="0" smtClean="0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1800" b="1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1800" b="1" i="1">
                              <a:latin typeface="Cambria Math" charset="0"/>
                            </a:rPr>
                            <m:t>𝒛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=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𝟎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</m:sup>
                        <m:e>
                          <m:d>
                            <m:dPr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8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𝒌</m:t>
                                  </m:r>
                                </m:num>
                                <m:den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𝒛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𝒃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𝟏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kumimoji="1" lang="en-US" altLang="zh-CN" sz="1800" dirty="0" smtClean="0"/>
              </a:p>
              <a:p>
                <a:r>
                  <a:rPr kumimoji="1" lang="en-US" altLang="zh-CN" sz="1800" dirty="0"/>
                  <a:t> </a:t>
                </a:r>
                <a:r>
                  <a:rPr kumimoji="1" lang="en-US" altLang="zh-CN" sz="1800" dirty="0" smtClean="0"/>
                  <a:t>              </a:t>
                </a:r>
                <a14:m>
                  <m:oMath xmlns:m="http://schemas.openxmlformats.org/officeDocument/2006/math">
                    <m:r>
                      <a:rPr kumimoji="1" lang="en-US" altLang="zh-CN" sz="1800" b="0" i="1" smtClean="0">
                        <a:latin typeface="Cambria Math" charset="0"/>
                      </a:rPr>
                      <m:t>=</m:t>
                    </m:r>
                    <m:r>
                      <a:rPr kumimoji="1" lang="en-US" altLang="zh-CN" sz="1800" b="1" i="1">
                        <a:latin typeface="Cambria Math" charset="0"/>
                      </a:rPr>
                      <m:t>𝑽</m:t>
                    </m:r>
                    <m:d>
                      <m:d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e>
                    </m:d>
                    <m:d>
                      <m:dPr>
                        <m:ctrlPr>
                          <a:rPr kumimoji="1" lang="mr-IN" altLang="zh-CN" sz="1800" b="1" i="1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</m:num>
                          <m:den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𝒃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kumimoji="1" lang="en-US" altLang="zh-CN" sz="1800" b="1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𝒂</m:t>
                        </m:r>
                      </m:e>
                      <m:sup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kumimoji="1" lang="en-US" altLang="zh-CN" sz="1800" b="1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𝒃</m:t>
                        </m:r>
                      </m:e>
                      <m:sup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+</m:t>
                        </m:r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𝟏</m:t>
                        </m:r>
                      </m:sup>
                    </m:sSup>
                    <m:r>
                      <a:rPr kumimoji="1" lang="en-US" altLang="zh-CN" sz="1800" b="1" i="1" smtClean="0">
                        <a:latin typeface="Cambria Math" charset="0"/>
                      </a:rPr>
                      <m:t>+</m:t>
                    </m:r>
                    <m:r>
                      <a:rPr kumimoji="1" lang="en-US" altLang="zh-CN" sz="1800" b="1" i="1">
                        <a:latin typeface="Cambria Math" charset="0"/>
                      </a:rPr>
                      <m:t>𝑽</m:t>
                    </m:r>
                    <m:d>
                      <m:d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e>
                    </m:d>
                    <m:nary>
                      <m:naryPr>
                        <m:chr m:val="∑"/>
                        <m:limLoc m:val="subSup"/>
                        <m:ctrlPr>
                          <a:rPr kumimoji="1" lang="is-IS" altLang="zh-CN" sz="1800" b="1" i="1">
                            <a:latin typeface="Cambria Math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kumimoji="1" lang="en-US" altLang="zh-CN" sz="1800" b="1" i="1">
                            <a:latin typeface="Cambria Math" charset="0"/>
                          </a:rPr>
                          <m:t>𝒛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=</m:t>
                        </m:r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𝟏</m:t>
                        </m:r>
                      </m:sub>
                      <m:sup>
                        <m:r>
                          <m:rPr>
                            <m:nor/>
                          </m:rPr>
                          <a:rPr kumimoji="1" lang="en-US" altLang="zh-CN" sz="1800" dirty="0"/>
                          <m:t>M</m:t>
                        </m:r>
                        <m:d>
                          <m:d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𝑘</m:t>
                            </m:r>
                          </m:e>
                        </m:d>
                      </m:sup>
                      <m:e>
                        <m:d>
                          <m:dPr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kumimoji="1" lang="mr-IN" altLang="zh-CN" sz="1800" b="1" i="1">
                                    <a:latin typeface="Cambria Math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𝒌</m:t>
                                </m:r>
                              </m:num>
                              <m:den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𝒛</m:t>
                                </m:r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+</m:t>
                                </m:r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𝒃</m:t>
                                </m:r>
                              </m:den>
                            </m:f>
                          </m:e>
                        </m:d>
                        <m:sSup>
                          <m:sSup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𝒂</m:t>
                            </m:r>
                          </m:e>
                          <m:sup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𝒛</m:t>
                            </m:r>
                          </m:sup>
                        </m:sSup>
                        <m:sSup>
                          <m:sSup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𝒃</m:t>
                            </m:r>
                          </m:e>
                          <m:sup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−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𝒛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+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𝟏</m:t>
                            </m:r>
                          </m:sup>
                        </m:sSup>
                      </m:e>
                    </m:nary>
                  </m:oMath>
                </a14:m>
                <a:endParaRPr kumimoji="1" lang="en-US" altLang="zh-CN" sz="18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800" b="0" i="1" smtClean="0">
                          <a:latin typeface="Cambria Math" charset="0"/>
                        </a:rPr>
                        <m:t>𝑎</m:t>
                      </m:r>
                      <m:sSubSup>
                        <m:sSub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𝒘</m:t>
                          </m:r>
                        </m:e>
                        <m: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𝒊</m:t>
                          </m:r>
                        </m:sub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r>
                        <a:rPr kumimoji="1" lang="en-US" altLang="zh-CN" sz="1800" b="0" i="0" smtClean="0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1800" b="1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1800" b="1" i="1">
                              <a:latin typeface="Cambria Math" charset="0"/>
                            </a:rPr>
                            <m:t>𝒛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=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𝟎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</m:sup>
                        <m:e>
                          <m:d>
                            <m:dPr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8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𝒌</m:t>
                                  </m:r>
                                </m:num>
                                <m:den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𝒛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𝒃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𝟏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kumimoji="1" lang="en-US" altLang="zh-CN" sz="1800" dirty="0" smtClean="0"/>
              </a:p>
              <a:p>
                <a:r>
                  <a:rPr kumimoji="1" lang="en-US" altLang="zh-CN" sz="1800" dirty="0"/>
                  <a:t> </a:t>
                </a:r>
                <a:r>
                  <a:rPr kumimoji="1" lang="en-US" altLang="zh-CN" sz="1800" dirty="0" smtClean="0"/>
                  <a:t>              </a:t>
                </a:r>
                <a14:m>
                  <m:oMath xmlns:m="http://schemas.openxmlformats.org/officeDocument/2006/math">
                    <m:r>
                      <a:rPr kumimoji="1" lang="en-US" altLang="zh-CN" sz="1800" b="0" i="1" smtClean="0">
                        <a:latin typeface="Cambria Math" charset="0"/>
                      </a:rPr>
                      <m:t>=</m:t>
                    </m:r>
                    <m:r>
                      <a:rPr kumimoji="1" lang="en-US" altLang="zh-CN" sz="1800" b="1" i="1">
                        <a:latin typeface="Cambria Math" charset="0"/>
                      </a:rPr>
                      <m:t>𝑽</m:t>
                    </m:r>
                    <m:d>
                      <m:d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e>
                    </m:d>
                    <m:d>
                      <m:dPr>
                        <m:ctrlPr>
                          <a:rPr kumimoji="1" lang="mr-IN" altLang="zh-CN" sz="1800" b="1" i="1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1" lang="en-US" altLang="zh-CN" sz="1800" dirty="0"/>
                              <m:t>M</m:t>
                            </m:r>
                            <m:d>
                              <m:dPr>
                                <m:ctrlPr>
                                  <a:rPr kumimoji="1" lang="en-US" altLang="zh-CN" sz="1800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CN" sz="1800" i="1">
                                    <a:latin typeface="Cambria Math" charset="0"/>
                                  </a:rPr>
                                  <m:t>𝑘</m:t>
                                </m:r>
                              </m:e>
                            </m:d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+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𝒃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𝒂</m:t>
                        </m:r>
                      </m:e>
                      <m:sup>
                        <m:r>
                          <m:rPr>
                            <m:nor/>
                          </m:rPr>
                          <a:rPr kumimoji="1" lang="en-US" altLang="zh-CN" sz="1800" dirty="0"/>
                          <m:t>M</m:t>
                        </m:r>
                        <m:d>
                          <m:d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𝑘</m:t>
                            </m:r>
                          </m:e>
                        </m:d>
                        <m:r>
                          <a:rPr kumimoji="1" lang="en-US" altLang="zh-CN" sz="1800" b="1" i="1">
                            <a:latin typeface="Cambria Math" charset="0"/>
                          </a:rPr>
                          <m:t>+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𝟏</m:t>
                        </m:r>
                      </m:sup>
                    </m:sSup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𝒃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kumimoji="1" lang="en-US" altLang="zh-CN" sz="1800" dirty="0"/>
                          <m:t>M</m:t>
                        </m:r>
                        <m:d>
                          <m:d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𝑘</m:t>
                            </m:r>
                          </m:e>
                        </m:d>
                      </m:sup>
                    </m:sSup>
                    <m:r>
                      <a:rPr kumimoji="1" lang="en-US" altLang="zh-CN" sz="1800" b="1" i="1" smtClean="0">
                        <a:latin typeface="Cambria Math" charset="0"/>
                      </a:rPr>
                      <m:t>+</m:t>
                    </m:r>
                    <m:r>
                      <a:rPr kumimoji="1" lang="en-US" altLang="zh-CN" sz="1800" b="1" i="1">
                        <a:latin typeface="Cambria Math" charset="0"/>
                      </a:rPr>
                      <m:t>𝑽</m:t>
                    </m:r>
                    <m:d>
                      <m:d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e>
                    </m:d>
                    <m:nary>
                      <m:naryPr>
                        <m:chr m:val="∑"/>
                        <m:limLoc m:val="subSup"/>
                        <m:ctrlPr>
                          <a:rPr kumimoji="1" lang="is-IS" altLang="zh-CN" sz="1800" b="1" i="1">
                            <a:latin typeface="Cambria Math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kumimoji="1" lang="en-US" altLang="zh-CN" sz="1800" b="1" i="1">
                            <a:latin typeface="Cambria Math" charset="0"/>
                          </a:rPr>
                          <m:t>𝒛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=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𝟎</m:t>
                        </m:r>
                      </m:sub>
                      <m:sup>
                        <m:r>
                          <m:rPr>
                            <m:nor/>
                          </m:rPr>
                          <a:rPr kumimoji="1" lang="en-US" altLang="zh-CN" sz="1800" dirty="0"/>
                          <m:t>M</m:t>
                        </m:r>
                        <m:d>
                          <m:d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𝑘</m:t>
                            </m:r>
                          </m:e>
                        </m:d>
                        <m:r>
                          <a:rPr kumimoji="1" lang="en-US" altLang="zh-CN" sz="1800" b="0" i="1" smtClean="0">
                            <a:latin typeface="Cambria Math" charset="0"/>
                          </a:rPr>
                          <m:t>−1</m:t>
                        </m:r>
                      </m:sup>
                      <m:e>
                        <m:d>
                          <m:dPr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kumimoji="1" lang="mr-IN" altLang="zh-CN" sz="1800" b="1" i="1">
                                    <a:latin typeface="Cambria Math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𝒌</m:t>
                                </m:r>
                              </m:num>
                              <m:den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𝒛</m:t>
                                </m:r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+</m:t>
                                </m:r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𝒃</m:t>
                                </m:r>
                              </m:den>
                            </m:f>
                          </m:e>
                        </m:d>
                        <m:sSup>
                          <m:sSup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𝒂</m:t>
                            </m:r>
                          </m:e>
                          <m:sup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𝒛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+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𝟏</m:t>
                            </m:r>
                          </m:sup>
                        </m:sSup>
                        <m:sSup>
                          <m:sSup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𝒃</m:t>
                            </m:r>
                          </m:e>
                          <m:sup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−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𝒛</m:t>
                            </m:r>
                          </m:sup>
                        </m:sSup>
                      </m:e>
                    </m:nary>
                  </m:oMath>
                </a14:m>
                <a:endParaRPr kumimoji="1" lang="en-US" altLang="zh-CN" sz="18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800" b="1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⟹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1800" b="1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1800" b="1" i="1">
                              <a:latin typeface="Cambria Math" charset="0"/>
                            </a:rPr>
                            <m:t>𝒛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=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</m:sup>
                        <m:e>
                          <m:d>
                            <m:dPr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8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𝒌</m:t>
                                  </m:r>
                                </m:num>
                                <m:den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𝒛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𝒃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𝟏</m:t>
                              </m:r>
                            </m:sup>
                          </m:sSup>
                        </m:e>
                      </m:nary>
                      <m:r>
                        <a:rPr kumimoji="1" lang="en-US" altLang="zh-CN" sz="1800" b="1" i="1" smtClean="0">
                          <a:latin typeface="Cambria Math" charset="0"/>
                        </a:rPr>
                        <m:t>+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1800" b="1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1800" b="1" i="1">
                              <a:latin typeface="Cambria Math" charset="0"/>
                            </a:rPr>
                            <m:t>𝒛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=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𝟎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  <m:r>
                            <a:rPr kumimoji="1" lang="en-US" altLang="zh-CN" sz="1800" i="1">
                              <a:latin typeface="Cambria Math" charset="0"/>
                            </a:rPr>
                            <m:t>−1</m:t>
                          </m:r>
                        </m:sup>
                        <m:e>
                          <m:d>
                            <m:dPr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8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𝒌</m:t>
                                  </m:r>
                                </m:num>
                                <m:den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𝒛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𝒃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𝟏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kumimoji="1" lang="en-US" altLang="zh-CN" sz="18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800" b="1" i="1" smtClean="0">
                          <a:latin typeface="Cambria Math" charset="0"/>
                        </a:rPr>
                        <m:t> =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1800" b="1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1800" b="1" i="1">
                              <a:latin typeface="Cambria Math" charset="0"/>
                            </a:rPr>
                            <m:t>𝒛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=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</m:sup>
                        <m:e>
                          <m:d>
                            <m:dPr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8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𝒌</m:t>
                                  </m:r>
                                </m:num>
                                <m:den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𝒛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𝒃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𝟏</m:t>
                              </m:r>
                            </m:sup>
                          </m:sSup>
                        </m:e>
                      </m:nary>
                      <m:r>
                        <a:rPr kumimoji="1" lang="en-US" altLang="zh-CN" sz="1800" b="1" i="0" smtClean="0">
                          <a:latin typeface="Cambria Math" charset="0"/>
                        </a:rPr>
                        <m:t>+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1800" b="1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1800" b="1" i="1">
                              <a:latin typeface="Cambria Math" charset="0"/>
                            </a:rPr>
                            <m:t>𝒛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=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𝟏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</m:sup>
                        <m:e>
                          <m:d>
                            <m:dPr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8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𝒌</m:t>
                                  </m:r>
                                </m:num>
                                <m:den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𝒃</m:t>
                                  </m:r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𝒛</m:t>
                                  </m:r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𝟏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𝟏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kumimoji="1" lang="en-US" altLang="zh-CN" sz="18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800" b="1" i="1" smtClean="0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1800" b="1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1800" b="1" i="1">
                              <a:latin typeface="Cambria Math" charset="0"/>
                            </a:rPr>
                            <m:t>𝒛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=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</m:sup>
                        <m:e>
                          <m:d>
                            <m:dPr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8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𝒌</m:t>
                                  </m:r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𝒃</m:t>
                                  </m:r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𝟏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𝟏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kumimoji="1" lang="en-US" altLang="zh-CN" sz="1800" b="1" dirty="0" smtClean="0"/>
              </a:p>
              <a:p>
                <a:endParaRPr kumimoji="1" lang="en-US" altLang="zh-CN" sz="1800" dirty="0" smtClean="0"/>
              </a:p>
              <a:p>
                <a:endParaRPr kumimoji="1" lang="zh-CN" altLang="en-US" sz="1800" dirty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0"/>
                <a:ext cx="8699500" cy="7437421"/>
              </a:xfrm>
              <a:prstGeom prst="rect">
                <a:avLst/>
              </a:prstGeom>
              <a:blipFill rotWithShape="0">
                <a:blip r:embed="rId2"/>
                <a:stretch>
                  <a:fillRect l="-561" t="-14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22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24" y="578068"/>
            <a:ext cx="7886700" cy="5603038"/>
          </a:xfrm>
        </p:spPr>
      </p:pic>
      <p:sp>
        <p:nvSpPr>
          <p:cNvPr id="2" name="矩形 1"/>
          <p:cNvSpPr/>
          <p:nvPr/>
        </p:nvSpPr>
        <p:spPr>
          <a:xfrm>
            <a:off x="1008529" y="712694"/>
            <a:ext cx="7046259" cy="10892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573306" y="3065929"/>
            <a:ext cx="376518" cy="3136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1573306" y="3065929"/>
                <a:ext cx="3765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800" b="1" i="1" smtClean="0">
                          <a:latin typeface="Cambria Math" charset="0"/>
                        </a:rPr>
                        <m:t>𝒖</m:t>
                      </m:r>
                    </m:oMath>
                  </m:oMathPara>
                </a14:m>
                <a:endParaRPr kumimoji="1" lang="zh-CN" altLang="en-US" sz="1800" b="1" dirty="0"/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3306" y="3065929"/>
                <a:ext cx="376518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1573306" y="3435261"/>
            <a:ext cx="376518" cy="3568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600303" y="3490935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b="1" i="1" dirty="0" smtClean="0"/>
              <a:t>m</a:t>
            </a:r>
            <a:endParaRPr kumimoji="1" lang="zh-CN" altLang="en-US" sz="1800" b="1" i="1" dirty="0"/>
          </a:p>
        </p:txBody>
      </p:sp>
      <p:sp>
        <p:nvSpPr>
          <p:cNvPr id="9" name="矩形 8"/>
          <p:cNvSpPr/>
          <p:nvPr/>
        </p:nvSpPr>
        <p:spPr>
          <a:xfrm>
            <a:off x="1573306" y="3860267"/>
            <a:ext cx="396009" cy="375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588606" y="3935168"/>
            <a:ext cx="392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800" b="1" i="1" dirty="0" smtClean="0"/>
              <a:t>d</a:t>
            </a:r>
            <a:endParaRPr kumimoji="1" lang="zh-CN" altLang="en-US" sz="1800" b="1" i="1" dirty="0"/>
          </a:p>
        </p:txBody>
      </p:sp>
      <p:sp>
        <p:nvSpPr>
          <p:cNvPr id="11" name="矩形 10"/>
          <p:cNvSpPr/>
          <p:nvPr/>
        </p:nvSpPr>
        <p:spPr>
          <a:xfrm>
            <a:off x="7490012" y="2366682"/>
            <a:ext cx="564776" cy="4303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/>
              <p:cNvSpPr txBox="1"/>
              <p:nvPr/>
            </p:nvSpPr>
            <p:spPr>
              <a:xfrm>
                <a:off x="7476565" y="2397169"/>
                <a:ext cx="5782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800" b="1" i="1" smtClean="0">
                          <a:latin typeface="Cambria Math" charset="0"/>
                        </a:rPr>
                        <m:t>𝑺𝒖</m:t>
                      </m:r>
                    </m:oMath>
                  </m:oMathPara>
                </a14:m>
                <a:endParaRPr kumimoji="1" lang="zh-CN" altLang="en-US" sz="1800" b="1" dirty="0"/>
              </a:p>
            </p:txBody>
          </p:sp>
        </mc:Choice>
        <mc:Fallback xmlns=""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6565" y="2397169"/>
                <a:ext cx="578223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矩形 12"/>
          <p:cNvSpPr/>
          <p:nvPr/>
        </p:nvSpPr>
        <p:spPr>
          <a:xfrm>
            <a:off x="7476565" y="3713291"/>
            <a:ext cx="564776" cy="4437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7507743" y="3808743"/>
            <a:ext cx="56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800" b="1" i="1" dirty="0" err="1" smtClean="0"/>
              <a:t>Sd</a:t>
            </a:r>
            <a:endParaRPr kumimoji="1" lang="zh-CN" altLang="en-US" sz="1800" b="1" i="1" dirty="0"/>
          </a:p>
        </p:txBody>
      </p:sp>
    </p:spTree>
    <p:extLst>
      <p:ext uri="{BB962C8B-B14F-4D97-AF65-F5344CB8AC3E}">
        <p14:creationId xmlns:p14="http://schemas.microsoft.com/office/powerpoint/2010/main" val="35173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279400" y="189828"/>
                <a:ext cx="8661400" cy="66681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800" b="1" i="1" smtClean="0">
                          <a:latin typeface="Cambria Math" charset="0"/>
                        </a:rPr>
                        <m:t>𝒂</m:t>
                      </m:r>
                      <m:sSubSup>
                        <m:sSub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𝒘</m:t>
                          </m:r>
                        </m:e>
                        <m: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𝒊</m:t>
                          </m:r>
                        </m:sub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r>
                        <a:rPr kumimoji="1" lang="en-US" altLang="zh-CN" sz="1800" b="1" i="1" smtClean="0">
                          <a:latin typeface="Cambria Math" charset="0"/>
                        </a:rPr>
                        <m:t>+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𝒃</m:t>
                      </m:r>
                      <m:sSubSup>
                        <m:sSub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𝒘</m:t>
                          </m:r>
                        </m:e>
                        <m: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𝒊</m:t>
                          </m:r>
                        </m:sub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r>
                        <a:rPr kumimoji="1" lang="en-US" altLang="zh-CN" sz="1800" b="1" i="1" smtClean="0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d>
                        <m:d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</m:num>
                            <m:den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𝒂</m:t>
                          </m:r>
                        </m:e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𝟎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</m:e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sup>
                      </m:sSup>
                      <m:r>
                        <a:rPr kumimoji="1" lang="en-US" altLang="zh-CN" sz="1800" b="1" i="1" smtClean="0">
                          <a:latin typeface="Cambria Math" charset="0"/>
                        </a:rPr>
                        <m:t>+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1800" b="1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1800" b="1" i="1">
                              <a:latin typeface="Cambria Math" charset="0"/>
                            </a:rPr>
                            <m:t>𝒛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=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</m:sup>
                        <m:e>
                          <m:d>
                            <m:dPr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8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𝒌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𝒃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𝒛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𝟏</m:t>
                              </m:r>
                            </m:sup>
                          </m:sSup>
                        </m:e>
                      </m:nary>
                      <m:r>
                        <a:rPr kumimoji="1" lang="en-US" altLang="zh-CN" sz="1800" b="1" i="1" smtClean="0">
                          <a:latin typeface="Cambria Math" charset="0"/>
                        </a:rPr>
                        <m:t>+</m:t>
                      </m:r>
                    </m:oMath>
                  </m:oMathPara>
                </a14:m>
                <a:endParaRPr kumimoji="1" lang="en-US" altLang="zh-CN" sz="1800" b="1" dirty="0" smtClean="0"/>
              </a:p>
              <a:p>
                <a:r>
                  <a:rPr kumimoji="1" lang="en-US" altLang="zh-CN" sz="1800" b="1" dirty="0"/>
                  <a:t> </a:t>
                </a:r>
                <a:r>
                  <a:rPr kumimoji="1" lang="en-US" altLang="zh-CN" sz="1800" b="1" dirty="0" smtClean="0"/>
                  <a:t>                                     </a:t>
                </a:r>
                <a14:m>
                  <m:oMath xmlns:m="http://schemas.openxmlformats.org/officeDocument/2006/math">
                    <m:r>
                      <a:rPr kumimoji="1" lang="en-US" altLang="zh-CN" sz="1800" b="1" i="1">
                        <a:latin typeface="Cambria Math" charset="0"/>
                      </a:rPr>
                      <m:t>𝑽</m:t>
                    </m:r>
                    <m:d>
                      <m:d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e>
                    </m:d>
                    <m:d>
                      <m:dPr>
                        <m:ctrlPr>
                          <a:rPr kumimoji="1" lang="mr-IN" altLang="zh-CN" sz="1800" b="1" i="1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1" lang="en-US" altLang="zh-CN" sz="1800" dirty="0"/>
                              <m:t>M</m:t>
                            </m:r>
                            <m:d>
                              <m:dPr>
                                <m:ctrlPr>
                                  <a:rPr kumimoji="1" lang="en-US" altLang="zh-CN" sz="1800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CN" sz="1800" i="1">
                                    <a:latin typeface="Cambria Math" charset="0"/>
                                  </a:rPr>
                                  <m:t>𝑘</m:t>
                                </m:r>
                              </m:e>
                            </m:d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+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𝒃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𝒂</m:t>
                        </m:r>
                      </m:e>
                      <m:sup>
                        <m:r>
                          <m:rPr>
                            <m:nor/>
                          </m:rPr>
                          <a:rPr kumimoji="1" lang="en-US" altLang="zh-CN" sz="1800" dirty="0"/>
                          <m:t>M</m:t>
                        </m:r>
                        <m:d>
                          <m:d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𝑘</m:t>
                            </m:r>
                          </m:e>
                        </m:d>
                        <m:r>
                          <a:rPr kumimoji="1" lang="en-US" altLang="zh-CN" sz="1800" b="1" i="1">
                            <a:latin typeface="Cambria Math" charset="0"/>
                          </a:rPr>
                          <m:t>+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𝟏</m:t>
                        </m:r>
                      </m:sup>
                    </m:sSup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𝒃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kumimoji="1" lang="en-US" altLang="zh-CN" sz="1800" dirty="0"/>
                          <m:t>M</m:t>
                        </m:r>
                        <m:d>
                          <m:d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𝑘</m:t>
                            </m:r>
                          </m:e>
                        </m:d>
                      </m:sup>
                    </m:sSup>
                  </m:oMath>
                </a14:m>
                <a:endParaRPr kumimoji="1" lang="en-US" altLang="zh-CN" sz="1800" b="1" dirty="0" smtClean="0"/>
              </a:p>
              <a:p>
                <a:endParaRPr kumimoji="1" lang="en-US" altLang="zh-CN" sz="1800" b="1" dirty="0"/>
              </a:p>
              <a:p>
                <a:r>
                  <a:rPr kumimoji="1" lang="en-US" altLang="zh-CN" sz="1800" b="1" dirty="0" smtClean="0"/>
                  <a:t>Case 1: </a:t>
                </a:r>
                <a:r>
                  <a:rPr kumimoji="1" lang="en-US" altLang="zh-CN" sz="1800" dirty="0" smtClean="0"/>
                  <a:t>M(k+1)-M(k)=1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𝒘</m:t>
                          </m:r>
                        </m:e>
                        <m: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𝒊</m:t>
                          </m:r>
                        </m:sub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kumimoji="1" lang="en-US" altLang="zh-CN" sz="1800" b="1" i="1" dirty="0" smtClean="0">
                  <a:latin typeface="Cambria Math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800" b="1" i="1" smtClean="0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𝟏</m:t>
                          </m:r>
                        </m:e>
                      </m:d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1800" b="1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1800" b="1" i="1">
                              <a:latin typeface="Cambria Math" charset="0"/>
                            </a:rPr>
                            <m:t>𝒛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=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𝟎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+1</m:t>
                          </m:r>
                        </m:sup>
                        <m:e>
                          <m:d>
                            <m:dPr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8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𝒌</m:t>
                                  </m:r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kumimoji="1" lang="en-US" altLang="zh-CN" sz="1800" b="1" i="1" smtClean="0">
                                      <a:latin typeface="Cambria Math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𝒛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𝒃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𝟏</m:t>
                              </m:r>
                            </m:sup>
                          </m:sSup>
                        </m:e>
                      </m:nary>
                      <m:r>
                        <a:rPr kumimoji="1" lang="en-US" altLang="zh-CN" sz="1800" b="0" i="1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kumimoji="1" lang="mr-IN" altLang="zh-CN" sz="1800" b="0" i="1" smtClean="0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𝑽</m:t>
                          </m:r>
                          <m:d>
                            <m:d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𝟏</m:t>
                              </m:r>
                            </m:e>
                          </m:d>
                        </m:num>
                        <m:den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𝑽</m:t>
                          </m:r>
                          <m:d>
                            <m:d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</m:e>
                          </m:d>
                        </m:den>
                      </m:f>
                      <m:d>
                        <m:dPr>
                          <m:begChr m:val="{"/>
                          <m:endChr m:val=""/>
                          <m:ctrlPr>
                            <a:rPr kumimoji="1" lang="mr-IN" altLang="zh-CN" sz="1800" b="1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𝑽</m:t>
                          </m:r>
                          <m:d>
                            <m:d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</m:e>
                          </m:d>
                        </m:e>
                      </m:d>
                      <m:d>
                        <m:d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kumimoji="1" lang="en-US" altLang="zh-CN" sz="1800" b="1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𝒂</m:t>
                          </m:r>
                        </m:e>
                        <m:sup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𝟎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sz="1800" b="1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𝒃</m:t>
                          </m:r>
                        </m:e>
                        <m:sup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𝟏</m:t>
                          </m:r>
                        </m:sup>
                      </m:sSup>
                      <m:r>
                        <a:rPr kumimoji="1" lang="en-US" altLang="zh-CN" sz="1800" b="1" i="1" smtClean="0">
                          <a:latin typeface="Cambria Math" charset="0"/>
                        </a:rPr>
                        <m:t>+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d>
                        <m:d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+</m:t>
                              </m:r>
                              <m:r>
                                <m:rPr>
                                  <m:nor/>
                                </m:rPr>
                                <a:rPr kumimoji="1" lang="en-US" altLang="zh-CN" sz="1800" dirty="0"/>
                                <m:t>M</m:t>
                              </m:r>
                              <m:d>
                                <m:dPr>
                                  <m:ctrlPr>
                                    <a:rPr kumimoji="1" lang="en-US" altLang="zh-CN" sz="1800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1800" i="1">
                                      <a:latin typeface="Cambria Math" charset="0"/>
                                    </a:rPr>
                                    <m:t>𝑘</m:t>
                                  </m:r>
                                </m:e>
                              </m:d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+1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𝒂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  <m:r>
                            <a:rPr kumimoji="1" lang="en-US" altLang="zh-CN" sz="1800" i="1">
                              <a:latin typeface="Cambria Math" charset="0"/>
                            </a:rPr>
                            <m:t>+1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</m:e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</m:sup>
                      </m:sSup>
                      <m:r>
                        <a:rPr kumimoji="1" lang="en-US" altLang="zh-CN" sz="1800" b="1" i="1" smtClean="0">
                          <a:latin typeface="Cambria Math" charset="0"/>
                        </a:rPr>
                        <m:t>+</m:t>
                      </m:r>
                    </m:oMath>
                  </m:oMathPara>
                </a14:m>
                <a:endParaRPr kumimoji="1" lang="en-US" altLang="zh-CN" sz="1800" b="1" dirty="0" smtClean="0"/>
              </a:p>
              <a:p>
                <a:r>
                  <a:rPr kumimoji="1" lang="en-US" altLang="zh-CN" sz="1800" dirty="0" smtClean="0"/>
                  <a:t>                        </a:t>
                </a:r>
                <a14:m>
                  <m:oMath xmlns:m="http://schemas.openxmlformats.org/officeDocument/2006/math">
                    <m:r>
                      <a:rPr kumimoji="1" lang="en-US" altLang="zh-CN" sz="1800" b="1" i="1">
                        <a:latin typeface="Cambria Math" charset="0"/>
                      </a:rPr>
                      <m:t>𝑽</m:t>
                    </m:r>
                    <m:d>
                      <m:d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e>
                    </m:d>
                    <m:nary>
                      <m:naryPr>
                        <m:chr m:val="∑"/>
                        <m:limLoc m:val="subSup"/>
                        <m:ctrlPr>
                          <a:rPr kumimoji="1" lang="is-IS" altLang="zh-CN" sz="1800" b="1" i="1">
                            <a:latin typeface="Cambria Math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kumimoji="1" lang="en-US" altLang="zh-CN" sz="1800" b="1" i="1">
                            <a:latin typeface="Cambria Math" charset="0"/>
                          </a:rPr>
                          <m:t>𝒛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=</m:t>
                        </m:r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𝟏</m:t>
                        </m:r>
                      </m:sub>
                      <m:sup>
                        <m:r>
                          <m:rPr>
                            <m:nor/>
                          </m:rPr>
                          <a:rPr kumimoji="1" lang="en-US" altLang="zh-CN" sz="1800" dirty="0"/>
                          <m:t>M</m:t>
                        </m:r>
                        <m:d>
                          <m:d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𝑘</m:t>
                            </m:r>
                          </m:e>
                        </m:d>
                      </m:sup>
                      <m:e>
                        <m:d>
                          <m:dPr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kumimoji="1" lang="mr-IN" altLang="zh-CN" sz="1800" b="1" i="1">
                                    <a:latin typeface="Cambria Math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𝒌</m:t>
                                </m:r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+</m:t>
                                </m:r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𝒛</m:t>
                                </m:r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+</m:t>
                                </m:r>
                                <m:r>
                                  <a:rPr kumimoji="1" lang="en-US" altLang="zh-CN" sz="1800" b="1" i="1">
                                    <a:latin typeface="Cambria Math" charset="0"/>
                                  </a:rPr>
                                  <m:t>𝒃</m:t>
                                </m:r>
                              </m:den>
                            </m:f>
                          </m:e>
                        </m:d>
                        <m:sSup>
                          <m:sSup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𝒂</m:t>
                            </m:r>
                          </m:e>
                          <m:sup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𝒛</m:t>
                            </m:r>
                          </m:sup>
                        </m:sSup>
                      </m:e>
                    </m:nary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𝒃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𝒛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+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𝟏</m:t>
                        </m:r>
                      </m:sup>
                    </m:sSup>
                    <m:r>
                      <a:rPr kumimoji="1" lang="en-US" altLang="zh-CN" sz="1800" b="0" i="1" smtClean="0">
                        <a:latin typeface="Cambria Math" charset="0"/>
                      </a:rPr>
                      <m:t>}</m:t>
                    </m:r>
                  </m:oMath>
                </a14:m>
                <a:endParaRPr kumimoji="1" lang="en-US" altLang="zh-CN" sz="1800" dirty="0" smtClean="0"/>
              </a:p>
              <a:p>
                <a:r>
                  <a:rPr kumimoji="1" lang="en-US" altLang="zh-CN" sz="1800" dirty="0" smtClean="0"/>
                  <a:t> </a:t>
                </a:r>
                <a14:m>
                  <m:oMath xmlns:m="http://schemas.openxmlformats.org/officeDocument/2006/math">
                    <m:r>
                      <a:rPr kumimoji="1" lang="en-US" altLang="zh-CN" sz="1800" b="0" i="1" smtClean="0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kumimoji="1" lang="mr-IN" altLang="zh-CN" sz="1800" i="1">
                            <a:latin typeface="Cambria Math" charset="0"/>
                          </a:rPr>
                        </m:ctrlPr>
                      </m:fPr>
                      <m:num>
                        <m:r>
                          <a:rPr kumimoji="1" lang="en-US" altLang="zh-CN" sz="1800" b="1" i="1">
                            <a:latin typeface="Cambria Math" charset="0"/>
                          </a:rPr>
                          <m:t>𝑽</m:t>
                        </m:r>
                        <m:d>
                          <m:d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+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𝟏</m:t>
                            </m:r>
                          </m:e>
                        </m:d>
                      </m:num>
                      <m:den>
                        <m:r>
                          <a:rPr kumimoji="1" lang="en-US" altLang="zh-CN" sz="1800" b="1" i="1">
                            <a:latin typeface="Cambria Math" charset="0"/>
                          </a:rPr>
                          <m:t>𝑽</m:t>
                        </m:r>
                        <m:d>
                          <m:d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</m:e>
                        </m:d>
                      </m:den>
                    </m:f>
                    <m:d>
                      <m:dPr>
                        <m:begChr m:val="{"/>
                        <m:endChr m:val=""/>
                        <m:ctrlPr>
                          <a:rPr kumimoji="1" lang="mr-IN" altLang="zh-CN" sz="1800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𝑽</m:t>
                        </m:r>
                        <m:d>
                          <m:d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</m:e>
                        </m:d>
                      </m:e>
                    </m:d>
                    <m:d>
                      <m:dPr>
                        <m:ctrlPr>
                          <a:rPr kumimoji="1" lang="mr-IN" altLang="zh-CN" sz="1800" b="1" i="1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+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𝟏</m:t>
                            </m:r>
                          </m:num>
                          <m:den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𝒃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𝒂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𝒃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+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𝟏</m:t>
                        </m:r>
                      </m:sup>
                    </m:sSup>
                    <m:r>
                      <a:rPr kumimoji="1" lang="en-US" altLang="zh-CN" sz="1800" b="1" i="1">
                        <a:latin typeface="Cambria Math" charset="0"/>
                      </a:rPr>
                      <m:t>+</m:t>
                    </m:r>
                    <m:r>
                      <a:rPr kumimoji="1" lang="en-US" altLang="zh-CN" sz="1800" b="1" i="1">
                        <a:latin typeface="Cambria Math" charset="0"/>
                      </a:rPr>
                      <m:t>𝑽</m:t>
                    </m:r>
                    <m:d>
                      <m:d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e>
                    </m:d>
                    <m:d>
                      <m:dPr>
                        <m:ctrlPr>
                          <a:rPr kumimoji="1" lang="mr-IN" altLang="zh-CN" sz="1800" b="1" i="1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+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𝟏</m:t>
                            </m:r>
                          </m:num>
                          <m:den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𝒃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+</m:t>
                            </m:r>
                            <m:r>
                              <m:rPr>
                                <m:nor/>
                              </m:rPr>
                              <a:rPr kumimoji="1" lang="en-US" altLang="zh-CN" sz="1800" dirty="0"/>
                              <m:t>M</m:t>
                            </m:r>
                            <m:d>
                              <m:dPr>
                                <m:ctrlPr>
                                  <a:rPr kumimoji="1" lang="en-US" altLang="zh-CN" sz="1800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CN" sz="1800" i="1">
                                    <a:latin typeface="Cambria Math" charset="0"/>
                                  </a:rPr>
                                  <m:t>𝑘</m:t>
                                </m:r>
                              </m:e>
                            </m:d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+1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𝒂</m:t>
                        </m:r>
                      </m:e>
                      <m:sup>
                        <m:r>
                          <m:rPr>
                            <m:nor/>
                          </m:rPr>
                          <a:rPr kumimoji="1" lang="en-US" altLang="zh-CN" sz="1800" dirty="0"/>
                          <m:t>M</m:t>
                        </m:r>
                        <m:d>
                          <m:d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𝑘</m:t>
                            </m:r>
                          </m:e>
                        </m:d>
                        <m:r>
                          <a:rPr kumimoji="1" lang="en-US" altLang="zh-CN" sz="1800" i="1">
                            <a:latin typeface="Cambria Math" charset="0"/>
                          </a:rPr>
                          <m:t>+1</m:t>
                        </m:r>
                      </m:sup>
                    </m:sSup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𝒃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kumimoji="1" lang="en-US" altLang="zh-CN" sz="1800" dirty="0"/>
                          <m:t>M</m:t>
                        </m:r>
                        <m:d>
                          <m:d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𝑘</m:t>
                            </m:r>
                          </m:e>
                        </m:d>
                      </m:sup>
                    </m:sSup>
                    <m:r>
                      <a:rPr kumimoji="1" lang="en-US" altLang="zh-CN" sz="1800" b="1" i="1">
                        <a:latin typeface="Cambria Math" charset="0"/>
                      </a:rPr>
                      <m:t>+</m:t>
                    </m:r>
                  </m:oMath>
                </a14:m>
                <a:endParaRPr kumimoji="1" lang="en-US" altLang="zh-CN" sz="1800" dirty="0"/>
              </a:p>
              <a:p>
                <a:r>
                  <a:rPr kumimoji="1" lang="en-US" altLang="zh-CN" sz="1800" dirty="0" smtClean="0"/>
                  <a:t>                   </a:t>
                </a:r>
                <a14:m>
                  <m:oMath xmlns:m="http://schemas.openxmlformats.org/officeDocument/2006/math">
                    <m:r>
                      <a:rPr kumimoji="1" lang="en-US" altLang="zh-CN" sz="1800" b="1" i="1">
                        <a:latin typeface="Cambria Math" charset="0"/>
                      </a:rPr>
                      <m:t>𝒂</m:t>
                    </m:r>
                    <m:sSubSup>
                      <m:sSub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𝒘</m:t>
                        </m:r>
                      </m:e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𝒊</m:t>
                        </m:r>
                      </m:sub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e>
                    </m:d>
                    <m:r>
                      <a:rPr kumimoji="1" lang="en-US" altLang="zh-CN" sz="1800" b="1" i="1">
                        <a:latin typeface="Cambria Math" charset="0"/>
                      </a:rPr>
                      <m:t>+</m:t>
                    </m:r>
                    <m:r>
                      <a:rPr kumimoji="1" lang="en-US" altLang="zh-CN" sz="1800" b="1" i="1">
                        <a:latin typeface="Cambria Math" charset="0"/>
                      </a:rPr>
                      <m:t>𝒃</m:t>
                    </m:r>
                    <m:sSubSup>
                      <m:sSub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𝒘</m:t>
                        </m:r>
                      </m:e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𝒊</m:t>
                        </m:r>
                      </m:sub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e>
                    </m:d>
                    <m:r>
                      <a:rPr kumimoji="1" lang="en-US" altLang="zh-CN" sz="1800" b="1" i="1" smtClean="0">
                        <a:latin typeface="Cambria Math" charset="0"/>
                      </a:rPr>
                      <m:t>−</m:t>
                    </m:r>
                    <m:r>
                      <a:rPr kumimoji="1" lang="en-US" altLang="zh-CN" sz="1800" b="1" i="1">
                        <a:latin typeface="Cambria Math" charset="0"/>
                      </a:rPr>
                      <m:t>𝑽</m:t>
                    </m:r>
                    <m:d>
                      <m:d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e>
                    </m:d>
                    <m:d>
                      <m:dPr>
                        <m:ctrlPr>
                          <a:rPr kumimoji="1" lang="mr-IN" altLang="zh-CN" sz="1800" b="1" i="1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</m:num>
                          <m:den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𝒃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𝒂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𝒃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+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𝟏</m:t>
                        </m:r>
                      </m:sup>
                    </m:sSup>
                    <m:r>
                      <a:rPr kumimoji="1" lang="en-US" altLang="zh-CN" sz="1800" b="1" i="1" smtClean="0">
                        <a:latin typeface="Cambria Math" charset="0"/>
                      </a:rPr>
                      <m:t>−</m:t>
                    </m:r>
                    <m:r>
                      <a:rPr kumimoji="1" lang="en-US" altLang="zh-CN" sz="1800" b="1" i="1">
                        <a:latin typeface="Cambria Math" charset="0"/>
                      </a:rPr>
                      <m:t>𝑽</m:t>
                    </m:r>
                    <m:d>
                      <m:d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e>
                    </m:d>
                    <m:d>
                      <m:dPr>
                        <m:ctrlPr>
                          <a:rPr kumimoji="1" lang="mr-IN" altLang="zh-CN" sz="1800" b="1" i="1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1" lang="en-US" altLang="zh-CN" sz="1800" dirty="0"/>
                              <m:t>M</m:t>
                            </m:r>
                            <m:d>
                              <m:dPr>
                                <m:ctrlPr>
                                  <a:rPr kumimoji="1" lang="en-US" altLang="zh-CN" sz="1800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CN" sz="1800" i="1">
                                    <a:latin typeface="Cambria Math" charset="0"/>
                                  </a:rPr>
                                  <m:t>𝑘</m:t>
                                </m:r>
                              </m:e>
                            </m:d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+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𝒃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𝒂</m:t>
                        </m:r>
                      </m:e>
                      <m:sup>
                        <m:r>
                          <m:rPr>
                            <m:nor/>
                          </m:rPr>
                          <a:rPr kumimoji="1" lang="en-US" altLang="zh-CN" sz="1800" dirty="0"/>
                          <m:t>M</m:t>
                        </m:r>
                        <m:d>
                          <m:d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𝑘</m:t>
                            </m:r>
                          </m:e>
                        </m:d>
                        <m:r>
                          <a:rPr kumimoji="1" lang="en-US" altLang="zh-CN" sz="1800" b="1" i="1">
                            <a:latin typeface="Cambria Math" charset="0"/>
                          </a:rPr>
                          <m:t>+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𝟏</m:t>
                        </m:r>
                      </m:sup>
                    </m:sSup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𝒃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kumimoji="1" lang="en-US" altLang="zh-CN" sz="1800" dirty="0"/>
                          <m:t>M</m:t>
                        </m:r>
                        <m:d>
                          <m:d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𝑘</m:t>
                            </m:r>
                          </m:e>
                        </m:d>
                      </m:sup>
                    </m:sSup>
                    <m:r>
                      <a:rPr kumimoji="1" lang="en-US" altLang="zh-CN" sz="1800" b="1" i="1">
                        <a:latin typeface="Cambria Math" charset="0"/>
                      </a:rPr>
                      <m:t>}</m:t>
                    </m:r>
                  </m:oMath>
                </a14:m>
                <a:endParaRPr kumimoji="1" lang="en-US" altLang="zh-CN" sz="18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800" b="0" i="1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kumimoji="1" lang="mr-IN" altLang="zh-CN" sz="1800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𝑽</m:t>
                          </m:r>
                          <m:d>
                            <m:d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𝟏</m:t>
                              </m:r>
                            </m:e>
                          </m:d>
                        </m:num>
                        <m:den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𝑽</m:t>
                          </m:r>
                          <m:d>
                            <m:d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</m:e>
                          </m:d>
                        </m:den>
                      </m:f>
                      <m:r>
                        <a:rPr kumimoji="1" lang="en-US" altLang="zh-CN" sz="1800" b="0" i="0" smtClean="0">
                          <a:latin typeface="Cambria Math" charset="0"/>
                        </a:rPr>
                        <m:t>{</m:t>
                      </m:r>
                      <m:d>
                        <m:dPr>
                          <m:ctrlPr>
                            <a:rPr kumimoji="1" lang="en-US" altLang="zh-CN" sz="1800" b="0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1" lang="en-US" altLang="zh-CN" sz="1800" b="0" i="0" smtClean="0">
                              <a:latin typeface="Cambria Math" charset="0"/>
                            </a:rPr>
                            <m:t>a</m:t>
                          </m:r>
                          <m:r>
                            <a:rPr kumimoji="1" lang="en-US" altLang="zh-CN" sz="1800" b="0" i="0" smtClean="0">
                              <a:latin typeface="Cambria Math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kumimoji="1" lang="en-US" altLang="zh-CN" sz="1800" b="0" i="0" smtClean="0">
                              <a:latin typeface="Cambria Math" charset="0"/>
                            </a:rPr>
                            <m:t>b</m:t>
                          </m:r>
                        </m:e>
                      </m:d>
                      <m:sSubSup>
                        <m:sSub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𝒘</m:t>
                          </m:r>
                        </m:e>
                        <m: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𝒊</m:t>
                          </m:r>
                        </m:sub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r>
                        <a:rPr kumimoji="1" lang="en-US" altLang="zh-CN" sz="1800" b="0" i="0" smtClean="0">
                          <a:latin typeface="Cambria Math" charset="0"/>
                        </a:rPr>
                        <m:t>+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d>
                        <m:d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</m:num>
                            <m:den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𝒂</m:t>
                          </m:r>
                        </m:e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𝟎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</m:e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sup>
                      </m:sSup>
                      <m:f>
                        <m:fPr>
                          <m:ctrlPr>
                            <a:rPr kumimoji="1" lang="mr-IN" altLang="zh-CN" sz="1800" b="1" i="1" smtClean="0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𝒃</m:t>
                          </m:r>
                        </m:num>
                        <m:den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𝒃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𝟏</m:t>
                          </m:r>
                        </m:den>
                      </m:f>
                      <m:r>
                        <a:rPr kumimoji="1" lang="en-US" altLang="zh-CN" sz="1800" b="1" i="1" smtClean="0">
                          <a:latin typeface="Cambria Math" charset="0"/>
                        </a:rPr>
                        <m:t>+</m:t>
                      </m:r>
                    </m:oMath>
                  </m:oMathPara>
                </a14:m>
                <a:endParaRPr kumimoji="1" lang="en-US" altLang="zh-CN" sz="1800" dirty="0" smtClean="0"/>
              </a:p>
              <a:p>
                <a:r>
                  <a:rPr kumimoji="1" lang="en-US" altLang="zh-CN" sz="1800" b="1" dirty="0" smtClean="0"/>
                  <a:t>                        </a:t>
                </a:r>
                <a14:m>
                  <m:oMath xmlns:m="http://schemas.openxmlformats.org/officeDocument/2006/math">
                    <m:r>
                      <a:rPr kumimoji="1" lang="en-US" altLang="zh-CN" sz="1800" b="1" i="1" smtClean="0">
                        <a:latin typeface="Cambria Math" charset="0"/>
                      </a:rPr>
                      <m:t>  </m:t>
                    </m:r>
                    <m:r>
                      <a:rPr kumimoji="1" lang="en-US" altLang="zh-CN" sz="1800" b="1" i="1">
                        <a:latin typeface="Cambria Math" charset="0"/>
                      </a:rPr>
                      <m:t>𝑽</m:t>
                    </m:r>
                    <m:d>
                      <m:d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e>
                    </m:d>
                    <m:d>
                      <m:dPr>
                        <m:ctrlPr>
                          <a:rPr kumimoji="1" lang="mr-IN" altLang="zh-CN" sz="1800" b="1" i="1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1" lang="en-US" altLang="zh-CN" sz="1800" dirty="0"/>
                              <m:t>M</m:t>
                            </m:r>
                            <m:d>
                              <m:dPr>
                                <m:ctrlPr>
                                  <a:rPr kumimoji="1" lang="en-US" altLang="zh-CN" sz="1800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CN" sz="1800" i="1">
                                    <a:latin typeface="Cambria Math" charset="0"/>
                                  </a:rPr>
                                  <m:t>𝑘</m:t>
                                </m:r>
                              </m:e>
                            </m:d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+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𝒃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𝒂</m:t>
                        </m:r>
                      </m:e>
                      <m:sup>
                        <m:r>
                          <m:rPr>
                            <m:nor/>
                          </m:rPr>
                          <a:rPr kumimoji="1" lang="en-US" altLang="zh-CN" sz="1800" dirty="0"/>
                          <m:t>M</m:t>
                        </m:r>
                        <m:d>
                          <m:d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𝑘</m:t>
                            </m:r>
                          </m:e>
                        </m:d>
                        <m:r>
                          <a:rPr kumimoji="1" lang="en-US" altLang="zh-CN" sz="1800" b="1" i="1">
                            <a:latin typeface="Cambria Math" charset="0"/>
                          </a:rPr>
                          <m:t>+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𝟏</m:t>
                        </m:r>
                      </m:sup>
                    </m:sSup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𝒃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kumimoji="1" lang="en-US" altLang="zh-CN" sz="1800" dirty="0"/>
                          <m:t>M</m:t>
                        </m:r>
                        <m:d>
                          <m:d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𝑘</m:t>
                            </m:r>
                          </m:e>
                        </m:d>
                      </m:sup>
                    </m:sSup>
                    <m:f>
                      <m:fPr>
                        <m:ctrlPr>
                          <a:rPr kumimoji="1" lang="mr-IN" altLang="zh-CN" sz="1800" b="1" i="1" smtClean="0">
                            <a:latin typeface="Cambria Math" charset="0"/>
                          </a:rPr>
                        </m:ctrlPr>
                      </m:fPr>
                      <m:num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𝒃</m:t>
                        </m:r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𝑴</m:t>
                        </m:r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(</m:t>
                        </m:r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)</m:t>
                        </m:r>
                      </m:num>
                      <m:den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𝒃</m:t>
                        </m:r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+</m:t>
                        </m:r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𝑴</m:t>
                        </m:r>
                        <m:d>
                          <m:dPr>
                            <m:ctrlPr>
                              <a:rPr kumimoji="1" lang="en-US" altLang="zh-CN" sz="1800" b="1" i="1" smtClean="0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b="1" i="1" smtClean="0">
                                <a:latin typeface="Cambria Math" charset="0"/>
                              </a:rPr>
                              <m:t>𝒌</m:t>
                            </m:r>
                          </m:e>
                        </m:d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+</m:t>
                        </m:r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𝟏</m:t>
                        </m:r>
                      </m:den>
                    </m:f>
                    <m:r>
                      <a:rPr kumimoji="1" lang="en-US" altLang="zh-CN" sz="1800" b="1" i="1" smtClean="0">
                        <a:latin typeface="Cambria Math" charset="0"/>
                      </a:rPr>
                      <m:t>}</m:t>
                    </m:r>
                  </m:oMath>
                </a14:m>
                <a:endParaRPr kumimoji="1" lang="en-US" altLang="zh-CN" sz="18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800" b="0" i="1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kumimoji="1" lang="mr-IN" altLang="zh-CN" sz="1800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𝑽</m:t>
                          </m:r>
                          <m:d>
                            <m:d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𝟏</m:t>
                              </m:r>
                            </m:e>
                          </m:d>
                        </m:num>
                        <m:den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𝑽</m:t>
                          </m:r>
                          <m:d>
                            <m:d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</m:e>
                          </m:d>
                        </m:den>
                      </m:f>
                      <m:d>
                        <m:dPr>
                          <m:ctrlPr>
                            <a:rPr kumimoji="1" lang="en-US" altLang="zh-CN" sz="18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1" lang="en-US" altLang="zh-CN" sz="1800">
                              <a:latin typeface="Cambria Math" charset="0"/>
                            </a:rPr>
                            <m:t>a</m:t>
                          </m:r>
                          <m:r>
                            <a:rPr kumimoji="1" lang="en-US" altLang="zh-CN" sz="1800">
                              <a:latin typeface="Cambria Math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kumimoji="1" lang="en-US" altLang="zh-CN" sz="1800">
                              <a:latin typeface="Cambria Math" charset="0"/>
                            </a:rPr>
                            <m:t>b</m:t>
                          </m:r>
                        </m:e>
                      </m:d>
                      <m:sSubSup>
                        <m:sSub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𝒘</m:t>
                          </m:r>
                        </m:e>
                        <m: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𝒊</m:t>
                          </m:r>
                        </m:sub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r>
                        <a:rPr kumimoji="1" lang="en-US" altLang="zh-CN" sz="1800" b="1" i="1" smtClean="0">
                          <a:latin typeface="Cambria Math" charset="0"/>
                        </a:rPr>
                        <m:t>+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</m:num>
                            <m:den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𝒂</m:t>
                          </m:r>
                        </m:e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𝟎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</m:e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sup>
                      </m:sSup>
                      <m:f>
                        <m:f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</m:num>
                        <m:den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kumimoji="1" lang="en-US" altLang="zh-CN" sz="1800" dirty="0" smtClean="0"/>
              </a:p>
              <a:p>
                <a:r>
                  <a:rPr kumimoji="1" lang="en-US" altLang="zh-CN" sz="1800" dirty="0"/>
                  <a:t> </a:t>
                </a:r>
                <a:r>
                  <a:rPr kumimoji="1" lang="en-US" altLang="zh-CN" sz="1800" dirty="0" smtClean="0"/>
                  <a:t>                                               </a:t>
                </a:r>
                <a14:m>
                  <m:oMath xmlns:m="http://schemas.openxmlformats.org/officeDocument/2006/math">
                    <m:r>
                      <a:rPr kumimoji="1" lang="en-US" altLang="zh-CN" sz="1800" b="0" i="1" smtClean="0">
                        <a:latin typeface="Cambria Math" charset="0"/>
                      </a:rPr>
                      <m:t>+</m:t>
                    </m:r>
                    <m:r>
                      <a:rPr kumimoji="1" lang="en-US" altLang="zh-CN" sz="1800" b="1" i="1">
                        <a:latin typeface="Cambria Math" charset="0"/>
                      </a:rPr>
                      <m:t>𝑽</m:t>
                    </m:r>
                    <m:d>
                      <m:d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+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𝟏</m:t>
                        </m:r>
                      </m:e>
                    </m:d>
                    <m:d>
                      <m:dPr>
                        <m:ctrlPr>
                          <a:rPr kumimoji="1" lang="mr-IN" altLang="zh-CN" sz="1800" b="1" i="1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1" lang="en-US" altLang="zh-CN" sz="1800" dirty="0"/>
                              <m:t>M</m:t>
                            </m:r>
                            <m:d>
                              <m:dPr>
                                <m:ctrlPr>
                                  <a:rPr kumimoji="1" lang="en-US" altLang="zh-CN" sz="1800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CN" sz="1800" i="1">
                                    <a:latin typeface="Cambria Math" charset="0"/>
                                  </a:rPr>
                                  <m:t>𝑘</m:t>
                                </m:r>
                              </m:e>
                            </m:d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+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𝒃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𝒂</m:t>
                        </m:r>
                      </m:e>
                      <m:sup>
                        <m:r>
                          <m:rPr>
                            <m:nor/>
                          </m:rPr>
                          <a:rPr kumimoji="1" lang="en-US" altLang="zh-CN" sz="1800" dirty="0"/>
                          <m:t>M</m:t>
                        </m:r>
                        <m:d>
                          <m:d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𝑘</m:t>
                            </m:r>
                          </m:e>
                        </m:d>
                        <m:r>
                          <a:rPr kumimoji="1" lang="en-US" altLang="zh-CN" sz="1800" b="1" i="1">
                            <a:latin typeface="Cambria Math" charset="0"/>
                          </a:rPr>
                          <m:t>+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𝟏</m:t>
                        </m:r>
                      </m:sup>
                    </m:sSup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𝒃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kumimoji="1" lang="en-US" altLang="zh-CN" sz="1800" dirty="0"/>
                          <m:t>M</m:t>
                        </m:r>
                        <m:d>
                          <m:d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𝑘</m:t>
                            </m:r>
                          </m:e>
                        </m:d>
                      </m:sup>
                    </m:sSup>
                    <m:f>
                      <m:fPr>
                        <m:ctrlPr>
                          <a:rPr kumimoji="1" lang="mr-IN" altLang="zh-CN" sz="1800" b="1" i="1">
                            <a:latin typeface="Cambria Math" charset="0"/>
                          </a:rPr>
                        </m:ctrlPr>
                      </m:fPr>
                      <m:num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𝒃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𝑴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(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)</m:t>
                        </m:r>
                      </m:num>
                      <m:den>
                        <m:r>
                          <a:rPr kumimoji="1" lang="en-US" altLang="zh-CN" sz="1800" b="1" i="1">
                            <a:latin typeface="Cambria Math" charset="0"/>
                          </a:rPr>
                          <m:t>𝒃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+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𝑴</m:t>
                        </m:r>
                        <m:d>
                          <m:d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</m:e>
                        </m:d>
                        <m:r>
                          <a:rPr kumimoji="1" lang="en-US" altLang="zh-CN" sz="1800" b="1" i="1">
                            <a:latin typeface="Cambria Math" charset="0"/>
                          </a:rPr>
                          <m:t>+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𝟏</m:t>
                        </m:r>
                      </m:den>
                    </m:f>
                  </m:oMath>
                </a14:m>
                <a:endParaRPr kumimoji="1" lang="en-US" altLang="zh-CN" sz="1800" dirty="0" smtClean="0"/>
              </a:p>
              <a:p>
                <a:r>
                  <a:rPr kumimoji="1" lang="en-US" altLang="zh-CN" sz="1800" dirty="0"/>
                  <a:t> </a:t>
                </a:r>
                <a:r>
                  <a:rPr kumimoji="1" lang="en-US" altLang="zh-CN" sz="1800" dirty="0" smtClean="0"/>
                  <a:t>                                       </a:t>
                </a:r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400" y="189828"/>
                <a:ext cx="8661400" cy="6668172"/>
              </a:xfrm>
              <a:prstGeom prst="rect">
                <a:avLst/>
              </a:prstGeom>
              <a:blipFill rotWithShape="0">
                <a:blip r:embed="rId2"/>
                <a:stretch>
                  <a:fillRect l="-6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5330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508000" y="469900"/>
                <a:ext cx="8356600" cy="54052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800" b="1" dirty="0" smtClean="0"/>
                  <a:t>Define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800" b="0" i="1" smtClean="0">
                          <a:latin typeface="Cambria Math" charset="0"/>
                        </a:rPr>
                        <m:t>𝑓</m:t>
                      </m:r>
                      <m:d>
                        <m:dPr>
                          <m:ctrlPr>
                            <a:rPr kumimoji="1" lang="en-US" altLang="zh-CN" sz="1800" b="0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𝑘</m:t>
                          </m:r>
                        </m:e>
                      </m:d>
                      <m:r>
                        <a:rPr kumimoji="1" lang="en-US" altLang="zh-CN" sz="1800" b="0" i="1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kumimoji="1" lang="mr-IN" altLang="zh-CN" sz="1800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𝑽</m:t>
                          </m:r>
                          <m:d>
                            <m:d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𝟏</m:t>
                              </m:r>
                            </m:e>
                          </m:d>
                        </m:num>
                        <m:den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𝑽</m:t>
                          </m:r>
                          <m:d>
                            <m:d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</m:e>
                          </m:d>
                        </m:den>
                      </m:f>
                      <m:d>
                        <m:dPr>
                          <m:ctrlPr>
                            <a:rPr kumimoji="1" lang="en-US" altLang="zh-CN" sz="18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1" lang="en-US" altLang="zh-CN" sz="1800">
                              <a:latin typeface="Cambria Math" charset="0"/>
                            </a:rPr>
                            <m:t>a</m:t>
                          </m:r>
                          <m:r>
                            <a:rPr kumimoji="1" lang="en-US" altLang="zh-CN" sz="1800">
                              <a:latin typeface="Cambria Math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kumimoji="1" lang="en-US" altLang="zh-CN" sz="1800">
                              <a:latin typeface="Cambria Math" charset="0"/>
                            </a:rPr>
                            <m:t>b</m:t>
                          </m:r>
                        </m:e>
                      </m:d>
                    </m:oMath>
                  </m:oMathPara>
                </a14:m>
                <a:endParaRPr kumimoji="1" lang="en-US" altLang="zh-CN" sz="18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800" b="0" i="1" smtClean="0">
                          <a:latin typeface="Cambria Math" charset="0"/>
                        </a:rPr>
                        <m:t>𝑇</m:t>
                      </m:r>
                      <m:d>
                        <m:dPr>
                          <m:ctrlPr>
                            <a:rPr kumimoji="1" lang="en-US" altLang="zh-CN" sz="1800" b="0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𝑘</m:t>
                          </m:r>
                        </m:e>
                      </m:d>
                      <m:r>
                        <a:rPr kumimoji="1" lang="en-US" altLang="zh-CN" sz="1800" b="0" i="1" smtClean="0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</m:num>
                            <m:den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𝒂</m:t>
                          </m:r>
                        </m:e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𝟎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</m:e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sup>
                      </m:sSup>
                      <m:f>
                        <m:f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</m:num>
                        <m:den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kumimoji="1" lang="en-US" altLang="zh-CN" sz="18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800" b="0" i="1" smtClean="0">
                          <a:latin typeface="Cambria Math" charset="0"/>
                        </a:rPr>
                        <m:t>𝑔</m:t>
                      </m:r>
                      <m:d>
                        <m:dPr>
                          <m:ctrlPr>
                            <a:rPr kumimoji="1" lang="en-US" altLang="zh-CN" sz="1800" b="0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𝑘</m:t>
                          </m:r>
                        </m:e>
                      </m:d>
                      <m:r>
                        <a:rPr kumimoji="1" lang="en-US" altLang="zh-CN" sz="1800" b="0" i="1" smtClean="0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kumimoji="1" lang="en-US" altLang="zh-CN" sz="1800" dirty="0"/>
                                <m:t>M</m:t>
                              </m:r>
                              <m:d>
                                <m:dPr>
                                  <m:ctrlPr>
                                    <a:rPr kumimoji="1" lang="en-US" altLang="zh-CN" sz="1800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1800" i="1">
                                      <a:latin typeface="Cambria Math" charset="0"/>
                                    </a:rPr>
                                    <m:t>𝑘</m:t>
                                  </m:r>
                                </m:e>
                              </m:d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𝒂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</m:e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</m:sup>
                      </m:sSup>
                      <m:f>
                        <m:f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𝑴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(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)</m:t>
                          </m:r>
                        </m:num>
                        <m:den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𝑴</m:t>
                          </m:r>
                          <m:d>
                            <m:d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</m:e>
                          </m:d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kumimoji="1" lang="en-US" altLang="zh-CN" sz="1800" dirty="0" smtClean="0"/>
              </a:p>
              <a:p>
                <a:endParaRPr kumimoji="1" lang="en-US" altLang="zh-CN" sz="18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800" i="1">
                          <a:latin typeface="Cambria Math" charset="0"/>
                        </a:rPr>
                        <m:t>𝑇</m:t>
                      </m:r>
                      <m:d>
                        <m:dPr>
                          <m:ctrlPr>
                            <a:rPr kumimoji="1" lang="en-US" altLang="zh-CN" sz="18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i="1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−1</m:t>
                          </m:r>
                        </m:e>
                      </m:d>
                      <m:r>
                        <a:rPr kumimoji="1" lang="en-US" altLang="zh-CN" sz="1800" b="0" i="1" smtClean="0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d>
                        <m:d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𝒂</m:t>
                          </m:r>
                        </m:e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𝟎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</m:e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sup>
                      </m:sSup>
                      <m:f>
                        <m:f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</m:num>
                        <m:den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</m:den>
                      </m:f>
                    </m:oMath>
                  </m:oMathPara>
                </a14:m>
                <a:endParaRPr kumimoji="1" lang="en-US" altLang="zh-CN" sz="18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800" i="1">
                          <a:latin typeface="Cambria Math" charset="0"/>
                        </a:rPr>
                        <m:t>𝑇</m:t>
                      </m:r>
                      <m:d>
                        <m:dPr>
                          <m:ctrlPr>
                            <a:rPr kumimoji="1" lang="en-US" altLang="zh-CN" sz="18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i="1">
                              <a:latin typeface="Cambria Math" charset="0"/>
                            </a:rPr>
                            <m:t>𝑘</m:t>
                          </m:r>
                        </m:e>
                      </m:d>
                      <m:r>
                        <a:rPr kumimoji="1" lang="en-US" altLang="zh-CN" sz="1800" b="0" i="1" smtClean="0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i="1">
                          <a:latin typeface="Cambria Math" charset="0"/>
                        </a:rPr>
                        <m:t>𝑇</m:t>
                      </m:r>
                      <m:d>
                        <m:dPr>
                          <m:ctrlPr>
                            <a:rPr kumimoji="1" lang="en-US" altLang="zh-CN" sz="18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i="1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−1</m:t>
                          </m:r>
                        </m:e>
                      </m:d>
                      <m:f>
                        <m:fPr>
                          <m:ctrlPr>
                            <a:rPr kumimoji="1" lang="mr-IN" altLang="zh-CN" sz="1800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𝑽</m:t>
                          </m:r>
                          <m:d>
                            <m:d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𝟏</m:t>
                              </m:r>
                            </m:e>
                          </m:d>
                        </m:num>
                        <m:den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𝑽</m:t>
                          </m:r>
                          <m:d>
                            <m:d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</m:e>
                          </m:d>
                        </m:den>
                      </m:f>
                      <m:f>
                        <m:fPr>
                          <m:ctrlPr>
                            <a:rPr kumimoji="1" lang="mr-IN" altLang="zh-CN" sz="1800" b="1" i="1" smtClean="0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𝑏𝑘</m:t>
                          </m:r>
                        </m:num>
                        <m:den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𝒃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kumimoji="1" lang="en-US" altLang="zh-CN" sz="1800" dirty="0" smtClean="0"/>
              </a:p>
              <a:p>
                <a:endParaRPr kumimoji="1" lang="en-US" altLang="zh-CN" sz="18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800" i="1">
                          <a:latin typeface="Cambria Math" charset="0"/>
                        </a:rPr>
                        <m:t>𝑔</m:t>
                      </m:r>
                      <m:d>
                        <m:dPr>
                          <m:ctrlPr>
                            <a:rPr kumimoji="1" lang="en-US" altLang="zh-CN" sz="18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i="1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−1</m:t>
                          </m:r>
                        </m:e>
                      </m:d>
                      <m:r>
                        <a:rPr kumimoji="1" lang="en-US" altLang="zh-CN" sz="1800" b="0" i="1" smtClean="0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d>
                        <m:d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kumimoji="1" lang="en-US" altLang="zh-CN" sz="1800" dirty="0"/>
                                <m:t>M</m:t>
                              </m:r>
                              <m:d>
                                <m:dPr>
                                  <m:ctrlPr>
                                    <a:rPr kumimoji="1" lang="en-US" altLang="zh-CN" sz="1800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1800" i="1">
                                      <a:latin typeface="Cambria Math" charset="0"/>
                                    </a:rPr>
                                    <m:t>𝑘</m:t>
                                  </m:r>
                                </m:e>
                              </m:d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𝟏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𝒂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</m:sup>
                      </m:sSup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</m:e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</m:sup>
                      </m:sSup>
                      <m:f>
                        <m:f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𝑴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(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)</m:t>
                          </m:r>
                        </m:num>
                        <m:den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𝑴</m:t>
                          </m:r>
                          <m:d>
                            <m:d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kumimoji="1" lang="en-US" altLang="zh-CN" sz="18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800" i="1">
                          <a:latin typeface="Cambria Math" charset="0"/>
                        </a:rPr>
                        <m:t>𝑔</m:t>
                      </m:r>
                      <m:d>
                        <m:dPr>
                          <m:ctrlPr>
                            <a:rPr kumimoji="1" lang="en-US" altLang="zh-CN" sz="18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i="1">
                              <a:latin typeface="Cambria Math" charset="0"/>
                            </a:rPr>
                            <m:t>𝑘</m:t>
                          </m:r>
                        </m:e>
                      </m:d>
                      <m:r>
                        <a:rPr kumimoji="1" lang="en-US" altLang="zh-CN" sz="1800" b="0" i="1" smtClean="0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i="1">
                          <a:latin typeface="Cambria Math" charset="0"/>
                        </a:rPr>
                        <m:t>𝑔</m:t>
                      </m:r>
                      <m:d>
                        <m:dPr>
                          <m:ctrlPr>
                            <a:rPr kumimoji="1" lang="en-US" altLang="zh-CN" sz="18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i="1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−1</m:t>
                          </m:r>
                        </m:e>
                      </m:d>
                      <m:f>
                        <m:fPr>
                          <m:ctrlPr>
                            <a:rPr kumimoji="1" lang="mr-IN" altLang="zh-CN" sz="1800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𝑽</m:t>
                          </m:r>
                          <m:d>
                            <m:d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𝟏</m:t>
                              </m:r>
                            </m:e>
                          </m:d>
                        </m:num>
                        <m:den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𝑽</m:t>
                          </m:r>
                          <m:d>
                            <m:d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</m:e>
                          </m:d>
                        </m:den>
                      </m:f>
                      <m:f>
                        <m:fPr>
                          <m:ctrlPr>
                            <a:rPr kumimoji="1" lang="mr-IN" altLang="zh-CN" sz="1800" i="1" smtClean="0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𝑎𝑘</m:t>
                          </m:r>
                        </m:num>
                        <m:den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𝑴</m:t>
                          </m:r>
                          <m:d>
                            <m:d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</m:e>
                          </m:d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kumimoji="1" lang="en-US" altLang="zh-CN" sz="1800" dirty="0" smtClean="0"/>
              </a:p>
              <a:p>
                <a:endParaRPr kumimoji="1" lang="en-US" altLang="zh-CN" sz="18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𝒘</m:t>
                          </m:r>
                        </m:e>
                        <m: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𝒊</m:t>
                          </m:r>
                        </m:sub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e>
                      </m:d>
                      <m:r>
                        <a:rPr kumimoji="1" lang="en-US" altLang="zh-CN" sz="1800" b="1" i="1" smtClean="0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𝒇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sSubSup>
                        <m:sSub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𝒘</m:t>
                          </m:r>
                        </m:e>
                        <m: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𝒊</m:t>
                          </m:r>
                        </m:sub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r>
                        <a:rPr kumimoji="1" lang="en-US" altLang="zh-CN" sz="1800" b="1" i="1" smtClean="0">
                          <a:latin typeface="Cambria Math" charset="0"/>
                        </a:rPr>
                        <m:t>+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𝑻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r>
                        <a:rPr kumimoji="1" lang="en-US" altLang="zh-CN" sz="1800" b="1" i="1" smtClean="0">
                          <a:latin typeface="Cambria Math" charset="0"/>
                        </a:rPr>
                        <m:t>+</m:t>
                      </m:r>
                      <m:r>
                        <a:rPr kumimoji="1" lang="en-US" altLang="zh-CN" sz="1800" b="1" i="1" smtClean="0">
                          <a:latin typeface="Cambria Math" charset="0"/>
                        </a:rPr>
                        <m:t>𝒈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</m:oMath>
                  </m:oMathPara>
                </a14:m>
                <a:endParaRPr kumimoji="1" lang="zh-CN" altLang="en-US" sz="1800" b="1" i="1" dirty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469900"/>
                <a:ext cx="8356600" cy="5405262"/>
              </a:xfrm>
              <a:prstGeom prst="rect">
                <a:avLst/>
              </a:prstGeom>
              <a:blipFill rotWithShape="0">
                <a:blip r:embed="rId2"/>
                <a:stretch>
                  <a:fillRect l="-584" t="-5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666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0" y="0"/>
                <a:ext cx="9144000" cy="6674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800" b="1" dirty="0" smtClean="0"/>
                  <a:t>Case 2</a:t>
                </a:r>
                <a:r>
                  <a:rPr kumimoji="1" lang="en-US" altLang="zh-CN" sz="1800" dirty="0" smtClean="0"/>
                  <a:t>: </a:t>
                </a:r>
                <a:r>
                  <a:rPr kumimoji="1" lang="en-US" altLang="zh-CN" sz="1800" dirty="0"/>
                  <a:t>M(k+1)-M(k</a:t>
                </a:r>
                <a:r>
                  <a:rPr kumimoji="1" lang="en-US" altLang="zh-CN" sz="1800" dirty="0" smtClean="0"/>
                  <a:t>)=0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𝒘</m:t>
                          </m:r>
                        </m:e>
                        <m: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𝒊</m:t>
                          </m:r>
                        </m:sub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r>
                        <a:rPr kumimoji="1" lang="en-US" altLang="zh-CN" sz="1800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1800" b="1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1800" b="1" i="1">
                              <a:latin typeface="Cambria Math" charset="0"/>
                            </a:rPr>
                            <m:t>𝒛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=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𝟎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</m:sup>
                        <m:e>
                          <m:d>
                            <m:dPr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8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𝒌</m:t>
                                  </m:r>
                                </m:num>
                                <m:den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𝒛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𝒃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kumimoji="1" lang="en-US" altLang="zh-CN" sz="18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𝒘</m:t>
                          </m:r>
                        </m:e>
                        <m: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𝒊</m:t>
                          </m:r>
                        </m:sub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e>
                      </m:d>
                      <m:r>
                        <a:rPr kumimoji="1" lang="en-US" altLang="zh-CN" sz="1800" b="1" i="1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e>
                      </m:d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1800" b="1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1800" b="1" i="1">
                              <a:latin typeface="Cambria Math" charset="0"/>
                            </a:rPr>
                            <m:t>𝒛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=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𝟎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</m:sup>
                        <m:e>
                          <m:d>
                            <m:dPr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1800" b="1" i="1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𝒌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𝒛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+</m:t>
                                  </m:r>
                                  <m:r>
                                    <a:rPr kumimoji="1" lang="en-US" altLang="zh-CN" sz="1800" b="1" i="1">
                                      <a:latin typeface="Cambria Math" charset="0"/>
                                    </a:rPr>
                                    <m:t>𝒃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𝒛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𝟏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kumimoji="1" lang="en-US" altLang="zh-CN" sz="1800" dirty="0" smtClean="0"/>
              </a:p>
              <a:p>
                <a:r>
                  <a:rPr kumimoji="1" lang="en-US" altLang="zh-CN" sz="1800" b="0" dirty="0" smtClean="0"/>
                  <a:t>                    </a:t>
                </a:r>
                <a14:m>
                  <m:oMath xmlns:m="http://schemas.openxmlformats.org/officeDocument/2006/math">
                    <m:r>
                      <a:rPr kumimoji="1" lang="en-US" altLang="zh-CN" sz="1800" b="0" i="1" smtClean="0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kumimoji="1" lang="mr-IN" altLang="zh-CN" sz="1800" i="1">
                            <a:latin typeface="Cambria Math" charset="0"/>
                          </a:rPr>
                        </m:ctrlPr>
                      </m:fPr>
                      <m:num>
                        <m:r>
                          <a:rPr kumimoji="1" lang="en-US" altLang="zh-CN" sz="1800" b="1" i="1">
                            <a:latin typeface="Cambria Math" charset="0"/>
                          </a:rPr>
                          <m:t>𝑽</m:t>
                        </m:r>
                        <m:d>
                          <m:d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+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𝟏</m:t>
                            </m:r>
                          </m:e>
                        </m:d>
                      </m:num>
                      <m:den>
                        <m:r>
                          <a:rPr kumimoji="1" lang="en-US" altLang="zh-CN" sz="1800" b="1" i="1">
                            <a:latin typeface="Cambria Math" charset="0"/>
                          </a:rPr>
                          <m:t>𝑽</m:t>
                        </m:r>
                        <m:d>
                          <m:d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</m:e>
                        </m:d>
                      </m:den>
                    </m:f>
                    <m:r>
                      <a:rPr kumimoji="1" lang="en-US" altLang="zh-CN" sz="1800" b="0" i="1" smtClean="0">
                        <a:latin typeface="Cambria Math" charset="0"/>
                      </a:rPr>
                      <m:t>{</m:t>
                    </m:r>
                    <m:r>
                      <a:rPr kumimoji="1" lang="en-US" altLang="zh-CN" sz="1800" b="1" i="1">
                        <a:latin typeface="Cambria Math" charset="0"/>
                      </a:rPr>
                      <m:t>𝑽</m:t>
                    </m:r>
                    <m:d>
                      <m:d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e>
                    </m:d>
                    <m:d>
                      <m:dPr>
                        <m:ctrlPr>
                          <a:rPr kumimoji="1" lang="mr-IN" altLang="zh-CN" sz="1800" b="1" i="1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+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𝟏</m:t>
                            </m:r>
                          </m:num>
                          <m:den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𝒃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𝒂</m:t>
                        </m:r>
                      </m:e>
                      <m:sup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𝒃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+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𝟏</m:t>
                        </m:r>
                      </m:sup>
                    </m:sSup>
                    <m:r>
                      <a:rPr kumimoji="1" lang="en-US" altLang="zh-CN" sz="1800" b="1" i="1" smtClean="0">
                        <a:latin typeface="Cambria Math" charset="0"/>
                      </a:rPr>
                      <m:t>+</m:t>
                    </m:r>
                    <m:r>
                      <a:rPr kumimoji="1" lang="en-US" altLang="zh-CN" sz="1800" b="1" i="1">
                        <a:latin typeface="Cambria Math" charset="0"/>
                      </a:rPr>
                      <m:t>𝒂</m:t>
                    </m:r>
                    <m:sSubSup>
                      <m:sSub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𝒘</m:t>
                        </m:r>
                      </m:e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𝒊</m:t>
                        </m:r>
                      </m:sub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e>
                    </m:d>
                    <m:r>
                      <a:rPr kumimoji="1" lang="en-US" altLang="zh-CN" sz="1800" b="1" i="1">
                        <a:latin typeface="Cambria Math" charset="0"/>
                      </a:rPr>
                      <m:t>+</m:t>
                    </m:r>
                    <m:r>
                      <a:rPr kumimoji="1" lang="en-US" altLang="zh-CN" sz="1800" b="1" i="1">
                        <a:latin typeface="Cambria Math" charset="0"/>
                      </a:rPr>
                      <m:t>𝒃</m:t>
                    </m:r>
                    <m:sSubSup>
                      <m:sSub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𝒘</m:t>
                        </m:r>
                      </m:e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𝒊</m:t>
                        </m:r>
                      </m:sub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e>
                    </m:d>
                    <m:r>
                      <a:rPr kumimoji="1" lang="en-US" altLang="zh-CN" sz="1800" b="0" i="0" smtClean="0">
                        <a:latin typeface="Cambria Math" charset="0"/>
                      </a:rPr>
                      <m:t>−</m:t>
                    </m:r>
                    <m:r>
                      <a:rPr kumimoji="1" lang="en-US" altLang="zh-CN" sz="1800" b="1" i="1">
                        <a:latin typeface="Cambria Math" charset="0"/>
                      </a:rPr>
                      <m:t>𝑽</m:t>
                    </m:r>
                    <m:d>
                      <m:d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e>
                    </m:d>
                    <m:d>
                      <m:dPr>
                        <m:ctrlPr>
                          <a:rPr kumimoji="1" lang="mr-IN" altLang="zh-CN" sz="1800" b="1" i="1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</m:num>
                          <m:den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𝒃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𝒂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𝒃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+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𝟏</m:t>
                        </m:r>
                      </m:sup>
                    </m:sSup>
                    <m:r>
                      <a:rPr kumimoji="1" lang="en-US" altLang="zh-CN" sz="1800" b="1" i="1" smtClean="0">
                        <a:latin typeface="Cambria Math" charset="0"/>
                      </a:rPr>
                      <m:t>−</m:t>
                    </m:r>
                  </m:oMath>
                </a14:m>
                <a:endParaRPr kumimoji="1" lang="en-US" altLang="zh-CN" sz="1800" dirty="0" smtClean="0"/>
              </a:p>
              <a:p>
                <a:r>
                  <a:rPr kumimoji="1" lang="en-US" altLang="zh-CN" sz="1800" dirty="0"/>
                  <a:t> </a:t>
                </a:r>
                <a:r>
                  <a:rPr kumimoji="1" lang="en-US" altLang="zh-CN" sz="1800" dirty="0" smtClean="0"/>
                  <a:t>                                     </a:t>
                </a:r>
                <a14:m>
                  <m:oMath xmlns:m="http://schemas.openxmlformats.org/officeDocument/2006/math">
                    <m:r>
                      <a:rPr kumimoji="1" lang="en-US" altLang="zh-CN" sz="1800" b="1" i="1">
                        <a:latin typeface="Cambria Math" charset="0"/>
                      </a:rPr>
                      <m:t>𝑽</m:t>
                    </m:r>
                    <m:d>
                      <m:d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e>
                    </m:d>
                    <m:d>
                      <m:dPr>
                        <m:ctrlPr>
                          <a:rPr kumimoji="1" lang="mr-IN" altLang="zh-CN" sz="1800" b="1" i="1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1" lang="en-US" altLang="zh-CN" sz="1800" dirty="0"/>
                              <m:t>M</m:t>
                            </m:r>
                            <m:d>
                              <m:dPr>
                                <m:ctrlPr>
                                  <a:rPr kumimoji="1" lang="en-US" altLang="zh-CN" sz="1800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CN" sz="1800" i="1">
                                    <a:latin typeface="Cambria Math" charset="0"/>
                                  </a:rPr>
                                  <m:t>𝑘</m:t>
                                </m:r>
                              </m:e>
                            </m:d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+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𝒃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𝒂</m:t>
                        </m:r>
                      </m:e>
                      <m:sup>
                        <m:r>
                          <m:rPr>
                            <m:nor/>
                          </m:rPr>
                          <a:rPr kumimoji="1" lang="en-US" altLang="zh-CN" sz="1800" dirty="0"/>
                          <m:t>M</m:t>
                        </m:r>
                        <m:d>
                          <m:d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𝑘</m:t>
                            </m:r>
                          </m:e>
                        </m:d>
                        <m:r>
                          <a:rPr kumimoji="1" lang="en-US" altLang="zh-CN" sz="1800" b="1" i="1">
                            <a:latin typeface="Cambria Math" charset="0"/>
                          </a:rPr>
                          <m:t>+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𝟏</m:t>
                        </m:r>
                      </m:sup>
                    </m:sSup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𝒃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kumimoji="1" lang="en-US" altLang="zh-CN" sz="1800" dirty="0"/>
                          <m:t>M</m:t>
                        </m:r>
                        <m:d>
                          <m:d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𝑘</m:t>
                            </m:r>
                          </m:e>
                        </m:d>
                      </m:sup>
                    </m:sSup>
                    <m:r>
                      <a:rPr kumimoji="1" lang="en-US" altLang="zh-CN" sz="1800" b="1" i="1" smtClean="0">
                        <a:latin typeface="Cambria Math" charset="0"/>
                      </a:rPr>
                      <m:t>}</m:t>
                    </m:r>
                  </m:oMath>
                </a14:m>
                <a:endParaRPr kumimoji="1" lang="en-US" altLang="zh-CN" sz="1800" dirty="0" smtClean="0"/>
              </a:p>
              <a:p>
                <a:r>
                  <a:rPr kumimoji="1" lang="en-US" altLang="zh-CN" sz="1800" b="1" dirty="0" smtClean="0"/>
                  <a:t>                    </a:t>
                </a:r>
                <a14:m>
                  <m:oMath xmlns:m="http://schemas.openxmlformats.org/officeDocument/2006/math">
                    <m:r>
                      <a:rPr kumimoji="1" lang="en-US" altLang="zh-CN" sz="1800" b="1" i="1" smtClean="0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kumimoji="1" lang="mr-IN" altLang="zh-CN" sz="1800" i="1">
                            <a:latin typeface="Cambria Math" charset="0"/>
                          </a:rPr>
                        </m:ctrlPr>
                      </m:fPr>
                      <m:num>
                        <m:r>
                          <a:rPr kumimoji="1" lang="en-US" altLang="zh-CN" sz="1800" b="1" i="1">
                            <a:latin typeface="Cambria Math" charset="0"/>
                          </a:rPr>
                          <m:t>𝑽</m:t>
                        </m:r>
                        <m:d>
                          <m:d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+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𝟏</m:t>
                            </m:r>
                          </m:e>
                        </m:d>
                      </m:num>
                      <m:den>
                        <m:r>
                          <a:rPr kumimoji="1" lang="en-US" altLang="zh-CN" sz="1800" b="1" i="1">
                            <a:latin typeface="Cambria Math" charset="0"/>
                          </a:rPr>
                          <m:t>𝑽</m:t>
                        </m:r>
                        <m:d>
                          <m:dPr>
                            <m:ctrlPr>
                              <a:rPr kumimoji="1" lang="en-US" altLang="zh-CN" sz="1800" b="1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</m:e>
                        </m:d>
                      </m:den>
                    </m:f>
                    <m:d>
                      <m:dPr>
                        <m:ctrlPr>
                          <a:rPr kumimoji="1" lang="en-US" altLang="zh-CN" sz="1800" i="1">
                            <a:latin typeface="Cambria Math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1" lang="en-US" altLang="zh-CN" sz="1800">
                            <a:latin typeface="Cambria Math" charset="0"/>
                          </a:rPr>
                          <m:t>a</m:t>
                        </m:r>
                        <m:r>
                          <a:rPr kumimoji="1" lang="en-US" altLang="zh-CN" sz="1800">
                            <a:latin typeface="Cambria Math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kumimoji="1" lang="en-US" altLang="zh-CN" sz="1800">
                            <a:latin typeface="Cambria Math" charset="0"/>
                          </a:rPr>
                          <m:t>b</m:t>
                        </m:r>
                      </m:e>
                    </m:d>
                    <m:sSubSup>
                      <m:sSub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b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𝒘</m:t>
                        </m:r>
                      </m:e>
                      <m:sub>
                        <m:r>
                          <a:rPr kumimoji="1" lang="en-US" altLang="zh-CN" sz="1800" b="1" i="1">
                            <a:latin typeface="Cambria Math" charset="0"/>
                          </a:rPr>
                          <m:t>𝒊</m:t>
                        </m:r>
                      </m:sub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</m:e>
                    </m:d>
                    <m:r>
                      <a:rPr kumimoji="1" lang="en-US" altLang="zh-CN" sz="1800" b="1" i="1" smtClean="0">
                        <a:latin typeface="Cambria Math" charset="0"/>
                      </a:rPr>
                      <m:t>+</m:t>
                    </m:r>
                    <m:r>
                      <a:rPr kumimoji="1" lang="en-US" altLang="zh-CN" sz="1800" b="1" i="1">
                        <a:latin typeface="Cambria Math" charset="0"/>
                      </a:rPr>
                      <m:t>𝑽</m:t>
                    </m:r>
                    <m:d>
                      <m:d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+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𝟏</m:t>
                        </m:r>
                      </m:e>
                    </m:d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𝒂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𝒃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+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𝟏</m:t>
                        </m:r>
                      </m:sup>
                    </m:sSup>
                    <m:d>
                      <m:dPr>
                        <m:ctrlPr>
                          <a:rPr kumimoji="1" lang="mr-IN" altLang="zh-CN" sz="1800" b="1" i="1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</m:num>
                          <m:den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𝒃</m:t>
                            </m:r>
                            <m:r>
                              <a:rPr kumimoji="1" lang="en-US" altLang="zh-CN" sz="1800" b="1" i="1" smtClean="0">
                                <a:latin typeface="Cambria Math" charset="0"/>
                              </a:rPr>
                              <m:t>−</m:t>
                            </m:r>
                            <m:r>
                              <a:rPr kumimoji="1" lang="en-US" altLang="zh-CN" sz="1800" b="1" i="1" smtClean="0">
                                <a:latin typeface="Cambria Math" charset="0"/>
                              </a:rPr>
                              <m:t>𝟏</m:t>
                            </m:r>
                          </m:den>
                        </m:f>
                      </m:e>
                    </m:d>
                    <m:r>
                      <a:rPr kumimoji="1" lang="en-US" altLang="zh-CN" sz="1800" b="1" i="1" smtClean="0">
                        <a:latin typeface="Cambria Math" charset="0"/>
                      </a:rPr>
                      <m:t>−</m:t>
                    </m:r>
                  </m:oMath>
                </a14:m>
                <a:endParaRPr kumimoji="1" lang="en-US" altLang="zh-CN" sz="1800" dirty="0" smtClean="0"/>
              </a:p>
              <a:p>
                <a:r>
                  <a:rPr kumimoji="1" lang="en-US" altLang="zh-CN" sz="1800" dirty="0"/>
                  <a:t> </a:t>
                </a:r>
                <a:r>
                  <a:rPr kumimoji="1" lang="en-US" altLang="zh-CN" sz="1800" dirty="0" smtClean="0"/>
                  <a:t>                                       </a:t>
                </a:r>
                <a14:m>
                  <m:oMath xmlns:m="http://schemas.openxmlformats.org/officeDocument/2006/math">
                    <m:r>
                      <a:rPr kumimoji="1" lang="en-US" altLang="zh-CN" sz="1800" b="1" i="1">
                        <a:latin typeface="Cambria Math" charset="0"/>
                      </a:rPr>
                      <m:t>𝑽</m:t>
                    </m:r>
                    <m:d>
                      <m:d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+</m:t>
                        </m:r>
                        <m:r>
                          <a:rPr kumimoji="1" lang="en-US" altLang="zh-CN" sz="1800" b="1" i="1" smtClean="0">
                            <a:latin typeface="Cambria Math" charset="0"/>
                          </a:rPr>
                          <m:t>𝟏</m:t>
                        </m:r>
                      </m:e>
                    </m:d>
                    <m:d>
                      <m:dPr>
                        <m:ctrlPr>
                          <a:rPr kumimoji="1" lang="mr-IN" altLang="zh-CN" sz="1800" b="1" i="1">
                            <a:latin typeface="Cambria Math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1" lang="mr-IN" altLang="zh-CN" sz="1800" b="1" i="1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𝒌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1" lang="en-US" altLang="zh-CN" sz="1800" dirty="0"/>
                              <m:t>M</m:t>
                            </m:r>
                            <m:d>
                              <m:dPr>
                                <m:ctrlPr>
                                  <a:rPr kumimoji="1" lang="en-US" altLang="zh-CN" sz="1800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CN" sz="1800" i="1">
                                    <a:latin typeface="Cambria Math" charset="0"/>
                                  </a:rPr>
                                  <m:t>𝑘</m:t>
                                </m:r>
                              </m:e>
                            </m:d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+</m:t>
                            </m:r>
                            <m:r>
                              <a:rPr kumimoji="1" lang="en-US" altLang="zh-CN" sz="1800" b="1" i="1">
                                <a:latin typeface="Cambria Math" charset="0"/>
                              </a:rPr>
                              <m:t>𝒃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𝒂</m:t>
                        </m:r>
                      </m:e>
                      <m:sup>
                        <m:r>
                          <m:rPr>
                            <m:nor/>
                          </m:rPr>
                          <a:rPr kumimoji="1" lang="en-US" altLang="zh-CN" sz="1800" dirty="0"/>
                          <m:t>M</m:t>
                        </m:r>
                        <m:d>
                          <m:d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𝑘</m:t>
                            </m:r>
                          </m:e>
                        </m:d>
                        <m:r>
                          <a:rPr kumimoji="1" lang="en-US" altLang="zh-CN" sz="1800" b="1" i="1">
                            <a:latin typeface="Cambria Math" charset="0"/>
                          </a:rPr>
                          <m:t>+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𝟏</m:t>
                        </m:r>
                      </m:sup>
                    </m:sSup>
                    <m:sSup>
                      <m:sSupPr>
                        <m:ctrlPr>
                          <a:rPr kumimoji="1" lang="en-US" altLang="zh-CN" sz="1800" b="1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1800" b="1" i="1">
                            <a:latin typeface="Cambria Math" charset="0"/>
                          </a:rPr>
                          <m:t>𝒃</m:t>
                        </m:r>
                      </m:e>
                      <m:sup>
                        <m:r>
                          <a:rPr kumimoji="1" lang="en-US" altLang="zh-CN" sz="1800" b="1" i="1">
                            <a:latin typeface="Cambria Math" charset="0"/>
                          </a:rPr>
                          <m:t>𝒌</m:t>
                        </m:r>
                        <m:r>
                          <a:rPr kumimoji="1" lang="en-US" altLang="zh-CN" sz="1800" b="1" i="1">
                            <a:latin typeface="Cambria Math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kumimoji="1" lang="en-US" altLang="zh-CN" sz="1800" dirty="0"/>
                          <m:t>M</m:t>
                        </m:r>
                        <m:d>
                          <m:dPr>
                            <m:ctrlPr>
                              <a:rPr kumimoji="1" lang="en-US" altLang="zh-CN" sz="18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i="1">
                                <a:latin typeface="Cambria Math" charset="0"/>
                              </a:rPr>
                              <m:t>𝑘</m:t>
                            </m:r>
                          </m:e>
                        </m:d>
                      </m:sup>
                    </m:sSup>
                  </m:oMath>
                </a14:m>
                <a:endParaRPr kumimoji="1" lang="en-US" altLang="zh-CN" sz="1800" dirty="0" smtClean="0"/>
              </a:p>
              <a:p>
                <a:endParaRPr kumimoji="1" lang="en-US" altLang="zh-CN" sz="18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800" i="1">
                          <a:latin typeface="Cambria Math" charset="0"/>
                        </a:rPr>
                        <m:t>𝑓</m:t>
                      </m:r>
                      <m:d>
                        <m:dPr>
                          <m:ctrlPr>
                            <a:rPr kumimoji="1" lang="en-US" altLang="zh-CN" sz="18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i="1">
                              <a:latin typeface="Cambria Math" charset="0"/>
                            </a:rPr>
                            <m:t>𝑘</m:t>
                          </m:r>
                        </m:e>
                      </m:d>
                      <m:r>
                        <a:rPr kumimoji="1" lang="en-US" altLang="zh-CN" sz="1800" i="1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kumimoji="1" lang="mr-IN" altLang="zh-CN" sz="1800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𝑽</m:t>
                          </m:r>
                          <m:d>
                            <m:d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𝟏</m:t>
                              </m:r>
                            </m:e>
                          </m:d>
                        </m:num>
                        <m:den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𝑽</m:t>
                          </m:r>
                          <m:d>
                            <m:d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</m:e>
                          </m:d>
                        </m:den>
                      </m:f>
                      <m:d>
                        <m:dPr>
                          <m:ctrlPr>
                            <a:rPr kumimoji="1" lang="en-US" altLang="zh-CN" sz="18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1" lang="en-US" altLang="zh-CN" sz="1800">
                              <a:latin typeface="Cambria Math" charset="0"/>
                            </a:rPr>
                            <m:t>a</m:t>
                          </m:r>
                          <m:r>
                            <a:rPr kumimoji="1" lang="en-US" altLang="zh-CN" sz="1800">
                              <a:latin typeface="Cambria Math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kumimoji="1" lang="en-US" altLang="zh-CN" sz="1800">
                              <a:latin typeface="Cambria Math" charset="0"/>
                            </a:rPr>
                            <m:t>b</m:t>
                          </m:r>
                        </m:e>
                      </m:d>
                    </m:oMath>
                  </m:oMathPara>
                </a14:m>
                <a:endParaRPr kumimoji="1" lang="en-US" altLang="zh-CN" sz="18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800" i="1">
                          <a:latin typeface="Cambria Math" charset="0"/>
                        </a:rPr>
                        <m:t>𝑇</m:t>
                      </m:r>
                      <m:d>
                        <m:dPr>
                          <m:ctrlPr>
                            <a:rPr kumimoji="1" lang="en-US" altLang="zh-CN" sz="18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i="1">
                              <a:latin typeface="Cambria Math" charset="0"/>
                            </a:rPr>
                            <m:t>𝑘</m:t>
                          </m:r>
                        </m:e>
                      </m:d>
                      <m:r>
                        <a:rPr kumimoji="1" lang="en-US" altLang="zh-CN" sz="1800" b="0" i="1" smtClean="0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e>
                      </m:d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𝒂</m:t>
                          </m:r>
                        </m:e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𝟎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</m:e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</m:num>
                            <m:den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𝟏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kumimoji="1" lang="en-US" altLang="zh-CN" sz="18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800" i="1">
                          <a:latin typeface="Cambria Math" charset="0"/>
                        </a:rPr>
                        <m:t>𝑇</m:t>
                      </m:r>
                      <m:d>
                        <m:dPr>
                          <m:ctrlPr>
                            <a:rPr kumimoji="1" lang="en-US" altLang="zh-CN" sz="18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i="1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−1</m:t>
                          </m:r>
                        </m:e>
                      </m:d>
                      <m:r>
                        <a:rPr kumimoji="1" lang="en-US" altLang="zh-CN" sz="1800" b="0" i="1" smtClean="0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𝒂</m:t>
                          </m:r>
                        </m:e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𝟎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</m:e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sup>
                      </m:sSup>
                      <m:d>
                        <m:d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𝟏</m:t>
                              </m:r>
                            </m:den>
                          </m:f>
                        </m:e>
                      </m:d>
                      <m:r>
                        <a:rPr kumimoji="1" lang="en-US" altLang="zh-CN" sz="1800" b="1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⟹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𝑻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r>
                        <a:rPr kumimoji="1" lang="en-US" altLang="zh-CN" sz="1800" b="1" i="1" smtClean="0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𝑻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e>
                      </m:d>
                      <m:f>
                        <m:f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𝑽</m:t>
                          </m:r>
                          <m:d>
                            <m:d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𝟏</m:t>
                              </m:r>
                            </m:e>
                          </m:d>
                        </m:num>
                        <m:den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𝑽</m:t>
                          </m:r>
                          <m:d>
                            <m:d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</m:e>
                          </m:d>
                        </m:den>
                      </m:f>
                      <m:f>
                        <m:fPr>
                          <m:ctrlPr>
                            <a:rPr kumimoji="1" lang="mr-IN" altLang="zh-CN" sz="1800" b="1" i="1" smtClean="0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𝒃𝒌</m:t>
                          </m:r>
                        </m:num>
                        <m:den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𝒃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kumimoji="1" lang="en-US" altLang="zh-CN" sz="18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800" i="1">
                          <a:latin typeface="Cambria Math" charset="0"/>
                        </a:rPr>
                        <m:t>𝑔</m:t>
                      </m:r>
                      <m:d>
                        <m:dPr>
                          <m:ctrlPr>
                            <a:rPr kumimoji="1" lang="en-US" altLang="zh-CN" sz="18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i="1">
                              <a:latin typeface="Cambria Math" charset="0"/>
                            </a:rPr>
                            <m:t>𝑘</m:t>
                          </m:r>
                        </m:e>
                      </m:d>
                      <m:r>
                        <a:rPr kumimoji="1" lang="en-US" altLang="zh-CN" sz="1800" b="0" i="1" smtClean="0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kumimoji="1" lang="en-US" altLang="zh-CN" sz="1800" dirty="0"/>
                                <m:t>M</m:t>
                              </m:r>
                              <m:d>
                                <m:dPr>
                                  <m:ctrlPr>
                                    <a:rPr kumimoji="1" lang="en-US" altLang="zh-CN" sz="1800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1800" i="1">
                                      <a:latin typeface="Cambria Math" charset="0"/>
                                    </a:rPr>
                                    <m:t>𝑘</m:t>
                                  </m:r>
                                </m:e>
                              </m:d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𝒂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</m:e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kumimoji="1" lang="en-US" altLang="zh-CN" sz="18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800" i="1">
                          <a:latin typeface="Cambria Math" charset="0"/>
                        </a:rPr>
                        <m:t>𝑔</m:t>
                      </m:r>
                      <m:d>
                        <m:dPr>
                          <m:ctrlPr>
                            <a:rPr kumimoji="1" lang="en-US" altLang="zh-CN" sz="18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i="1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−1</m:t>
                          </m:r>
                        </m:e>
                      </m:d>
                      <m:r>
                        <a:rPr kumimoji="1" lang="en-US" altLang="zh-CN" sz="1800" b="0" i="1" smtClean="0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𝑽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d>
                        <m:d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kumimoji="1" lang="mr-IN" altLang="zh-CN" sz="1800" b="1" i="1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1800" b="1" i="1" smtClean="0">
                                  <a:latin typeface="Cambria Math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kumimoji="1" lang="en-US" altLang="zh-CN" sz="1800" dirty="0"/>
                                <m:t>M</m:t>
                              </m:r>
                              <m:d>
                                <m:dPr>
                                  <m:ctrlPr>
                                    <a:rPr kumimoji="1" lang="en-US" altLang="zh-CN" sz="1800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1800" i="1">
                                      <a:latin typeface="Cambria Math" charset="0"/>
                                    </a:rPr>
                                    <m:t>𝑘</m:t>
                                  </m:r>
                                </m:e>
                              </m:d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𝒃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𝒂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</m:e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</m:sup>
                      </m:sSup>
                      <m:r>
                        <a:rPr kumimoji="1" lang="en-US" altLang="zh-CN" sz="1800" b="1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⟹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𝒈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r>
                        <a:rPr kumimoji="1" lang="en-US" altLang="zh-CN" sz="1800" b="1" i="1" smtClean="0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𝒈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1" i="1" smtClean="0">
                              <a:latin typeface="Cambria Math" charset="0"/>
                            </a:rPr>
                            <m:t>𝟏</m:t>
                          </m:r>
                        </m:e>
                      </m:d>
                      <m:f>
                        <m:f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𝑽</m:t>
                          </m:r>
                          <m:d>
                            <m:d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+</m:t>
                              </m:r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𝟏</m:t>
                              </m:r>
                            </m:e>
                          </m:d>
                        </m:num>
                        <m:den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𝑽</m:t>
                          </m:r>
                          <m:d>
                            <m:dPr>
                              <m:ctrlPr>
                                <a:rPr kumimoji="1" lang="en-US" altLang="zh-CN" sz="1800" b="1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b="1" i="1">
                                  <a:latin typeface="Cambria Math" charset="0"/>
                                </a:rPr>
                                <m:t>𝒌</m:t>
                              </m:r>
                            </m:e>
                          </m:d>
                        </m:den>
                      </m:f>
                      <m:f>
                        <m:fPr>
                          <m:ctrlPr>
                            <a:rPr kumimoji="1" lang="mr-IN" altLang="zh-CN" sz="1800" b="1" i="1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𝒃𝒌</m:t>
                          </m:r>
                        </m:num>
                        <m:den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𝒃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kumimoji="1" lang="en-US" altLang="zh-CN" sz="1800" dirty="0"/>
                            <m:t>M</m:t>
                          </m:r>
                          <m:d>
                            <m:dPr>
                              <m:ctrlPr>
                                <a:rPr kumimoji="1" lang="en-US" altLang="zh-CN" sz="18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800" i="1">
                                  <a:latin typeface="Cambria Math" charset="0"/>
                                </a:rPr>
                                <m:t>𝑘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kumimoji="1" lang="en-US" altLang="zh-CN" sz="18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𝒘</m:t>
                          </m:r>
                        </m:e>
                        <m: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𝒊</m:t>
                          </m:r>
                        </m:sub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+</m:t>
                          </m:r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𝟏</m:t>
                          </m:r>
                        </m:e>
                      </m:d>
                      <m:r>
                        <a:rPr kumimoji="1" lang="en-US" altLang="zh-CN" sz="1800" b="1" i="1">
                          <a:latin typeface="Cambria Math" charset="0"/>
                        </a:rPr>
                        <m:t>=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𝒇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sSubSup>
                        <m:sSubSup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𝒘</m:t>
                          </m:r>
                        </m:e>
                        <m:sub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𝒊</m:t>
                          </m:r>
                        </m:sub>
                        <m:sup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r>
                        <a:rPr kumimoji="1" lang="en-US" altLang="zh-CN" sz="1800" b="1" i="1">
                          <a:latin typeface="Cambria Math" charset="0"/>
                        </a:rPr>
                        <m:t>+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𝑻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  <m:r>
                        <a:rPr kumimoji="1" lang="en-US" altLang="zh-CN" sz="1800" b="1" i="1" smtClean="0">
                          <a:latin typeface="Cambria Math" charset="0"/>
                        </a:rPr>
                        <m:t>−</m:t>
                      </m:r>
                      <m:r>
                        <a:rPr kumimoji="1" lang="en-US" altLang="zh-CN" sz="1800" b="1" i="1">
                          <a:latin typeface="Cambria Math" charset="0"/>
                        </a:rPr>
                        <m:t>𝒈</m:t>
                      </m:r>
                      <m:d>
                        <m:dPr>
                          <m:ctrlPr>
                            <a:rPr kumimoji="1" lang="en-US" altLang="zh-CN" sz="1800" b="1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1800" b="1" i="1">
                              <a:latin typeface="Cambria Math" charset="0"/>
                            </a:rPr>
                            <m:t>𝒌</m:t>
                          </m:r>
                        </m:e>
                      </m:d>
                    </m:oMath>
                  </m:oMathPara>
                </a14:m>
                <a:endParaRPr kumimoji="1" lang="en-US" altLang="zh-CN" sz="1800" dirty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9144000" cy="6674328"/>
              </a:xfrm>
              <a:prstGeom prst="rect">
                <a:avLst/>
              </a:prstGeom>
              <a:blipFill rotWithShape="0">
                <a:blip r:embed="rId2"/>
                <a:stretch>
                  <a:fillRect l="-533" t="-4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181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443028" cy="4835047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2615591" y="4940907"/>
                <a:ext cx="5899759" cy="1479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zh-CN" altLang="en-US" sz="20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𝜆</m:t>
                      </m:r>
                      <m:r>
                        <a:rPr kumimoji="1" lang="en-US" altLang="zh-TW" sz="20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kumimoji="1" lang="mr-IN" altLang="zh-TW" sz="20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1" lang="mr-IN" altLang="zh-TW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eqArrPr>
                            <m:e>
                              <m:r>
                                <a:rPr kumimoji="1" lang="en-US" altLang="zh-TW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1.224745</m:t>
                              </m:r>
                              <m:r>
                                <a:rPr kumimoji="1" lang="zh-TW" altLang="en-US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 </m:t>
                              </m:r>
                              <m:r>
                                <a:rPr kumimoji="1" lang="en-US" altLang="zh-TW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𝑖𝑓</m:t>
                              </m:r>
                              <m:r>
                                <a:rPr kumimoji="1" lang="zh-TW" altLang="en-US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 </m:t>
                              </m:r>
                              <m:r>
                                <a:rPr kumimoji="1" lang="en-US" altLang="zh-TW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𝑌</m:t>
                              </m:r>
                              <m:r>
                                <a:rPr kumimoji="1" lang="en-US" altLang="zh-TW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kumimoji="1" lang="en-US" altLang="zh-TW" sz="20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0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kumimoji="1" lang="en-US" altLang="zh-TW" sz="20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kumimoji="1" lang="zh-TW" altLang="en-US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 </m:t>
                              </m:r>
                              <m:r>
                                <a:rPr kumimoji="1" lang="en-US" altLang="zh-TW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𝑜𝑟</m:t>
                              </m:r>
                              <m:r>
                                <a:rPr kumimoji="1" lang="zh-TW" altLang="en-US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 </m:t>
                              </m:r>
                              <m:r>
                                <a:rPr kumimoji="1" lang="en-US" altLang="zh-TW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𝑌</m:t>
                              </m:r>
                              <m:r>
                                <a:rPr kumimoji="1" lang="zh-TW" altLang="en-US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 </m:t>
                              </m:r>
                              <m:r>
                                <a:rPr kumimoji="1" lang="en-US" altLang="zh-TW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𝑖𝑠</m:t>
                              </m:r>
                              <m:r>
                                <a:rPr kumimoji="1" lang="zh-TW" altLang="en-US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 </m:t>
                              </m:r>
                              <m:r>
                                <a:rPr kumimoji="1" lang="en-US" altLang="zh-TW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𝑛𝑜𝑡</m:t>
                              </m:r>
                              <m:r>
                                <a:rPr kumimoji="1" lang="zh-TW" altLang="en-US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 </m:t>
                              </m:r>
                              <m:r>
                                <a:rPr kumimoji="1" lang="en-US" altLang="zh-TW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𝑎𝑣𝑎𝑖𝑙𝑎𝑏𝑙𝑒</m:t>
                              </m:r>
                            </m:e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kumimoji="1" lang="hr-HR" altLang="zh-TW" sz="20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kumimoji="1" lang="mr-IN" altLang="zh-TW" sz="2000" b="0" i="1" smtClean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sty m:val="p"/>
                                        </m:rPr>
                                        <a:rPr kumimoji="1" lang="en-US" altLang="zh-TW" sz="2000" b="0" i="0" smtClean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ln</m:t>
                                      </m:r>
                                      <m:r>
                                        <a:rPr kumimoji="1" lang="en-US" altLang="zh-TW" sz="2000" b="0" i="1" smtClean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⁡(</m:t>
                                      </m:r>
                                      <m:f>
                                        <m:fPr>
                                          <m:ctrlPr>
                                            <a:rPr kumimoji="1" lang="mr-IN" altLang="zh-TW" sz="20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kumimoji="1" lang="en-US" altLang="zh-TW" sz="20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𝑌</m:t>
                                          </m:r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kumimoji="1" lang="en-US" altLang="zh-TW" sz="2000" b="0" i="1" smtClean="0">
                                                  <a:latin typeface="Cambria Math" charset="0"/>
                                                  <a:ea typeface="Cambria Math" charset="0"/>
                                                  <a:cs typeface="Cambria Math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kumimoji="1" lang="en-US" altLang="zh-TW" sz="2000" b="0" i="1" smtClean="0">
                                                  <a:latin typeface="Cambria Math" charset="0"/>
                                                  <a:ea typeface="Cambria Math" charset="0"/>
                                                  <a:cs typeface="Cambria Math" charset="0"/>
                                                </a:rPr>
                                                <m:t>𝑆</m:t>
                                              </m:r>
                                            </m:e>
                                            <m:sub>
                                              <m:r>
                                                <a:rPr kumimoji="1" lang="en-US" altLang="zh-TW" sz="2000" b="0" i="1" smtClean="0">
                                                  <a:latin typeface="Cambria Math" charset="0"/>
                                                  <a:ea typeface="Cambria Math" charset="0"/>
                                                  <a:cs typeface="Cambria Math" charset="0"/>
                                                </a:rPr>
                                                <m:t>0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  <m:r>
                                        <a:rPr kumimoji="1" lang="en-US" altLang="zh-TW" sz="2000" b="0" i="1" smtClean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)</m:t>
                                      </m:r>
                                    </m:num>
                                    <m:den>
                                      <m:r>
                                        <a:rPr kumimoji="1" lang="mr-IN" altLang="zh-TW" sz="2000" b="0" i="1" smtClean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𝜎</m:t>
                                      </m:r>
                                      <m:rad>
                                        <m:radPr>
                                          <m:degHide m:val="on"/>
                                          <m:ctrlPr>
                                            <a:rPr kumimoji="1" lang="mr-IN" altLang="zh-TW" sz="20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kumimoji="1" lang="mr-IN" altLang="zh-TW" sz="20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∆</m:t>
                                          </m:r>
                                          <m:r>
                                            <a:rPr kumimoji="1" lang="en-US" altLang="zh-TW" sz="20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𝑡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</m:d>
                              <m:r>
                                <a:rPr kumimoji="1" lang="en-US" altLang="zh-TW" sz="20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/</m:t>
                              </m:r>
                              <m:d>
                                <m:dPr>
                                  <m:begChr m:val="⌊"/>
                                  <m:endChr m:val="⌋"/>
                                  <m:ctrlPr>
                                    <a:rPr kumimoji="1" lang="en-US" altLang="zh-TW" sz="20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kumimoji="1" lang="hr-HR" altLang="zh-TW" sz="2000" b="0" i="1" smtClean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kumimoji="1" lang="mr-IN" altLang="zh-TW" sz="20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m:rPr>
                                              <m:sty m:val="p"/>
                                            </m:rPr>
                                            <a:rPr kumimoji="1" lang="en-US" altLang="zh-TW" sz="2000" b="0" i="0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ln</m:t>
                                          </m:r>
                                          <m:r>
                                            <a:rPr kumimoji="1" lang="en-US" altLang="zh-TW" sz="20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⁡(</m:t>
                                          </m:r>
                                          <m:f>
                                            <m:fPr>
                                              <m:ctrlPr>
                                                <a:rPr kumimoji="1" lang="mr-IN" altLang="zh-TW" sz="2000" b="0" i="1" smtClean="0">
                                                  <a:latin typeface="Cambria Math" charset="0"/>
                                                  <a:ea typeface="Cambria Math" charset="0"/>
                                                  <a:cs typeface="Cambria Math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kumimoji="1" lang="en-US" altLang="zh-TW" sz="2000" b="0" i="1" smtClean="0">
                                                  <a:latin typeface="Cambria Math" charset="0"/>
                                                  <a:ea typeface="Cambria Math" charset="0"/>
                                                  <a:cs typeface="Cambria Math" charset="0"/>
                                                </a:rPr>
                                                <m:t>𝑌</m:t>
                                              </m:r>
                                            </m:num>
                                            <m:den>
                                              <m:sSub>
                                                <m:sSubPr>
                                                  <m:ctrlPr>
                                                    <a:rPr kumimoji="1" lang="en-US" altLang="zh-TW" sz="2000" b="0" i="1" smtClean="0">
                                                      <a:latin typeface="Cambria Math" charset="0"/>
                                                      <a:ea typeface="Cambria Math" charset="0"/>
                                                      <a:cs typeface="Cambria Math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kumimoji="1" lang="en-US" altLang="zh-TW" sz="2000" b="0" i="1" smtClean="0">
                                                      <a:latin typeface="Cambria Math" charset="0"/>
                                                      <a:ea typeface="Cambria Math" charset="0"/>
                                                      <a:cs typeface="Cambria Math" charset="0"/>
                                                    </a:rPr>
                                                    <m:t>𝑆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kumimoji="1" lang="en-US" altLang="zh-TW" sz="2000" b="0" i="1" smtClean="0">
                                                      <a:latin typeface="Cambria Math" charset="0"/>
                                                      <a:ea typeface="Cambria Math" charset="0"/>
                                                      <a:cs typeface="Cambria Math" charset="0"/>
                                                    </a:rPr>
                                                    <m:t>0</m:t>
                                                  </m:r>
                                                </m:sub>
                                              </m:sSub>
                                            </m:den>
                                          </m:f>
                                          <m:r>
                                            <a:rPr kumimoji="1" lang="en-US" altLang="zh-TW" sz="20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)</m:t>
                                          </m:r>
                                        </m:num>
                                        <m:den>
                                          <m:r>
                                            <a:rPr kumimoji="1" lang="mr-IN" altLang="zh-TW" sz="20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𝜎</m:t>
                                          </m:r>
                                          <m:rad>
                                            <m:radPr>
                                              <m:degHide m:val="on"/>
                                              <m:ctrlPr>
                                                <a:rPr kumimoji="1" lang="mr-IN" altLang="zh-TW" sz="2000" b="0" i="1" smtClean="0">
                                                  <a:latin typeface="Cambria Math" charset="0"/>
                                                  <a:ea typeface="Cambria Math" charset="0"/>
                                                  <a:cs typeface="Cambria Math" charset="0"/>
                                                </a:rPr>
                                              </m:ctrlPr>
                                            </m:radPr>
                                            <m:deg/>
                                            <m:e>
                                              <m:r>
                                                <a:rPr kumimoji="1" lang="mr-IN" altLang="zh-TW" sz="2000" b="0" i="1" smtClean="0">
                                                  <a:latin typeface="Cambria Math" charset="0"/>
                                                  <a:ea typeface="Cambria Math" charset="0"/>
                                                  <a:cs typeface="Cambria Math" charset="0"/>
                                                </a:rPr>
                                                <m:t>∆</m:t>
                                              </m:r>
                                              <m:r>
                                                <a:rPr kumimoji="1" lang="en-US" altLang="zh-TW" sz="2000" b="0" i="1" smtClean="0">
                                                  <a:latin typeface="Cambria Math" charset="0"/>
                                                  <a:ea typeface="Cambria Math" charset="0"/>
                                                  <a:cs typeface="Cambria Math" charset="0"/>
                                                </a:rPr>
                                                <m:t>𝑡</m:t>
                                              </m:r>
                                            </m:e>
                                          </m:rad>
                                        </m:den>
                                      </m:f>
                                    </m:e>
                                  </m:d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kumimoji="1" lang="zh-CN" altLang="en-US" sz="2000" dirty="0"/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5591" y="4940907"/>
                <a:ext cx="5899759" cy="147976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/>
          <p:cNvSpPr/>
          <p:nvPr/>
        </p:nvSpPr>
        <p:spPr>
          <a:xfrm>
            <a:off x="628650" y="103079"/>
            <a:ext cx="6269691" cy="8920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7234518" y="5701553"/>
            <a:ext cx="69924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 smtClean="0"/>
              <a:t>O/W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9178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84" y="325677"/>
            <a:ext cx="8136889" cy="59169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5782235" y="218101"/>
                <a:ext cx="2191870" cy="420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800" b="0" i="1" smtClean="0">
                          <a:latin typeface="Cambria Math" charset="0"/>
                        </a:rPr>
                        <m:t>𝑢</m:t>
                      </m:r>
                      <m:r>
                        <a:rPr kumimoji="1" lang="en-US" altLang="zh-CN" sz="1800" b="0" i="1" smtClean="0">
                          <a:latin typeface="Cambria Math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CN" sz="1800" b="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1800" b="0" i="1" smtClean="0">
                              <a:latin typeface="Cambria Math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zh-CN" sz="18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𝜆𝜎</m:t>
                          </m:r>
                          <m:rad>
                            <m:radPr>
                              <m:degHide m:val="on"/>
                              <m:ctrlPr>
                                <a:rPr kumimoji="1" lang="en-US" altLang="zh-CN" sz="18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1" lang="en-US" altLang="zh-CN" sz="18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∆</m:t>
                              </m:r>
                              <m:r>
                                <a:rPr kumimoji="1" lang="en-US" altLang="zh-CN" sz="18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𝑡</m:t>
                              </m:r>
                            </m:e>
                          </m:rad>
                        </m:sup>
                      </m:sSup>
                    </m:oMath>
                  </m:oMathPara>
                </a14:m>
                <a:endParaRPr kumimoji="1" lang="zh-CN" altLang="en-US" sz="1800" dirty="0"/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2235" y="218101"/>
                <a:ext cx="2191870" cy="420884"/>
              </a:xfrm>
              <a:prstGeom prst="rect">
                <a:avLst/>
              </a:prstGeom>
              <a:blipFill rotWithShape="0">
                <a:blip r:embed="rId3"/>
                <a:stretch>
                  <a:fillRect t="-55072" b="-144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50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1828800" y="674602"/>
                <a:ext cx="5336087" cy="5843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mr-IN" altLang="zh-CN" sz="2000" i="1" smtClean="0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0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000" i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λ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zh-CN" sz="2000" b="0" i="0" smtClean="0">
                                <a:latin typeface="Cambria Math" charset="0"/>
                              </a:rPr>
                              <m:t>l</m:t>
                            </m:r>
                          </m:sub>
                        </m:sSub>
                        <m:r>
                          <a:rPr kumimoji="1" lang="en-US" altLang="zh-TW" sz="2000" b="0" i="0" smtClean="0">
                            <a:latin typeface="Cambria Math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TW" sz="20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TW" sz="2000" b="0" i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λ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zh-TW" sz="2000" b="0" i="0" smtClean="0">
                                <a:latin typeface="Cambria Math" charset="0"/>
                              </a:rPr>
                              <m:t>u</m:t>
                            </m:r>
                          </m:sub>
                        </m:sSub>
                      </m:e>
                    </m:d>
                    <m:r>
                      <a:rPr kumimoji="1" lang="mr-IN" altLang="zh-CN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l</m:t>
                        </m:r>
                      </m:sub>
                    </m:sSub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=</m:t>
                    </m:r>
                    <m:d>
                      <m:dPr>
                        <m:begChr m:val="⌈"/>
                        <m:endChr m:val="⌉"/>
                        <m:ctrlP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  <m:f>
                          <m:fPr>
                            <m:ctrlPr>
                              <a:rPr kumimoji="1" lang="mr-IN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kumimoji="1" lang="en-US" altLang="zh-CN" sz="2000" b="0" i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ln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⁡(</m:t>
                            </m:r>
                            <m:sSub>
                              <m:sSubPr>
                                <m:ctrlPr>
                                  <a:rPr kumimoji="1" lang="en-US" altLang="zh-CN" sz="20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0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kumimoji="1" lang="en-US" altLang="zh-CN" sz="20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𝑙</m:t>
                                </m:r>
                              </m:sub>
                            </m:sSub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kumimoji="1" lang="en-US" altLang="zh-CN" sz="20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0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kumimoji="1" lang="en-US" altLang="zh-CN" sz="20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)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kumimoji="1" lang="en-US" altLang="zh-CN" sz="2000" b="0" i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ln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⁡(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𝑢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)</m:t>
                            </m:r>
                          </m:den>
                        </m:f>
                        <m: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</m:e>
                    </m:d>
                  </m:oMath>
                </a14:m>
                <a:r>
                  <a:rPr kumimoji="1" lang="en-US" altLang="zh-CN" sz="20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</a:rPr>
                          <m:t>u</m:t>
                        </m:r>
                      </m:sub>
                    </m:sSub>
                    <m:r>
                      <a:rPr kumimoji="1" lang="en-US" altLang="zh-CN" sz="2000" b="0" i="1" smtClean="0">
                        <a:latin typeface="Cambria Math" charset="0"/>
                      </a:rPr>
                      <m:t>=</m:t>
                    </m:r>
                    <m:d>
                      <m:dPr>
                        <m:begChr m:val="⌊"/>
                        <m:endChr m:val="⌋"/>
                        <m:ctrlPr>
                          <a:rPr kumimoji="1" lang="en-US" altLang="zh-CN" sz="2000" b="0" i="1" smtClean="0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 </m:t>
                        </m:r>
                        <m:f>
                          <m:fPr>
                            <m:ctrlPr>
                              <a:rPr kumimoji="1" lang="mr-IN" altLang="zh-CN" sz="2000" b="0" i="1" smtClean="0">
                                <a:latin typeface="Cambria Math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kumimoji="1" lang="en-US" altLang="zh-CN" sz="2000" b="0" i="0" smtClean="0">
                                <a:latin typeface="Cambria Math" charset="0"/>
                              </a:rPr>
                              <m:t>ln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⁡(</m:t>
                            </m:r>
                            <m:sSub>
                              <m:sSubPr>
                                <m:ctrlP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0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𝑢</m:t>
                                </m:r>
                              </m:sub>
                            </m:sSub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)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kumimoji="1" lang="en-US" altLang="zh-CN" sz="2000" b="0" i="0" smtClean="0">
                                <a:latin typeface="Cambria Math" charset="0"/>
                              </a:rPr>
                              <m:t>ln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⁡(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𝑢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)</m:t>
                            </m:r>
                          </m:den>
                        </m:f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 </m:t>
                        </m:r>
                      </m:e>
                    </m:d>
                  </m:oMath>
                </a14:m>
                <a:endParaRPr kumimoji="1" lang="en-US" altLang="zh-CN" sz="2000" dirty="0" smtClean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674602"/>
                <a:ext cx="5336087" cy="58432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/>
            </p:nvSpPr>
            <p:spPr>
              <a:xfrm>
                <a:off x="2323580" y="1573643"/>
                <a:ext cx="434653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 </m:t>
                        </m:r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i="1" dirty="0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𝑢</m:t>
                        </m:r>
                      </m:e>
                      <m:sup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kumimoji="1" lang="en-US" altLang="zh-CN" sz="2400" dirty="0" smtClean="0"/>
                  <a:t>  </a:t>
                </a:r>
                <a14:m>
                  <m:oMath xmlns:m="http://schemas.openxmlformats.org/officeDocument/2006/math">
                    <m:r>
                      <a:rPr kumimoji="1" lang="en-US" altLang="zh-CN" sz="240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</m:oMath>
                </a14:m>
                <a:r>
                  <a:rPr kumimoji="1" lang="en-US" altLang="zh-CN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40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 b="0" i="0" smtClean="0">
                            <a:latin typeface="Cambria Math" charset="0"/>
                          </a:rPr>
                          <m:t>l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</a:rPr>
                      <m:t> </m:t>
                    </m:r>
                    <m:r>
                      <a:rPr kumimoji="1" lang="mr-IN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&lt;</m:t>
                    </m:r>
                    <m:r>
                      <a:rPr kumimoji="1" lang="en-US" altLang="zh-TW" sz="2400" b="0" i="0" smtClean="0">
                        <a:latin typeface="Cambria Math" charset="0"/>
                      </a:rPr>
                      <m:t> </m:t>
                    </m:r>
                    <m:sSub>
                      <m:sSubPr>
                        <m:ctrlPr>
                          <a:rPr kumimoji="1" lang="en-US" altLang="zh-TW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TW" sz="24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TW" sz="2400" b="0" i="0" smtClean="0">
                            <a:latin typeface="Cambria Math" charset="0"/>
                          </a:rPr>
                          <m:t>u</m:t>
                        </m:r>
                      </m:sub>
                    </m:sSub>
                    <m:r>
                      <a:rPr kumimoji="1" lang="en-US" altLang="zh-TW" sz="2400" b="0" i="1" smtClean="0">
                        <a:latin typeface="Cambria Math" charset="0"/>
                      </a:rPr>
                      <m:t> </m:t>
                    </m:r>
                    <m:r>
                      <a:rPr kumimoji="1" lang="en-US" altLang="zh-CN" sz="2400" dirty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sSub>
                      <m:sSubPr>
                        <m:ctrlPr>
                          <a:rPr kumimoji="1" lang="en-US" altLang="zh-CN" sz="240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i="1" dirty="0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𝑢</m:t>
                        </m:r>
                      </m:e>
                      <m:sup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𝑛</m:t>
                        </m:r>
                      </m:sup>
                    </m:sSup>
                  </m:oMath>
                </a14:m>
                <a:endParaRPr kumimoji="1" lang="en-US" altLang="zh-CN" sz="2400" dirty="0" smtClean="0"/>
              </a:p>
              <a:p>
                <a:r>
                  <a:rPr kumimoji="1" lang="en-US" altLang="zh-CN" sz="2400" dirty="0" smtClean="0"/>
                  <a:t> 0</a:t>
                </a:r>
                <a14:m>
                  <m:oMath xmlns:m="http://schemas.openxmlformats.org/officeDocument/2006/math">
                    <m:r>
                      <a:rPr kumimoji="1" lang="en-US" altLang="zh-CN" sz="24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40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 b="0" i="0" smtClean="0">
                            <a:latin typeface="Cambria Math" charset="0"/>
                          </a:rPr>
                          <m:t>l</m:t>
                        </m:r>
                      </m:sub>
                    </m:sSub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sSub>
                      <m:sSubPr>
                        <m:ctrlPr>
                          <a:rPr kumimoji="1" lang="en-US" altLang="zh-CN" sz="240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i="1" dirty="0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𝑢</m:t>
                        </m:r>
                      </m:e>
                      <m:sup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𝑛</m:t>
                        </m:r>
                      </m:sup>
                    </m:sSup>
                    <m:r>
                      <a:rPr kumimoji="1" lang="en-US" altLang="zh-CN" sz="2400" b="0" i="1" dirty="0" smtClean="0">
                        <a:latin typeface="Cambria Math" charset="0"/>
                      </a:rPr>
                      <m:t> </m:t>
                    </m:r>
                    <m:sSub>
                      <m:sSubPr>
                        <m:ctrlPr>
                          <a:rPr kumimoji="1" lang="en-US" altLang="zh-CN" sz="2400" b="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0" dirty="0" smtClean="0">
                            <a:latin typeface="Cambria Math" charset="0"/>
                          </a:rPr>
                          <m:t>      </m:t>
                        </m:r>
                        <m:r>
                          <a:rPr kumimoji="1" lang="en-US" altLang="zh-CN" sz="2400" b="0" i="0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⟹</m:t>
                        </m:r>
                        <m:r>
                          <m:rPr>
                            <m:sty m:val="p"/>
                          </m:rPr>
                          <a:rPr kumimoji="1" lang="en-US" altLang="zh-CN" sz="2400" b="0" i="0" dirty="0" smtClean="0">
                            <a:latin typeface="Cambria Math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 b="0" i="0" dirty="0" smtClean="0">
                            <a:latin typeface="Cambria Math" charset="0"/>
                          </a:rPr>
                          <m:t>l</m:t>
                        </m:r>
                      </m:sub>
                    </m:sSub>
                    <m:r>
                      <a:rPr kumimoji="1" lang="en-US" altLang="zh-CN" sz="2400" b="0" i="1" dirty="0" smtClean="0">
                        <a:latin typeface="Cambria Math" charset="0"/>
                      </a:rPr>
                      <m:t>=−</m:t>
                    </m:r>
                    <m:r>
                      <a:rPr kumimoji="1" lang="en-US" altLang="zh-CN" sz="2400" b="0" i="1" dirty="0" smtClean="0">
                        <a:latin typeface="Cambria Math" charset="0"/>
                      </a:rPr>
                      <m:t>𝑛</m:t>
                    </m:r>
                  </m:oMath>
                </a14:m>
                <a:endParaRPr kumimoji="1" lang="en-US" altLang="zh-CN" sz="2400" b="0" dirty="0" smtClean="0"/>
              </a:p>
              <a:p>
                <a:r>
                  <a:rPr kumimoji="1" lang="en-US" altLang="zh-CN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kumimoji="1" lang="en-US" altLang="zh-CN" sz="2400" i="1" dirty="0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𝑢</m:t>
                        </m:r>
                      </m:e>
                      <m:sup>
                        <m:r>
                          <a:rPr kumimoji="1" lang="en-US" altLang="zh-CN" sz="2400" b="0" i="1" dirty="0" smtClean="0">
                            <a:latin typeface="Cambria Math" charset="0"/>
                          </a:rPr>
                          <m:t>𝑛</m:t>
                        </m:r>
                      </m:sup>
                    </m:sSup>
                    <m:r>
                      <a:rPr kumimoji="1" lang="en-US" altLang="zh-CN" sz="24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sSub>
                      <m:sSubPr>
                        <m:ctrlPr>
                          <a:rPr kumimoji="1" lang="en-US" altLang="zh-TW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TW" sz="24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TW" sz="2400" b="0" i="0" smtClean="0">
                            <a:latin typeface="Cambria Math" charset="0"/>
                          </a:rPr>
                          <m:t>u</m:t>
                        </m:r>
                      </m:sub>
                    </m:sSub>
                    <m:r>
                      <a:rPr kumimoji="1" lang="mr-IN" altLang="zh-TW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&lt;∞</m:t>
                    </m:r>
                    <m:r>
                      <a:rPr kumimoji="1" lang="en-US" altLang="zh-TW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    </m:t>
                    </m:r>
                    <m:r>
                      <a:rPr kumimoji="1" lang="en-US" altLang="zh-CN" sz="24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  <m:sSub>
                      <m:sSubPr>
                        <m:ctrlPr>
                          <a:rPr kumimoji="1" lang="en-US" altLang="zh-TW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4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kumimoji="1" lang="en-US" altLang="zh-TW" sz="24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TW" sz="24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u</m:t>
                        </m:r>
                      </m:sub>
                    </m:sSub>
                    <m:r>
                      <a:rPr kumimoji="1" lang="en-US" altLang="zh-TW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=</m:t>
                    </m:r>
                    <m:r>
                      <a:rPr kumimoji="1" lang="en-US" altLang="zh-TW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𝑛</m:t>
                    </m:r>
                    <m:r>
                      <a:rPr kumimoji="1" lang="en-US" altLang="zh-TW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</m:oMath>
                </a14:m>
                <a:endParaRPr kumimoji="1" lang="zh-CN" altLang="en-US" sz="2400" dirty="0"/>
              </a:p>
            </p:txBody>
          </p:sp>
        </mc:Choice>
        <mc:Fallback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3580" y="1573643"/>
                <a:ext cx="4346530" cy="1200329"/>
              </a:xfrm>
              <a:prstGeom prst="rect">
                <a:avLst/>
              </a:prstGeom>
              <a:blipFill rotWithShape="0">
                <a:blip r:embed="rId3"/>
                <a:stretch>
                  <a:fillRect l="-1403" t="-39594" b="-497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/>
            </p:nvSpPr>
            <p:spPr>
              <a:xfrm>
                <a:off x="2971801" y="3253742"/>
                <a:ext cx="3050087" cy="14080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400" b="1" dirty="0" smtClean="0"/>
                  <a:t>Case </a:t>
                </a:r>
                <a14:m>
                  <m:oMath xmlns:m="http://schemas.openxmlformats.org/officeDocument/2006/math">
                    <m:r>
                      <a:rPr kumimoji="1" lang="en-US" altLang="zh-CN" sz="2400" b="1" i="1" smtClean="0">
                        <a:latin typeface="Cambria Math" charset="0"/>
                      </a:rPr>
                      <m:t>𝟏</m:t>
                    </m:r>
                  </m:oMath>
                </a14:m>
                <a:r>
                  <a:rPr kumimoji="1" lang="en-US" altLang="zh-CN" sz="2400" dirty="0" smtClean="0"/>
                  <a:t>:</a:t>
                </a:r>
                <a14:m>
                  <m:oMath xmlns:m="http://schemas.openxmlformats.org/officeDocument/2006/math">
                    <m:r>
                      <a:rPr kumimoji="1" lang="en-US" altLang="zh-CN" sz="2400" b="0" i="0" smtClean="0">
                        <a:latin typeface="Cambria Math" charset="0"/>
                      </a:rPr>
                      <m:t>  </m:t>
                    </m:r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40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 b="0" i="0" smtClean="0">
                            <a:latin typeface="Cambria Math" charset="0"/>
                          </a:rPr>
                          <m:t>l</m:t>
                        </m:r>
                      </m:sub>
                    </m:sSub>
                    <m:r>
                      <a:rPr kumimoji="1" lang="mr-IN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&lt;</m:t>
                    </m:r>
                    <m:sSub>
                      <m:sSubPr>
                        <m:ctrlPr>
                          <a:rPr kumimoji="1" lang="en-US" altLang="zh-TW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TW" sz="24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TW" sz="2400" b="0" i="0" smtClean="0">
                            <a:latin typeface="Cambria Math" charset="0"/>
                          </a:rPr>
                          <m:t>u</m:t>
                        </m:r>
                      </m:sub>
                    </m:sSub>
                    <m:r>
                      <a:rPr kumimoji="1" lang="en-US" altLang="zh-TW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sSub>
                      <m:sSubPr>
                        <m:ctrlPr>
                          <a:rPr kumimoji="1" lang="en-US" altLang="zh-TW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0</m:t>
                        </m:r>
                      </m:sub>
                    </m:sSub>
                  </m:oMath>
                </a14:m>
                <a:endParaRPr kumimoji="1" lang="en-US" altLang="zh-CN" sz="2400" dirty="0" smtClean="0"/>
              </a:p>
              <a:p>
                <a:r>
                  <a:rPr kumimoji="1" lang="en-US" altLang="zh-CN" sz="2400" b="1" dirty="0" smtClean="0"/>
                  <a:t>Case 2</a:t>
                </a:r>
                <a:r>
                  <a:rPr kumimoji="1" lang="en-US" altLang="zh-CN" sz="2400" dirty="0" smtClean="0"/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kumimoji="1" lang="en-US" altLang="zh-CN" sz="24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40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 b="0" i="0" smtClean="0">
                            <a:latin typeface="Cambria Math" charset="0"/>
                          </a:rPr>
                          <m:t>l</m:t>
                        </m:r>
                      </m:sub>
                    </m:sSub>
                    <m:r>
                      <a:rPr kumimoji="1" lang="mr-IN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&lt;</m:t>
                    </m:r>
                    <m:sSub>
                      <m:sSubPr>
                        <m:ctrlPr>
                          <a:rPr kumimoji="1" lang="en-US" altLang="zh-TW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TW" sz="24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TW" sz="2400" b="0" i="0" smtClean="0">
                            <a:latin typeface="Cambria Math" charset="0"/>
                          </a:rPr>
                          <m:t>u</m:t>
                        </m:r>
                      </m:sub>
                    </m:sSub>
                  </m:oMath>
                </a14:m>
                <a:endParaRPr kumimoji="1" lang="en-US" altLang="zh-CN" sz="2400" dirty="0" smtClean="0"/>
              </a:p>
              <a:p>
                <a:r>
                  <a:rPr kumimoji="1" lang="en-US" altLang="zh-CN" sz="2400" b="1" dirty="0" smtClean="0"/>
                  <a:t>Case 3</a:t>
                </a:r>
                <a:r>
                  <a:rPr kumimoji="1" lang="en-US" altLang="zh-CN" sz="2400" dirty="0" smtClean="0"/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40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 b="0" i="0" smtClean="0">
                            <a:latin typeface="Cambria Math" charset="0"/>
                          </a:rPr>
                          <m:t>l</m:t>
                        </m:r>
                      </m:sub>
                    </m:sSub>
                    <m:r>
                      <a:rPr kumimoji="1" lang="mr-IN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&lt;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0</m:t>
                        </m:r>
                      </m:sub>
                    </m:sSub>
                    <m:r>
                      <a:rPr kumimoji="1" lang="mr-IN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&lt;</m:t>
                    </m:r>
                    <m:sSub>
                      <m:sSubPr>
                        <m:ctrlPr>
                          <a:rPr kumimoji="1"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40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4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u</m:t>
                        </m:r>
                      </m:sub>
                    </m:sSub>
                  </m:oMath>
                </a14:m>
                <a:endParaRPr kumimoji="1" lang="en-US" altLang="zh-CN" sz="2400" dirty="0" smtClean="0"/>
              </a:p>
              <a:p>
                <a:endParaRPr kumimoji="1" lang="zh-CN" altLang="en-US" dirty="0"/>
              </a:p>
            </p:txBody>
          </p:sp>
        </mc:Choice>
        <mc:Fallback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801" y="3253742"/>
                <a:ext cx="3050087" cy="1408078"/>
              </a:xfrm>
              <a:prstGeom prst="rect">
                <a:avLst/>
              </a:prstGeom>
              <a:blipFill rotWithShape="0">
                <a:blip r:embed="rId4"/>
                <a:stretch>
                  <a:fillRect l="-3200" t="-341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/>
              <p:cNvSpPr txBox="1"/>
              <p:nvPr/>
            </p:nvSpPr>
            <p:spPr>
              <a:xfrm>
                <a:off x="2066796" y="4726092"/>
                <a:ext cx="4860098" cy="12320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𝑢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𝑑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r>
                        <a:rPr kumimoji="1" lang="en-US" altLang="zh-CN" sz="2000" b="0" i="1" smtClean="0">
                          <a:latin typeface="Cambria Math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𝑢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−2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d>
                        <m:dPr>
                          <m:begChr m:val="{"/>
                          <m:endChr m:val=""/>
                          <m:ctrlPr>
                            <a:rPr kumimoji="1" lang="mr-IN" altLang="zh-CN" sz="2000" b="0" i="1" smtClean="0">
                              <a:latin typeface="Cambria Math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1" lang="mr-IN" altLang="zh-CN" sz="2000" b="0" i="1" smtClean="0">
                                  <a:latin typeface="Cambria Math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𝑧</m:t>
                                  </m:r>
                                </m:e>
                              </m:d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     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𝑢𝑝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  <m:e>
                              <m:d>
                                <m:dPr>
                                  <m:ctrlP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𝑛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</m:e>
                              </m:d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𝑚𝑖𝑑𝑑𝑙𝑒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𝑠</m:t>
                                  </m:r>
                                </m:sub>
                              </m:sSub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    </m:t>
                              </m:r>
                            </m:e>
                            <m:e>
                              <m:d>
                                <m:dPr>
                                  <m:ctrlP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𝑧</m:t>
                                  </m:r>
                                </m:e>
                              </m:d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        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𝑑𝑜𝑤𝑛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kumimoji="1" lang="zh-CN" altLang="en-US" sz="2000" dirty="0"/>
              </a:p>
            </p:txBody>
          </p:sp>
        </mc:Choice>
        <mc:Fallback xmlns=""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796" y="4726092"/>
                <a:ext cx="4860098" cy="123200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225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215153" y="304308"/>
                <a:ext cx="6025020" cy="426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charset="2"/>
                  <a:buChar char="l"/>
                </a:pPr>
                <a:r>
                  <a:rPr kumimoji="1" lang="en-US" altLang="zh-CN" sz="2000" dirty="0" smtClean="0"/>
                  <a:t>Case 1: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00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</a:rPr>
                          <m:t>l</m:t>
                        </m:r>
                      </m:sub>
                    </m:sSub>
                    <m:r>
                      <a:rPr kumimoji="1" lang="mr-IN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&lt;</m:t>
                    </m:r>
                    <m:sSub>
                      <m:sSubPr>
                        <m:ctrlPr>
                          <a:rPr kumimoji="1" lang="en-US" altLang="zh-TW" sz="20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TW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TW" sz="2000" b="0" i="0" smtClean="0">
                            <a:latin typeface="Cambria Math" charset="0"/>
                          </a:rPr>
                          <m:t>u</m:t>
                        </m:r>
                      </m:sub>
                    </m:sSub>
                    <m:r>
                      <a:rPr kumimoji="1" lang="en-US" altLang="zh-TW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sSub>
                      <m:sSubPr>
                        <m:ctrlP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0</m:t>
                        </m:r>
                      </m:sub>
                    </m:sSub>
                    <m:r>
                      <a:rPr kumimoji="1" lang="en-US" altLang="zh-TW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,   </m:t>
                    </m:r>
                    <m:sSub>
                      <m:sSubPr>
                        <m:ctrlP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𝑇</m:t>
                        </m:r>
                      </m:sub>
                    </m:sSub>
                    <m:r>
                      <a:rPr kumimoji="1" lang="en-US" altLang="zh-TW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=</m:t>
                    </m:r>
                    <m:sSub>
                      <m:sSubPr>
                        <m:ctrlP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zh-TW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u</m:t>
                        </m:r>
                      </m:e>
                      <m:sup>
                        <m:r>
                          <m:rPr>
                            <m:sty m:val="p"/>
                          </m:rPr>
                          <a:rPr kumimoji="1" lang="en-US" altLang="zh-TW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k</m:t>
                        </m:r>
                        <m:r>
                          <a:rPr kumimoji="1" lang="en-US" altLang="zh-TW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kumimoji="1" lang="en-US" altLang="zh-TW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z</m:t>
                        </m:r>
                      </m:sup>
                    </m:sSup>
                    <m:sSup>
                      <m:sSupPr>
                        <m:ctrlP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zh-TW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d</m:t>
                        </m:r>
                      </m:e>
                      <m:sup>
                        <m:r>
                          <m:rPr>
                            <m:sty m:val="p"/>
                          </m:rPr>
                          <a:rPr kumimoji="1" lang="en-US" altLang="zh-TW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z</m:t>
                        </m:r>
                      </m:sup>
                    </m:sSup>
                    <m:r>
                      <a:rPr kumimoji="1" lang="en-US" altLang="zh-TW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=</m:t>
                    </m:r>
                    <m:sSub>
                      <m:sSubPr>
                        <m:ctrlP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zh-TW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u</m:t>
                        </m:r>
                      </m:e>
                      <m:sup>
                        <m:r>
                          <m:rPr>
                            <m:sty m:val="p"/>
                          </m:rPr>
                          <a:rPr kumimoji="1" lang="en-US" altLang="zh-TW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k</m:t>
                        </m:r>
                        <m:r>
                          <a:rPr kumimoji="1" lang="en-US" altLang="zh-TW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−2</m:t>
                        </m:r>
                        <m:r>
                          <m:rPr>
                            <m:sty m:val="p"/>
                          </m:rPr>
                          <a:rPr kumimoji="1" lang="en-US" altLang="zh-TW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z</m:t>
                        </m:r>
                      </m:sup>
                    </m:sSup>
                  </m:oMath>
                </a14:m>
                <a:endParaRPr kumimoji="1" lang="zh-CN" altLang="en-US" sz="2000" dirty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153" y="304308"/>
                <a:ext cx="6025020" cy="426463"/>
              </a:xfrm>
              <a:prstGeom prst="rect">
                <a:avLst/>
              </a:prstGeom>
              <a:blipFill rotWithShape="0">
                <a:blip r:embed="rId3"/>
                <a:stretch>
                  <a:fillRect l="-910" t="-88571" b="-1157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215153" y="1362783"/>
                <a:ext cx="8794376" cy="51566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000" dirty="0" smtClean="0">
                    <a:latin typeface="Cambria Math" charset="0"/>
                  </a:rPr>
                  <a:t>Constraint condition:</a:t>
                </a:r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</a:rPr>
                          <m:t>S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</a:rPr>
                          <m:t>T</m:t>
                        </m:r>
                      </m:sub>
                    </m:sSub>
                    <m:r>
                      <a:rPr kumimoji="1" lang="en-US" altLang="zh-CN" sz="2000" b="0" i="1" smtClean="0">
                        <a:latin typeface="Cambria Math" charset="0"/>
                      </a:rPr>
                      <m:t> </m:t>
                    </m:r>
                    <m:r>
                      <a:rPr kumimoji="1" lang="en-US" altLang="zh-CN" sz="2000" b="0" i="1" smtClean="0">
                        <a:latin typeface="Cambria Math" charset="0"/>
                      </a:rPr>
                      <m:t>𝑚𝑢𝑠𝑡</m:t>
                    </m:r>
                    <m:r>
                      <a:rPr kumimoji="1" lang="en-US" altLang="zh-CN" sz="2000" b="0" i="1" smtClean="0">
                        <a:latin typeface="Cambria Math" charset="0"/>
                      </a:rPr>
                      <m:t> </m:t>
                    </m:r>
                    <m:r>
                      <a:rPr kumimoji="1" lang="en-US" altLang="zh-CN" sz="2000" b="0" i="1" smtClean="0">
                        <a:latin typeface="Cambria Math" charset="0"/>
                      </a:rPr>
                      <m:t>𝑏𝑒</m:t>
                    </m:r>
                    <m:r>
                      <a:rPr kumimoji="1" lang="en-US" altLang="zh-CN" sz="2000" b="0" i="1" smtClean="0">
                        <a:latin typeface="Cambria Math" charset="0"/>
                      </a:rPr>
                      <m:t> </m:t>
                    </m:r>
                    <m:r>
                      <a:rPr kumimoji="1" lang="en-US" altLang="zh-CN" sz="2000" b="0" i="1" smtClean="0">
                        <a:latin typeface="Cambria Math" charset="0"/>
                      </a:rPr>
                      <m:t>𝑖𝑛</m:t>
                    </m:r>
                    <m:r>
                      <a:rPr kumimoji="1" lang="en-US" altLang="zh-CN" sz="2000" b="0" i="1" smtClean="0">
                        <a:latin typeface="Cambria Math" charset="0"/>
                      </a:rPr>
                      <m:t> </m:t>
                    </m:r>
                    <m:r>
                      <a:rPr kumimoji="1" lang="en-US" altLang="zh-CN" sz="2000" b="0" i="1" smtClean="0">
                        <a:latin typeface="Cambria Math" charset="0"/>
                      </a:rPr>
                      <m:t>𝑡h𝑒</m:t>
                    </m:r>
                    <m:r>
                      <a:rPr kumimoji="1" lang="en-US" altLang="zh-CN" sz="2000" b="0" i="1" smtClean="0">
                        <a:latin typeface="Cambria Math" charset="0"/>
                      </a:rPr>
                      <m:t> </m:t>
                    </m:r>
                    <m:r>
                      <a:rPr kumimoji="1" lang="en-US" altLang="zh-CN" sz="2000" b="0" i="1" smtClean="0">
                        <a:latin typeface="Cambria Math" charset="0"/>
                      </a:rPr>
                      <m:t>𝑟𝑎𝑛𝑔𝑒</m:t>
                    </m:r>
                    <m:r>
                      <a:rPr kumimoji="1" lang="en-US" altLang="zh-CN" sz="2000" b="0" i="1" smtClean="0">
                        <a:latin typeface="Cambria Math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kumimoji="1" lang="mr-IN" altLang="zh-CN" sz="2000" b="0" i="1" smtClean="0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000" b="0" i="0" smtClean="0">
                                <a:latin typeface="Cambria Math" charset="0"/>
                              </a:rPr>
                              <m:t>u</m:t>
                            </m:r>
                          </m:e>
                          <m:sup>
                            <m:sSub>
                              <m:sSubPr>
                                <m:ctrlP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kumimoji="1" lang="en-US" altLang="zh-CN" sz="2000" b="0" i="0" smtClean="0">
                                    <a:latin typeface="Cambria Math" charset="0"/>
                                  </a:rPr>
                                  <m:t>C</m:t>
                                </m:r>
                              </m:e>
                              <m:sub>
                                <m:r>
                                  <a:rPr kumimoji="1" lang="en-US" altLang="zh-CN" sz="2000" b="0" i="0" smtClean="0">
                                    <a:latin typeface="Cambria Math" charset="0"/>
                                  </a:rPr>
                                  <m:t>1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CN" sz="2000" b="0" i="0" smtClean="0">
                                    <a:latin typeface="Cambria Math" charset="0"/>
                                  </a:rPr>
                                  <m:t>l</m:t>
                                </m:r>
                              </m:sub>
                            </m:sSub>
                          </m:sup>
                        </m:sSup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000" b="0" i="0" smtClean="0">
                                <a:latin typeface="Cambria Math" charset="0"/>
                              </a:rPr>
                              <m:t>u</m:t>
                            </m:r>
                          </m:e>
                          <m:sup>
                            <m:sSub>
                              <m:sSubPr>
                                <m:ctrlP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kumimoji="1" lang="en-US" altLang="zh-CN" sz="2000" b="0" i="0" smtClean="0">
                                    <a:latin typeface="Cambria Math" charset="0"/>
                                  </a:rPr>
                                  <m:t>C</m:t>
                                </m:r>
                              </m:e>
                              <m:sub>
                                <m:r>
                                  <a:rPr kumimoji="1" lang="en-US" altLang="zh-CN" sz="2000" b="0" i="0" smtClean="0">
                                    <a:latin typeface="Cambria Math" charset="0"/>
                                  </a:rPr>
                                  <m:t>1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CN" sz="2000" b="0" i="0" smtClean="0">
                                    <a:latin typeface="Cambria Math" charset="0"/>
                                  </a:rPr>
                                  <m:t>u</m:t>
                                </m:r>
                              </m:sub>
                            </m:sSub>
                          </m:sup>
                        </m:sSup>
                      </m:e>
                    </m:d>
                  </m:oMath>
                </a14:m>
                <a:endParaRPr kumimoji="1" lang="en-US" altLang="zh-CN" sz="2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20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        </m:t>
                      </m:r>
                      <m:r>
                        <a:rPr kumimoji="1" lang="en-US" altLang="zh-CN" sz="20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⟹</m:t>
                      </m:r>
                      <m:sSub>
                        <m:sSubPr>
                          <m:ctrlPr>
                            <a:rPr kumimoji="1" lang="en-US" altLang="zh-CN" sz="20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US" altLang="zh-CN" sz="20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1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𝑙</m:t>
                          </m:r>
                        </m:sub>
                      </m:sSub>
                      <m:r>
                        <a:rPr kumimoji="1" lang="en-US" altLang="zh-CN" sz="20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≤</m:t>
                      </m:r>
                      <m:r>
                        <a:rPr kumimoji="1" lang="en-US" altLang="zh-CN" sz="20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𝑘</m:t>
                      </m:r>
                      <m:r>
                        <a:rPr kumimoji="1" lang="en-US" altLang="zh-CN" sz="20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−2</m:t>
                      </m:r>
                      <m:r>
                        <a:rPr kumimoji="1" lang="en-US" altLang="zh-CN" sz="20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𝑧</m:t>
                      </m:r>
                      <m:r>
                        <a:rPr kumimoji="1" lang="en-US" altLang="zh-CN" sz="20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≤</m:t>
                      </m:r>
                      <m:sSub>
                        <m:sSubPr>
                          <m:ctrlPr>
                            <a:rPr kumimoji="1" lang="en-US" altLang="zh-CN" sz="20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US" altLang="zh-CN" sz="20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1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kumimoji="1" lang="en-US" altLang="zh-CN" sz="2000" b="0" i="1" dirty="0" smtClean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       ⟹</m:t>
                    </m:r>
                    <m:f>
                      <m:fPr>
                        <m:ctrlPr>
                          <a:rPr kumimoji="1" lang="mr-IN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fPr>
                      <m:num>
                        <m: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𝑘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sSub>
                          <m:sSubPr>
                            <m:ctrlP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𝐶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1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𝑢</m:t>
                            </m:r>
                          </m:sub>
                        </m:sSub>
                      </m:num>
                      <m:den>
                        <m: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2</m:t>
                        </m:r>
                      </m:den>
                    </m:f>
                    <m:r>
                      <a:rPr kumimoji="1" lang="mr-IN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𝑧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f>
                      <m:fPr>
                        <m:ctrlPr>
                          <a:rPr kumimoji="1" lang="mr-IN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fPr>
                      <m:num>
                        <m: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𝑘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sSub>
                          <m:sSubPr>
                            <m:ctrlP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𝐶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1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𝑙</m:t>
                            </m:r>
                          </m:sub>
                        </m:sSub>
                      </m:num>
                      <m:den>
                        <m: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kumimoji="1" lang="zh-CN" altLang="en-US" sz="2000" b="0" dirty="0" smtClean="0">
                    <a:ea typeface="Cambria Math" charset="0"/>
                    <a:cs typeface="Cambria Math" charset="0"/>
                  </a:rPr>
                  <a:t>                               </a:t>
                </a:r>
                <a14:m>
                  <m:oMath xmlns:m="http://schemas.openxmlformats.org/officeDocument/2006/math"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𝐿</m:t>
                    </m:r>
                    <m:d>
                      <m:dPr>
                        <m:ctrlP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𝑘</m:t>
                        </m:r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,</m:t>
                        </m:r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𝑐</m:t>
                        </m:r>
                      </m:e>
                    </m:d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≡</m:t>
                    </m:r>
                    <m:d>
                      <m:dPr>
                        <m:begChr m:val="⌊"/>
                        <m:endChr m:val="⌋"/>
                        <m:ctrlP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  <m:f>
                          <m:fPr>
                            <m:ctrlPr>
                              <a:rPr kumimoji="1" lang="en-US" altLang="zh-CN" sz="20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20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𝑘</m:t>
                            </m:r>
                            <m:r>
                              <a:rPr kumimoji="1" lang="en-US" altLang="zh-CN" sz="20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−</m:t>
                            </m:r>
                            <m:r>
                              <a:rPr kumimoji="1" lang="en-US" altLang="zh-CN" sz="20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𝑐</m:t>
                            </m:r>
                          </m:num>
                          <m:den>
                            <m:r>
                              <a:rPr kumimoji="1" lang="en-US" altLang="zh-CN" sz="20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2</m:t>
                            </m:r>
                          </m:den>
                        </m:f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</m:e>
                    </m:d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, 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𝑈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(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𝑘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,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𝑐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)≡</m:t>
                    </m:r>
                    <m:d>
                      <m:dPr>
                        <m:begChr m:val="⌈"/>
                        <m:endChr m:val="⌉"/>
                        <m:ctrlP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  <m:f>
                          <m:fPr>
                            <m:ctrlPr>
                              <a:rPr kumimoji="1" lang="en-US" altLang="zh-CN" sz="20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20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𝑘</m:t>
                            </m:r>
                            <m:r>
                              <a:rPr kumimoji="1" lang="en-US" altLang="zh-CN" sz="20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−</m:t>
                            </m:r>
                            <m:r>
                              <a:rPr kumimoji="1" lang="en-US" altLang="zh-CN" sz="20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𝑐</m:t>
                            </m:r>
                          </m:num>
                          <m:den>
                            <m:r>
                              <a:rPr kumimoji="1" lang="en-US" altLang="zh-CN" sz="2000" b="0" i="1" dirty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2</m:t>
                            </m:r>
                          </m:den>
                        </m:f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</m:e>
                    </m:d>
                  </m:oMath>
                </a14:m>
                <a:endParaRPr kumimoji="1" lang="en-US" altLang="zh-CN" sz="2000" b="0" dirty="0" smtClean="0">
                  <a:ea typeface="Cambria Math" charset="0"/>
                  <a:cs typeface="Cambria Math" charset="0"/>
                </a:endParaRPr>
              </a:p>
              <a:p>
                <a:pPr marL="457200" indent="-457200">
                  <a:buFont typeface="+mj-lt"/>
                  <a:buAutoNum type="arabicPeriod" startAt="2"/>
                </a:pPr>
                <a:r>
                  <a:rPr kumimoji="1" lang="en-US" altLang="zh-CN" sz="2000" dirty="0" smtClean="0"/>
                  <a:t>Dow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</a:rPr>
                          <m:t>s</m:t>
                        </m:r>
                      </m:sub>
                    </m:sSub>
                  </m:oMath>
                </a14:m>
                <a:r>
                  <a:rPr kumimoji="1" lang="en-US" altLang="zh-CN" sz="2000" dirty="0" smtClean="0"/>
                  <a:t> z should be no less than 0 and no larger than the sum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</a:rPr>
                          <m:t>up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</a:rPr>
                          <m:t>s</m:t>
                        </m:r>
                      </m:sub>
                    </m:sSub>
                  </m:oMath>
                </a14:m>
                <a:r>
                  <a:rPr kumimoji="1" lang="en-US" altLang="zh-CN" sz="20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</a:rPr>
                          <m:t>down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</a:rPr>
                          <m:t>s</m:t>
                        </m:r>
                      </m:sub>
                    </m:sSub>
                  </m:oMath>
                </a14:m>
                <a:endParaRPr kumimoji="1" lang="en-US" altLang="zh-CN" sz="2000" dirty="0" smtClean="0"/>
              </a:p>
              <a:p>
                <a:r>
                  <a:rPr kumimoji="1" lang="en-US" altLang="zh-CN" sz="2000" dirty="0" smtClean="0"/>
                  <a:t>        </a:t>
                </a:r>
                <a14:m>
                  <m:oMath xmlns:m="http://schemas.openxmlformats.org/officeDocument/2006/math">
                    <m:r>
                      <a:rPr kumimoji="1" lang="en-US" altLang="zh-CN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0≤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𝑧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𝑘</m:t>
                    </m:r>
                  </m:oMath>
                </a14:m>
                <a:endParaRPr kumimoji="1" lang="en-US" altLang="zh-CN" sz="2000" b="0" dirty="0" smtClean="0">
                  <a:ea typeface="Cambria Math" charset="0"/>
                  <a:cs typeface="Cambria Math" charset="0"/>
                </a:endParaRPr>
              </a:p>
              <a:p>
                <a:pPr marL="457200" indent="-457200">
                  <a:buFont typeface="+mj-lt"/>
                  <a:buAutoNum type="arabicPeriod" startAt="3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Down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s</m:t>
                        </m:r>
                      </m:sub>
                    </m:sSub>
                  </m:oMath>
                </a14:m>
                <a:r>
                  <a:rPr kumimoji="1" lang="en-US" altLang="zh-CN" sz="2000" b="0" dirty="0" smtClean="0">
                    <a:ea typeface="Cambria Math" charset="0"/>
                    <a:cs typeface="Cambria Math" charset="0"/>
                  </a:rPr>
                  <a:t> should be at least 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C</m:t>
                        </m:r>
                      </m:e>
                      <m:sub>
                        <m:r>
                          <a:rPr kumimoji="1" lang="en-US" altLang="zh-CN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1</m:t>
                        </m:r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u</m:t>
                        </m:r>
                      </m:sub>
                    </m:sSub>
                  </m:oMath>
                </a14:m>
                <a:r>
                  <a:rPr kumimoji="1" lang="en-US" altLang="zh-CN" sz="2000" b="0" dirty="0" smtClean="0">
                    <a:ea typeface="Cambria Math" charset="0"/>
                    <a:cs typeface="Cambria Math" charset="0"/>
                  </a:rPr>
                  <a:t>,  so that sum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</a:rPr>
                          <m:t>up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</a:rPr>
                          <m:t>s</m:t>
                        </m:r>
                      </m:sub>
                    </m:sSub>
                  </m:oMath>
                </a14:m>
                <a:r>
                  <a:rPr kumimoji="1" lang="en-US" altLang="zh-CN" sz="20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</a:rPr>
                          <m:t>down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</a:rPr>
                          <m:t>s</m:t>
                        </m:r>
                      </m:sub>
                    </m:sSub>
                  </m:oMath>
                </a14:m>
                <a:r>
                  <a:rPr kumimoji="1" lang="en-US" altLang="zh-CN" sz="2000" b="0" dirty="0" smtClean="0">
                    <a:ea typeface="Cambria Math" charset="0"/>
                    <a:cs typeface="Cambria Math" charset="0"/>
                  </a:rPr>
                  <a:t> should no less than 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C</m:t>
                        </m:r>
                      </m:e>
                      <m:sub>
                        <m:r>
                          <a:rPr kumimoji="1" lang="en-US" altLang="zh-CN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1</m:t>
                        </m:r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u</m:t>
                        </m:r>
                      </m:sub>
                    </m:sSub>
                    <m:r>
                      <a:rPr kumimoji="1" lang="en-US" altLang="zh-CN" sz="2000" b="0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</m:oMath>
                </a14:m>
                <a:r>
                  <a:rPr kumimoji="1" lang="en-US" altLang="zh-CN" sz="2000" b="0" dirty="0" smtClean="0">
                    <a:ea typeface="Cambria Math" charset="0"/>
                    <a:cs typeface="Cambria Math" charset="0"/>
                  </a:rPr>
                  <a:t>and no larger than n</a:t>
                </a:r>
              </a:p>
              <a:p>
                <a:r>
                  <a:rPr kumimoji="1" lang="en-US" altLang="zh-CN" sz="2000" dirty="0">
                    <a:ea typeface="Cambria Math" charset="0"/>
                    <a:cs typeface="Cambria Math" charset="0"/>
                  </a:rPr>
                  <a:t> </a:t>
                </a:r>
                <a:r>
                  <a:rPr kumimoji="1" lang="en-US" altLang="zh-CN" sz="2000" dirty="0" smtClean="0">
                    <a:ea typeface="Cambria Math" charset="0"/>
                    <a:cs typeface="Cambria Math" charset="0"/>
                  </a:rPr>
                  <a:t>       </a:t>
                </a:r>
                <a14:m>
                  <m:oMath xmlns:m="http://schemas.openxmlformats.org/officeDocument/2006/math">
                    <m:r>
                      <a:rPr kumimoji="1" lang="en-US" altLang="zh-CN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en-US" altLang="zh-CN" sz="2000" b="0" dirty="0" smtClean="0">
                    <a:ea typeface="Cambria Math" charset="0"/>
                    <a:cs typeface="Cambria Math" charset="0"/>
                  </a:rPr>
                  <a:t> 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C</m:t>
                        </m:r>
                      </m:e>
                      <m:sub>
                        <m:r>
                          <a:rPr kumimoji="1" lang="en-US" altLang="zh-CN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1</m:t>
                        </m:r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u</m:t>
                        </m:r>
                      </m:sub>
                    </m:sSub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𝑘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𝑛</m:t>
                    </m:r>
                  </m:oMath>
                </a14:m>
                <a:endParaRPr kumimoji="1" lang="en-US" altLang="zh-CN" sz="2000" b="0" dirty="0" smtClean="0">
                  <a:ea typeface="Cambria Math" charset="0"/>
                  <a:cs typeface="Cambria Math" charset="0"/>
                </a:endParaRPr>
              </a:p>
              <a:p>
                <a:r>
                  <a:rPr kumimoji="1" lang="en-US" altLang="zh-CN" sz="2000" dirty="0" smtClean="0"/>
                  <a:t>Option value contributed from the positive-payoff region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mr-IN" altLang="zh-CN" sz="2000" i="1" smtClean="0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0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𝜆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𝑙</m:t>
                            </m:r>
                          </m:sub>
                        </m:s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𝜆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𝑢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en-US" altLang="zh-CN" sz="2000" dirty="0" smtClean="0"/>
                  <a:t> is: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𝑟𝑇</m:t>
                          </m:r>
                        </m:sup>
                      </m:sSup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200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=−</m:t>
                          </m:r>
                          <m:sSub>
                            <m:sSubPr>
                              <m:ctrlPr>
                                <a:rPr kumimoji="1" lang="en-US" altLang="zh-CN" sz="2000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1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𝑙</m:t>
                              </m:r>
                            </m:sub>
                          </m:sSub>
                        </m:sub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kumimoji="1" lang="mr-IN" altLang="zh-CN" sz="200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2000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𝑛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sSup>
                        <m:sSupPr>
                          <m:ctrlPr>
                            <a:rPr kumimoji="1" lang="is-I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kumimoji="1" lang="en-US" altLang="zh-CN" sz="20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𝑚</m:t>
                              </m:r>
                            </m:sub>
                          </m:sSub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𝑛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</m:sup>
                      </m:sSup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200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=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𝑈</m:t>
                          </m:r>
                          <m:d>
                            <m:dPr>
                              <m:ctrlPr>
                                <a:rPr kumimoji="1" lang="en-US" altLang="zh-CN" sz="2000" b="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brk m:alnAt="25"/>
                                </m:rP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𝑘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1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</m:d>
                        </m:sub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𝐿</m:t>
                          </m:r>
                          <m:d>
                            <m:dPr>
                              <m:ctrlPr>
                                <a:rPr kumimoji="1" lang="en-US" altLang="zh-CN" sz="2000" b="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𝑘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1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𝑙</m:t>
                                  </m:r>
                                </m:sub>
                              </m:sSub>
                            </m:e>
                          </m:d>
                        </m:sup>
                        <m:e>
                          <m:d>
                            <m:dPr>
                              <m:ctrlPr>
                                <a:rPr kumimoji="1" lang="mr-IN" altLang="zh-CN" sz="200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2000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</m:num>
                                <m:den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𝑧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sSup>
                        <m:sSupPr>
                          <m:ctrlPr>
                            <a:rPr kumimoji="1" lang="is-I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kumimoji="1" lang="en-US" altLang="zh-CN" sz="20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𝑢</m:t>
                              </m:r>
                            </m:sub>
                          </m:sSub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sSup>
                        <m:sSupPr>
                          <m:ctrlPr>
                            <a:rPr kumimoji="1" lang="is-I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kumimoji="1" lang="en-US" altLang="zh-CN" sz="20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𝑑</m:t>
                              </m:r>
                            </m:sub>
                          </m:sSub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d>
                        <m:d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𝑝𝑎𝑦𝑜𝑓𝑓</m:t>
                          </m:r>
                          <m:d>
                            <m:dPr>
                              <m:ctrlPr>
                                <a:rPr kumimoji="1" lang="en-US" altLang="zh-CN" sz="2000" b="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0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0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kumimoji="1" lang="en-US" altLang="zh-TW" sz="20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0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kumimoji="1" lang="en-US" altLang="zh-TW" sz="20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zh-TW" sz="2000" b="0" i="0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u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kumimoji="1" lang="en-US" altLang="zh-TW" sz="2000" b="0" i="0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k</m:t>
                                  </m:r>
                                  <m:r>
                                    <a:rPr kumimoji="1" lang="en-US" altLang="zh-TW" sz="2000" b="0" i="0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kumimoji="1" lang="en-US" altLang="zh-TW" sz="2000" b="0" i="0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z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kumimoji="1" lang="en-US" altLang="zh-TW" sz="20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zh-TW" sz="2000" b="0" i="0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d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kumimoji="1" lang="en-US" altLang="zh-TW" sz="2000" b="0" i="0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z</m:t>
                                  </m:r>
                                </m:sup>
                              </m:sSup>
                            </m:e>
                          </m:d>
                        </m:e>
                      </m:d>
                      <m:r>
                        <a:rPr kumimoji="1" lang="en-US" altLang="zh-CN" sz="2000" b="0" i="1" smtClean="0">
                          <a:latin typeface="Cambria Math" charset="0"/>
                        </a:rPr>
                        <m:t>+</m:t>
                      </m:r>
                      <m:sSup>
                        <m:sSupPr>
                          <m:ctrlPr>
                            <a:rPr kumimoji="1" lang="en-U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𝑟𝑇</m:t>
                          </m:r>
                        </m:sup>
                      </m:sSup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2000" b="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=−</m:t>
                          </m:r>
                          <m:sSub>
                            <m:sSubPr>
                              <m:ctrlPr>
                                <a:rPr kumimoji="1" lang="en-US" altLang="zh-CN" sz="2000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1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𝑢</m:t>
                              </m:r>
                            </m:sub>
                          </m:sSub>
                        </m:sub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zh-CN" sz="2000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1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𝑙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−1</m:t>
                              </m:r>
                            </m:sub>
                          </m:sSub>
                        </m:sup>
                        <m:e>
                          <m:d>
                            <m:dPr>
                              <m:ctrlPr>
                                <a:rPr kumimoji="1" lang="mr-IN" altLang="zh-CN" sz="200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2000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𝑛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kumimoji="1" lang="is-IS" altLang="zh-CN" sz="2000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kumimoji="1" lang="en-US" altLang="zh-CN" sz="200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  <m:sup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𝑛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𝑘</m:t>
                              </m:r>
                            </m:sup>
                          </m:sSup>
                          <m:nary>
                            <m:naryPr>
                              <m:chr m:val="∑"/>
                              <m:limLoc m:val="subSup"/>
                              <m:ctrlPr>
                                <a:rPr kumimoji="1" lang="is-IS" altLang="zh-CN" sz="2000" b="0" i="1" smtClean="0">
                                  <a:latin typeface="Cambria Math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𝑧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=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𝑈</m:t>
                              </m:r>
                              <m:d>
                                <m:dPr>
                                  <m:ctrlP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brk m:alnAt="25"/>
                                    </m:rP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  <m:t>1</m:t>
                                      </m:r>
                                      <m: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</m:e>
                              </m:d>
                            </m:sub>
                            <m:sup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𝑘</m:t>
                              </m:r>
                            </m:sup>
                            <m:e>
                              <m:d>
                                <m:dPr>
                                  <m:ctrlPr>
                                    <a:rPr kumimoji="1" lang="mr-IN" altLang="zh-CN" sz="2000" i="1" smtClean="0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type m:val="noBar"/>
                                      <m:ctrlPr>
                                        <a:rPr kumimoji="1" lang="mr-IN" altLang="zh-CN" sz="2000" i="1" smtClean="0">
                                          <a:latin typeface="Cambria Math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  <m:t>𝑘</m:t>
                                      </m:r>
                                    </m:num>
                                    <m:den>
                                      <m: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d>
                              <m:sSup>
                                <m:sSupPr>
                                  <m:ctrlPr>
                                    <a:rPr kumimoji="1" lang="is-IS" altLang="zh-CN" sz="2000" i="1" smtClean="0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kumimoji="1" lang="en-US" altLang="zh-CN" sz="2000" i="1" smtClean="0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𝑧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kumimoji="1" lang="is-IS" altLang="zh-CN" sz="2000" i="1" smtClean="0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kumimoji="1" lang="en-US" altLang="zh-CN" sz="2000" i="1" smtClean="0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𝑧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𝑝𝑎𝑦𝑜𝑓𝑓</m:t>
                                  </m:r>
                                  <m:d>
                                    <m:dPr>
                                      <m:ctrlP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US" altLang="zh-TW" sz="20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sz="20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𝑆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TW" sz="20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sSup>
                                        <m:sSupPr>
                                          <m:ctrlPr>
                                            <a:rPr kumimoji="1" lang="en-US" altLang="zh-TW" sz="20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kumimoji="1" lang="en-US" altLang="zh-TW" sz="2000" b="0" i="0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u</m:t>
                                          </m:r>
                                        </m:e>
                                        <m:sup>
                                          <m:r>
                                            <m:rPr>
                                              <m:sty m:val="p"/>
                                            </m:rPr>
                                            <a:rPr kumimoji="1" lang="en-US" altLang="zh-TW" sz="2000" b="0" i="0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k</m:t>
                                          </m:r>
                                          <m:r>
                                            <a:rPr kumimoji="1" lang="en-US" altLang="zh-TW" sz="2000" b="0" i="0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−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kumimoji="1" lang="en-US" altLang="zh-TW" sz="2000" b="0" i="0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z</m:t>
                                          </m:r>
                                        </m:sup>
                                      </m:sSup>
                                      <m:sSup>
                                        <m:sSupPr>
                                          <m:ctrlPr>
                                            <a:rPr kumimoji="1" lang="en-US" altLang="zh-TW" sz="20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kumimoji="1" lang="en-US" altLang="zh-TW" sz="2000" b="0" i="0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d</m:t>
                                          </m:r>
                                        </m:e>
                                        <m:sup>
                                          <m:r>
                                            <m:rPr>
                                              <m:sty m:val="p"/>
                                            </m:rPr>
                                            <a:rPr kumimoji="1" lang="en-US" altLang="zh-TW" sz="2000" b="0" i="0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z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kumimoji="1" lang="en-US" altLang="zh-CN" sz="2000" dirty="0" smtClean="0"/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153" y="1362783"/>
                <a:ext cx="8794376" cy="5156668"/>
              </a:xfrm>
              <a:prstGeom prst="rect">
                <a:avLst/>
              </a:prstGeom>
              <a:blipFill rotWithShape="0">
                <a:blip r:embed="rId4"/>
                <a:stretch>
                  <a:fillRect l="-762" t="-14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/>
            </p:nvSpPr>
            <p:spPr>
              <a:xfrm>
                <a:off x="1264024" y="742847"/>
                <a:ext cx="4235824" cy="6078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zh-CN" altLang="en-US" sz="2000" i="0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⟹</m:t>
                      </m:r>
                      <m:r>
                        <a:rPr kumimoji="1" lang="en-US" altLang="zh-CN" sz="2000" b="0" i="0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kumimoji="1" lang="en-US" altLang="zh-CN" sz="2000" b="0" i="0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n</m:t>
                      </m:r>
                      <m:r>
                        <a:rPr kumimoji="1" lang="en-US" altLang="zh-CN" sz="2000" b="0" i="0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≤</m:t>
                      </m:r>
                      <m:sSub>
                        <m:sSubPr>
                          <m:ctrlPr>
                            <a:rPr kumimoji="1" lang="en-US" altLang="zh-CN" sz="20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zh-CN" sz="2000" b="0" i="0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C</m:t>
                          </m:r>
                        </m:e>
                        <m:sub>
                          <m:r>
                            <a:rPr kumimoji="1" lang="en-US" altLang="zh-CN" sz="2000" b="0" i="0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kumimoji="1" lang="en-US" altLang="zh-CN" sz="2000" b="0" i="0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l</m:t>
                          </m:r>
                        </m:sub>
                      </m:sSub>
                      <m:r>
                        <a:rPr kumimoji="1" lang="en-US" altLang="zh-CN" sz="2000" b="0" i="0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≤</m:t>
                      </m:r>
                      <m:sSub>
                        <m:sSubPr>
                          <m:ctrlPr>
                            <a:rPr kumimoji="1" lang="en-US" altLang="zh-CN" sz="20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zh-CN" sz="2000" b="0" i="0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C</m:t>
                          </m:r>
                        </m:e>
                        <m:sub>
                          <m:r>
                            <a:rPr kumimoji="1" lang="en-US" altLang="zh-CN" sz="2000" b="0" i="0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kumimoji="1" lang="en-US" altLang="zh-CN" sz="2000" b="0" i="0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u</m:t>
                          </m:r>
                        </m:sub>
                      </m:sSub>
                      <m:r>
                        <a:rPr kumimoji="1" lang="en-US" altLang="zh-CN" sz="2000" b="0" i="0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≤0</m:t>
                      </m:r>
                    </m:oMath>
                  </m:oMathPara>
                </a14:m>
                <a:endParaRPr kumimoji="1" lang="en-US" altLang="zh-CN" sz="2000" b="0" dirty="0" smtClean="0">
                  <a:ea typeface="Cambria Math" charset="0"/>
                  <a:cs typeface="Cambria Math" charset="0"/>
                </a:endParaRPr>
              </a:p>
              <a:p>
                <a:endParaRPr kumimoji="1" lang="zh-CN" altLang="en-US" dirty="0"/>
              </a:p>
            </p:txBody>
          </p:sp>
        </mc:Choice>
        <mc:Fallback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4024" y="742847"/>
                <a:ext cx="4235824" cy="60785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451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302558" y="801292"/>
                <a:ext cx="5943600" cy="413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charset="2"/>
                  <a:buChar char="l"/>
                </a:pPr>
                <a:r>
                  <a:rPr kumimoji="1" lang="en-US" altLang="zh-CN" sz="2000" dirty="0" smtClean="0"/>
                  <a:t>Case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2:</a:t>
                </a:r>
                <a:r>
                  <a:rPr kumimoji="1" lang="zh-CN" altLang="en-US" sz="2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kumimoji="1" lang="en-US" altLang="zh-CN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00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</a:rPr>
                          <m:t>l</m:t>
                        </m:r>
                      </m:sub>
                    </m:sSub>
                    <m:r>
                      <a:rPr kumimoji="1" lang="mr-IN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&lt;</m:t>
                    </m:r>
                    <m:sSub>
                      <m:sSubPr>
                        <m:ctrlPr>
                          <a:rPr kumimoji="1" lang="en-US" altLang="zh-TW" sz="20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TW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TW" sz="2000" b="0" i="0" smtClean="0">
                            <a:latin typeface="Cambria Math" charset="0"/>
                          </a:rPr>
                          <m:t>u</m:t>
                        </m:r>
                      </m:sub>
                    </m:sSub>
                  </m:oMath>
                </a14:m>
                <a:r>
                  <a:rPr kumimoji="1" lang="en-US" altLang="zh-CN" sz="2000" dirty="0" smtClean="0"/>
                  <a:t>,</a:t>
                </a:r>
                <a:r>
                  <a:rPr kumimoji="1" lang="zh-CN" altLang="en-US" sz="2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zh-CN" altLang="en-US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  <m: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𝑇</m:t>
                        </m:r>
                      </m:sub>
                    </m:sSub>
                    <m:r>
                      <a:rPr kumimoji="1" lang="en-US" altLang="zh-TW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=</m:t>
                    </m:r>
                    <m:sSub>
                      <m:sSubPr>
                        <m:ctrlP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zh-TW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u</m:t>
                        </m:r>
                      </m:e>
                      <m:sup>
                        <m:r>
                          <m:rPr>
                            <m:sty m:val="p"/>
                          </m:rPr>
                          <a:rPr kumimoji="1" lang="en-US" altLang="zh-TW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k</m:t>
                        </m:r>
                        <m:r>
                          <a:rPr kumimoji="1" lang="en-US" altLang="zh-TW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kumimoji="1" lang="en-US" altLang="zh-TW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z</m:t>
                        </m:r>
                      </m:sup>
                    </m:sSup>
                    <m:sSup>
                      <m:sSupPr>
                        <m:ctrlP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zh-TW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d</m:t>
                        </m:r>
                      </m:e>
                      <m:sup>
                        <m:r>
                          <m:rPr>
                            <m:sty m:val="p"/>
                          </m:rPr>
                          <a:rPr kumimoji="1" lang="en-US" altLang="zh-TW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z</m:t>
                        </m:r>
                      </m:sup>
                    </m:sSup>
                    <m:r>
                      <a:rPr kumimoji="1" lang="en-US" altLang="zh-TW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=</m:t>
                    </m:r>
                    <m:sSub>
                      <m:sSubPr>
                        <m:ctrlP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kumimoji="1" lang="en-US" altLang="zh-TW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zh-TW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u</m:t>
                        </m:r>
                      </m:e>
                      <m:sup>
                        <m:r>
                          <m:rPr>
                            <m:sty m:val="p"/>
                          </m:rPr>
                          <a:rPr kumimoji="1" lang="en-US" altLang="zh-TW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k</m:t>
                        </m:r>
                        <m:r>
                          <a:rPr kumimoji="1" lang="en-US" altLang="zh-TW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−2</m:t>
                        </m:r>
                        <m:r>
                          <m:rPr>
                            <m:sty m:val="p"/>
                          </m:rPr>
                          <a:rPr kumimoji="1" lang="en-US" altLang="zh-TW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z</m:t>
                        </m:r>
                      </m:sup>
                    </m:sSup>
                  </m:oMath>
                </a14:m>
                <a:r>
                  <a:rPr kumimoji="1" lang="zh-CN" altLang="en-US" sz="2000" dirty="0" smtClean="0"/>
                  <a:t> </a:t>
                </a:r>
                <a:endParaRPr kumimoji="1" lang="zh-CN" altLang="en-US" sz="2000" dirty="0"/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558" y="801292"/>
                <a:ext cx="5943600" cy="413896"/>
              </a:xfrm>
              <a:prstGeom prst="rect">
                <a:avLst/>
              </a:prstGeom>
              <a:blipFill rotWithShape="0">
                <a:blip r:embed="rId2"/>
                <a:stretch>
                  <a:fillRect l="-923" t="-91176" b="-1220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/>
            </p:nvSpPr>
            <p:spPr>
              <a:xfrm>
                <a:off x="1364877" y="1215188"/>
                <a:ext cx="335504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zh-CN" altLang="en-US" sz="2000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0</a:t>
                </a:r>
                <a14:m>
                  <m:oMath xmlns:m="http://schemas.openxmlformats.org/officeDocument/2006/math">
                    <m:r>
                      <a:rPr kumimoji="1" lang="en-US" altLang="zh-CN" sz="200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sSub>
                      <m:sSubPr>
                        <m:ctrlPr>
                          <a:rPr kumimoji="1" lang="en-US" altLang="zh-CN" sz="200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2</m:t>
                        </m:r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𝑙</m:t>
                        </m:r>
                      </m:sub>
                    </m:sSub>
                    <m:r>
                      <a:rPr kumimoji="1" lang="en-US" altLang="zh-CN" sz="200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sSub>
                      <m:sSubPr>
                        <m:ctrlPr>
                          <a:rPr kumimoji="1" lang="en-US" altLang="zh-CN" sz="200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2</m:t>
                        </m:r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𝑢</m:t>
                        </m:r>
                      </m:sub>
                    </m:sSub>
                    <m:r>
                      <a:rPr kumimoji="1" lang="en-US" altLang="zh-CN" sz="200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𝑛</m:t>
                    </m:r>
                  </m:oMath>
                </a14:m>
                <a:r>
                  <a:rPr kumimoji="1" lang="zh-CN" altLang="en-US" sz="2000" dirty="0" smtClean="0"/>
                  <a:t> </a:t>
                </a:r>
                <a:endParaRPr kumimoji="1" lang="zh-CN" altLang="en-US" sz="2000" dirty="0"/>
              </a:p>
            </p:txBody>
          </p:sp>
        </mc:Choice>
        <mc:Fallback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877" y="1215188"/>
                <a:ext cx="3355042" cy="400110"/>
              </a:xfrm>
              <a:prstGeom prst="rect">
                <a:avLst/>
              </a:prstGeom>
              <a:blipFill rotWithShape="0">
                <a:blip r:embed="rId3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/>
              <p:cNvSpPr txBox="1"/>
              <p:nvPr/>
            </p:nvSpPr>
            <p:spPr>
              <a:xfrm>
                <a:off x="302558" y="1815353"/>
                <a:ext cx="8646459" cy="41547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000" dirty="0" smtClean="0">
                    <a:latin typeface="Cambria Math" charset="0"/>
                  </a:rPr>
                  <a:t>Constraint condition:</a:t>
                </a:r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1" lang="mr-IN" altLang="zh-CN" sz="2000" i="1" smtClean="0">
                            <a:latin typeface="Cambria Math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</a:rPr>
                          <m:t>k</m:t>
                        </m:r>
                        <m:r>
                          <a:rPr kumimoji="1" lang="zh-CN" altLang="en-US" sz="2000" b="0" i="0" smtClean="0">
                            <a:latin typeface="Cambria Math" charset="0"/>
                          </a:rPr>
                          <m:t> </m:t>
                        </m:r>
                        <m:r>
                          <a:rPr kumimoji="1" lang="en-US" altLang="zh-CN" sz="2000" b="0" i="0" smtClean="0">
                            <a:latin typeface="Cambria Math" charset="0"/>
                          </a:rPr>
                          <m:t>−</m:t>
                        </m:r>
                        <m:r>
                          <a:rPr kumimoji="1" lang="zh-CN" altLang="en-US" sz="2000" b="0" i="0" smtClean="0">
                            <a:latin typeface="Cambria Math" charset="0"/>
                          </a:rPr>
                          <m:t> </m:t>
                        </m:r>
                        <m:sSub>
                          <m:sSub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000" b="0" i="0" smtClean="0">
                                <a:latin typeface="Cambria Math" charset="0"/>
                              </a:rPr>
                              <m:t>C</m:t>
                            </m:r>
                          </m:e>
                          <m:sub>
                            <m:r>
                              <a:rPr kumimoji="1" lang="en-US" altLang="zh-CN" sz="2000" b="0" i="0" smtClean="0">
                                <a:latin typeface="Cambria Math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kumimoji="1" lang="en-US" altLang="zh-CN" sz="2000" b="0" i="0" smtClean="0">
                                <a:latin typeface="Cambria Math" charset="0"/>
                              </a:rPr>
                              <m:t>u</m:t>
                            </m:r>
                          </m:sub>
                        </m:sSub>
                      </m:num>
                      <m:den>
                        <m:r>
                          <a:rPr kumimoji="1" lang="en-US" altLang="zh-CN" sz="2000" b="0" i="0" smtClean="0">
                            <a:latin typeface="Cambria Math" charset="0"/>
                          </a:rPr>
                          <m:t>2</m:t>
                        </m:r>
                      </m:den>
                    </m:f>
                    <m:r>
                      <a:rPr kumimoji="1" lang="mr-IN" altLang="zh-CN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</m:oMath>
                </a14:m>
                <a:r>
                  <a:rPr kumimoji="1" lang="zh-CN" altLang="en-US" sz="2000" dirty="0" smtClean="0">
                    <a:latin typeface="Cambria Math" charset="0"/>
                  </a:rPr>
                  <a:t> </a:t>
                </a:r>
                <a:r>
                  <a:rPr kumimoji="1" lang="en-US" altLang="zh-CN" sz="2000" dirty="0" smtClean="0">
                    <a:latin typeface="Cambria Math" charset="0"/>
                  </a:rPr>
                  <a:t>z</a:t>
                </a:r>
                <a14:m>
                  <m:oMath xmlns:m="http://schemas.openxmlformats.org/officeDocument/2006/math">
                    <m:r>
                      <a:rPr kumimoji="1" lang="zh-CN" altLang="en-US" sz="2000" b="0" i="0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r>
                      <a:rPr kumimoji="1" lang="en-US" altLang="zh-CN" sz="200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f>
                      <m:fPr>
                        <m:ctrlPr>
                          <a:rPr kumimoji="1" lang="mr-IN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k</m:t>
                        </m:r>
                        <m:r>
                          <a:rPr kumimoji="1" lang="zh-CN" altLang="en-US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 </m:t>
                        </m:r>
                        <m:r>
                          <a:rPr kumimoji="1" lang="en-US" altLang="zh-CN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sSub>
                          <m:sSubPr>
                            <m:ctrlP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a:rPr kumimoji="1" lang="zh-CN" altLang="en-US" sz="2000" b="0" i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kumimoji="1" lang="en-US" altLang="zh-CN" sz="2000" b="0" i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C</m:t>
                            </m:r>
                          </m:e>
                          <m:sub>
                            <m:r>
                              <a:rPr kumimoji="1" lang="en-US" altLang="zh-CN" sz="2000" b="0" i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kumimoji="1" lang="en-US" altLang="zh-CN" sz="2000" b="0" i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l</m:t>
                            </m:r>
                          </m:sub>
                        </m:sSub>
                      </m:num>
                      <m:den>
                        <m:r>
                          <a:rPr kumimoji="1" lang="en-US" altLang="zh-CN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2</m:t>
                        </m:r>
                      </m:den>
                    </m:f>
                  </m:oMath>
                </a14:m>
                <a:endParaRPr kumimoji="1" lang="en-US" altLang="zh-CN" sz="2000" dirty="0" smtClean="0">
                  <a:latin typeface="Cambria Math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0≤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𝑧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𝑘</m:t>
                    </m:r>
                  </m:oMath>
                </a14:m>
                <a:endParaRPr kumimoji="1" lang="en-US" altLang="zh-CN" sz="2000" b="0" dirty="0" smtClean="0">
                  <a:ea typeface="Cambria Math" charset="0"/>
                  <a:cs typeface="Cambria Math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C</m:t>
                        </m:r>
                      </m:e>
                      <m:sub>
                        <m:r>
                          <a:rPr kumimoji="1" lang="en-US" altLang="zh-CN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2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𝑙</m:t>
                        </m:r>
                      </m:sub>
                    </m:sSub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𝑘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r>
                      <a:rPr kumimoji="1" lang="en-US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𝑛</m:t>
                    </m:r>
                  </m:oMath>
                </a14:m>
                <a:endParaRPr kumimoji="1" lang="en-US" altLang="zh-CN" sz="2000" b="0" dirty="0" smtClean="0">
                  <a:ea typeface="Cambria Math" charset="0"/>
                  <a:cs typeface="Cambria Math" charset="0"/>
                </a:endParaRPr>
              </a:p>
              <a:p>
                <a:endParaRPr kumimoji="1" lang="en-US" altLang="zh-CN" sz="2000" dirty="0" smtClean="0"/>
              </a:p>
              <a:p>
                <a:r>
                  <a:rPr kumimoji="1" lang="en-US" altLang="zh-CN" sz="2000" dirty="0" smtClean="0"/>
                  <a:t>Option value contributed from the positive-payoff region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mr-IN" altLang="zh-CN" sz="2000" i="1" smtClean="0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0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𝜆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𝑙</m:t>
                            </m:r>
                          </m:sub>
                        </m:s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𝜆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𝑢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en-US" altLang="zh-CN" sz="2000" dirty="0" smtClean="0"/>
                  <a:t> is: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𝑟𝑇</m:t>
                          </m:r>
                        </m:sup>
                      </m:sSup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200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kumimoji="1" lang="en-US" altLang="zh-CN" sz="2000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2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𝑢</m:t>
                              </m:r>
                            </m:sub>
                          </m:sSub>
                        </m:sub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kumimoji="1" lang="mr-IN" altLang="zh-CN" sz="200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2000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𝑛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sSup>
                        <m:sSupPr>
                          <m:ctrlPr>
                            <a:rPr kumimoji="1" lang="is-I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kumimoji="1" lang="en-US" altLang="zh-CN" sz="20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𝑚</m:t>
                              </m:r>
                            </m:sub>
                          </m:sSub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𝑛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</m:sup>
                      </m:sSup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200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=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𝑈</m:t>
                          </m:r>
                          <m:d>
                            <m:dPr>
                              <m:ctrlPr>
                                <a:rPr kumimoji="1" lang="en-US" altLang="zh-CN" sz="2000" b="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brk m:alnAt="25"/>
                                </m:rP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𝑘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2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</m:d>
                        </m:sub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𝐿</m:t>
                          </m:r>
                          <m:d>
                            <m:dPr>
                              <m:ctrlPr>
                                <a:rPr kumimoji="1" lang="en-US" altLang="zh-CN" sz="2000" b="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𝑘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2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𝑙</m:t>
                                  </m:r>
                                </m:sub>
                              </m:sSub>
                            </m:e>
                          </m:d>
                        </m:sup>
                        <m:e>
                          <m:d>
                            <m:dPr>
                              <m:ctrlPr>
                                <a:rPr kumimoji="1" lang="mr-IN" altLang="zh-CN" sz="200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2000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</m:num>
                                <m:den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𝑧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sSup>
                        <m:sSupPr>
                          <m:ctrlPr>
                            <a:rPr kumimoji="1" lang="is-I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kumimoji="1" lang="en-US" altLang="zh-CN" sz="20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𝑢</m:t>
                              </m:r>
                            </m:sub>
                          </m:sSub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sSup>
                        <m:sSupPr>
                          <m:ctrlPr>
                            <a:rPr kumimoji="1" lang="is-I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kumimoji="1" lang="en-US" altLang="zh-CN" sz="20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𝑑</m:t>
                              </m:r>
                            </m:sub>
                          </m:sSub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d>
                        <m:d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𝑝𝑎𝑦𝑜𝑓𝑓</m:t>
                          </m:r>
                          <m:d>
                            <m:dPr>
                              <m:ctrlPr>
                                <a:rPr kumimoji="1" lang="en-US" altLang="zh-CN" sz="2000" b="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0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0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kumimoji="1" lang="en-US" altLang="zh-TW" sz="20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0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kumimoji="1" lang="en-US" altLang="zh-TW" sz="20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zh-TW" sz="2000" b="0" i="0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u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kumimoji="1" lang="en-US" altLang="zh-TW" sz="2000" b="0" i="0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k</m:t>
                                  </m:r>
                                  <m:r>
                                    <a:rPr kumimoji="1" lang="en-US" altLang="zh-TW" sz="2000" b="0" i="0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kumimoji="1" lang="en-US" altLang="zh-TW" sz="2000" b="0" i="0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z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kumimoji="1" lang="en-US" altLang="zh-TW" sz="20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zh-TW" sz="2000" b="0" i="0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d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kumimoji="1" lang="en-US" altLang="zh-TW" sz="2000" b="0" i="0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z</m:t>
                                  </m:r>
                                </m:sup>
                              </m:sSup>
                            </m:e>
                          </m:d>
                        </m:e>
                      </m:d>
                    </m:oMath>
                  </m:oMathPara>
                </a14:m>
                <a:endParaRPr kumimoji="1" lang="en-US" altLang="zh-CN" sz="2000" b="0" dirty="0" smtClean="0">
                  <a:ea typeface="Cambria Math" charset="0"/>
                  <a:cs typeface="Cambria Math" charset="0"/>
                </a:endParaRPr>
              </a:p>
              <a:p>
                <a:endParaRPr kumimoji="1" lang="en-US" altLang="zh-CN" sz="2000" dirty="0" smtClean="0">
                  <a:ea typeface="Cambria Math" charset="0"/>
                  <a:cs typeface="Cambria Math" charset="0"/>
                </a:endParaRPr>
              </a:p>
              <a:p>
                <a:r>
                  <a:rPr kumimoji="1" lang="en-US" altLang="zh-CN" sz="2000" b="0" dirty="0" smtClean="0">
                    <a:ea typeface="Cambria Math" charset="0"/>
                    <a:cs typeface="Cambria Math" charset="0"/>
                  </a:rPr>
                  <a:t>+</a:t>
                </a:r>
                <a14:m>
                  <m:oMath xmlns:m="http://schemas.openxmlformats.org/officeDocument/2006/math">
                    <m:r>
                      <a:rPr kumimoji="1" lang="zh-CN" altLang="en-US" sz="2000" i="1">
                        <a:latin typeface="Cambria Math" charset="0"/>
                      </a:rPr>
                      <m:t> </m:t>
                    </m:r>
                    <m:sSup>
                      <m:sSupPr>
                        <m:ctrlPr>
                          <a:rPr kumimoji="1" lang="en-US" altLang="zh-CN" sz="20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zh-CN" sz="2000" i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e</m:t>
                        </m:r>
                      </m:e>
                      <m:sup>
                        <m:r>
                          <a:rPr kumimoji="1" lang="en-US" altLang="zh-CN" sz="2000" i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kumimoji="1" lang="en-US" altLang="zh-CN" sz="2000" i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rT</m:t>
                        </m:r>
                      </m:sup>
                    </m:sSup>
                    <m:nary>
                      <m:naryPr>
                        <m:chr m:val="∑"/>
                        <m:limLoc m:val="subSup"/>
                        <m:ctrlPr>
                          <a:rPr kumimoji="1" lang="is-IS" altLang="zh-CN" sz="20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  <m:brk m:alnAt="25"/>
                          </m:rPr>
                          <a:rPr kumimoji="1" lang="en-US" altLang="zh-CN" sz="2000" i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k</m:t>
                        </m:r>
                        <m:r>
                          <a:rPr kumimoji="1" lang="en-US" altLang="zh-CN" sz="2000" i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=</m:t>
                        </m:r>
                        <m:sSub>
                          <m:sSubPr>
                            <m:ctrlPr>
                              <a:rPr kumimoji="1" lang="en-US" altLang="zh-CN" sz="20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000" i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C</m:t>
                            </m:r>
                          </m:e>
                          <m:sub>
                            <m:r>
                              <a:rPr kumimoji="1" lang="en-US" altLang="zh-CN" sz="2000" i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kumimoji="1" lang="en-US" altLang="zh-CN" sz="2000" i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l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kumimoji="1" lang="en-US" altLang="zh-CN" sz="20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000" i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C</m:t>
                            </m:r>
                          </m:e>
                          <m:sub>
                            <m:r>
                              <a:rPr kumimoji="1" lang="en-US" altLang="zh-CN" sz="2000" i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kumimoji="1" lang="en-US" altLang="zh-CN" sz="2000" i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u</m:t>
                            </m:r>
                            <m:r>
                              <a:rPr kumimoji="1" lang="en-US" altLang="zh-CN" sz="2000" i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−1</m:t>
                            </m:r>
                          </m:sub>
                        </m:sSub>
                      </m:sup>
                      <m:e>
                        <m:d>
                          <m:dPr>
                            <m:ctrlPr>
                              <a:rPr kumimoji="1" lang="mr-IN" altLang="zh-CN" sz="20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kumimoji="1" lang="mr-IN" altLang="zh-CN" sz="20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n</m:t>
                                </m:r>
                              </m:num>
                              <m:den>
                                <m:r>
                                  <m:rPr>
                                    <m:sty m:val="p"/>
                                  </m:rP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n</m:t>
                                </m:r>
                                <m: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k</m:t>
                                </m:r>
                              </m:den>
                            </m:f>
                          </m:e>
                        </m:d>
                        <m:sSup>
                          <m:sSupPr>
                            <m:ctrlPr>
                              <a:rPr kumimoji="1" lang="is-IS" altLang="zh-CN" sz="20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kumimoji="1" lang="en-US" altLang="zh-CN" sz="20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m</m:t>
                                </m:r>
                              </m:sub>
                            </m:sSub>
                          </m:e>
                          <m:sup>
                            <m:r>
                              <m:rPr>
                                <m:sty m:val="p"/>
                              </m:rPr>
                              <a:rPr kumimoji="1" lang="en-US" altLang="zh-CN" sz="2000" i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n</m:t>
                            </m:r>
                            <m:r>
                              <a:rPr kumimoji="1" lang="en-US" altLang="zh-CN" sz="2000" i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kumimoji="1" lang="en-US" altLang="zh-CN" sz="2000" i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k</m:t>
                            </m:r>
                          </m:sup>
                        </m:sSup>
                        <m:nary>
                          <m:naryPr>
                            <m:chr m:val="∑"/>
                            <m:limLoc m:val="subSup"/>
                            <m:ctrlPr>
                              <a:rPr kumimoji="1" lang="is-IS" altLang="zh-CN" sz="20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naryPr>
                          <m:sub>
                            <m:r>
                              <m:rPr>
                                <m:sty m:val="p"/>
                                <m:brk m:alnAt="25"/>
                              </m:rPr>
                              <a:rPr kumimoji="1" lang="en-US" altLang="zh-CN" sz="2000" i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z</m:t>
                            </m:r>
                            <m:r>
                              <a:rPr kumimoji="1" lang="en-US" altLang="zh-CN" sz="2000" i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=0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kumimoji="1" lang="en-US" altLang="zh-CN" sz="2000" i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L</m:t>
                            </m:r>
                            <m:d>
                              <m:dPr>
                                <m:ctrlPr>
                                  <a:rPr kumimoji="1" lang="en-US" altLang="zh-CN" sz="20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k</m:t>
                                </m:r>
                                <m: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kumimoji="1" lang="en-US" altLang="zh-CN" sz="20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1" lang="en-US" altLang="zh-CN" sz="2000" i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C</m:t>
                                    </m:r>
                                  </m:e>
                                  <m:sub>
                                    <m:r>
                                      <a:rPr kumimoji="1" lang="en-US" altLang="zh-CN" sz="2000" i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2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kumimoji="1" lang="en-US" altLang="zh-CN" sz="2000" i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l</m:t>
                                    </m:r>
                                  </m:sub>
                                </m:sSub>
                              </m:e>
                            </m:d>
                          </m:sup>
                          <m:e>
                            <m:d>
                              <m:dPr>
                                <m:ctrlPr>
                                  <a:rPr kumimoji="1" lang="mr-IN" altLang="zh-CN" sz="20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type m:val="noBar"/>
                                    <m:ctrlPr>
                                      <a:rPr kumimoji="1" lang="mr-IN" altLang="zh-CN" sz="20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kumimoji="1" lang="en-US" altLang="zh-CN" sz="2000" i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k</m:t>
                                    </m:r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kumimoji="1" lang="en-US" altLang="zh-CN" sz="2000" i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z</m:t>
                                    </m:r>
                                  </m:den>
                                </m:f>
                              </m:e>
                            </m:d>
                            <m:sSup>
                              <m:sSupPr>
                                <m:ctrlPr>
                                  <a:rPr kumimoji="1" lang="is-IS" altLang="zh-CN" sz="20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kumimoji="1" lang="en-US" altLang="zh-CN" sz="20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1" lang="en-US" altLang="zh-CN" sz="2000" i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kumimoji="1" lang="en-US" altLang="zh-CN" sz="2000" i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u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k</m:t>
                                </m:r>
                                <m: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z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kumimoji="1" lang="is-IS" altLang="zh-CN" sz="20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kumimoji="1" lang="en-US" altLang="zh-CN" sz="20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1" lang="en-US" altLang="zh-CN" sz="2000" i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kumimoji="1" lang="en-US" altLang="zh-CN" sz="2000" i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d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z</m:t>
                                </m:r>
                              </m:sup>
                            </m:sSup>
                            <m:d>
                              <m:dPr>
                                <m:ctrlPr>
                                  <a:rPr kumimoji="1" lang="en-US" altLang="zh-CN" sz="20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payoff</m:t>
                                </m:r>
                                <m:d>
                                  <m:dPr>
                                    <m:ctrlPr>
                                      <a:rPr kumimoji="1" lang="en-US" altLang="zh-CN" sz="20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kumimoji="1" lang="en-US" altLang="zh-TW" sz="2000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sz="2000" i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S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sz="2000" i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  <m:sSup>
                                      <m:sSupPr>
                                        <m:ctrlPr>
                                          <a:rPr kumimoji="1" lang="en-US" altLang="zh-TW" sz="2000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sz="2000" i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u</m:t>
                                        </m:r>
                                      </m:e>
                                      <m:sup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sz="2000" i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k</m:t>
                                        </m:r>
                                        <m:r>
                                          <a:rPr kumimoji="1" lang="en-US" altLang="zh-TW" sz="2000" i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−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sz="2000" i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z</m:t>
                                        </m:r>
                                      </m:sup>
                                    </m:sSup>
                                    <m:sSup>
                                      <m:sSupPr>
                                        <m:ctrlPr>
                                          <a:rPr kumimoji="1" lang="en-US" altLang="zh-TW" sz="2000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sz="2000" i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d</m:t>
                                        </m:r>
                                      </m:e>
                                      <m:sup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sz="2000" i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z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</m:d>
                          </m:e>
                        </m:nary>
                      </m:e>
                    </m:nary>
                  </m:oMath>
                </a14:m>
                <a:endParaRPr kumimoji="1" lang="en-US" altLang="zh-CN" sz="2000" dirty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endParaRPr kumimoji="1" lang="en-US" altLang="zh-CN" sz="2000" dirty="0">
                  <a:latin typeface="Cambria Math" charset="0"/>
                </a:endParaRPr>
              </a:p>
              <a:p>
                <a:endParaRPr kumimoji="1" lang="en-US" altLang="zh-CN" sz="2000" b="0" dirty="0" smtClean="0">
                  <a:ea typeface="Cambria Math" charset="0"/>
                  <a:cs typeface="Cambria Math" charset="0"/>
                </a:endParaRPr>
              </a:p>
            </p:txBody>
          </p:sp>
        </mc:Choice>
        <mc:Fallback xmlns=""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558" y="1815353"/>
                <a:ext cx="8646459" cy="4154792"/>
              </a:xfrm>
              <a:prstGeom prst="rect">
                <a:avLst/>
              </a:prstGeom>
              <a:blipFill rotWithShape="0">
                <a:blip r:embed="rId4"/>
                <a:stretch>
                  <a:fillRect l="-776" t="-8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679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672353" y="484094"/>
                <a:ext cx="357691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charset="2"/>
                  <a:buChar char="l"/>
                </a:pPr>
                <a:r>
                  <a:rPr kumimoji="1" lang="en-US" altLang="zh-CN" sz="2000" dirty="0" smtClean="0"/>
                  <a:t>Case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3:</a:t>
                </a:r>
                <a14:m>
                  <m:oMath xmlns:m="http://schemas.openxmlformats.org/officeDocument/2006/math">
                    <m:r>
                      <a:rPr kumimoji="1" lang="zh-CN" altLang="en-US" sz="2000" b="0" i="0" smtClean="0">
                        <a:latin typeface="Cambria Math" charset="0"/>
                      </a:rPr>
                      <m:t>  </m:t>
                    </m:r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00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</a:rPr>
                          <m:t>l</m:t>
                        </m:r>
                      </m:sub>
                    </m:sSub>
                    <m:r>
                      <a:rPr kumimoji="1" lang="mr-IN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&lt;</m:t>
                    </m:r>
                    <m:sSub>
                      <m:sSubPr>
                        <m:ctrlP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0</m:t>
                        </m:r>
                      </m:sub>
                    </m:sSub>
                    <m:r>
                      <a:rPr kumimoji="1" lang="mr-IN" altLang="zh-CN" sz="20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&lt;</m:t>
                    </m:r>
                    <m:sSub>
                      <m:sSub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200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u</m:t>
                        </m:r>
                      </m:sub>
                    </m:sSub>
                  </m:oMath>
                </a14:m>
                <a:r>
                  <a:rPr kumimoji="1" lang="zh-CN" altLang="en-US" sz="2000" dirty="0" smtClean="0"/>
                  <a:t> </a:t>
                </a:r>
                <a:endParaRPr kumimoji="1" lang="zh-CN" altLang="en-US" sz="2000" dirty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353" y="484094"/>
                <a:ext cx="3576918" cy="400110"/>
              </a:xfrm>
              <a:prstGeom prst="rect">
                <a:avLst/>
              </a:prstGeom>
              <a:blipFill rotWithShape="0">
                <a:blip r:embed="rId2"/>
                <a:stretch>
                  <a:fillRect l="-1533" t="-98485" b="-1242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995082" y="884204"/>
                <a:ext cx="6777318" cy="9156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zh-CN" altLang="en-US" sz="2000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/>
                  <a:t>-</a:t>
                </a:r>
                <a:r>
                  <a:rPr kumimoji="1" lang="en-US" altLang="zh-CN" sz="2000" dirty="0" smtClean="0"/>
                  <a:t>n</a:t>
                </a:r>
                <a14:m>
                  <m:oMath xmlns:m="http://schemas.openxmlformats.org/officeDocument/2006/math">
                    <m:r>
                      <a:rPr kumimoji="1" lang="en-US" altLang="zh-CN" sz="200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sSub>
                      <m:sSubPr>
                        <m:ctrlPr>
                          <a:rPr kumimoji="1" lang="en-US" altLang="zh-CN" sz="200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3</m:t>
                        </m:r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𝑙</m:t>
                        </m:r>
                      </m:sub>
                    </m:sSub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≤0</m:t>
                    </m:r>
                    <m:r>
                      <a:rPr kumimoji="1" lang="en-US" altLang="zh-CN" sz="200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sSub>
                      <m:sSubPr>
                        <m:ctrlPr>
                          <a:rPr kumimoji="1" lang="en-US" altLang="zh-CN" sz="200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3</m:t>
                        </m:r>
                        <m:r>
                          <a:rPr kumimoji="1" lang="en-US" altLang="zh-CN" sz="2000" b="0" i="1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𝑢</m:t>
                        </m:r>
                      </m:sub>
                    </m:sSub>
                    <m:r>
                      <a:rPr kumimoji="1" lang="en-US" altLang="zh-CN" sz="200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≤</m:t>
                    </m:r>
                    <m:r>
                      <a:rPr kumimoji="1" lang="en-US" altLang="zh-CN" sz="2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𝑛</m:t>
                    </m:r>
                  </m:oMath>
                </a14:m>
                <a:endParaRPr kumimoji="1" lang="en-US" altLang="zh-CN" sz="2000" b="0" dirty="0" smtClean="0">
                  <a:ea typeface="Cambria Math" charset="0"/>
                  <a:cs typeface="Cambria Math" charset="0"/>
                </a:endParaRPr>
              </a:p>
              <a:p>
                <a14:m>
                  <m:oMath xmlns:m="http://schemas.openxmlformats.org/officeDocument/2006/math">
                    <m:r>
                      <a:rPr kumimoji="1" lang="en-US" altLang="zh-CN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⟹</m:t>
                    </m:r>
                  </m:oMath>
                </a14:m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positive-payoff region: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mr-IN" altLang="zh-CN" sz="2000" i="1" smtClean="0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0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𝐶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3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𝑙</m:t>
                            </m:r>
                          </m:sub>
                        </m:s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,−1</m:t>
                        </m:r>
                      </m:e>
                    </m:d>
                    <m:r>
                      <a:rPr kumimoji="1" lang="zh-CN" altLang="en-US" sz="2000" b="0" i="1" smtClean="0">
                        <a:latin typeface="Cambria Math" charset="0"/>
                      </a:rPr>
                      <m:t> </m:t>
                    </m:r>
                    <m:r>
                      <a:rPr kumimoji="1" lang="en-US" altLang="zh-CN" sz="2000" b="0" i="1" smtClean="0">
                        <a:latin typeface="Cambria Math" charset="0"/>
                      </a:rPr>
                      <m:t>𝑎𝑛𝑑</m:t>
                    </m:r>
                    <m:r>
                      <a:rPr kumimoji="1" lang="zh-CN" altLang="en-US" sz="2000" b="0" i="1" smtClean="0">
                        <a:latin typeface="Cambria Math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kumimoji="1" lang="mr-IN" altLang="zh-CN" sz="2000" b="0" i="1" smtClean="0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0,</m:t>
                        </m:r>
                        <m:sSub>
                          <m:sSub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𝐶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3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𝑢</m:t>
                            </m:r>
                          </m:sub>
                        </m:sSub>
                      </m:e>
                    </m:d>
                  </m:oMath>
                </a14:m>
                <a:endParaRPr kumimoji="1" lang="zh-CN" altLang="en-US" sz="2000" dirty="0"/>
              </a:p>
              <a:p>
                <a:endParaRPr kumimoji="1" lang="zh-CN" altLang="en-US" dirty="0"/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082" y="884204"/>
                <a:ext cx="6777318" cy="915635"/>
              </a:xfrm>
              <a:prstGeom prst="rect">
                <a:avLst/>
              </a:prstGeom>
              <a:blipFill rotWithShape="0">
                <a:blip r:embed="rId3"/>
                <a:stretch>
                  <a:fillRect t="-10000" b="-32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/>
            </p:nvSpPr>
            <p:spPr>
              <a:xfrm>
                <a:off x="134469" y="1811219"/>
                <a:ext cx="8875059" cy="32950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000" dirty="0" smtClean="0"/>
                  <a:t>Option value contributed from the positive-payoff region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mr-IN" altLang="zh-CN" sz="2000" i="1" smtClean="0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20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𝜆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𝑙</m:t>
                            </m:r>
                          </m:sub>
                        </m:sSub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𝜆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𝑢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en-US" altLang="zh-CN" sz="2000" dirty="0" smtClean="0"/>
                  <a:t> is: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𝑟𝑇</m:t>
                          </m:r>
                        </m:sup>
                      </m:sSup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200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=−</m:t>
                          </m:r>
                          <m:sSub>
                            <m:sSubPr>
                              <m:ctrlPr>
                                <a:rPr kumimoji="1" lang="en-US" altLang="zh-CN" sz="2000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3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𝑙</m:t>
                              </m:r>
                            </m:sub>
                          </m:sSub>
                        </m:sub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kumimoji="1" lang="mr-IN" altLang="zh-CN" sz="200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2000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𝑛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sSup>
                        <m:sSupPr>
                          <m:ctrlPr>
                            <a:rPr kumimoji="1" lang="is-I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kumimoji="1" lang="en-US" altLang="zh-CN" sz="20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𝑚</m:t>
                              </m:r>
                            </m:sub>
                          </m:sSub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𝑛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</m:sup>
                      </m:sSup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200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=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𝑈</m:t>
                          </m:r>
                          <m:d>
                            <m:dPr>
                              <m:ctrlPr>
                                <a:rPr kumimoji="1" lang="en-US" altLang="zh-CN" sz="2000" b="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brk m:alnAt="25"/>
                                </m:rP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𝑘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,−1 </m:t>
                              </m:r>
                            </m:e>
                          </m:d>
                        </m:sub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𝐿</m:t>
                          </m:r>
                          <m:d>
                            <m:dPr>
                              <m:ctrlPr>
                                <a:rPr kumimoji="1" lang="en-US" altLang="zh-CN" sz="2000" b="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𝑘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3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𝑙</m:t>
                                  </m:r>
                                </m:sub>
                              </m:sSub>
                            </m:e>
                          </m:d>
                        </m:sup>
                        <m:e>
                          <m:d>
                            <m:dPr>
                              <m:ctrlPr>
                                <a:rPr kumimoji="1" lang="mr-IN" altLang="zh-CN" sz="200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2000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</m:num>
                                <m:den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𝑧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sSup>
                        <m:sSupPr>
                          <m:ctrlPr>
                            <a:rPr kumimoji="1" lang="is-I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kumimoji="1" lang="en-US" altLang="zh-CN" sz="20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𝑢</m:t>
                              </m:r>
                            </m:sub>
                          </m:sSub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sSup>
                        <m:sSupPr>
                          <m:ctrlPr>
                            <a:rPr kumimoji="1" lang="is-I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kumimoji="1" lang="en-US" altLang="zh-CN" sz="200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𝑑</m:t>
                              </m:r>
                            </m:sub>
                          </m:sSub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𝑧</m:t>
                          </m:r>
                        </m:sup>
                      </m:sSup>
                      <m:d>
                        <m:dPr>
                          <m:ctrlPr>
                            <a:rPr kumimoji="1" lang="en-US" altLang="zh-CN" sz="2000" b="0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𝑝𝑎𝑦𝑜𝑓𝑓</m:t>
                          </m:r>
                          <m:d>
                            <m:dPr>
                              <m:ctrlPr>
                                <a:rPr kumimoji="1" lang="en-US" altLang="zh-CN" sz="2000" b="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0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0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kumimoji="1" lang="en-US" altLang="zh-TW" sz="20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0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kumimoji="1" lang="en-US" altLang="zh-TW" sz="20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zh-TW" sz="2000" b="0" i="0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u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kumimoji="1" lang="en-US" altLang="zh-TW" sz="2000" b="0" i="0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k</m:t>
                                  </m:r>
                                  <m:r>
                                    <a:rPr kumimoji="1" lang="en-US" altLang="zh-TW" sz="2000" b="0" i="0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kumimoji="1" lang="en-US" altLang="zh-TW" sz="2000" b="0" i="0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z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kumimoji="1" lang="en-US" altLang="zh-TW" sz="20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zh-TW" sz="2000" b="0" i="0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d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kumimoji="1" lang="en-US" altLang="zh-TW" sz="2000" b="0" i="0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z</m:t>
                                  </m:r>
                                </m:sup>
                              </m:sSup>
                            </m:e>
                          </m:d>
                        </m:e>
                      </m:d>
                      <m:r>
                        <a:rPr kumimoji="1" lang="en-US" altLang="zh-CN" sz="2000" b="0" i="1" smtClean="0">
                          <a:latin typeface="Cambria Math" charset="0"/>
                        </a:rPr>
                        <m:t>+</m:t>
                      </m:r>
                      <m:sSup>
                        <m:sSupPr>
                          <m:ctrlPr>
                            <a:rPr kumimoji="1" lang="en-US" altLang="zh-CN" sz="200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𝑟𝑇</m:t>
                          </m:r>
                        </m:sup>
                      </m:sSup>
                      <m:nary>
                        <m:naryPr>
                          <m:chr m:val="∑"/>
                          <m:limLoc m:val="subSup"/>
                          <m:ctrlPr>
                            <a:rPr kumimoji="1" lang="is-IS" altLang="zh-CN" sz="2000" b="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kumimoji="1" lang="en-US" altLang="zh-CN" sz="2000" b="0" i="1" smtClean="0">
                              <a:latin typeface="Cambria Math" charset="0"/>
                            </a:rPr>
                            <m:t>𝑘</m:t>
                          </m:r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=1</m:t>
                          </m:r>
                        </m:sub>
                        <m:sup>
                          <m:r>
                            <a:rPr kumimoji="1" lang="en-US" altLang="zh-CN" sz="2000" b="0" i="1" smtClean="0">
                              <a:latin typeface="Cambria Math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zh-CN" sz="2000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3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𝑙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−1</m:t>
                              </m:r>
                            </m:sub>
                          </m:sSub>
                        </m:sup>
                        <m:e>
                          <m:d>
                            <m:dPr>
                              <m:ctrlPr>
                                <a:rPr kumimoji="1" lang="mr-IN" altLang="zh-CN" sz="200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kumimoji="1" lang="mr-IN" altLang="zh-CN" sz="2000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𝑛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kumimoji="1" lang="is-IS" altLang="zh-CN" sz="2000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kumimoji="1" lang="en-US" altLang="zh-CN" sz="200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  <m:sup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𝑛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𝑘</m:t>
                              </m:r>
                            </m:sup>
                          </m:sSup>
                          <m:nary>
                            <m:naryPr>
                              <m:chr m:val="∑"/>
                              <m:limLoc m:val="subSup"/>
                              <m:ctrlPr>
                                <a:rPr kumimoji="1" lang="is-IS" altLang="zh-CN" sz="2000" b="0" i="1" smtClean="0">
                                  <a:latin typeface="Cambria Math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𝑧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=</m:t>
                              </m:r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𝑈</m:t>
                              </m:r>
                              <m:d>
                                <m:dPr>
                                  <m:ctrlP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brk m:alnAt="25"/>
                                    </m:rP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,−1 </m:t>
                                  </m:r>
                                </m:e>
                              </m:d>
                            </m:sub>
                            <m:sup>
                              <m:r>
                                <a:rPr kumimoji="1" lang="en-US" altLang="zh-CN" sz="2000" b="0" i="1" smtClean="0">
                                  <a:latin typeface="Cambria Math" charset="0"/>
                                </a:rPr>
                                <m:t>𝑘</m:t>
                              </m:r>
                            </m:sup>
                            <m:e>
                              <m:d>
                                <m:dPr>
                                  <m:ctrlPr>
                                    <a:rPr kumimoji="1" lang="mr-IN" altLang="zh-CN" sz="2000" i="1" smtClean="0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type m:val="noBar"/>
                                      <m:ctrlPr>
                                        <a:rPr kumimoji="1" lang="mr-IN" altLang="zh-CN" sz="2000" i="1" smtClean="0">
                                          <a:latin typeface="Cambria Math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  <m:t>𝑘</m:t>
                                      </m:r>
                                    </m:num>
                                    <m:den>
                                      <m: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d>
                              <m:sSup>
                                <m:sSupPr>
                                  <m:ctrlPr>
                                    <a:rPr kumimoji="1" lang="is-IS" altLang="zh-CN" sz="2000" i="1" smtClean="0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kumimoji="1" lang="en-US" altLang="zh-CN" sz="2000" i="1" smtClean="0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𝑘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𝑧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kumimoji="1" lang="is-IS" altLang="zh-CN" sz="2000" i="1" smtClean="0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kumimoji="1" lang="en-US" altLang="zh-CN" sz="2000" i="1" smtClean="0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𝑧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2000" b="0" i="1" smtClean="0">
                                      <a:latin typeface="Cambria Math" charset="0"/>
                                    </a:rPr>
                                    <m:t>𝑝𝑎𝑦𝑜𝑓𝑓</m:t>
                                  </m:r>
                                  <m:d>
                                    <m:dPr>
                                      <m:ctrlPr>
                                        <a:rPr kumimoji="1" lang="en-US" altLang="zh-CN" sz="2000" b="0" i="1" smtClean="0">
                                          <a:latin typeface="Cambria Math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US" altLang="zh-TW" sz="20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sz="20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𝑆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TW" sz="20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sSup>
                                        <m:sSupPr>
                                          <m:ctrlPr>
                                            <a:rPr kumimoji="1" lang="en-US" altLang="zh-TW" sz="20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kumimoji="1" lang="en-US" altLang="zh-TW" sz="2000" b="0" i="0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u</m:t>
                                          </m:r>
                                        </m:e>
                                        <m:sup>
                                          <m:r>
                                            <m:rPr>
                                              <m:sty m:val="p"/>
                                            </m:rPr>
                                            <a:rPr kumimoji="1" lang="en-US" altLang="zh-TW" sz="2000" b="0" i="0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k</m:t>
                                          </m:r>
                                          <m:r>
                                            <a:rPr kumimoji="1" lang="en-US" altLang="zh-TW" sz="2000" b="0" i="0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−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kumimoji="1" lang="en-US" altLang="zh-TW" sz="2000" b="0" i="0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z</m:t>
                                          </m:r>
                                        </m:sup>
                                      </m:sSup>
                                      <m:sSup>
                                        <m:sSupPr>
                                          <m:ctrlPr>
                                            <a:rPr kumimoji="1" lang="en-US" altLang="zh-TW" sz="2000" b="0" i="1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kumimoji="1" lang="en-US" altLang="zh-TW" sz="2000" b="0" i="0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d</m:t>
                                          </m:r>
                                        </m:e>
                                        <m:sup>
                                          <m:r>
                                            <m:rPr>
                                              <m:sty m:val="p"/>
                                            </m:rPr>
                                            <a:rPr kumimoji="1" lang="en-US" altLang="zh-TW" sz="2000" b="0" i="0" smtClean="0">
                                              <a:latin typeface="Cambria Math" charset="0"/>
                                              <a:ea typeface="Cambria Math" charset="0"/>
                                              <a:cs typeface="Cambria Math" charset="0"/>
                                            </a:rPr>
                                            <m:t>z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kumimoji="1" lang="en-US" altLang="zh-CN" sz="2000" dirty="0" smtClean="0"/>
              </a:p>
              <a:p>
                <a:endParaRPr kumimoji="1" lang="en-US" altLang="zh-CN" sz="2000" dirty="0" smtClean="0"/>
              </a:p>
              <a:p>
                <a:r>
                  <a:rPr kumimoji="1" lang="zh-CN" altLang="en-US" sz="2000" dirty="0"/>
                  <a:t> </a:t>
                </a:r>
                <a:r>
                  <a:rPr kumimoji="1" lang="zh-CN" altLang="en-US" sz="2000" dirty="0" smtClean="0"/>
                  <a:t> </a:t>
                </a:r>
                <a:r>
                  <a:rPr kumimoji="1" lang="en-US" altLang="zh-CN" sz="2000" dirty="0" smtClean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00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𝑒</m:t>
                        </m:r>
                      </m:e>
                      <m:sup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𝑟𝑇</m:t>
                        </m:r>
                      </m:sup>
                    </m:sSup>
                    <m:nary>
                      <m:naryPr>
                        <m:chr m:val="∑"/>
                        <m:limLoc m:val="subSup"/>
                        <m:ctrlPr>
                          <a:rPr kumimoji="1" lang="is-IS" altLang="zh-CN" sz="2000" i="1" smtClean="0">
                            <a:latin typeface="Cambria Math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kumimoji="1" lang="en-US" altLang="zh-CN" sz="2000" b="0" i="1" smtClean="0">
                            <a:latin typeface="Cambria Math" charset="0"/>
                          </a:rPr>
                          <m:t>𝑘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=</m:t>
                        </m:r>
                        <m:sSub>
                          <m:sSub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𝐶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3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𝑢</m:t>
                            </m:r>
                          </m:sub>
                        </m:sSub>
                      </m:sub>
                      <m:sup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𝑛</m:t>
                        </m:r>
                      </m:sup>
                      <m:e>
                        <m:d>
                          <m:dPr>
                            <m:ctrlPr>
                              <a:rPr kumimoji="1" lang="mr-IN" altLang="zh-CN" sz="2000" i="1" smtClean="0">
                                <a:latin typeface="Cambria Math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kumimoji="1" lang="mr-IN" altLang="zh-CN" sz="2000" i="1" smtClean="0">
                                    <a:latin typeface="Cambria Math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𝑛</m:t>
                                </m:r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−</m:t>
                                </m:r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𝑘</m:t>
                                </m:r>
                              </m:den>
                            </m:f>
                          </m:e>
                        </m:d>
                      </m:e>
                    </m:nary>
                    <m:sSup>
                      <m:sSupPr>
                        <m:ctrlPr>
                          <a:rPr kumimoji="1" lang="is-IS" altLang="zh-CN" sz="2000" i="1" smtClean="0">
                            <a:latin typeface="Cambria Math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kumimoji="1" lang="en-US" altLang="zh-CN" sz="20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𝑚</m:t>
                            </m:r>
                          </m:sub>
                        </m:sSub>
                      </m:e>
                      <m:sup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𝑛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𝑘</m:t>
                        </m:r>
                      </m:sup>
                    </m:sSup>
                    <m:nary>
                      <m:naryPr>
                        <m:chr m:val="∑"/>
                        <m:limLoc m:val="subSup"/>
                        <m:ctrlPr>
                          <a:rPr kumimoji="1" lang="is-IS" altLang="zh-CN" sz="2000" i="1" smtClean="0">
                            <a:latin typeface="Cambria Math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kumimoji="1" lang="en-US" altLang="zh-CN" sz="2000" b="0" i="1" smtClean="0">
                            <a:latin typeface="Cambria Math" charset="0"/>
                          </a:rPr>
                          <m:t>𝑧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=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𝑈</m:t>
                        </m:r>
                        <m:d>
                          <m:d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m:rPr>
                                <m:brk m:alnAt="25"/>
                              </m:rPr>
                              <a:rPr kumimoji="1" lang="en-US" altLang="zh-CN" sz="2000" b="0" i="1" smtClean="0">
                                <a:latin typeface="Cambria Math" charset="0"/>
                              </a:rPr>
                              <m:t>𝑘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3</m:t>
                                </m:r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𝑢</m:t>
                                </m:r>
                              </m:sub>
                            </m:sSub>
                          </m:e>
                        </m:d>
                      </m:sub>
                      <m:sup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𝐿</m:t>
                        </m:r>
                        <m:d>
                          <m:d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𝑘</m:t>
                            </m:r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,0 </m:t>
                            </m:r>
                          </m:e>
                        </m:d>
                      </m:sup>
                      <m:e>
                        <m:d>
                          <m:dPr>
                            <m:ctrlPr>
                              <a:rPr kumimoji="1" lang="mr-IN" altLang="zh-CN" sz="2000" i="1" smtClean="0">
                                <a:latin typeface="Cambria Math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kumimoji="1" lang="mr-IN" altLang="zh-CN" sz="2000" i="1" smtClean="0">
                                    <a:latin typeface="Cambria Math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𝑘</m:t>
                                </m:r>
                              </m:num>
                              <m:den>
                                <m:r>
                                  <a:rPr kumimoji="1" lang="en-US" altLang="zh-CN" sz="2000" b="0" i="1" smtClean="0">
                                    <a:latin typeface="Cambria Math" charset="0"/>
                                  </a:rPr>
                                  <m:t>𝑧</m:t>
                                </m:r>
                              </m:den>
                            </m:f>
                          </m:e>
                        </m:d>
                      </m:e>
                    </m:nary>
                    <m:sSup>
                      <m:sSupPr>
                        <m:ctrlPr>
                          <a:rPr kumimoji="1" lang="is-IS" altLang="zh-CN" sz="2000" i="1" smtClean="0">
                            <a:latin typeface="Cambria Math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kumimoji="1" lang="en-US" altLang="zh-CN" sz="20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𝑢</m:t>
                            </m:r>
                          </m:sub>
                        </m:sSub>
                      </m:e>
                      <m:sup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𝑘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−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𝑧</m:t>
                        </m:r>
                      </m:sup>
                    </m:sSup>
                    <m:sSup>
                      <m:sSupPr>
                        <m:ctrlPr>
                          <a:rPr kumimoji="1" lang="is-IS" altLang="zh-CN" sz="2000" i="1" smtClean="0">
                            <a:latin typeface="Cambria Math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kumimoji="1" lang="en-US" altLang="zh-CN" sz="200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𝑃</m:t>
                            </m:r>
                          </m:e>
                          <m:sub>
                            <m:r>
                              <a:rPr kumimoji="1" lang="en-US" altLang="zh-CN" sz="2000" b="0" i="1" smtClean="0">
                                <a:latin typeface="Cambria Math" charset="0"/>
                              </a:rPr>
                              <m:t>𝑑</m:t>
                            </m:r>
                          </m:sub>
                        </m:sSub>
                      </m:e>
                      <m:sup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𝑧</m:t>
                        </m:r>
                      </m:sup>
                    </m:sSup>
                    <m:d>
                      <m:dPr>
                        <m:ctrlPr>
                          <a:rPr kumimoji="1" lang="en-US" altLang="zh-CN" sz="2000" b="0" i="1" smtClean="0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CN" sz="2000" b="0" i="1" smtClean="0">
                            <a:latin typeface="Cambria Math" charset="0"/>
                          </a:rPr>
                          <m:t>𝑝𝑎𝑦𝑜𝑓𝑓</m:t>
                        </m:r>
                        <m:d>
                          <m:dPr>
                            <m:ctrlPr>
                              <a:rPr kumimoji="1" lang="en-US" altLang="zh-CN" sz="2000" b="0" i="1" smtClean="0">
                                <a:latin typeface="Cambria Math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TW" sz="20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0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kumimoji="1" lang="en-US" altLang="zh-TW" sz="20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0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kumimoji="1" lang="en-US" altLang="zh-TW" sz="20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kumimoji="1" lang="en-US" altLang="zh-TW" sz="2000" b="0" i="0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u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kumimoji="1" lang="en-US" altLang="zh-TW" sz="2000" b="0" i="0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k</m:t>
                                </m:r>
                                <m:r>
                                  <a:rPr kumimoji="1" lang="en-US" altLang="zh-TW" sz="2000" b="0" i="0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TW" sz="2000" b="0" i="0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z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kumimoji="1" lang="en-US" altLang="zh-TW" sz="20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kumimoji="1" lang="en-US" altLang="zh-TW" sz="2000" b="0" i="0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d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kumimoji="1" lang="en-US" altLang="zh-TW" sz="2000" b="0" i="0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z</m:t>
                                </m:r>
                              </m:sup>
                            </m:sSup>
                          </m:e>
                        </m:d>
                      </m:e>
                    </m:d>
                  </m:oMath>
                </a14:m>
                <a:endParaRPr kumimoji="1" lang="en-US" altLang="zh-CN" sz="2000" b="0" dirty="0" smtClean="0">
                  <a:ea typeface="Cambria Math" charset="0"/>
                  <a:cs typeface="Cambria Math" charset="0"/>
                </a:endParaRPr>
              </a:p>
              <a:p>
                <a:endParaRPr kumimoji="1" lang="en-US" altLang="zh-CN" sz="2000" dirty="0" smtClean="0">
                  <a:ea typeface="Cambria Math" charset="0"/>
                  <a:cs typeface="Cambria Math" charset="0"/>
                </a:endParaRPr>
              </a:p>
              <a:p>
                <a:r>
                  <a:rPr kumimoji="1" lang="zh-CN" altLang="en-US" sz="2000" b="0" dirty="0" smtClean="0">
                    <a:ea typeface="Cambria Math" charset="0"/>
                    <a:cs typeface="Cambria Math" charset="0"/>
                  </a:rPr>
                  <a:t>  </a:t>
                </a:r>
                <a:r>
                  <a:rPr kumimoji="1" lang="en-US" altLang="zh-CN" sz="2000" b="0" dirty="0" smtClean="0">
                    <a:ea typeface="Cambria Math" charset="0"/>
                    <a:cs typeface="Cambria Math" charset="0"/>
                  </a:rPr>
                  <a:t>+</a:t>
                </a:r>
                <a14:m>
                  <m:oMath xmlns:m="http://schemas.openxmlformats.org/officeDocument/2006/math">
                    <m:r>
                      <a:rPr kumimoji="1" lang="zh-CN" altLang="en-US" sz="2000" i="1">
                        <a:latin typeface="Cambria Math" charset="0"/>
                      </a:rPr>
                      <m:t> </m:t>
                    </m:r>
                    <m:sSup>
                      <m:sSupPr>
                        <m:ctrlPr>
                          <a:rPr kumimoji="1" lang="en-US" altLang="zh-CN" sz="20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zh-CN" sz="2000" i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e</m:t>
                        </m:r>
                      </m:e>
                      <m:sup>
                        <m:r>
                          <a:rPr kumimoji="1" lang="en-US" altLang="zh-CN" sz="2000" i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kumimoji="1" lang="en-US" altLang="zh-CN" sz="2000" i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rT</m:t>
                        </m:r>
                      </m:sup>
                    </m:sSup>
                    <m:nary>
                      <m:naryPr>
                        <m:chr m:val="∑"/>
                        <m:limLoc m:val="subSup"/>
                        <m:ctrlPr>
                          <a:rPr kumimoji="1" lang="is-IS" altLang="zh-CN" sz="20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  <m:brk m:alnAt="25"/>
                          </m:rPr>
                          <a:rPr kumimoji="1" lang="en-US" altLang="zh-CN" sz="2000" i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k</m:t>
                        </m:r>
                        <m:r>
                          <a:rPr kumimoji="1" lang="en-US" altLang="zh-CN" sz="2000" i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=</m:t>
                        </m:r>
                        <m:r>
                          <a:rPr kumimoji="1" lang="en-US" altLang="zh-CN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0</m:t>
                        </m:r>
                      </m:sub>
                      <m:sup>
                        <m:sSub>
                          <m:sSubPr>
                            <m:ctrlPr>
                              <a:rPr kumimoji="1" lang="en-US" altLang="zh-CN" sz="20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CN" sz="2000" i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C</m:t>
                            </m:r>
                          </m:e>
                          <m:sub>
                            <m:r>
                              <a:rPr kumimoji="1" lang="en-US" altLang="zh-CN" sz="2000" b="0" i="0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kumimoji="1" lang="en-US" altLang="zh-CN" sz="2000" i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u</m:t>
                            </m:r>
                            <m:r>
                              <a:rPr kumimoji="1" lang="en-US" altLang="zh-CN" sz="2000" i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−1</m:t>
                            </m:r>
                          </m:sub>
                        </m:sSub>
                      </m:sup>
                      <m:e>
                        <m:d>
                          <m:dPr>
                            <m:ctrlPr>
                              <a:rPr kumimoji="1" lang="mr-IN" altLang="zh-CN" sz="20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kumimoji="1" lang="mr-IN" altLang="zh-CN" sz="20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n</m:t>
                                </m:r>
                              </m:num>
                              <m:den>
                                <m:r>
                                  <m:rPr>
                                    <m:sty m:val="p"/>
                                  </m:rP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n</m:t>
                                </m:r>
                                <m: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k</m:t>
                                </m:r>
                              </m:den>
                            </m:f>
                          </m:e>
                        </m:d>
                        <m:sSup>
                          <m:sSupPr>
                            <m:ctrlPr>
                              <a:rPr kumimoji="1" lang="is-IS" altLang="zh-CN" sz="20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kumimoji="1" lang="en-US" altLang="zh-CN" sz="20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m</m:t>
                                </m:r>
                              </m:sub>
                            </m:sSub>
                          </m:e>
                          <m:sup>
                            <m:r>
                              <m:rPr>
                                <m:sty m:val="p"/>
                              </m:rPr>
                              <a:rPr kumimoji="1" lang="en-US" altLang="zh-CN" sz="2000" i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n</m:t>
                            </m:r>
                            <m:r>
                              <a:rPr kumimoji="1" lang="en-US" altLang="zh-CN" sz="2000" i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kumimoji="1" lang="en-US" altLang="zh-CN" sz="2000" i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k</m:t>
                            </m:r>
                          </m:sup>
                        </m:sSup>
                        <m:nary>
                          <m:naryPr>
                            <m:chr m:val="∑"/>
                            <m:limLoc m:val="subSup"/>
                            <m:ctrlPr>
                              <a:rPr kumimoji="1" lang="is-IS" altLang="zh-CN" sz="20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naryPr>
                          <m:sub>
                            <m:r>
                              <m:rPr>
                                <m:sty m:val="p"/>
                                <m:brk m:alnAt="25"/>
                              </m:rPr>
                              <a:rPr kumimoji="1" lang="en-US" altLang="zh-CN" sz="2000" i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z</m:t>
                            </m:r>
                            <m:r>
                              <a:rPr kumimoji="1" lang="en-US" altLang="zh-CN" sz="2000" i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=0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kumimoji="1" lang="en-US" altLang="zh-CN" sz="2000" i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L</m:t>
                            </m:r>
                            <m:d>
                              <m:dPr>
                                <m:ctrlPr>
                                  <a:rPr kumimoji="1" lang="en-US" altLang="zh-CN" sz="20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k</m:t>
                                </m:r>
                                <m: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,</m:t>
                                </m:r>
                                <m:r>
                                  <a:rPr kumimoji="1" lang="en-US" altLang="zh-CN" sz="2000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0</m:t>
                                </m:r>
                                <m:r>
                                  <a:rPr kumimoji="1" lang="en-US" altLang="zh-CN" sz="200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 </m:t>
                                </m:r>
                              </m:e>
                            </m:d>
                          </m:sup>
                          <m:e>
                            <m:d>
                              <m:dPr>
                                <m:ctrlPr>
                                  <a:rPr kumimoji="1" lang="mr-IN" altLang="zh-CN" sz="20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type m:val="noBar"/>
                                    <m:ctrlPr>
                                      <a:rPr kumimoji="1" lang="mr-IN" altLang="zh-CN" sz="20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kumimoji="1" lang="en-US" altLang="zh-CN" sz="2000" i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k</m:t>
                                    </m:r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kumimoji="1" lang="en-US" altLang="zh-CN" sz="2000" i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z</m:t>
                                    </m:r>
                                  </m:den>
                                </m:f>
                              </m:e>
                            </m:d>
                            <m:sSup>
                              <m:sSupPr>
                                <m:ctrlPr>
                                  <a:rPr kumimoji="1" lang="is-IS" altLang="zh-CN" sz="20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kumimoji="1" lang="en-US" altLang="zh-CN" sz="20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1" lang="en-US" altLang="zh-CN" sz="2000" i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kumimoji="1" lang="en-US" altLang="zh-CN" sz="2000" i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u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k</m:t>
                                </m:r>
                                <m: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z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kumimoji="1" lang="is-IS" altLang="zh-CN" sz="20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kumimoji="1" lang="en-US" altLang="zh-CN" sz="20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1" lang="en-US" altLang="zh-CN" sz="2000" i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kumimoji="1" lang="en-US" altLang="zh-CN" sz="2000" i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d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z</m:t>
                                </m:r>
                              </m:sup>
                            </m:sSup>
                            <m:d>
                              <m:dPr>
                                <m:ctrlPr>
                                  <a:rPr kumimoji="1" lang="en-US" altLang="zh-CN" sz="20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kumimoji="1" lang="en-US" altLang="zh-CN" sz="2000" i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payoff</m:t>
                                </m:r>
                                <m:d>
                                  <m:dPr>
                                    <m:ctrlPr>
                                      <a:rPr kumimoji="1" lang="en-US" altLang="zh-CN" sz="20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kumimoji="1" lang="en-US" altLang="zh-TW" sz="2000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sz="2000" i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S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sz="2000" i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  <m:sSup>
                                      <m:sSupPr>
                                        <m:ctrlPr>
                                          <a:rPr kumimoji="1" lang="en-US" altLang="zh-TW" sz="2000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sz="2000" i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u</m:t>
                                        </m:r>
                                      </m:e>
                                      <m:sup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sz="2000" i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k</m:t>
                                        </m:r>
                                        <m:r>
                                          <a:rPr kumimoji="1" lang="en-US" altLang="zh-TW" sz="2000" i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−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sz="2000" i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z</m:t>
                                        </m:r>
                                      </m:sup>
                                    </m:sSup>
                                    <m:sSup>
                                      <m:sSupPr>
                                        <m:ctrlPr>
                                          <a:rPr kumimoji="1" lang="en-US" altLang="zh-TW" sz="2000" i="1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sz="2000" i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d</m:t>
                                        </m:r>
                                      </m:e>
                                      <m:sup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sz="2000" i="0">
                                            <a:latin typeface="Cambria Math" charset="0"/>
                                            <a:ea typeface="Cambria Math" charset="0"/>
                                            <a:cs typeface="Cambria Math" charset="0"/>
                                          </a:rPr>
                                          <m:t>z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</m:d>
                          </m:e>
                        </m:nary>
                      </m:e>
                    </m:nary>
                  </m:oMath>
                </a14:m>
                <a:endParaRPr kumimoji="1" lang="en-US" altLang="zh-CN" sz="2000" dirty="0" smtClean="0"/>
              </a:p>
            </p:txBody>
          </p:sp>
        </mc:Choice>
        <mc:Fallback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69" y="1811219"/>
                <a:ext cx="8875059" cy="3295069"/>
              </a:xfrm>
              <a:prstGeom prst="rect">
                <a:avLst/>
              </a:prstGeom>
              <a:blipFill rotWithShape="0">
                <a:blip r:embed="rId4"/>
                <a:stretch>
                  <a:fillRect l="-687" t="-924" b="-1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941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2755</TotalTime>
  <Words>324</Words>
  <Application>Microsoft Macintosh PowerPoint</Application>
  <PresentationFormat>全屏显示(4:3)</PresentationFormat>
  <Paragraphs>275</Paragraphs>
  <Slides>32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2" baseType="lpstr">
      <vt:lpstr>Arial</vt:lpstr>
      <vt:lpstr>Calibri</vt:lpstr>
      <vt:lpstr>Calibri Light</vt:lpstr>
      <vt:lpstr>Cambria Math</vt:lpstr>
      <vt:lpstr>DengXian</vt:lpstr>
      <vt:lpstr>Mangal</vt:lpstr>
      <vt:lpstr>Wingdings</vt:lpstr>
      <vt:lpstr>宋体</vt:lpstr>
      <vt:lpstr>新細明體</vt:lpstr>
      <vt:lpstr>Office 主题</vt:lpstr>
      <vt:lpstr>Linear-Time Combinatorial Option Pricing   Algorithms on the Trinomial Lattice Model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Microsoft Office 用户</cp:lastModifiedBy>
  <cp:revision>164</cp:revision>
  <dcterms:created xsi:type="dcterms:W3CDTF">2017-07-31T08:25:37Z</dcterms:created>
  <dcterms:modified xsi:type="dcterms:W3CDTF">2017-09-14T03:41:18Z</dcterms:modified>
</cp:coreProperties>
</file>