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7" r:id="rId2"/>
    <p:sldId id="285" r:id="rId3"/>
    <p:sldId id="282" r:id="rId4"/>
    <p:sldId id="267" r:id="rId5"/>
    <p:sldId id="279" r:id="rId6"/>
    <p:sldId id="280" r:id="rId7"/>
    <p:sldId id="281" r:id="rId8"/>
    <p:sldId id="284" r:id="rId9"/>
    <p:sldId id="283" r:id="rId10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793" autoAdjust="0"/>
  </p:normalViewPr>
  <p:slideViewPr>
    <p:cSldViewPr snapToGrid="0">
      <p:cViewPr varScale="1">
        <p:scale>
          <a:sx n="74" d="100"/>
          <a:sy n="74" d="100"/>
        </p:scale>
        <p:origin x="965" y="72"/>
      </p:cViewPr>
      <p:guideLst>
        <p:guide pos="3840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9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B6084D-DB9B-4119-A0AD-73A462ABF952}" type="datetime2">
              <a:rPr lang="zh-TW" altLang="en-US" smtClean="0">
                <a:latin typeface="細明體" panose="02020509000000000000" pitchFamily="49" charset="-120"/>
                <a:ea typeface="細明體" panose="02020509000000000000" pitchFamily="49" charset="-120"/>
              </a:rPr>
              <a:t>2018年12月4日</a:t>
            </a:fld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0BD58-3BFF-4EAF-BB8B-AC67FE801E47}" type="slidenum">
              <a:rPr lang="en-US" altLang="zh-TW" smtClean="0">
                <a:latin typeface="細明體" panose="02020509000000000000" pitchFamily="49" charset="-120"/>
                <a:ea typeface="細明體" panose="02020509000000000000" pitchFamily="49" charset="-120"/>
              </a:rPr>
              <a:t>‹#›</a:t>
            </a:fld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CDBCAA1B-2F99-4665-A6E6-5403439B85C2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 smtClean="0"/>
              <a:t>按一下以編輯母片文字樣式</a:t>
            </a:r>
          </a:p>
          <a:p>
            <a:pPr lvl="1" rtl="0"/>
            <a:r>
              <a:rPr lang="zh-TW" altLang="en-US" dirty="0" smtClean="0"/>
              <a:t>第二層</a:t>
            </a:r>
          </a:p>
          <a:p>
            <a:pPr lvl="2" rtl="0"/>
            <a:r>
              <a:rPr lang="zh-TW" altLang="en-US" dirty="0" smtClean="0"/>
              <a:t>第三層</a:t>
            </a:r>
          </a:p>
          <a:p>
            <a:pPr lvl="3" rtl="0"/>
            <a:r>
              <a:rPr lang="zh-TW" altLang="en-US" dirty="0" smtClean="0"/>
              <a:t>第四層</a:t>
            </a:r>
          </a:p>
          <a:p>
            <a:pPr lvl="4" rtl="0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68322CDD-9D6C-4F63-9EC2-648226624108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細明體" panose="02020509000000000000" pitchFamily="49" charset="-120"/>
        <a:ea typeface="細明體" panose="02020509000000000000" pitchFamily="49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細明體" panose="02020509000000000000" pitchFamily="49" charset="-120"/>
        <a:ea typeface="細明體" panose="02020509000000000000" pitchFamily="49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細明體" panose="02020509000000000000" pitchFamily="49" charset="-120"/>
        <a:ea typeface="細明體" panose="02020509000000000000" pitchFamily="49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細明體" panose="02020509000000000000" pitchFamily="49" charset="-120"/>
        <a:ea typeface="細明體" panose="02020509000000000000" pitchFamily="49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細明體" panose="02020509000000000000" pitchFamily="49" charset="-120"/>
        <a:ea typeface="細明體" panose="02020509000000000000" pitchFamily="49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en-US" altLang="zh-TW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3530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基本上任何的</a:t>
            </a:r>
            <a:r>
              <a:rPr lang="en-US" altLang="zh-TW" dirty="0" smtClean="0"/>
              <a:t>binary</a:t>
            </a:r>
            <a:r>
              <a:rPr lang="zh-TW" altLang="en-US" dirty="0" smtClean="0"/>
              <a:t> </a:t>
            </a:r>
            <a:r>
              <a:rPr lang="en-US" altLang="zh-TW" dirty="0" smtClean="0"/>
              <a:t>classification </a:t>
            </a:r>
            <a:r>
              <a:rPr lang="zh-TW" altLang="en-US" dirty="0" smtClean="0"/>
              <a:t>都可以想成這樣的問題 </a:t>
            </a:r>
            <a:r>
              <a:rPr lang="en-US" altLang="zh-TW" dirty="0" smtClean="0"/>
              <a:t>(</a:t>
            </a:r>
            <a:r>
              <a:rPr lang="zh-TW" altLang="en-US" dirty="0" smtClean="0"/>
              <a:t>講圖</a:t>
            </a:r>
            <a:r>
              <a:rPr lang="en-US" altLang="zh-TW" dirty="0" smtClean="0"/>
              <a:t>)</a:t>
            </a:r>
            <a:r>
              <a:rPr lang="zh-TW" altLang="en-US" dirty="0" smtClean="0"/>
              <a:t> 以這樣的命題下那麼就是用下列這三個步驟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en-US" altLang="zh-TW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4237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好那我們重新回來看一下這個</a:t>
            </a:r>
            <a:r>
              <a:rPr lang="en-US" altLang="zh-TW" dirty="0" smtClean="0"/>
              <a:t>LOSS</a:t>
            </a:r>
            <a:r>
              <a:rPr lang="zh-TW" altLang="en-US" dirty="0" smtClean="0"/>
              <a:t> </a:t>
            </a:r>
            <a:r>
              <a:rPr lang="en-US" altLang="zh-TW" dirty="0" smtClean="0"/>
              <a:t>FUNCTION</a:t>
            </a:r>
            <a:r>
              <a:rPr lang="zh-TW" altLang="en-US" dirty="0" smtClean="0"/>
              <a:t>的部分 如果用我們原本的式子也就是</a:t>
            </a:r>
            <a:r>
              <a:rPr lang="en-US" altLang="zh-TW" dirty="0" smtClean="0"/>
              <a:t>..</a:t>
            </a:r>
            <a:r>
              <a:rPr lang="zh-TW" altLang="en-US" dirty="0" smtClean="0"/>
              <a:t>然後大家也可以看一下這個圖</a:t>
            </a:r>
            <a:r>
              <a:rPr lang="en-US" altLang="zh-TW" dirty="0" smtClean="0"/>
              <a:t>,</a:t>
            </a:r>
            <a:r>
              <a:rPr lang="zh-TW" altLang="en-US" dirty="0" smtClean="0"/>
              <a:t> 她的</a:t>
            </a:r>
            <a:r>
              <a:rPr lang="en-US" altLang="zh-TW" dirty="0" smtClean="0"/>
              <a:t>X</a:t>
            </a:r>
            <a:r>
              <a:rPr lang="zh-TW" altLang="en-US" dirty="0" smtClean="0"/>
              <a:t> 軸是</a:t>
            </a:r>
            <a:r>
              <a:rPr lang="en-US" altLang="zh-TW" dirty="0" smtClean="0"/>
              <a:t>..Y</a:t>
            </a:r>
            <a:r>
              <a:rPr lang="zh-TW" altLang="en-US" dirty="0" smtClean="0"/>
              <a:t>軸是</a:t>
            </a:r>
            <a:r>
              <a:rPr lang="en-US" altLang="zh-TW" dirty="0" smtClean="0"/>
              <a:t>…</a:t>
            </a:r>
            <a:r>
              <a:rPr lang="zh-TW" altLang="en-US" dirty="0" smtClean="0"/>
              <a:t>也就是說越右越正確</a:t>
            </a:r>
            <a:r>
              <a:rPr lang="en-US" altLang="zh-TW" dirty="0" smtClean="0"/>
              <a:t>,</a:t>
            </a:r>
            <a:r>
              <a:rPr lang="zh-TW" altLang="en-US" dirty="0" smtClean="0"/>
              <a:t>越左錯越多</a:t>
            </a:r>
            <a:r>
              <a:rPr lang="en-US" altLang="zh-TW" dirty="0" smtClean="0"/>
              <a:t> </a:t>
            </a:r>
            <a:r>
              <a:rPr lang="zh-TW" altLang="en-US" dirty="0" smtClean="0"/>
              <a:t>這樣的</a:t>
            </a:r>
            <a:r>
              <a:rPr lang="en-US" altLang="zh-TW" dirty="0" smtClean="0"/>
              <a:t>L</a:t>
            </a:r>
            <a:r>
              <a:rPr lang="en-US" altLang="zh-TW" dirty="0" smtClean="0"/>
              <a:t>OSS FUNCTION</a:t>
            </a:r>
            <a:r>
              <a:rPr lang="zh-TW" altLang="en-US" dirty="0" smtClean="0"/>
              <a:t>其實不是一個很好的</a:t>
            </a:r>
            <a:r>
              <a:rPr lang="en-US" altLang="zh-TW" dirty="0" smtClean="0"/>
              <a:t>LOSS</a:t>
            </a:r>
            <a:r>
              <a:rPr lang="zh-TW" altLang="en-US" dirty="0" smtClean="0"/>
              <a:t> </a:t>
            </a:r>
            <a:r>
              <a:rPr lang="en-US" altLang="zh-TW" dirty="0" smtClean="0"/>
              <a:t>FUNCTION </a:t>
            </a:r>
            <a:r>
              <a:rPr lang="zh-TW" altLang="en-US" dirty="0" smtClean="0"/>
              <a:t>因為她對於錯很多跟錯很少是沒有任何差別的</a:t>
            </a:r>
            <a:r>
              <a:rPr lang="en-US" altLang="zh-TW" dirty="0" smtClean="0"/>
              <a:t>,</a:t>
            </a:r>
            <a:r>
              <a:rPr lang="zh-TW" altLang="en-US" dirty="0" smtClean="0"/>
              <a:t> </a:t>
            </a:r>
            <a:r>
              <a:rPr lang="zh-TW" altLang="en-US" dirty="0" smtClean="0"/>
              <a:t>對很多跟對很少也是</a:t>
            </a:r>
            <a:r>
              <a:rPr lang="en-US" altLang="zh-TW" dirty="0" smtClean="0"/>
              <a:t>,</a:t>
            </a:r>
            <a:r>
              <a:rPr lang="zh-TW" altLang="en-US" dirty="0" smtClean="0"/>
              <a:t> 一個好的</a:t>
            </a:r>
            <a:r>
              <a:rPr lang="en-US" altLang="zh-TW" dirty="0" smtClean="0"/>
              <a:t>LOSS</a:t>
            </a:r>
            <a:r>
              <a:rPr lang="zh-TW" altLang="en-US" dirty="0" smtClean="0"/>
              <a:t> </a:t>
            </a:r>
            <a:r>
              <a:rPr lang="en-US" altLang="zh-TW" dirty="0" smtClean="0"/>
              <a:t>FUNCTION</a:t>
            </a:r>
            <a:r>
              <a:rPr lang="zh-TW" altLang="en-US" dirty="0" smtClean="0"/>
              <a:t>應該要</a:t>
            </a:r>
            <a:r>
              <a:rPr lang="en-US" altLang="zh-TW" dirty="0" smtClean="0"/>
              <a:t>… </a:t>
            </a:r>
            <a:r>
              <a:rPr lang="zh-TW" altLang="en-US" dirty="0" smtClean="0"/>
              <a:t>那圖片上還能看到很多其他的</a:t>
            </a:r>
            <a:r>
              <a:rPr lang="en-US" altLang="zh-TW" dirty="0" smtClean="0"/>
              <a:t>L</a:t>
            </a:r>
            <a:r>
              <a:rPr lang="en-US" altLang="zh-TW" dirty="0" smtClean="0"/>
              <a:t>OSS FUNCTION… </a:t>
            </a:r>
            <a:r>
              <a:rPr lang="zh-TW" altLang="en-US" dirty="0" smtClean="0"/>
              <a:t>我們的</a:t>
            </a:r>
            <a:r>
              <a:rPr lang="en-US" altLang="zh-TW" dirty="0" err="1" smtClean="0"/>
              <a:t>svm</a:t>
            </a:r>
            <a:r>
              <a:rPr lang="zh-TW" altLang="en-US" dirty="0" smtClean="0"/>
              <a:t>採用的是一個叫做</a:t>
            </a:r>
            <a:r>
              <a:rPr lang="en-US" altLang="zh-TW" dirty="0" smtClean="0"/>
              <a:t>HIGE</a:t>
            </a:r>
            <a:r>
              <a:rPr lang="zh-TW" altLang="en-US" dirty="0" smtClean="0"/>
              <a:t> </a:t>
            </a:r>
            <a:r>
              <a:rPr lang="en-US" altLang="zh-TW" dirty="0" smtClean="0"/>
              <a:t>LOSS </a:t>
            </a:r>
            <a:r>
              <a:rPr lang="zh-TW" altLang="en-US" dirty="0" smtClean="0"/>
              <a:t>的</a:t>
            </a:r>
            <a:r>
              <a:rPr lang="en-US" altLang="zh-TW" dirty="0" smtClean="0"/>
              <a:t>LOSS</a:t>
            </a:r>
            <a:r>
              <a:rPr lang="zh-TW" altLang="en-US" dirty="0" smtClean="0"/>
              <a:t> </a:t>
            </a:r>
            <a:r>
              <a:rPr lang="en-US" altLang="zh-TW" dirty="0" smtClean="0"/>
              <a:t>FUNCTION </a:t>
            </a:r>
            <a:r>
              <a:rPr lang="zh-TW" altLang="en-US" dirty="0" smtClean="0"/>
              <a:t>那首先大家可以看到的是她對於錯誤的預測是有一個很大的</a:t>
            </a:r>
            <a:r>
              <a:rPr lang="en-US" altLang="zh-TW" dirty="0" smtClean="0"/>
              <a:t>PENALTY</a:t>
            </a:r>
            <a:r>
              <a:rPr lang="zh-TW" altLang="en-US" dirty="0" smtClean="0"/>
              <a:t>的 但是一旦過某個點她就不再獎勵了</a:t>
            </a:r>
            <a:r>
              <a:rPr lang="en-US" altLang="zh-TW" dirty="0" smtClean="0"/>
              <a:t>,</a:t>
            </a:r>
            <a:r>
              <a:rPr lang="zh-TW" altLang="en-US" dirty="0" smtClean="0"/>
              <a:t> 也就是說她覺得這樣</a:t>
            </a:r>
            <a:r>
              <a:rPr lang="en-US" altLang="zh-TW" dirty="0" smtClean="0"/>
              <a:t>“</a:t>
            </a:r>
            <a:r>
              <a:rPr lang="zh-TW" altLang="en-US" dirty="0" smtClean="0"/>
              <a:t>夠好了</a:t>
            </a:r>
            <a:r>
              <a:rPr lang="en-US" altLang="zh-TW" dirty="0" smtClean="0"/>
              <a:t>”</a:t>
            </a:r>
            <a:r>
              <a:rPr lang="zh-TW" altLang="en-US" dirty="0" smtClean="0"/>
              <a:t>那如果大家還記得</a:t>
            </a:r>
            <a:r>
              <a:rPr lang="en-US" altLang="zh-TW" dirty="0" smtClean="0"/>
              <a:t>, </a:t>
            </a:r>
            <a:r>
              <a:rPr lang="zh-TW" altLang="en-US" dirty="0" smtClean="0"/>
              <a:t>這個夠好的數值就是我們的</a:t>
            </a:r>
            <a:r>
              <a:rPr lang="en-US" altLang="zh-TW" dirty="0" smtClean="0"/>
              <a:t>MARGIN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en-US" altLang="zh-TW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6927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那我們剛剛解釋了我們選用的</a:t>
            </a:r>
            <a:r>
              <a:rPr lang="en-US" altLang="zh-TW" dirty="0" smtClean="0"/>
              <a:t>LOSS</a:t>
            </a:r>
            <a:r>
              <a:rPr lang="zh-TW" altLang="en-US" dirty="0" smtClean="0"/>
              <a:t> </a:t>
            </a:r>
            <a:r>
              <a:rPr lang="en-US" altLang="zh-TW" dirty="0" smtClean="0"/>
              <a:t>FUNCTION ,</a:t>
            </a:r>
            <a:r>
              <a:rPr lang="en-US" altLang="zh-TW" baseline="0" dirty="0" smtClean="0"/>
              <a:t> </a:t>
            </a:r>
            <a:r>
              <a:rPr lang="zh-TW" altLang="en-US" baseline="0" dirty="0" smtClean="0"/>
              <a:t>接下來要做的事</a:t>
            </a:r>
            <a:r>
              <a:rPr lang="en-US" altLang="zh-TW" baseline="0" dirty="0" smtClean="0"/>
              <a:t>,</a:t>
            </a:r>
            <a:r>
              <a:rPr lang="zh-TW" altLang="en-US" baseline="0" dirty="0" smtClean="0"/>
              <a:t> </a:t>
            </a:r>
            <a:r>
              <a:rPr lang="zh-TW" altLang="en-US" baseline="0" dirty="0" smtClean="0"/>
              <a:t>如果大家還記得</a:t>
            </a:r>
            <a:r>
              <a:rPr lang="en-US" altLang="zh-TW" baseline="0" dirty="0" smtClean="0"/>
              <a:t>,</a:t>
            </a:r>
            <a:r>
              <a:rPr lang="zh-TW" altLang="en-US" baseline="0" dirty="0" smtClean="0"/>
              <a:t> 就是要找到這個</a:t>
            </a:r>
            <a:r>
              <a:rPr lang="en-US" altLang="zh-TW" baseline="0" dirty="0" smtClean="0"/>
              <a:t>loss</a:t>
            </a:r>
            <a:r>
              <a:rPr lang="zh-TW" altLang="en-US" baseline="0" dirty="0" smtClean="0"/>
              <a:t> 最少的點嘛</a:t>
            </a:r>
            <a:r>
              <a:rPr lang="en-US" altLang="zh-TW" baseline="0" dirty="0" smtClean="0"/>
              <a:t>, </a:t>
            </a:r>
            <a:r>
              <a:rPr lang="zh-TW" altLang="en-US" baseline="0" dirty="0" smtClean="0"/>
              <a:t>也就是要對這個還是娶一街微分</a:t>
            </a:r>
            <a:r>
              <a:rPr lang="en-US" altLang="zh-TW" baseline="0" dirty="0" smtClean="0"/>
              <a:t>, </a:t>
            </a:r>
            <a:r>
              <a:rPr lang="zh-TW" altLang="en-US" baseline="0" dirty="0" smtClean="0"/>
              <a:t>如果值觀來看呢 那因為</a:t>
            </a:r>
            <a:r>
              <a:rPr lang="en-US" altLang="zh-TW" baseline="0" dirty="0" smtClean="0"/>
              <a:t>h</a:t>
            </a:r>
            <a:r>
              <a:rPr lang="en-US" altLang="zh-TW" baseline="0" dirty="0" smtClean="0"/>
              <a:t>inge loss </a:t>
            </a:r>
            <a:r>
              <a:rPr lang="en-US" altLang="zh-TW" baseline="0" dirty="0" err="1" smtClean="0"/>
              <a:t>func</a:t>
            </a:r>
            <a:r>
              <a:rPr lang="zh-TW" altLang="en-US" baseline="0" dirty="0" smtClean="0"/>
              <a:t>長這樣 </a:t>
            </a:r>
            <a:r>
              <a:rPr lang="en-US" altLang="zh-TW" baseline="0" dirty="0" err="1" smtClean="0"/>
              <a:t>regfunc</a:t>
            </a:r>
            <a:r>
              <a:rPr lang="zh-TW" altLang="en-US" baseline="0" dirty="0" smtClean="0"/>
              <a:t> 長這樣所以她會變成一個</a:t>
            </a:r>
            <a:r>
              <a:rPr lang="en-US" altLang="zh-TW" baseline="0" dirty="0" smtClean="0"/>
              <a:t>convex</a:t>
            </a:r>
            <a:r>
              <a:rPr lang="zh-TW" altLang="en-US" baseline="0" dirty="0" smtClean="0"/>
              <a:t>  </a:t>
            </a:r>
            <a:r>
              <a:rPr lang="en-US" altLang="zh-TW" baseline="0" dirty="0" smtClean="0"/>
              <a:t>function </a:t>
            </a:r>
            <a:r>
              <a:rPr lang="zh-TW" altLang="en-US" baseline="0" dirty="0" smtClean="0"/>
              <a:t>那就醫定可以</a:t>
            </a:r>
            <a:r>
              <a:rPr lang="en-US" altLang="zh-TW" baseline="0" dirty="0" err="1" smtClean="0"/>
              <a:t>grandient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descent</a:t>
            </a:r>
            <a:r>
              <a:rPr lang="zh-TW" altLang="en-US" baseline="0" dirty="0" smtClean="0"/>
              <a:t> 求解 基本上 </a:t>
            </a:r>
            <a:r>
              <a:rPr lang="en-US" altLang="zh-TW" baseline="0" dirty="0" smtClean="0"/>
              <a:t>SVM</a:t>
            </a:r>
            <a:r>
              <a:rPr lang="zh-TW" altLang="en-US" baseline="0" dirty="0" smtClean="0"/>
              <a:t>到這裡就解完了</a:t>
            </a:r>
            <a:r>
              <a:rPr lang="en-US" altLang="zh-TW" baseline="0" dirty="0" smtClean="0"/>
              <a:t>,</a:t>
            </a:r>
            <a:r>
              <a:rPr lang="zh-TW" altLang="en-US" baseline="0" dirty="0" smtClean="0"/>
              <a:t> 但我們如果仔細去看的的求解過程會發現幾個有趣的性質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en-US" altLang="zh-TW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437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F751D47-417E-48C5-A215-C6DAFBBD0A98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55C5185-62CC-4BC1-9514-C8D156F2B3EB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EE6E268-E542-4A82-ABBC-B26E012D6265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407791-0870-4A63-B73C-A7D62E90A49F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C27628E-3375-42B2-89BF-DD6F4C16786A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7B018F-BCE1-4327-A027-C25093437B51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5A1D19-EBC6-4CB0-A705-19FB54BDFB9D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A5B083F-84D5-4187-ABF0-9DCE53B1069D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預留位置 2" descr="要新增影像的空白預留位置。按一下預留位置，然後選取您要新增的影像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smtClean="0"/>
              <a:t>按一下圖示以新增圖片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3CC1D93-AD97-4ABF-BBC3-3EB73676AC0B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altLang="zh-TW" smtClean="0"/>
              <a:t>‹#›</a:t>
            </a:fld>
            <a:endParaRPr lang="zh-TW" altLang="en-US" dirty="0"/>
          </a:p>
        </p:txBody>
      </p:sp>
      <p:sp>
        <p:nvSpPr>
          <p:cNvPr id="11" name="矩形 10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dirty="0" smtClean="0"/>
              <a:t>按一下以編輯母片文字樣式</a:t>
            </a:r>
          </a:p>
          <a:p>
            <a:pPr lvl="1" rtl="0"/>
            <a:r>
              <a:rPr lang="zh-TW" altLang="en-US" dirty="0" smtClean="0"/>
              <a:t>第二層</a:t>
            </a:r>
          </a:p>
          <a:p>
            <a:pPr lvl="2" rtl="0"/>
            <a:r>
              <a:rPr lang="zh-TW" altLang="en-US" dirty="0" smtClean="0"/>
              <a:t>第三層</a:t>
            </a:r>
          </a:p>
          <a:p>
            <a:pPr lvl="3" rtl="0"/>
            <a:r>
              <a:rPr lang="zh-TW" altLang="en-US" dirty="0" smtClean="0"/>
              <a:t>第四層</a:t>
            </a:r>
          </a:p>
          <a:p>
            <a:pPr lvl="4" rtl="0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r>
              <a:rPr lang="zh-TW" altLang="en-US" dirty="0" smtClean="0"/>
              <a:t>新增頁尾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C97C5F05-0753-4862-ACDD-A9789E5504B4}" type="datetime2">
              <a:rPr lang="zh-TW" altLang="en-US" smtClean="0"/>
              <a:pPr/>
              <a:t>2018年12月4日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E31375A4-56A4-47D6-9801-1991572033F7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細明體" panose="02020509000000000000" pitchFamily="49" charset="-120"/>
          <a:ea typeface="細明體" panose="02020509000000000000" pitchFamily="49" charset="-120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zh-tw/%CE%9B%E6%BC%94%E7%AE%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zh.wikipedia.org/zh-tw/%CE%9B%E6%BC%94%E7%AE%97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專題報告</a:t>
            </a:r>
            <a:r>
              <a:rPr lang="en-US" altLang="zh-TW" dirty="0" smtClean="0"/>
              <a:t>20181204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zh-TW" altLang="en-US" dirty="0" smtClean="0"/>
              <a:t>馬帥</a:t>
            </a:r>
            <a:r>
              <a:rPr lang="zh-TW" altLang="en-US" dirty="0"/>
              <a:t> 辛宥言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前情提要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本研究透過各類</a:t>
            </a:r>
            <a:r>
              <a:rPr lang="en-US" altLang="zh-TW" dirty="0" smtClean="0"/>
              <a:t>ML/DL</a:t>
            </a:r>
            <a:r>
              <a:rPr lang="zh-TW" altLang="en-US" dirty="0" smtClean="0"/>
              <a:t>演算法預測給定行為模式下交易者勝敗的情況</a:t>
            </a:r>
            <a:endParaRPr lang="en-US" altLang="zh-TW" dirty="0"/>
          </a:p>
          <a:p>
            <a:r>
              <a:rPr lang="zh-TW" altLang="en-US" dirty="0" smtClean="0"/>
              <a:t>本節介紹其中預測準度最高的</a:t>
            </a:r>
            <a:r>
              <a:rPr lang="en-US" altLang="zh-TW" dirty="0" smtClean="0"/>
              <a:t>SVM,</a:t>
            </a:r>
            <a:r>
              <a:rPr lang="zh-TW" altLang="en-US" dirty="0" smtClean="0"/>
              <a:t>以及網頁的</a:t>
            </a:r>
            <a:r>
              <a:rPr lang="en-US" altLang="zh-TW" dirty="0" smtClean="0"/>
              <a:t>demo</a:t>
            </a:r>
            <a:r>
              <a:rPr lang="zh-TW" altLang="en-US" dirty="0" smtClean="0"/>
              <a:t>展示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101436" y="3444587"/>
            <a:ext cx="2119746" cy="1423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行為模式參數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3532909" y="3982244"/>
            <a:ext cx="1132609" cy="317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046518" y="3429000"/>
            <a:ext cx="2119746" cy="1423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ML/DL</a:t>
            </a:r>
            <a:r>
              <a:rPr lang="zh-TW" altLang="en-US" dirty="0" smtClean="0"/>
              <a:t> </a:t>
            </a:r>
            <a:r>
              <a:rPr lang="en-US" altLang="zh-TW" dirty="0" smtClean="0"/>
              <a:t>training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8918863" y="3392488"/>
            <a:ext cx="2119746" cy="1423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Winner/loser</a:t>
            </a:r>
            <a:endParaRPr lang="zh-TW" altLang="en-US" dirty="0"/>
          </a:p>
        </p:txBody>
      </p:sp>
      <p:sp>
        <p:nvSpPr>
          <p:cNvPr id="8" name="向右箭號 7"/>
          <p:cNvSpPr/>
          <p:nvPr/>
        </p:nvSpPr>
        <p:spPr>
          <a:xfrm>
            <a:off x="7476259" y="3997830"/>
            <a:ext cx="1132609" cy="317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648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+mn-ea"/>
              </a:rPr>
              <a:t>SVM-</a:t>
            </a:r>
            <a:r>
              <a:rPr lang="en-US" altLang="zh-TW" sz="2400" dirty="0" smtClean="0">
                <a:latin typeface="+mn-ea"/>
              </a:rPr>
              <a:t>Concept</a:t>
            </a:r>
            <a:endParaRPr lang="zh-TW" altLang="en-US" sz="2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SVM</a:t>
            </a:r>
            <a:r>
              <a:rPr lang="zh-TW" altLang="en-US" dirty="0"/>
              <a:t>是一種</a:t>
            </a:r>
            <a:r>
              <a:rPr lang="zh-TW" altLang="en-US" dirty="0">
                <a:solidFill>
                  <a:srgbClr val="FF0000"/>
                </a:solidFill>
              </a:rPr>
              <a:t>監督式</a:t>
            </a:r>
            <a:r>
              <a:rPr lang="zh-TW" altLang="en-US" dirty="0"/>
              <a:t>的學習方法</a:t>
            </a:r>
            <a:r>
              <a:rPr lang="zh-TW" altLang="en-US" dirty="0" smtClean="0"/>
              <a:t>，透過找到一個</a:t>
            </a:r>
            <a:r>
              <a:rPr lang="zh-TW" altLang="en-US" dirty="0"/>
              <a:t>分類的超平面</a:t>
            </a:r>
            <a:r>
              <a:rPr lang="en-US" altLang="zh-TW" dirty="0"/>
              <a:t>(hyperplane)</a:t>
            </a:r>
            <a:r>
              <a:rPr lang="zh-TW" altLang="en-US" dirty="0" smtClean="0"/>
              <a:t>，使兩類的決策邊界</a:t>
            </a:r>
            <a:r>
              <a:rPr lang="en-US" altLang="zh-TW" dirty="0" smtClean="0"/>
              <a:t>(</a:t>
            </a:r>
            <a:r>
              <a:rPr lang="en-US" altLang="zh-TW" dirty="0"/>
              <a:t>margins)</a:t>
            </a:r>
            <a:r>
              <a:rPr lang="zh-TW" altLang="en-US" dirty="0"/>
              <a:t>最大化，使其可以完美區隔開來。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71852"/>
            <a:ext cx="4022641" cy="32717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682" y="2463855"/>
            <a:ext cx="4034918" cy="347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4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altLang="zh-TW" dirty="0" smtClean="0">
                <a:latin typeface="+mj-ea"/>
                <a:ea typeface="+mj-ea"/>
              </a:rPr>
              <a:t>SVM</a:t>
            </a:r>
            <a:r>
              <a:rPr lang="en-US" altLang="zh-TW" sz="2000" dirty="0" smtClean="0">
                <a:latin typeface="+mj-ea"/>
                <a:ea typeface="+mj-ea"/>
              </a:rPr>
              <a:t>-Binary classification</a:t>
            </a:r>
            <a:endParaRPr lang="zh-TW" altLang="en-US" sz="2000" dirty="0"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預留位置 2"/>
              <p:cNvSpPr>
                <a:spLocks noGrp="1"/>
              </p:cNvSpPr>
              <p:nvPr>
                <p:ph idx="1"/>
              </p:nvPr>
            </p:nvSpPr>
            <p:spPr/>
            <p:txBody>
              <a:bodyPr rtlCol="0"/>
              <a:lstStyle/>
              <a:p>
                <a:pPr rtl="0"/>
                <a:r>
                  <a:rPr lang="en-US" altLang="zh-TW" dirty="0" smtClean="0"/>
                  <a:t>Step 1:</a:t>
                </a:r>
              </a:p>
              <a:p>
                <a:pPr lvl="1"/>
                <a:r>
                  <a:rPr lang="zh-TW" altLang="en-US" dirty="0" smtClean="0"/>
                  <a:t>建模 </a:t>
                </a:r>
                <a:r>
                  <a:rPr lang="en-US" altLang="zh-TW" dirty="0" smtClean="0"/>
                  <a:t>g(x)=</a:t>
                </a:r>
                <a:endParaRPr lang="zh-TW" altLang="en-US" dirty="0" smtClean="0"/>
              </a:p>
              <a:p>
                <a:pPr rtl="0"/>
                <a:endParaRPr lang="en-US" altLang="zh-TW" dirty="0" smtClean="0"/>
              </a:p>
              <a:p>
                <a:pPr rtl="0"/>
                <a:r>
                  <a:rPr lang="en-US" altLang="zh-TW" dirty="0" smtClean="0">
                    <a:solidFill>
                      <a:srgbClr val="FF0000"/>
                    </a:solidFill>
                  </a:rPr>
                  <a:t>Step 2</a:t>
                </a:r>
                <a:r>
                  <a:rPr lang="en-US" altLang="zh-TW" dirty="0" smtClean="0"/>
                  <a:t>:</a:t>
                </a:r>
              </a:p>
              <a:p>
                <a:pPr lvl="1"/>
                <a:r>
                  <a:rPr lang="en-US" altLang="zh-TW" dirty="0" smtClean="0"/>
                  <a:t>Loss function 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L(f)=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r>
                          <m:rPr>
                            <m:nor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cy-GB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ŷ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b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>
                    <a:latin typeface="Cambria Math" panose="02040503050406030204" pitchFamily="18" charset="0"/>
                  </a:rPr>
                  <a:t>+ </a:t>
                </a:r>
                <a:r>
                  <a:rPr lang="el-GR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R(w)</a:t>
                </a:r>
                <a:endParaRPr lang="el-GR" altLang="zh-TW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hlinkClick r:id="rId3"/>
                </a:endParaRPr>
              </a:p>
              <a:p>
                <a:pPr lvl="1"/>
                <a:endParaRPr lang="en-US" altLang="zh-TW" dirty="0" smtClean="0">
                  <a:latin typeface="Cambria Math" panose="02040503050406030204" pitchFamily="18" charset="0"/>
                </a:endParaRPr>
              </a:p>
              <a:p>
                <a:pPr lvl="1"/>
                <a:endParaRPr lang="zh-TW" altLang="en-US" dirty="0" smtClean="0">
                  <a:latin typeface="Cambria Math" panose="02040503050406030204" pitchFamily="18" charset="0"/>
                </a:endParaRPr>
              </a:p>
              <a:p>
                <a:pPr rtl="0"/>
                <a:r>
                  <a:rPr lang="en-US" altLang="zh-TW" dirty="0" smtClean="0"/>
                  <a:t>Step 3:</a:t>
                </a:r>
              </a:p>
              <a:p>
                <a:pPr lvl="1"/>
                <a:r>
                  <a:rPr lang="en-US" altLang="zh-TW" dirty="0" smtClean="0"/>
                  <a:t>Gradient descent (</a:t>
                </a:r>
                <a:r>
                  <a:rPr lang="zh-TW" altLang="en-US" dirty="0" smtClean="0"/>
                  <a:t>取一次微分找最低點</a:t>
                </a:r>
                <a:r>
                  <a:rPr lang="en-US" altLang="zh-TW" dirty="0" smtClean="0"/>
                  <a:t>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預留位置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3" t="-14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3230218" y="2027582"/>
            <a:ext cx="1938130" cy="80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F(x)≥0  output=1</a:t>
            </a:r>
          </a:p>
          <a:p>
            <a:pPr algn="ctr"/>
            <a:r>
              <a:rPr lang="en-US" altLang="zh-TW" dirty="0" smtClean="0"/>
              <a:t>F(x)&lt;0 output=-1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3472" y="1237906"/>
            <a:ext cx="3571875" cy="2905125"/>
          </a:xfrm>
          <a:prstGeom prst="rect">
            <a:avLst/>
          </a:prstGeom>
        </p:spPr>
      </p:pic>
      <p:sp>
        <p:nvSpPr>
          <p:cNvPr id="8" name="框架 7"/>
          <p:cNvSpPr/>
          <p:nvPr/>
        </p:nvSpPr>
        <p:spPr>
          <a:xfrm>
            <a:off x="4104861" y="3508512"/>
            <a:ext cx="1828800" cy="546653"/>
          </a:xfrm>
          <a:prstGeom prst="frame">
            <a:avLst>
              <a:gd name="adj1" fmla="val 3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框架 8"/>
          <p:cNvSpPr/>
          <p:nvPr/>
        </p:nvSpPr>
        <p:spPr>
          <a:xfrm>
            <a:off x="6096000" y="3508512"/>
            <a:ext cx="752060" cy="546653"/>
          </a:xfrm>
          <a:prstGeom prst="frame">
            <a:avLst>
              <a:gd name="adj1" fmla="val 3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349847" y="41430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追求錯誤</a:t>
            </a:r>
            <a:r>
              <a:rPr lang="zh-TW" altLang="en-US" dirty="0"/>
              <a:t>少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097422" y="41430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追求權重小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SVM</a:t>
            </a:r>
            <a:r>
              <a:rPr lang="en-US" altLang="zh-TW" sz="2000" dirty="0" smtClean="0">
                <a:latin typeface="+mn-ea"/>
                <a:ea typeface="+mn-ea"/>
              </a:rPr>
              <a:t>-Loss </a:t>
            </a:r>
            <a:r>
              <a:rPr lang="en-US" altLang="zh-TW" sz="2000" dirty="0">
                <a:latin typeface="+mn-ea"/>
                <a:ea typeface="+mn-ea"/>
              </a:rPr>
              <a:t>function</a:t>
            </a:r>
            <a:endParaRPr lang="zh-TW" altLang="en-US" sz="2000" dirty="0"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74320" lvl="1">
                  <a:spcBef>
                    <a:spcPts val="1800"/>
                  </a:spcBef>
                </a:pPr>
                <a:r>
                  <a:rPr lang="en-US" altLang="zh-TW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L(f</a:t>
                </a:r>
                <a:r>
                  <a:rPr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r>
                          <m:rPr>
                            <m:nor/>
                          </m:rPr>
                          <a:rPr lang="el-GR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cy-GB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ŷ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400" dirty="0">
                    <a:latin typeface="Cambria Math" panose="02040503050406030204" pitchFamily="18" charset="0"/>
                  </a:rPr>
                  <a:t>+ </a:t>
                </a:r>
                <a:r>
                  <a:rPr lang="el-GR" altLang="zh-TW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zh-TW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R(w)</a:t>
                </a:r>
                <a:endParaRPr lang="el-GR" altLang="zh-TW" sz="2400" i="1" dirty="0">
                  <a:latin typeface="Cambria Math" panose="02040503050406030204" pitchFamily="18" charset="0"/>
                  <a:ea typeface="Cambria Math" panose="02040503050406030204" pitchFamily="18" charset="0"/>
                  <a:hlinkClick r:id="rId3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381" t="-15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框架 3"/>
          <p:cNvSpPr/>
          <p:nvPr/>
        </p:nvSpPr>
        <p:spPr>
          <a:xfrm>
            <a:off x="2405269" y="1759225"/>
            <a:ext cx="2385391" cy="576471"/>
          </a:xfrm>
          <a:prstGeom prst="frame">
            <a:avLst>
              <a:gd name="adj1" fmla="val 3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5"/>
          <a:srcRect l="171" t="560" r="-171" b="1543"/>
          <a:stretch/>
        </p:blipFill>
        <p:spPr>
          <a:xfrm>
            <a:off x="6268276" y="1524000"/>
            <a:ext cx="5807767" cy="3475383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894679" y="1424681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L(f)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023113" y="3886200"/>
            <a:ext cx="1304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B0F0"/>
                </a:solidFill>
              </a:rPr>
              <a:t>Sigmoid+</a:t>
            </a:r>
          </a:p>
          <a:p>
            <a:r>
              <a:rPr lang="en-US" altLang="zh-TW" dirty="0" smtClean="0">
                <a:solidFill>
                  <a:srgbClr val="00B0F0"/>
                </a:solidFill>
              </a:rPr>
              <a:t>Square loss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0648122" y="2343834"/>
            <a:ext cx="1304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Square loss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064882" y="2335696"/>
            <a:ext cx="1554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Sigmoid+</a:t>
            </a:r>
          </a:p>
          <a:p>
            <a:r>
              <a:rPr lang="en-US" altLang="zh-TW" dirty="0" smtClean="0">
                <a:solidFill>
                  <a:srgbClr val="00B050"/>
                </a:solidFill>
              </a:rPr>
              <a:t>Cross entropy</a:t>
            </a:r>
            <a:endParaRPr lang="zh-TW" altLang="en-US" dirty="0">
              <a:solidFill>
                <a:srgbClr val="00B050"/>
              </a:solidFill>
            </a:endParaRPr>
          </a:p>
        </p:txBody>
      </p:sp>
      <p:cxnSp>
        <p:nvCxnSpPr>
          <p:cNvPr id="18" name="肘形接點 17"/>
          <p:cNvCxnSpPr/>
          <p:nvPr/>
        </p:nvCxnSpPr>
        <p:spPr>
          <a:xfrm>
            <a:off x="4790660" y="2335696"/>
            <a:ext cx="1600202" cy="138153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7215809" y="1759225"/>
            <a:ext cx="2881345" cy="286247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10097154" y="4621696"/>
            <a:ext cx="1978889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6599800" y="1394864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7030A0"/>
                </a:solidFill>
              </a:rPr>
              <a:t>Hinge loss</a:t>
            </a:r>
            <a:endParaRPr lang="zh-TW" alt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/>
              <p:cNvSpPr txBox="1"/>
              <p:nvPr/>
            </p:nvSpPr>
            <p:spPr>
              <a:xfrm>
                <a:off x="228600" y="2658861"/>
                <a:ext cx="3737113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latin typeface="+mj-ea"/>
                    <a:ea typeface="+mj-ea"/>
                  </a:rPr>
                  <a:t>一個好的</a:t>
                </a:r>
                <a:r>
                  <a:rPr lang="en-US" altLang="zh-TW" dirty="0" smtClean="0">
                    <a:latin typeface="+mj-ea"/>
                    <a:ea typeface="+mj-ea"/>
                  </a:rPr>
                  <a:t>loss</a:t>
                </a:r>
                <a:r>
                  <a:rPr lang="zh-TW" altLang="en-US" dirty="0">
                    <a:latin typeface="+mj-ea"/>
                    <a:ea typeface="+mj-ea"/>
                  </a:rPr>
                  <a:t> </a:t>
                </a:r>
                <a:r>
                  <a:rPr lang="en-US" altLang="zh-TW" dirty="0" smtClean="0">
                    <a:latin typeface="+mj-ea"/>
                    <a:ea typeface="+mj-ea"/>
                  </a:rPr>
                  <a:t>function</a:t>
                </a:r>
                <a:r>
                  <a:rPr lang="zh-TW" altLang="en-US" dirty="0" smtClean="0">
                    <a:latin typeface="+mj-ea"/>
                    <a:ea typeface="+mj-ea"/>
                  </a:rPr>
                  <a:t>應該要</a:t>
                </a:r>
                <a:endParaRPr lang="en-US" altLang="zh-TW" dirty="0" smtClean="0">
                  <a:latin typeface="+mj-ea"/>
                  <a:ea typeface="+mj-ea"/>
                </a:endParaRPr>
              </a:p>
              <a:p>
                <a:r>
                  <a:rPr lang="zh-TW" altLang="en-US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獎勵正確的結果</a:t>
                </a:r>
                <a:r>
                  <a:rPr lang="zh-TW" altLang="en-US" dirty="0" smtClean="0">
                    <a:latin typeface="+mj-ea"/>
                    <a:ea typeface="+mj-ea"/>
                  </a:rPr>
                  <a:t>並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懲罰錯的結果</a:t>
                </a:r>
                <a:endParaRPr lang="en-US" altLang="zh-TW" dirty="0">
                  <a:solidFill>
                    <a:srgbClr val="FF0000"/>
                  </a:solidFill>
                  <a:latin typeface="+mj-ea"/>
                  <a:ea typeface="+mj-ea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cy-GB" altLang="zh-TW" i="1">
                        <a:latin typeface="+mj-ea"/>
                        <a:ea typeface="+mj-ea"/>
                      </a:rPr>
                      <m:t>ŷ</m:t>
                    </m:r>
                  </m:oMath>
                </a14:m>
                <a:r>
                  <a:rPr lang="en-US" altLang="zh-TW" dirty="0" smtClean="0">
                    <a:latin typeface="+mj-ea"/>
                    <a:ea typeface="+mj-ea"/>
                  </a:rPr>
                  <a:t>=+1   f(x)</a:t>
                </a:r>
                <a:r>
                  <a:rPr lang="zh-TW" altLang="en-US" dirty="0" smtClean="0">
                    <a:latin typeface="+mj-ea"/>
                    <a:ea typeface="+mj-ea"/>
                  </a:rPr>
                  <a:t>應越大越好</a:t>
                </a:r>
                <a:endParaRPr lang="en-US" altLang="zh-TW" dirty="0" smtClean="0">
                  <a:latin typeface="+mj-ea"/>
                  <a:ea typeface="+mj-ea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cy-GB" altLang="zh-TW" i="1">
                        <a:latin typeface="+mj-ea"/>
                        <a:ea typeface="+mj-ea"/>
                      </a:rPr>
                      <m:t>ŷ</m:t>
                    </m:r>
                  </m:oMath>
                </a14:m>
                <a:r>
                  <a:rPr lang="en-US" altLang="zh-TW" dirty="0" smtClean="0">
                    <a:latin typeface="+mj-ea"/>
                    <a:ea typeface="+mj-ea"/>
                  </a:rPr>
                  <a:t>=-1    f(x</a:t>
                </a:r>
                <a:r>
                  <a:rPr lang="en-US" altLang="zh-TW" dirty="0">
                    <a:latin typeface="+mj-ea"/>
                    <a:ea typeface="+mj-ea"/>
                  </a:rPr>
                  <a:t>)</a:t>
                </a:r>
                <a:r>
                  <a:rPr lang="zh-TW" altLang="en-US" dirty="0">
                    <a:latin typeface="+mj-ea"/>
                    <a:ea typeface="+mj-ea"/>
                  </a:rPr>
                  <a:t>應</a:t>
                </a:r>
                <a:r>
                  <a:rPr lang="zh-TW" altLang="en-US" dirty="0" smtClean="0">
                    <a:latin typeface="+mj-ea"/>
                    <a:ea typeface="+mj-ea"/>
                  </a:rPr>
                  <a:t>越負越</a:t>
                </a:r>
                <a:r>
                  <a:rPr lang="zh-TW" altLang="en-US" dirty="0">
                    <a:latin typeface="+mj-ea"/>
                    <a:ea typeface="+mj-ea"/>
                  </a:rPr>
                  <a:t>好</a:t>
                </a:r>
                <a:endParaRPr lang="en-US" altLang="zh-TW" dirty="0">
                  <a:latin typeface="+mj-ea"/>
                  <a:ea typeface="+mj-ea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7" name="文字方塊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658861"/>
                <a:ext cx="3737113" cy="1477328"/>
              </a:xfrm>
              <a:prstGeom prst="rect">
                <a:avLst/>
              </a:prstGeom>
              <a:blipFill>
                <a:blip r:embed="rId6"/>
                <a:stretch>
                  <a:fillRect l="-1468" t="-20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線單箭頭接點 30"/>
          <p:cNvCxnSpPr/>
          <p:nvPr/>
        </p:nvCxnSpPr>
        <p:spPr>
          <a:xfrm flipV="1">
            <a:off x="9193696" y="4731026"/>
            <a:ext cx="903458" cy="9939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9131400" y="4999383"/>
            <a:ext cx="2220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正確還不夠</a:t>
            </a:r>
            <a:endParaRPr lang="en-US" altLang="zh-TW" dirty="0" smtClean="0"/>
          </a:p>
          <a:p>
            <a:r>
              <a:rPr lang="zh-TW" altLang="en-US" dirty="0" smtClean="0"/>
              <a:t>要</a:t>
            </a:r>
            <a:r>
              <a:rPr lang="zh-TW" altLang="en-US" dirty="0"/>
              <a:t>再</a:t>
            </a:r>
            <a:r>
              <a:rPr lang="zh-TW" altLang="en-US" dirty="0" smtClean="0"/>
              <a:t>好多少</a:t>
            </a:r>
            <a:r>
              <a:rPr lang="en-US" altLang="zh-TW" dirty="0" smtClean="0"/>
              <a:t>(margin)</a:t>
            </a:r>
            <a:endParaRPr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28600" y="3918209"/>
            <a:ext cx="17588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Hinge loss</a:t>
            </a:r>
          </a:p>
          <a:p>
            <a:endParaRPr lang="zh-TW" altLang="en-US" sz="2800" dirty="0"/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13" y="4437195"/>
            <a:ext cx="4133850" cy="428625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910" y="5150000"/>
            <a:ext cx="7296150" cy="828675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1295400" y="5907939"/>
            <a:ext cx="294861" cy="605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8" name="肘形接點 37"/>
          <p:cNvCxnSpPr>
            <a:endCxn id="4" idx="2"/>
          </p:cNvCxnSpPr>
          <p:nvPr/>
        </p:nvCxnSpPr>
        <p:spPr>
          <a:xfrm rot="5400000" flipH="1" flipV="1">
            <a:off x="1779104" y="2415209"/>
            <a:ext cx="1898374" cy="1739348"/>
          </a:xfrm>
          <a:prstGeom prst="bentConnector3">
            <a:avLst>
              <a:gd name="adj1" fmla="val -130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19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/>
      <p:bldP spid="27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</a:rPr>
              <a:t>SVM</a:t>
            </a:r>
            <a:r>
              <a:rPr lang="en-US" altLang="zh-TW" sz="2000" dirty="0" smtClean="0">
                <a:latin typeface="+mn-ea"/>
              </a:rPr>
              <a:t>-Gradient descent</a:t>
            </a:r>
            <a:endParaRPr lang="zh-TW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274320" lvl="1">
                  <a:spcBef>
                    <a:spcPts val="1800"/>
                  </a:spcBef>
                </a:pPr>
                <a:r>
                  <a:rPr lang="zh-TW" altLang="en-US" dirty="0" smtClean="0"/>
                  <a:t>若</a:t>
                </a:r>
                <a:r>
                  <a:rPr lang="zh-TW" altLang="en-US" dirty="0" smtClean="0"/>
                  <a:t>直觀來看</a:t>
                </a:r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i="1" dirty="0">
                        <a:latin typeface="Cambria Math" panose="02040503050406030204" pitchFamily="18" charset="0"/>
                      </a:rPr>
                      <m:t>L</m:t>
                    </m:r>
                  </m:oMath>
                </a14:m>
                <a:r>
                  <a:rPr lang="en-US" altLang="zh-TW" sz="2400" dirty="0" smtClean="0"/>
                  <a:t>(f)=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r>
                          <a:rPr lang="en-US" altLang="zh-TW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d>
                          <m:dPr>
                            <m:ctrlPr>
                              <a:rPr lang="en-US" altLang="zh-TW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zh-TW" sz="24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TW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TW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altLang="zh-TW" sz="24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TW" sz="24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l-GR" altLang="zh-TW" sz="2400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zh-TW" sz="2400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R(w</a:t>
                </a:r>
                <a:r>
                  <a:rPr lang="en-US" altLang="zh-TW" sz="2400" i="1" dirty="0" smtClean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pPr marL="274320" lvl="1">
                  <a:spcBef>
                    <a:spcPts val="1800"/>
                  </a:spcBef>
                </a:pPr>
                <a:endParaRPr lang="en-US" altLang="zh-TW" sz="240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74320" lvl="1">
                  <a:spcBef>
                    <a:spcPts val="1800"/>
                  </a:spcBef>
                </a:pPr>
                <a:endParaRPr lang="en-US" altLang="zh-TW" sz="2400" i="1" dirty="0" smtClean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74320" lvl="1">
                  <a:spcBef>
                    <a:spcPts val="1800"/>
                  </a:spcBef>
                </a:pPr>
                <a:r>
                  <a:rPr lang="zh-TW" altLang="en-US" dirty="0" smtClean="0">
                    <a:latin typeface="+mn-ea"/>
                    <a:ea typeface="+mn-ea"/>
                  </a:rPr>
                  <a:t>若</a:t>
                </a:r>
                <a:r>
                  <a:rPr lang="zh-TW" altLang="en-US" dirty="0" smtClean="0">
                    <a:latin typeface="+mn-ea"/>
                    <a:ea typeface="+mn-ea"/>
                  </a:rPr>
                  <a:t>看實際過程</a:t>
                </a:r>
                <a:r>
                  <a:rPr lang="en-US" altLang="zh-TW" dirty="0" smtClean="0">
                    <a:latin typeface="+mn-ea"/>
                    <a:ea typeface="+mn-ea"/>
                  </a:rPr>
                  <a:t>(</a:t>
                </a:r>
                <a:r>
                  <a:rPr lang="zh-TW" altLang="en-US" dirty="0" smtClean="0">
                    <a:latin typeface="+mn-ea"/>
                    <a:ea typeface="+mn-ea"/>
                  </a:rPr>
                  <a:t>先忽略 </a:t>
                </a:r>
                <a:r>
                  <a:rPr lang="en-US" altLang="zh-TW" dirty="0" smtClean="0">
                    <a:latin typeface="+mn-ea"/>
                    <a:ea typeface="+mn-ea"/>
                  </a:rPr>
                  <a:t>regularization</a:t>
                </a:r>
                <a:r>
                  <a:rPr lang="en-US" altLang="zh-TW" dirty="0" smtClean="0">
                    <a:latin typeface="+mn-ea"/>
                    <a:ea typeface="+mn-ea"/>
                  </a:rPr>
                  <a:t>):</a:t>
                </a:r>
              </a:p>
              <a:p>
                <a:pPr marL="274320" lvl="1">
                  <a:spcBef>
                    <a:spcPts val="1800"/>
                  </a:spcBef>
                </a:pPr>
                <a:r>
                  <a:rPr lang="en-US" altLang="zh-TW" dirty="0"/>
                  <a:t>f(x)</a:t>
                </a:r>
                <a:r>
                  <a:rPr lang="zh-TW" altLang="en-US" dirty="0"/>
                  <a:t>可以寫成 </a:t>
                </a:r>
                <a:r>
                  <a:rPr lang="en-US" altLang="zh-TW" dirty="0"/>
                  <a:t>f(x)=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eqAr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zh-TW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altLang="zh-TW" dirty="0" smtClean="0">
                  <a:latin typeface="+mn-ea"/>
                  <a:ea typeface="+mn-ea"/>
                </a:endParaRPr>
              </a:p>
              <a:p>
                <a:pPr marL="274320" lvl="1">
                  <a:spcBef>
                    <a:spcPts val="1800"/>
                  </a:spcBef>
                </a:pPr>
                <a:r>
                  <a:rPr lang="en-US" altLang="zh-TW" dirty="0" smtClean="0">
                    <a:latin typeface="+mn-ea"/>
                    <a:ea typeface="+mn-ea"/>
                  </a:rPr>
                  <a:t>L(f)=</a:t>
                </a:r>
                <a:r>
                  <a:rPr lang="zh-TW" altLang="en-US" dirty="0" smtClean="0"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d>
                          <m:dPr>
                            <m:ctrlP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zh-TW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TW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altLang="zh-TW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TW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</m:nary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  <a:latin typeface="+mn-ea"/>
                    <a:ea typeface="+mn-ea"/>
                  </a:rPr>
                  <a:t>    </a:t>
                </a:r>
              </a:p>
              <a:p>
                <a:pPr marL="274320" lvl="1">
                  <a:spcBef>
                    <a:spcPts val="18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zh-TW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𝜕</m:t>
                        </m:r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𝑙</m:t>
                        </m:r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(</m:t>
                        </m:r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))</m:t>
                        </m:r>
                      </m:num>
                      <m:den>
                        <m:r>
                          <a:rPr lang="zh-TW" alt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400" dirty="0" smtClean="0">
                    <a:solidFill>
                      <a:schemeClr val="tx1"/>
                    </a:solidFill>
                    <a:latin typeface="+mn-ea"/>
                    <a:ea typeface="+mn-ea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))</m:t>
                        </m:r>
                      </m:num>
                      <m:den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2400" dirty="0" smtClean="0">
                    <a:solidFill>
                      <a:schemeClr val="tx1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400" dirty="0" smtClean="0">
                    <a:solidFill>
                      <a:schemeClr val="tx1"/>
                    </a:solidFill>
                    <a:latin typeface="+mn-ea"/>
                    <a:ea typeface="+mn-ea"/>
                  </a:rPr>
                  <a:t>  </a:t>
                </a:r>
              </a:p>
              <a:p>
                <a:pPr marL="274320" lvl="1">
                  <a:spcBef>
                    <a:spcPts val="1800"/>
                  </a:spcBef>
                </a:pPr>
                <a:endParaRPr lang="en-US" altLang="zh-TW" sz="240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74320" lvl="1">
                  <a:spcBef>
                    <a:spcPts val="1800"/>
                  </a:spcBef>
                </a:pPr>
                <a:endParaRPr lang="en-US" altLang="zh-TW" sz="2400" i="1" dirty="0">
                  <a:solidFill>
                    <a:srgbClr val="0070C0"/>
                  </a:solidFill>
                  <a:latin typeface="+mn-ea"/>
                  <a:ea typeface="+mn-ea"/>
                </a:endParaRPr>
              </a:p>
              <a:p>
                <a:pPr marL="274320" lvl="1">
                  <a:spcBef>
                    <a:spcPts val="1800"/>
                  </a:spcBef>
                </a:pPr>
                <a:endParaRPr lang="en-US" altLang="zh-TW" sz="2400" i="1" dirty="0" smtClean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54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290" y="695325"/>
            <a:ext cx="2571750" cy="8286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695325"/>
            <a:ext cx="3962400" cy="400050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>
          <a:xfrm>
            <a:off x="4094923" y="2415209"/>
            <a:ext cx="477078" cy="3975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4572001" y="2812774"/>
            <a:ext cx="6758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手繪多邊形 14"/>
          <p:cNvSpPr/>
          <p:nvPr/>
        </p:nvSpPr>
        <p:spPr>
          <a:xfrm>
            <a:off x="6165576" y="2415209"/>
            <a:ext cx="692426" cy="397565"/>
          </a:xfrm>
          <a:custGeom>
            <a:avLst/>
            <a:gdLst>
              <a:gd name="connsiteX0" fmla="*/ 0 w 924339"/>
              <a:gd name="connsiteY0" fmla="*/ 39756 h 1162935"/>
              <a:gd name="connsiteX1" fmla="*/ 477078 w 924339"/>
              <a:gd name="connsiteY1" fmla="*/ 1162878 h 1162935"/>
              <a:gd name="connsiteX2" fmla="*/ 924339 w 924339"/>
              <a:gd name="connsiteY2" fmla="*/ 0 h 1162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4339" h="1162935">
                <a:moveTo>
                  <a:pt x="0" y="39756"/>
                </a:moveTo>
                <a:cubicBezTo>
                  <a:pt x="161511" y="604630"/>
                  <a:pt x="323022" y="1169504"/>
                  <a:pt x="477078" y="1162878"/>
                </a:cubicBezTo>
                <a:cubicBezTo>
                  <a:pt x="631134" y="1156252"/>
                  <a:pt x="849796" y="198783"/>
                  <a:pt x="924339" y="0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311850" y="2932908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Hinge loss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913708" y="2932908"/>
            <a:ext cx="1621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Regularization</a:t>
            </a:r>
          </a:p>
          <a:p>
            <a:r>
              <a:rPr lang="en-US" altLang="zh-TW" dirty="0" smtClean="0">
                <a:solidFill>
                  <a:srgbClr val="0070C0"/>
                </a:solidFill>
              </a:rPr>
              <a:t>function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9" name="手繪多邊形 18"/>
          <p:cNvSpPr/>
          <p:nvPr/>
        </p:nvSpPr>
        <p:spPr>
          <a:xfrm>
            <a:off x="7789685" y="2306973"/>
            <a:ext cx="879831" cy="614035"/>
          </a:xfrm>
          <a:custGeom>
            <a:avLst/>
            <a:gdLst>
              <a:gd name="connsiteX0" fmla="*/ 12746 w 1178150"/>
              <a:gd name="connsiteY0" fmla="*/ 0 h 822232"/>
              <a:gd name="connsiteX1" fmla="*/ 22685 w 1178150"/>
              <a:gd name="connsiteY1" fmla="*/ 119269 h 822232"/>
              <a:gd name="connsiteX2" fmla="*/ 221468 w 1178150"/>
              <a:gd name="connsiteY2" fmla="*/ 665922 h 822232"/>
              <a:gd name="connsiteX3" fmla="*/ 698546 w 1178150"/>
              <a:gd name="connsiteY3" fmla="*/ 795130 h 822232"/>
              <a:gd name="connsiteX4" fmla="*/ 1125929 w 1178150"/>
              <a:gd name="connsiteY4" fmla="*/ 218661 h 822232"/>
              <a:gd name="connsiteX5" fmla="*/ 1155746 w 1178150"/>
              <a:gd name="connsiteY5" fmla="*/ 188843 h 82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8150" h="822232">
                <a:moveTo>
                  <a:pt x="12746" y="0"/>
                </a:moveTo>
                <a:cubicBezTo>
                  <a:pt x="322" y="4141"/>
                  <a:pt x="-12102" y="8282"/>
                  <a:pt x="22685" y="119269"/>
                </a:cubicBezTo>
                <a:cubicBezTo>
                  <a:pt x="57472" y="230256"/>
                  <a:pt x="108825" y="553279"/>
                  <a:pt x="221468" y="665922"/>
                </a:cubicBezTo>
                <a:cubicBezTo>
                  <a:pt x="334111" y="778565"/>
                  <a:pt x="547803" y="869674"/>
                  <a:pt x="698546" y="795130"/>
                </a:cubicBezTo>
                <a:cubicBezTo>
                  <a:pt x="849290" y="720587"/>
                  <a:pt x="1049729" y="319709"/>
                  <a:pt x="1125929" y="218661"/>
                </a:cubicBezTo>
                <a:cubicBezTo>
                  <a:pt x="1202129" y="117613"/>
                  <a:pt x="1178937" y="153228"/>
                  <a:pt x="1155746" y="188843"/>
                </a:cubicBez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7796853" y="2122307"/>
            <a:ext cx="86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92D050"/>
                </a:solidFill>
              </a:rPr>
              <a:t>convex</a:t>
            </a:r>
            <a:endParaRPr lang="zh-TW" altLang="en-US" dirty="0">
              <a:solidFill>
                <a:srgbClr val="92D050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867743" y="2274677"/>
            <a:ext cx="2825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=&gt;</a:t>
            </a:r>
            <a:r>
              <a:rPr lang="zh-TW" altLang="en-US" dirty="0" smtClean="0"/>
              <a:t>用 </a:t>
            </a:r>
            <a:r>
              <a:rPr lang="en-US" altLang="zh-TW" dirty="0" smtClean="0"/>
              <a:t>gradient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descent</a:t>
            </a:r>
            <a:r>
              <a:rPr lang="zh-TW" altLang="en-US" dirty="0" smtClean="0"/>
              <a:t>求解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2" name="框架 21"/>
          <p:cNvSpPr/>
          <p:nvPr/>
        </p:nvSpPr>
        <p:spPr>
          <a:xfrm>
            <a:off x="4681256" y="5011402"/>
            <a:ext cx="826755" cy="755374"/>
          </a:xfrm>
          <a:prstGeom prst="frame">
            <a:avLst>
              <a:gd name="adj1" fmla="val 380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字方塊 22"/>
              <p:cNvSpPr txBox="1"/>
              <p:nvPr/>
            </p:nvSpPr>
            <p:spPr>
              <a:xfrm>
                <a:off x="4847899" y="5808340"/>
                <a:ext cx="493468" cy="3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3" name="文字方塊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899" y="5808340"/>
                <a:ext cx="493468" cy="370358"/>
              </a:xfrm>
              <a:prstGeom prst="rect">
                <a:avLst/>
              </a:prstGeom>
              <a:blipFill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435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9" grpId="0" animBg="1"/>
      <p:bldP spid="20" grpId="0"/>
      <p:bldP spid="21" grpId="0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+mn-ea"/>
              </a:rPr>
              <a:t>SVM</a:t>
            </a:r>
            <a:r>
              <a:rPr lang="en-US" altLang="zh-TW" sz="2000" dirty="0">
                <a:latin typeface="+mn-ea"/>
              </a:rPr>
              <a:t>-Gradient </a:t>
            </a:r>
            <a:r>
              <a:rPr lang="en-US" altLang="zh-TW" sz="2000" dirty="0" smtClean="0">
                <a:latin typeface="+mn-ea"/>
              </a:rPr>
              <a:t>descent(</a:t>
            </a:r>
            <a:r>
              <a:rPr lang="zh-TW" altLang="en-US" sz="2000" dirty="0" smtClean="0">
                <a:latin typeface="+mn-ea"/>
              </a:rPr>
              <a:t>續</a:t>
            </a:r>
            <a:r>
              <a:rPr lang="en-US" altLang="zh-TW" sz="2000" dirty="0" smtClean="0">
                <a:latin typeface="+mn-ea"/>
              </a:rPr>
              <a:t>)</a:t>
            </a:r>
            <a:endParaRPr lang="zh-TW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))</m:t>
                        </m:r>
                      </m:num>
                      <m:den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max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⁡(0,1−</m:t>
                        </m:r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))</m:t>
                        </m:r>
                      </m:num>
                      <m:den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sSup>
                              <m:sSup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&lt;1</m:t>
                            </m:r>
                          </m:e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0               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𝑜𝑡h𝑒𝑟𝑤𝑖𝑠𝑒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240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40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altLang="zh-TW" sz="2400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&lt;1)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sz="2400" b="0" dirty="0" smtClean="0"/>
              </a:p>
              <a:p>
                <a:endParaRPr lang="en-US" altLang="zh-TW" sz="24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b="0" dirty="0" smtClean="0"/>
                  <a:t>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b="0" i="1" dirty="0" smtClean="0">
                        <a:latin typeface="Cambria Math" panose="02040503050406030204" pitchFamily="18" charset="0"/>
                      </a:rPr>
                      <m:t>η</m:t>
                    </m:r>
                    <m:nary>
                      <m:naryPr>
                        <m:chr m:val="∑"/>
                        <m:supHide m:val="on"/>
                        <m:ctrlPr>
                          <a:rPr lang="el-GR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zh-TW" altLang="en-US" sz="24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sSubSup>
                          <m:sSubSupPr>
                            <m:ctrlPr>
                              <a:rPr lang="en-US" altLang="zh-TW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bSup>
                      </m:e>
                    </m:nary>
                    <m:r>
                      <a:rPr lang="zh-TW" altLang="en-US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400" b="0" dirty="0" smtClean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dirty="0">
                        <a:latin typeface="Cambria Math" panose="02040503050406030204" pitchFamily="18" charset="0"/>
                      </a:rPr>
                      <m:t>η</m:t>
                    </m:r>
                  </m:oMath>
                </a14:m>
                <a:r>
                  <a:rPr lang="en-US" altLang="zh-TW" sz="2400" b="0" dirty="0" smtClean="0"/>
                  <a:t>:learning rate)</a:t>
                </a:r>
                <a:endParaRPr lang="en-US" altLang="zh-TW" sz="2400" b="0" dirty="0" smtClean="0"/>
              </a:p>
              <a:p>
                <a:r>
                  <a:rPr lang="zh-TW" altLang="en-US" sz="2400" b="0" dirty="0" smtClean="0"/>
                  <a:t>由於資料點的貢獻</a:t>
                </a:r>
                <a:r>
                  <a:rPr lang="zh-TW" altLang="en-US" sz="2400" dirty="0"/>
                  <a:t>值</a:t>
                </a:r>
                <a:r>
                  <a:rPr lang="zh-TW" altLang="en-US" sz="2400" b="0" dirty="0" smtClean="0"/>
                  <a:t>有可能是</a:t>
                </a:r>
                <a:r>
                  <a:rPr lang="en-US" altLang="zh-TW" sz="2400" b="0" dirty="0" smtClean="0"/>
                  <a:t>0,</a:t>
                </a:r>
                <a:r>
                  <a:rPr lang="zh-TW" altLang="en-US" sz="2400" b="0" dirty="0" smtClean="0"/>
                  <a:t>由資料點組成的矩陣是一個稀疏矩陣</a:t>
                </a:r>
                <a:r>
                  <a:rPr lang="en-US" altLang="zh-TW" sz="2400" b="0" dirty="0" smtClean="0"/>
                  <a:t>,</a:t>
                </a:r>
                <a:r>
                  <a:rPr lang="zh-TW" altLang="en-US" sz="2400" b="0" dirty="0" smtClean="0"/>
                  <a:t>其中非</a:t>
                </a:r>
                <a:r>
                  <a:rPr lang="en-US" altLang="zh-TW" sz="2400" b="0" dirty="0" smtClean="0"/>
                  <a:t>0</a:t>
                </a:r>
                <a:r>
                  <a:rPr lang="zh-TW" altLang="en-US" sz="2400" b="0" dirty="0" smtClean="0"/>
                  <a:t>的向量即稱為支持向量</a:t>
                </a:r>
                <a:r>
                  <a:rPr lang="en-US" altLang="zh-TW" sz="2400" b="0" dirty="0" smtClean="0"/>
                  <a:t>()</a:t>
                </a:r>
              </a:p>
              <a:p>
                <a:r>
                  <a:rPr lang="zh-TW" altLang="en-US" sz="2400" dirty="0" smtClean="0"/>
                  <a:t>重要特性</a:t>
                </a:r>
                <a:r>
                  <a:rPr lang="en-US" altLang="zh-TW" sz="2400" dirty="0" smtClean="0"/>
                  <a:t>:</a:t>
                </a:r>
                <a:r>
                  <a:rPr lang="zh-TW" altLang="en-US" sz="2400" dirty="0" smtClean="0"/>
                  <a:t>可以去除掉離群值</a:t>
                </a:r>
                <a:r>
                  <a:rPr lang="en-US" altLang="zh-TW" sz="2400" dirty="0" smtClean="0"/>
                  <a:t>(</a:t>
                </a:r>
                <a:r>
                  <a:rPr lang="zh-TW" altLang="en-US" sz="2400" dirty="0" smtClean="0"/>
                  <a:t>行為不夠有指標性的交易者</a:t>
                </a:r>
                <a:r>
                  <a:rPr lang="en-US" altLang="zh-TW" sz="2400" dirty="0" smtClean="0"/>
                  <a:t>)</a:t>
                </a:r>
                <a:endParaRPr lang="en-US" altLang="zh-TW" sz="2400" b="0" dirty="0" smtClean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框架 3"/>
          <p:cNvSpPr/>
          <p:nvPr/>
        </p:nvSpPr>
        <p:spPr>
          <a:xfrm>
            <a:off x="3027267" y="2673626"/>
            <a:ext cx="2728074" cy="755374"/>
          </a:xfrm>
          <a:prstGeom prst="frame">
            <a:avLst>
              <a:gd name="adj1" fmla="val 380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3952402" y="3429000"/>
                <a:ext cx="8778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02" y="3429000"/>
                <a:ext cx="877804" cy="369332"/>
              </a:xfrm>
              <a:prstGeom prst="rect">
                <a:avLst/>
              </a:prstGeom>
              <a:blipFill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673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+mn-ea"/>
              </a:rPr>
              <a:t>SVM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優點</a:t>
            </a:r>
            <a:r>
              <a:rPr lang="en-US" altLang="zh-TW" dirty="0" smtClean="0"/>
              <a:t>: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SVM</a:t>
            </a:r>
            <a:r>
              <a:rPr lang="zh-TW" altLang="en-US" dirty="0" smtClean="0"/>
              <a:t>的訓練結果僅由支持向量</a:t>
            </a:r>
            <a:r>
              <a:rPr lang="zh-TW" altLang="en-US" dirty="0" smtClean="0"/>
              <a:t>的</a:t>
            </a:r>
            <a:r>
              <a:rPr lang="zh-TW" altLang="en-US" dirty="0" smtClean="0"/>
              <a:t>點</a:t>
            </a:r>
            <a:r>
              <a:rPr lang="zh-TW" altLang="en-US" dirty="0"/>
              <a:t>構</a:t>
            </a:r>
            <a:r>
              <a:rPr lang="zh-TW" altLang="en-US" dirty="0" smtClean="0"/>
              <a:t>成</a:t>
            </a:r>
            <a:endParaRPr lang="zh-CN" altLang="en-US" dirty="0"/>
          </a:p>
          <a:p>
            <a:pPr lvl="1"/>
            <a:r>
              <a:rPr lang="en-US" altLang="zh-CN" dirty="0" smtClean="0"/>
              <a:t>SVM</a:t>
            </a:r>
            <a:r>
              <a:rPr lang="en-US" altLang="zh-CN" dirty="0"/>
              <a:t> </a:t>
            </a:r>
            <a:r>
              <a:rPr lang="zh-TW" altLang="en-US" dirty="0" smtClean="0"/>
              <a:t>僅須小樣本就可運作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SVM</a:t>
            </a:r>
            <a:r>
              <a:rPr lang="en-US" altLang="zh-CN" dirty="0"/>
              <a:t> </a:t>
            </a:r>
            <a:r>
              <a:rPr lang="zh-TW" altLang="en-US" dirty="0" smtClean="0"/>
              <a:t>的最終函數僅由少數支持向量組成</a:t>
            </a:r>
            <a:r>
              <a:rPr lang="en-US" altLang="zh-TW" dirty="0" smtClean="0"/>
              <a:t>,</a:t>
            </a:r>
            <a:r>
              <a:rPr lang="zh-TW" altLang="en-US" dirty="0" smtClean="0"/>
              <a:t>計算的複雜度取決於支持向量的數目而非維度</a:t>
            </a:r>
            <a:r>
              <a:rPr lang="en-US" altLang="zh-TW" dirty="0" smtClean="0"/>
              <a:t>,</a:t>
            </a:r>
            <a:r>
              <a:rPr lang="zh-TW" altLang="en-US" dirty="0" smtClean="0"/>
              <a:t>大大減低了計算複雜度</a:t>
            </a:r>
            <a:endParaRPr lang="zh-CN" altLang="en-US" dirty="0" smtClean="0"/>
          </a:p>
          <a:p>
            <a:pPr lvl="1"/>
            <a:r>
              <a:rPr lang="zh-TW" altLang="en-US" dirty="0" smtClean="0"/>
              <a:t>少數支持向量決定的最終結果不但幫我們抓住關鍵樣本</a:t>
            </a:r>
            <a:r>
              <a:rPr lang="en-US" altLang="zh-TW" dirty="0" smtClean="0"/>
              <a:t>,</a:t>
            </a:r>
            <a:r>
              <a:rPr lang="zh-TW" altLang="en-US" dirty="0" smtClean="0"/>
              <a:t>還替除了大量冗餘的樣本</a:t>
            </a:r>
            <a:endParaRPr lang="en-US" altLang="zh-TW" dirty="0" smtClean="0"/>
          </a:p>
          <a:p>
            <a:r>
              <a:rPr lang="zh-CN" altLang="en-US" dirty="0" smtClean="0"/>
              <a:t>缺</a:t>
            </a:r>
            <a:r>
              <a:rPr lang="zh-TW" altLang="en-US" dirty="0"/>
              <a:t>點</a:t>
            </a:r>
            <a:r>
              <a:rPr lang="zh-CN" altLang="en-US" dirty="0" smtClean="0"/>
              <a:t>：</a:t>
            </a:r>
          </a:p>
          <a:p>
            <a:pPr lvl="1"/>
            <a:r>
              <a:rPr lang="en-US" altLang="zh-CN" dirty="0" smtClean="0"/>
              <a:t> SVM</a:t>
            </a:r>
            <a:r>
              <a:rPr lang="zh-TW" altLang="en-US" dirty="0" smtClean="0"/>
              <a:t>對於大量資料樣本難以實施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05068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網頁</a:t>
            </a:r>
            <a:r>
              <a:rPr lang="en-US" altLang="zh-TW" dirty="0" smtClean="0"/>
              <a:t>DEMO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125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紅色線條 (商務)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459191_TF03031023.potx" id="{CC3D906C-88AD-49A6-818F-B8072F327317}" vid="{BF995F64-A74E-456A-8C38-1D3725828B37}"/>
    </a:ext>
  </a:extLst>
</a:theme>
</file>

<file path=ppt/theme/theme2.xml><?xml version="1.0" encoding="utf-8"?>
<a:theme xmlns:a="http://schemas.openxmlformats.org/drawingml/2006/main" name="Office 佈景主題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紅色線條商務簡報 (寬螢幕)</Template>
  <TotalTime>2734</TotalTime>
  <Words>533</Words>
  <Application>Microsoft Office PowerPoint</Application>
  <PresentationFormat>寬螢幕</PresentationFormat>
  <Paragraphs>79</Paragraphs>
  <Slides>9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細明體</vt:lpstr>
      <vt:lpstr>微軟正黑體</vt:lpstr>
      <vt:lpstr>Arial</vt:lpstr>
      <vt:lpstr>Cambria</vt:lpstr>
      <vt:lpstr>Cambria Math</vt:lpstr>
      <vt:lpstr>紅色線條 (商務) 16x9</vt:lpstr>
      <vt:lpstr>專題報告20181204</vt:lpstr>
      <vt:lpstr>前情提要</vt:lpstr>
      <vt:lpstr>SVM-Concept</vt:lpstr>
      <vt:lpstr>SVM-Binary classification</vt:lpstr>
      <vt:lpstr>SVM-Loss function</vt:lpstr>
      <vt:lpstr>SVM-Gradient descent</vt:lpstr>
      <vt:lpstr>SVM-Gradient descent(續)</vt:lpstr>
      <vt:lpstr>SVM</vt:lpstr>
      <vt:lpstr>網頁DEMO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標題版面配置</dc:title>
  <dc:creator>宥言 辛</dc:creator>
  <cp:lastModifiedBy>宥言 辛</cp:lastModifiedBy>
  <cp:revision>29</cp:revision>
  <dcterms:created xsi:type="dcterms:W3CDTF">2018-12-02T12:48:11Z</dcterms:created>
  <dcterms:modified xsi:type="dcterms:W3CDTF">2018-12-04T10:26:46Z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