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5"/>
  </p:notesMasterIdLst>
  <p:sldIdLst>
    <p:sldId id="256" r:id="rId3"/>
    <p:sldId id="257" r:id="rId4"/>
    <p:sldId id="258" r:id="rId5"/>
    <p:sldId id="259" r:id="rId6"/>
    <p:sldId id="260" r:id="rId7"/>
    <p:sldId id="261" r:id="rId8"/>
    <p:sldId id="262" r:id="rId9"/>
    <p:sldId id="265" r:id="rId10"/>
    <p:sldId id="266" r:id="rId11"/>
    <p:sldId id="267" r:id="rId12"/>
    <p:sldId id="268" r:id="rId13"/>
    <p:sldId id="269" r:id="rId14"/>
    <p:sldId id="271" r:id="rId15"/>
    <p:sldId id="270" r:id="rId16"/>
    <p:sldId id="274" r:id="rId17"/>
    <p:sldId id="273" r:id="rId18"/>
    <p:sldId id="275" r:id="rId19"/>
    <p:sldId id="272" r:id="rId20"/>
    <p:sldId id="277" r:id="rId21"/>
    <p:sldId id="279" r:id="rId22"/>
    <p:sldId id="278" r:id="rId23"/>
    <p:sldId id="264" r:id="rId24"/>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57" autoAdjust="0"/>
  </p:normalViewPr>
  <p:slideViewPr>
    <p:cSldViewPr>
      <p:cViewPr varScale="1">
        <p:scale>
          <a:sx n="103" d="100"/>
          <a:sy n="103" d="100"/>
        </p:scale>
        <p:origin x="802"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A7AF97-718B-4649-BA46-404AAE2C0F72}" type="datetimeFigureOut">
              <a:rPr lang="zh-TW" altLang="en-US" smtClean="0"/>
              <a:t>2018/4/24</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F6830-00DD-4263-9B54-166E1664A0F3}" type="slidenum">
              <a:rPr lang="zh-TW" altLang="en-US" smtClean="0"/>
              <a:t>‹#›</a:t>
            </a:fld>
            <a:endParaRPr lang="zh-TW" altLang="en-US"/>
          </a:p>
        </p:txBody>
      </p:sp>
    </p:spTree>
    <p:extLst>
      <p:ext uri="{BB962C8B-B14F-4D97-AF65-F5344CB8AC3E}">
        <p14:creationId xmlns:p14="http://schemas.microsoft.com/office/powerpoint/2010/main" val="668536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這裡是我最初的實驗設計</a:t>
            </a:r>
            <a:r>
              <a:rPr lang="en-US" altLang="zh-TW" dirty="0" smtClean="0"/>
              <a:t>,</a:t>
            </a:r>
            <a:r>
              <a:rPr lang="zh-TW" altLang="en-US" dirty="0" smtClean="0"/>
              <a:t> </a:t>
            </a:r>
            <a:r>
              <a:rPr lang="zh-TW" altLang="en-US" dirty="0" smtClean="0"/>
              <a:t>為什麼是最初的呢</a:t>
            </a:r>
            <a:r>
              <a:rPr lang="en-US" altLang="zh-TW" dirty="0" smtClean="0"/>
              <a:t>,</a:t>
            </a:r>
            <a:r>
              <a:rPr lang="zh-TW" altLang="en-US" dirty="0" smtClean="0"/>
              <a:t> 因為這樣的實驗設計為我後面的程式撰寫帶來了非常大的困擾。那大家可能又會問說</a:t>
            </a:r>
            <a:r>
              <a:rPr lang="en-US" altLang="zh-TW" dirty="0" smtClean="0"/>
              <a:t>,</a:t>
            </a:r>
            <a:r>
              <a:rPr lang="zh-TW" altLang="en-US" dirty="0" smtClean="0"/>
              <a:t> </a:t>
            </a:r>
            <a:r>
              <a:rPr lang="zh-TW" altLang="en-US" dirty="0" smtClean="0"/>
              <a:t>那既然這個問題這麼多幹嘛浪費時間講這個為什麼不直接跳後面正確的</a:t>
            </a:r>
            <a:r>
              <a:rPr lang="en-US" altLang="zh-TW" dirty="0" smtClean="0"/>
              <a:t>?</a:t>
            </a:r>
            <a:r>
              <a:rPr lang="zh-TW" altLang="en-US" dirty="0" smtClean="0"/>
              <a:t> 這是因為</a:t>
            </a:r>
            <a:r>
              <a:rPr lang="en-US" altLang="zh-TW" dirty="0" smtClean="0"/>
              <a:t>1</a:t>
            </a:r>
            <a:r>
              <a:rPr lang="en-US" altLang="zh-TW" dirty="0" smtClean="0"/>
              <a:t>. </a:t>
            </a:r>
            <a:r>
              <a:rPr lang="zh-TW" altLang="en-US" dirty="0" smtClean="0"/>
              <a:t>就算我認為沒問題的東西在學長姐和老師的觀察下大概還是問題重重</a:t>
            </a:r>
            <a:r>
              <a:rPr lang="en-US" altLang="zh-TW" dirty="0" smtClean="0"/>
              <a:t>,</a:t>
            </a:r>
            <a:r>
              <a:rPr lang="zh-TW" altLang="en-US" dirty="0" smtClean="0"/>
              <a:t> </a:t>
            </a:r>
            <a:r>
              <a:rPr lang="en-US" altLang="zh-TW" dirty="0" smtClean="0"/>
              <a:t>2.</a:t>
            </a:r>
            <a:r>
              <a:rPr lang="zh-TW" altLang="en-US" dirty="0" smtClean="0"/>
              <a:t>我想讓大家了解我們的思路以及問什麼會在中間毅然決然換套件的原因，希望能幫大家在未來選擇套件上不用走冤枉路</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3</a:t>
            </a:fld>
            <a:endParaRPr lang="zh-TW" altLang="en-US"/>
          </a:p>
        </p:txBody>
      </p:sp>
    </p:spTree>
    <p:extLst>
      <p:ext uri="{BB962C8B-B14F-4D97-AF65-F5344CB8AC3E}">
        <p14:creationId xmlns:p14="http://schemas.microsoft.com/office/powerpoint/2010/main" val="3405025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那這裡我把資料中這個</a:t>
            </a:r>
            <a:r>
              <a:rPr lang="en-US" altLang="zh-TW" dirty="0" smtClean="0"/>
              <a:t>tweet</a:t>
            </a:r>
            <a:r>
              <a:rPr lang="zh-TW" altLang="en-US" dirty="0" smtClean="0"/>
              <a:t> 發布的時間 讚數</a:t>
            </a:r>
            <a:r>
              <a:rPr lang="en-US" altLang="zh-TW" dirty="0" smtClean="0"/>
              <a:t>,</a:t>
            </a:r>
            <a:r>
              <a:rPr lang="zh-TW" altLang="en-US" dirty="0" smtClean="0"/>
              <a:t> 和內文 做成</a:t>
            </a:r>
            <a:r>
              <a:rPr lang="en-US" altLang="zh-TW" dirty="0" err="1" smtClean="0"/>
              <a:t>dataframe</a:t>
            </a:r>
            <a:r>
              <a:rPr lang="en-US" altLang="zh-TW" dirty="0" smtClean="0"/>
              <a:t>, </a:t>
            </a:r>
            <a:r>
              <a:rPr lang="zh-TW" altLang="en-US" dirty="0" smtClean="0"/>
              <a:t>然後因為這裡他資料回傳的型態是</a:t>
            </a:r>
            <a:r>
              <a:rPr lang="en-US" altLang="zh-TW" dirty="0" smtClean="0"/>
              <a:t>JSON</a:t>
            </a:r>
            <a:r>
              <a:rPr lang="zh-TW" altLang="en-US" baseline="0" dirty="0" smtClean="0"/>
              <a:t> 我順便為大家介紹一個 查看</a:t>
            </a:r>
            <a:r>
              <a:rPr lang="en-US" altLang="zh-TW" baseline="0" dirty="0" smtClean="0"/>
              <a:t>JSON</a:t>
            </a:r>
            <a:r>
              <a:rPr lang="zh-TW" altLang="en-US" baseline="0" dirty="0" smtClean="0"/>
              <a:t>結構的方法</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12</a:t>
            </a:fld>
            <a:endParaRPr lang="zh-TW" altLang="en-US"/>
          </a:p>
        </p:txBody>
      </p:sp>
    </p:spTree>
    <p:extLst>
      <p:ext uri="{BB962C8B-B14F-4D97-AF65-F5344CB8AC3E}">
        <p14:creationId xmlns:p14="http://schemas.microsoft.com/office/powerpoint/2010/main" val="2272368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這裡我們反而回來使用</a:t>
            </a:r>
            <a:r>
              <a:rPr lang="en-US" altLang="zh-TW" dirty="0" smtClean="0"/>
              <a:t>pattern</a:t>
            </a:r>
            <a:r>
              <a:rPr lang="zh-TW" altLang="en-US" dirty="0" smtClean="0"/>
              <a:t>的語意分析工具 </a:t>
            </a:r>
            <a:r>
              <a:rPr lang="en-US" altLang="zh-TW" dirty="0" smtClean="0"/>
              <a:t>sentiment </a:t>
            </a:r>
            <a:r>
              <a:rPr lang="zh-TW" altLang="en-US" dirty="0" smtClean="0"/>
              <a:t>因為</a:t>
            </a:r>
            <a:r>
              <a:rPr lang="en-US" altLang="zh-TW" dirty="0" err="1" smtClean="0"/>
              <a:t>tweepy</a:t>
            </a:r>
            <a:r>
              <a:rPr lang="zh-TW" altLang="en-US" dirty="0" smtClean="0"/>
              <a:t> 並沒有這個功能</a:t>
            </a:r>
            <a:r>
              <a:rPr lang="en-US" altLang="zh-TW" dirty="0" smtClean="0"/>
              <a:t>, </a:t>
            </a:r>
            <a:r>
              <a:rPr lang="zh-TW" altLang="en-US" dirty="0" smtClean="0"/>
              <a:t>那 </a:t>
            </a:r>
            <a:r>
              <a:rPr lang="en-US" altLang="zh-TW" dirty="0" smtClean="0"/>
              <a:t>polarity</a:t>
            </a:r>
            <a:r>
              <a:rPr lang="zh-TW" altLang="en-US" dirty="0" smtClean="0"/>
              <a:t> 正面或負面的指數</a:t>
            </a:r>
            <a:r>
              <a:rPr lang="en-US" altLang="zh-TW" dirty="0" smtClean="0"/>
              <a:t>,</a:t>
            </a:r>
            <a:r>
              <a:rPr lang="zh-TW" altLang="en-US" dirty="0" smtClean="0"/>
              <a:t> 那他的上下屆市</a:t>
            </a:r>
            <a:r>
              <a:rPr lang="en-US" altLang="zh-TW" dirty="0" smtClean="0"/>
              <a:t>+-1 subjectivity </a:t>
            </a:r>
            <a:r>
              <a:rPr lang="zh-TW" altLang="en-US" dirty="0" smtClean="0"/>
              <a:t>是主觀程度 我們這裡不會用到</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13</a:t>
            </a:fld>
            <a:endParaRPr lang="zh-TW" altLang="en-US"/>
          </a:p>
        </p:txBody>
      </p:sp>
    </p:spTree>
    <p:extLst>
      <p:ext uri="{BB962C8B-B14F-4D97-AF65-F5344CB8AC3E}">
        <p14:creationId xmlns:p14="http://schemas.microsoft.com/office/powerpoint/2010/main" val="1240078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那我這裡從我資料裡挑出她文章平均讚數以上的貼文作為指標</a:t>
            </a:r>
            <a:r>
              <a:rPr lang="en-US" altLang="zh-TW" dirty="0" smtClean="0"/>
              <a:t>,</a:t>
            </a:r>
            <a:r>
              <a:rPr lang="zh-TW" altLang="en-US" dirty="0" smtClean="0"/>
              <a:t> 因為可能讚數不夠影含著那篇貼文的觸擊率不高影響也相對小</a:t>
            </a:r>
            <a:endParaRPr lang="en-US" altLang="zh-TW" dirty="0" smtClean="0"/>
          </a:p>
          <a:p>
            <a:r>
              <a:rPr lang="zh-TW" altLang="en-US" dirty="0" smtClean="0"/>
              <a:t>然握我再挑出</a:t>
            </a:r>
            <a:r>
              <a:rPr lang="en-US" altLang="zh-TW" dirty="0" smtClean="0"/>
              <a:t>sentiment</a:t>
            </a:r>
            <a:r>
              <a:rPr lang="zh-TW" altLang="en-US" dirty="0" smtClean="0"/>
              <a:t>的</a:t>
            </a:r>
            <a:r>
              <a:rPr lang="en-US" altLang="zh-TW" dirty="0" err="1" smtClean="0"/>
              <a:t>polaruty</a:t>
            </a:r>
            <a:r>
              <a:rPr lang="zh-TW" altLang="en-US" dirty="0" smtClean="0"/>
              <a:t> 絕對值再</a:t>
            </a:r>
            <a:r>
              <a:rPr lang="en-US" altLang="zh-TW" dirty="0" smtClean="0"/>
              <a:t>0.2</a:t>
            </a:r>
            <a:r>
              <a:rPr lang="zh-TW" altLang="en-US" dirty="0" smtClean="0"/>
              <a:t>以上的</a:t>
            </a:r>
            <a:r>
              <a:rPr lang="en-US" altLang="zh-TW" dirty="0" smtClean="0"/>
              <a:t>, </a:t>
            </a:r>
            <a:r>
              <a:rPr lang="zh-TW" altLang="en-US" dirty="0" smtClean="0"/>
              <a:t>選</a:t>
            </a:r>
            <a:r>
              <a:rPr lang="en-US" altLang="zh-TW" dirty="0" smtClean="0"/>
              <a:t>0</a:t>
            </a:r>
            <a:r>
              <a:rPr lang="en-US" altLang="zh-TW" dirty="0" smtClean="0"/>
              <a:t>.2</a:t>
            </a:r>
            <a:r>
              <a:rPr lang="zh-TW" altLang="en-US" dirty="0" smtClean="0"/>
              <a:t>這個數值是因為我查他</a:t>
            </a:r>
            <a:r>
              <a:rPr lang="en-US" altLang="zh-TW" dirty="0" smtClean="0"/>
              <a:t>document</a:t>
            </a:r>
            <a:r>
              <a:rPr lang="zh-TW" altLang="en-US" dirty="0" smtClean="0"/>
              <a:t>它裡面有提到</a:t>
            </a:r>
            <a:r>
              <a:rPr lang="en-US" altLang="zh-TW" dirty="0" smtClean="0"/>
              <a:t>0.2</a:t>
            </a:r>
            <a:r>
              <a:rPr lang="zh-TW" altLang="en-US" dirty="0" smtClean="0"/>
              <a:t>這個值已經具有篩選能力了</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14</a:t>
            </a:fld>
            <a:endParaRPr lang="zh-TW" altLang="en-US"/>
          </a:p>
        </p:txBody>
      </p:sp>
    </p:spTree>
    <p:extLst>
      <p:ext uri="{BB962C8B-B14F-4D97-AF65-F5344CB8AC3E}">
        <p14:creationId xmlns:p14="http://schemas.microsoft.com/office/powerpoint/2010/main" val="996427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那我這裡從我資料裡挑出她文章平均讚數以上的貼文作為指標</a:t>
            </a:r>
            <a:r>
              <a:rPr lang="en-US" altLang="zh-TW" dirty="0" smtClean="0"/>
              <a:t>,</a:t>
            </a:r>
            <a:r>
              <a:rPr lang="zh-TW" altLang="en-US" dirty="0" smtClean="0"/>
              <a:t> 因為可能讚數不夠影含著那篇貼文的觸擊率不高影響也相對小</a:t>
            </a:r>
            <a:endParaRPr lang="en-US" altLang="zh-TW" dirty="0" smtClean="0"/>
          </a:p>
          <a:p>
            <a:r>
              <a:rPr lang="zh-TW" altLang="en-US" dirty="0" smtClean="0"/>
              <a:t>然握我再挑出</a:t>
            </a:r>
            <a:r>
              <a:rPr lang="en-US" altLang="zh-TW" dirty="0" smtClean="0"/>
              <a:t>sentiment</a:t>
            </a:r>
            <a:r>
              <a:rPr lang="zh-TW" altLang="en-US" dirty="0" smtClean="0"/>
              <a:t>的</a:t>
            </a:r>
            <a:r>
              <a:rPr lang="en-US" altLang="zh-TW" dirty="0" err="1" smtClean="0"/>
              <a:t>polaruty</a:t>
            </a:r>
            <a:r>
              <a:rPr lang="zh-TW" altLang="en-US" dirty="0" smtClean="0"/>
              <a:t> 絕對值再</a:t>
            </a:r>
            <a:r>
              <a:rPr lang="en-US" altLang="zh-TW" dirty="0" smtClean="0"/>
              <a:t>0.2</a:t>
            </a:r>
            <a:r>
              <a:rPr lang="zh-TW" altLang="en-US" dirty="0" smtClean="0"/>
              <a:t>以上的</a:t>
            </a:r>
            <a:r>
              <a:rPr lang="en-US" altLang="zh-TW" dirty="0" smtClean="0"/>
              <a:t>, </a:t>
            </a:r>
            <a:r>
              <a:rPr lang="zh-TW" altLang="en-US" dirty="0" smtClean="0"/>
              <a:t>選</a:t>
            </a:r>
            <a:r>
              <a:rPr lang="en-US" altLang="zh-TW" dirty="0" smtClean="0"/>
              <a:t>0</a:t>
            </a:r>
            <a:r>
              <a:rPr lang="en-US" altLang="zh-TW" dirty="0" smtClean="0"/>
              <a:t>.2</a:t>
            </a:r>
            <a:r>
              <a:rPr lang="zh-TW" altLang="en-US" dirty="0" smtClean="0"/>
              <a:t>這個數值是因為我查他</a:t>
            </a:r>
            <a:r>
              <a:rPr lang="en-US" altLang="zh-TW" dirty="0" smtClean="0"/>
              <a:t>document</a:t>
            </a:r>
            <a:r>
              <a:rPr lang="zh-TW" altLang="en-US" dirty="0" smtClean="0"/>
              <a:t>它裡面有提到</a:t>
            </a:r>
            <a:r>
              <a:rPr lang="en-US" altLang="zh-TW" dirty="0" smtClean="0"/>
              <a:t>0.2</a:t>
            </a:r>
            <a:r>
              <a:rPr lang="zh-TW" altLang="en-US" dirty="0" smtClean="0"/>
              <a:t>這個值已經具有篩選能力了</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15</a:t>
            </a:fld>
            <a:endParaRPr lang="zh-TW" altLang="en-US"/>
          </a:p>
        </p:txBody>
      </p:sp>
    </p:spTree>
    <p:extLst>
      <p:ext uri="{BB962C8B-B14F-4D97-AF65-F5344CB8AC3E}">
        <p14:creationId xmlns:p14="http://schemas.microsoft.com/office/powerpoint/2010/main" val="20486013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下一步我們要把</a:t>
            </a:r>
            <a:r>
              <a:rPr lang="en-US" altLang="zh-TW" dirty="0" smtClean="0"/>
              <a:t>S&amp;P500</a:t>
            </a:r>
            <a:r>
              <a:rPr lang="zh-TW" altLang="en-US" dirty="0" smtClean="0"/>
              <a:t>資料跟</a:t>
            </a:r>
            <a:r>
              <a:rPr lang="en-US" altLang="zh-TW" dirty="0" smtClean="0"/>
              <a:t>twitter</a:t>
            </a:r>
            <a:r>
              <a:rPr lang="zh-TW" altLang="en-US" dirty="0" smtClean="0"/>
              <a:t>資料合併</a:t>
            </a:r>
            <a:r>
              <a:rPr lang="en-US" altLang="zh-TW" dirty="0" smtClean="0"/>
              <a:t>, </a:t>
            </a:r>
            <a:r>
              <a:rPr lang="zh-TW" altLang="en-US" dirty="0" smtClean="0"/>
              <a:t>那上面的</a:t>
            </a:r>
            <a:r>
              <a:rPr lang="en-US" altLang="zh-TW" dirty="0" smtClean="0"/>
              <a:t>code</a:t>
            </a:r>
            <a:r>
              <a:rPr lang="zh-TW" altLang="en-US" dirty="0" smtClean="0"/>
              <a:t>是把收盤價和漲跌價格取出來的</a:t>
            </a:r>
            <a:r>
              <a:rPr lang="en-US" altLang="zh-TW" dirty="0" err="1" smtClean="0"/>
              <a:t>dataframe</a:t>
            </a:r>
            <a:r>
              <a:rPr lang="en-US" altLang="zh-TW" dirty="0" smtClean="0"/>
              <a:t> </a:t>
            </a:r>
            <a:r>
              <a:rPr lang="zh-TW" altLang="en-US" dirty="0" smtClean="0"/>
              <a:t>但會遇到一個問題</a:t>
            </a:r>
            <a:r>
              <a:rPr lang="en-US" altLang="zh-TW" dirty="0" smtClean="0"/>
              <a:t>, </a:t>
            </a:r>
            <a:r>
              <a:rPr lang="zh-TW" altLang="en-US" dirty="0" smtClean="0"/>
              <a:t>那就是我們的</a:t>
            </a:r>
            <a:r>
              <a:rPr lang="en-US" altLang="zh-TW" dirty="0" err="1" smtClean="0"/>
              <a:t>christophe</a:t>
            </a:r>
            <a:r>
              <a:rPr lang="zh-TW" altLang="en-US" dirty="0" smtClean="0"/>
              <a:t>有沒有可能今天開盤他沒發文</a:t>
            </a:r>
            <a:r>
              <a:rPr lang="en-US" altLang="zh-TW" dirty="0" smtClean="0"/>
              <a:t>, </a:t>
            </a:r>
            <a:r>
              <a:rPr lang="zh-TW" altLang="en-US" dirty="0" smtClean="0"/>
              <a:t>或今天沒開盤他卻發文</a:t>
            </a:r>
            <a:r>
              <a:rPr lang="en-US" altLang="zh-TW" dirty="0" smtClean="0"/>
              <a:t>, </a:t>
            </a:r>
            <a:r>
              <a:rPr lang="zh-TW" altLang="en-US" dirty="0" smtClean="0"/>
              <a:t>這些都是可能的情況</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16</a:t>
            </a:fld>
            <a:endParaRPr lang="zh-TW" altLang="en-US"/>
          </a:p>
        </p:txBody>
      </p:sp>
    </p:spTree>
    <p:extLst>
      <p:ext uri="{BB962C8B-B14F-4D97-AF65-F5344CB8AC3E}">
        <p14:creationId xmlns:p14="http://schemas.microsoft.com/office/powerpoint/2010/main" val="8638060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下一步我們要把</a:t>
            </a:r>
            <a:r>
              <a:rPr lang="en-US" altLang="zh-TW" dirty="0" smtClean="0"/>
              <a:t>S&amp;P500</a:t>
            </a:r>
            <a:r>
              <a:rPr lang="zh-TW" altLang="en-US" dirty="0" smtClean="0"/>
              <a:t>資料跟</a:t>
            </a:r>
            <a:r>
              <a:rPr lang="en-US" altLang="zh-TW" dirty="0" smtClean="0"/>
              <a:t>twitter</a:t>
            </a:r>
            <a:r>
              <a:rPr lang="zh-TW" altLang="en-US" dirty="0" smtClean="0"/>
              <a:t>資料合併</a:t>
            </a:r>
            <a:r>
              <a:rPr lang="en-US" altLang="zh-TW" dirty="0" smtClean="0"/>
              <a:t>, </a:t>
            </a:r>
            <a:r>
              <a:rPr lang="zh-TW" altLang="en-US" dirty="0" smtClean="0"/>
              <a:t>那上面的</a:t>
            </a:r>
            <a:r>
              <a:rPr lang="en-US" altLang="zh-TW" dirty="0" smtClean="0"/>
              <a:t>code</a:t>
            </a:r>
            <a:r>
              <a:rPr lang="zh-TW" altLang="en-US" dirty="0" smtClean="0"/>
              <a:t>是把收盤價和漲跌價格取出來的</a:t>
            </a:r>
            <a:r>
              <a:rPr lang="en-US" altLang="zh-TW" dirty="0" err="1" smtClean="0"/>
              <a:t>dataframe</a:t>
            </a:r>
            <a:r>
              <a:rPr lang="en-US" altLang="zh-TW" dirty="0" smtClean="0"/>
              <a:t> </a:t>
            </a:r>
            <a:r>
              <a:rPr lang="zh-TW" altLang="en-US" dirty="0" smtClean="0"/>
              <a:t>但會遇到一個問題</a:t>
            </a:r>
            <a:r>
              <a:rPr lang="en-US" altLang="zh-TW" dirty="0" smtClean="0"/>
              <a:t>, </a:t>
            </a:r>
            <a:r>
              <a:rPr lang="zh-TW" altLang="en-US" dirty="0" smtClean="0"/>
              <a:t>那就是我們的</a:t>
            </a:r>
            <a:r>
              <a:rPr lang="en-US" altLang="zh-TW" dirty="0" err="1" smtClean="0"/>
              <a:t>christophe</a:t>
            </a:r>
            <a:r>
              <a:rPr lang="zh-TW" altLang="en-US" dirty="0" smtClean="0"/>
              <a:t>有沒有可能今天開盤他沒發文</a:t>
            </a:r>
            <a:r>
              <a:rPr lang="en-US" altLang="zh-TW" dirty="0" smtClean="0"/>
              <a:t>, </a:t>
            </a:r>
            <a:r>
              <a:rPr lang="zh-TW" altLang="en-US" dirty="0" smtClean="0"/>
              <a:t>或今天沒開盤他卻發文</a:t>
            </a:r>
            <a:r>
              <a:rPr lang="en-US" altLang="zh-TW" dirty="0" smtClean="0"/>
              <a:t>, </a:t>
            </a:r>
            <a:r>
              <a:rPr lang="zh-TW" altLang="en-US" dirty="0" smtClean="0"/>
              <a:t>這些都是可能的情況</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17</a:t>
            </a:fld>
            <a:endParaRPr lang="zh-TW" altLang="en-US"/>
          </a:p>
        </p:txBody>
      </p:sp>
    </p:spTree>
    <p:extLst>
      <p:ext uri="{BB962C8B-B14F-4D97-AF65-F5344CB8AC3E}">
        <p14:creationId xmlns:p14="http://schemas.microsoft.com/office/powerpoint/2010/main" val="3915166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因為兩部分在</a:t>
            </a:r>
            <a:r>
              <a:rPr lang="en-US" altLang="zh-TW" dirty="0" smtClean="0"/>
              <a:t>timestamp</a:t>
            </a:r>
            <a:r>
              <a:rPr lang="zh-TW" altLang="en-US" dirty="0" smtClean="0"/>
              <a:t>上的結構有點不太依樣 一個是有分秒一個沒有所以把他們統一做一個字串和型別轉換</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18</a:t>
            </a:fld>
            <a:endParaRPr lang="zh-TW" altLang="en-US"/>
          </a:p>
        </p:txBody>
      </p:sp>
    </p:spTree>
    <p:extLst>
      <p:ext uri="{BB962C8B-B14F-4D97-AF65-F5344CB8AC3E}">
        <p14:creationId xmlns:p14="http://schemas.microsoft.com/office/powerpoint/2010/main" val="2959973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19</a:t>
            </a:fld>
            <a:endParaRPr lang="zh-TW" altLang="en-US"/>
          </a:p>
        </p:txBody>
      </p:sp>
    </p:spTree>
    <p:extLst>
      <p:ext uri="{BB962C8B-B14F-4D97-AF65-F5344CB8AC3E}">
        <p14:creationId xmlns:p14="http://schemas.microsoft.com/office/powerpoint/2010/main" val="4042917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20</a:t>
            </a:fld>
            <a:endParaRPr lang="zh-TW" altLang="en-US"/>
          </a:p>
        </p:txBody>
      </p:sp>
    </p:spTree>
    <p:extLst>
      <p:ext uri="{BB962C8B-B14F-4D97-AF65-F5344CB8AC3E}">
        <p14:creationId xmlns:p14="http://schemas.microsoft.com/office/powerpoint/2010/main" val="21710072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那折線圖的部分好像也沒有什麼趨勢上的關係</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21</a:t>
            </a:fld>
            <a:endParaRPr lang="zh-TW" altLang="en-US"/>
          </a:p>
        </p:txBody>
      </p:sp>
    </p:spTree>
    <p:extLst>
      <p:ext uri="{BB962C8B-B14F-4D97-AF65-F5344CB8AC3E}">
        <p14:creationId xmlns:p14="http://schemas.microsoft.com/office/powerpoint/2010/main" val="842555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這是他們官網的資料</a:t>
            </a:r>
            <a:r>
              <a:rPr lang="en-US" altLang="zh-TW" dirty="0" smtClean="0"/>
              <a:t>, </a:t>
            </a:r>
            <a:r>
              <a:rPr lang="zh-TW" altLang="en-US" dirty="0" smtClean="0"/>
              <a:t>那我們只看</a:t>
            </a:r>
            <a:r>
              <a:rPr lang="en-US" altLang="zh-TW" dirty="0" smtClean="0"/>
              <a:t>twitter</a:t>
            </a:r>
            <a:r>
              <a:rPr lang="zh-TW" altLang="en-US" dirty="0" smtClean="0"/>
              <a:t> </a:t>
            </a:r>
            <a:r>
              <a:rPr lang="en-US" altLang="zh-TW" dirty="0" smtClean="0"/>
              <a:t>,</a:t>
            </a:r>
            <a:r>
              <a:rPr lang="zh-TW" altLang="en-US" dirty="0" smtClean="0"/>
              <a:t> </a:t>
            </a:r>
            <a:r>
              <a:rPr lang="en-US" altLang="zh-TW" dirty="0" smtClean="0"/>
              <a:t>type</a:t>
            </a:r>
            <a:r>
              <a:rPr lang="zh-TW" altLang="en-US" dirty="0" smtClean="0"/>
              <a:t>是搜尋的內容</a:t>
            </a:r>
            <a:r>
              <a:rPr lang="en-US" altLang="zh-TW" dirty="0" smtClean="0"/>
              <a:t>, start</a:t>
            </a:r>
            <a:r>
              <a:rPr lang="zh-TW" altLang="en-US" dirty="0" smtClean="0"/>
              <a:t>是開始的頁面</a:t>
            </a:r>
            <a:r>
              <a:rPr lang="en-US" altLang="zh-TW" dirty="0" smtClean="0"/>
              <a:t>, count</a:t>
            </a:r>
            <a:r>
              <a:rPr lang="zh-TW" altLang="en-US" dirty="0" smtClean="0"/>
              <a:t>是一頁要多少結果</a:t>
            </a:r>
            <a:r>
              <a:rPr lang="en-US" altLang="zh-TW" dirty="0" smtClean="0"/>
              <a:t>, limit</a:t>
            </a:r>
            <a:r>
              <a:rPr lang="zh-TW" altLang="en-US" dirty="0" smtClean="0"/>
              <a:t>是他能做的</a:t>
            </a:r>
            <a:r>
              <a:rPr lang="en-US" altLang="zh-TW" dirty="0" smtClean="0"/>
              <a:t>query</a:t>
            </a:r>
            <a:r>
              <a:rPr lang="zh-TW" altLang="en-US" dirty="0" smtClean="0"/>
              <a:t>上限</a:t>
            </a:r>
            <a:r>
              <a:rPr lang="en-US" altLang="zh-TW" dirty="0" smtClean="0"/>
              <a:t>, throttle</a:t>
            </a:r>
            <a:r>
              <a:rPr lang="zh-TW" altLang="en-US" dirty="0" smtClean="0"/>
              <a:t>是他隔多久對</a:t>
            </a:r>
            <a:r>
              <a:rPr lang="en-US" altLang="zh-TW" dirty="0" smtClean="0"/>
              <a:t>server</a:t>
            </a:r>
            <a:r>
              <a:rPr lang="zh-TW" altLang="en-US" dirty="0" smtClean="0"/>
              <a:t> </a:t>
            </a:r>
            <a:r>
              <a:rPr lang="en-US" altLang="zh-TW" dirty="0" smtClean="0"/>
              <a:t>query</a:t>
            </a:r>
            <a:r>
              <a:rPr lang="zh-TW" altLang="en-US" dirty="0" smtClean="0"/>
              <a:t> 一次</a:t>
            </a:r>
            <a:endParaRPr lang="en-US" altLang="zh-TW" dirty="0" smtClean="0"/>
          </a:p>
          <a:p>
            <a:r>
              <a:rPr lang="zh-TW" altLang="en-US" dirty="0" smtClean="0"/>
              <a:t>那他</a:t>
            </a:r>
            <a:r>
              <a:rPr lang="en-US" altLang="zh-TW" dirty="0" smtClean="0"/>
              <a:t>START</a:t>
            </a:r>
            <a:r>
              <a:rPr lang="zh-TW" altLang="en-US" dirty="0" smtClean="0"/>
              <a:t> </a:t>
            </a:r>
            <a:r>
              <a:rPr lang="en-US" altLang="zh-TW" dirty="0" smtClean="0"/>
              <a:t>1-3000</a:t>
            </a:r>
            <a:r>
              <a:rPr lang="zh-TW" altLang="en-US" dirty="0" smtClean="0"/>
              <a:t>的意思是他一次最多能</a:t>
            </a:r>
            <a:r>
              <a:rPr lang="en-US" altLang="zh-TW" dirty="0" smtClean="0"/>
              <a:t>query 3000</a:t>
            </a:r>
            <a:r>
              <a:rPr lang="zh-TW" altLang="en-US" dirty="0" smtClean="0"/>
              <a:t>個</a:t>
            </a:r>
            <a:r>
              <a:rPr lang="en-US" altLang="zh-TW" dirty="0" smtClean="0"/>
              <a:t>”result”, </a:t>
            </a:r>
            <a:r>
              <a:rPr lang="zh-TW" altLang="en-US" dirty="0" smtClean="0"/>
              <a:t>那</a:t>
            </a:r>
            <a:r>
              <a:rPr lang="en-US" altLang="zh-TW" dirty="0" smtClean="0"/>
              <a:t>result</a:t>
            </a:r>
            <a:r>
              <a:rPr lang="zh-TW" altLang="en-US" dirty="0" smtClean="0"/>
              <a:t>相當於 搜尋的頁面*一頁多少</a:t>
            </a:r>
            <a:r>
              <a:rPr lang="en-US" altLang="zh-TW" dirty="0" smtClean="0"/>
              <a:t>result</a:t>
            </a:r>
            <a:r>
              <a:rPr lang="zh-TW" altLang="en-US" dirty="0" smtClean="0"/>
              <a:t>嘛</a:t>
            </a:r>
            <a:r>
              <a:rPr lang="en-US" altLang="zh-TW" dirty="0" smtClean="0"/>
              <a:t>, </a:t>
            </a:r>
            <a:r>
              <a:rPr lang="zh-TW" altLang="en-US" dirty="0" smtClean="0"/>
              <a:t>比如我搜</a:t>
            </a:r>
            <a:r>
              <a:rPr lang="en-US" altLang="zh-TW" dirty="0" smtClean="0"/>
              <a:t>30</a:t>
            </a:r>
            <a:r>
              <a:rPr lang="zh-TW" altLang="en-US" dirty="0" smtClean="0"/>
              <a:t>頁</a:t>
            </a:r>
            <a:r>
              <a:rPr lang="en-US" altLang="zh-TW" dirty="0" smtClean="0"/>
              <a:t>, </a:t>
            </a:r>
            <a:r>
              <a:rPr lang="zh-TW" altLang="en-US" dirty="0" smtClean="0"/>
              <a:t>一頁</a:t>
            </a:r>
            <a:r>
              <a:rPr lang="en-US" altLang="zh-TW" dirty="0" smtClean="0"/>
              <a:t>100</a:t>
            </a:r>
            <a:r>
              <a:rPr lang="zh-TW" altLang="en-US" dirty="0" smtClean="0"/>
              <a:t>個</a:t>
            </a:r>
            <a:r>
              <a:rPr lang="en-US" altLang="zh-TW" dirty="0" smtClean="0"/>
              <a:t>count, </a:t>
            </a:r>
            <a:r>
              <a:rPr lang="zh-TW" altLang="en-US" dirty="0" smtClean="0"/>
              <a:t>或我搜</a:t>
            </a:r>
            <a:r>
              <a:rPr lang="en-US" altLang="zh-TW" dirty="0" smtClean="0"/>
              <a:t>300</a:t>
            </a:r>
            <a:r>
              <a:rPr lang="zh-TW" altLang="en-US" dirty="0" smtClean="0"/>
              <a:t>頁 每頁</a:t>
            </a:r>
            <a:r>
              <a:rPr lang="en-US" altLang="zh-TW" dirty="0" smtClean="0"/>
              <a:t>10</a:t>
            </a:r>
            <a:r>
              <a:rPr lang="zh-TW" altLang="en-US" dirty="0" smtClean="0"/>
              <a:t>個</a:t>
            </a:r>
            <a:r>
              <a:rPr lang="en-US" altLang="zh-TW" dirty="0" smtClean="0"/>
              <a:t>count</a:t>
            </a:r>
            <a:r>
              <a:rPr lang="zh-TW" altLang="en-US" dirty="0" smtClean="0"/>
              <a:t>都是 </a:t>
            </a:r>
            <a:r>
              <a:rPr lang="en-US" altLang="zh-TW" dirty="0" smtClean="0"/>
              <a:t>3000</a:t>
            </a:r>
            <a:r>
              <a:rPr lang="zh-TW" altLang="en-US" dirty="0" smtClean="0"/>
              <a:t>個</a:t>
            </a:r>
            <a:r>
              <a:rPr lang="en-US" altLang="zh-TW" dirty="0" smtClean="0"/>
              <a:t>result</a:t>
            </a:r>
          </a:p>
          <a:p>
            <a:r>
              <a:rPr lang="zh-TW" altLang="en-US" dirty="0" smtClean="0"/>
              <a:t>大家可能覺得喔也還滿多的阿 可是</a:t>
            </a:r>
            <a:r>
              <a:rPr lang="en-US" altLang="zh-TW" dirty="0" smtClean="0"/>
              <a:t>!</a:t>
            </a:r>
            <a:r>
              <a:rPr lang="zh-TW" altLang="en-US" dirty="0" smtClean="0"/>
              <a:t> 大家看他的</a:t>
            </a:r>
            <a:r>
              <a:rPr lang="en-US" altLang="zh-TW" dirty="0" smtClean="0"/>
              <a:t>LIMIT</a:t>
            </a:r>
            <a:r>
              <a:rPr lang="zh-TW" altLang="en-US" dirty="0" smtClean="0"/>
              <a:t>只有</a:t>
            </a:r>
            <a:r>
              <a:rPr lang="en-US" altLang="zh-TW" dirty="0" smtClean="0"/>
              <a:t>600 </a:t>
            </a:r>
            <a:r>
              <a:rPr lang="zh-TW" altLang="en-US" dirty="0" smtClean="0"/>
              <a:t>這代表說我一個小時只能做</a:t>
            </a:r>
            <a:r>
              <a:rPr lang="en-US" altLang="zh-TW" dirty="0" smtClean="0"/>
              <a:t>600</a:t>
            </a:r>
            <a:r>
              <a:rPr lang="zh-TW" altLang="en-US" dirty="0" smtClean="0"/>
              <a:t>個</a:t>
            </a:r>
            <a:r>
              <a:rPr lang="en-US" altLang="zh-TW" dirty="0" smtClean="0"/>
              <a:t>query, </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4</a:t>
            </a:fld>
            <a:endParaRPr lang="zh-TW" altLang="en-US"/>
          </a:p>
        </p:txBody>
      </p:sp>
    </p:spTree>
    <p:extLst>
      <p:ext uri="{BB962C8B-B14F-4D97-AF65-F5344CB8AC3E}">
        <p14:creationId xmlns:p14="http://schemas.microsoft.com/office/powerpoint/2010/main" val="941305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那</a:t>
            </a:r>
            <a:r>
              <a:rPr lang="en-US" altLang="zh-TW" dirty="0" smtClean="0"/>
              <a:t>600</a:t>
            </a:r>
            <a:r>
              <a:rPr lang="zh-TW" altLang="en-US" dirty="0" smtClean="0"/>
              <a:t>次</a:t>
            </a:r>
            <a:r>
              <a:rPr lang="en-US" altLang="zh-TW" dirty="0" smtClean="0"/>
              <a:t>query</a:t>
            </a:r>
            <a:r>
              <a:rPr lang="zh-TW" altLang="en-US" dirty="0" smtClean="0"/>
              <a:t>能有</a:t>
            </a:r>
            <a:r>
              <a:rPr lang="en-US" altLang="zh-TW" dirty="0" smtClean="0"/>
              <a:t>100</a:t>
            </a:r>
            <a:r>
              <a:rPr lang="zh-TW" altLang="en-US" dirty="0" smtClean="0"/>
              <a:t>筆就不錯了</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5</a:t>
            </a:fld>
            <a:endParaRPr lang="zh-TW" altLang="en-US"/>
          </a:p>
        </p:txBody>
      </p:sp>
    </p:spTree>
    <p:extLst>
      <p:ext uri="{BB962C8B-B14F-4D97-AF65-F5344CB8AC3E}">
        <p14:creationId xmlns:p14="http://schemas.microsoft.com/office/powerpoint/2010/main" val="1721566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那如果我指篩出比如說追蹤數</a:t>
            </a:r>
            <a:r>
              <a:rPr lang="en-US" altLang="zh-TW" dirty="0" smtClean="0"/>
              <a:t>&gt;10000</a:t>
            </a:r>
            <a:r>
              <a:rPr lang="zh-TW" altLang="en-US" dirty="0" smtClean="0"/>
              <a:t>的帳號可能那</a:t>
            </a:r>
            <a:r>
              <a:rPr lang="en-US" altLang="zh-TW" dirty="0" smtClean="0"/>
              <a:t>100</a:t>
            </a:r>
            <a:r>
              <a:rPr lang="zh-TW" altLang="en-US" dirty="0" smtClean="0"/>
              <a:t>個只剩</a:t>
            </a:r>
            <a:r>
              <a:rPr lang="en-US" altLang="zh-TW" dirty="0" smtClean="0"/>
              <a:t>10</a:t>
            </a:r>
            <a:r>
              <a:rPr lang="zh-TW" altLang="en-US" dirty="0" smtClean="0"/>
              <a:t>個</a:t>
            </a:r>
            <a:r>
              <a:rPr lang="en-US" altLang="zh-TW" dirty="0" smtClean="0"/>
              <a:t>, </a:t>
            </a:r>
            <a:r>
              <a:rPr lang="zh-TW" altLang="en-US" dirty="0" smtClean="0"/>
              <a:t>資料蒐集實在太辛苦</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6</a:t>
            </a:fld>
            <a:endParaRPr lang="zh-TW" altLang="en-US"/>
          </a:p>
        </p:txBody>
      </p:sp>
    </p:spTree>
    <p:extLst>
      <p:ext uri="{BB962C8B-B14F-4D97-AF65-F5344CB8AC3E}">
        <p14:creationId xmlns:p14="http://schemas.microsoft.com/office/powerpoint/2010/main" val="2665935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更換成</a:t>
            </a:r>
            <a:r>
              <a:rPr lang="en-US" altLang="zh-TW" dirty="0" smtClean="0"/>
              <a:t>S&amp;P</a:t>
            </a:r>
            <a:r>
              <a:rPr lang="zh-TW" altLang="en-US" dirty="0" smtClean="0"/>
              <a:t>是因為我們沒有中文語意分析的套件</a:t>
            </a:r>
            <a:r>
              <a:rPr lang="en-US" altLang="zh-TW" dirty="0" smtClean="0"/>
              <a:t>,</a:t>
            </a:r>
            <a:r>
              <a:rPr lang="zh-TW" altLang="en-US" dirty="0" smtClean="0"/>
              <a:t> 那換成</a:t>
            </a:r>
            <a:r>
              <a:rPr lang="en-US" altLang="zh-TW" dirty="0" err="1" smtClean="0"/>
              <a:t>tweepy</a:t>
            </a:r>
            <a:r>
              <a:rPr lang="zh-TW" altLang="en-US" dirty="0" smtClean="0"/>
              <a:t> 這個套件可以大大增強我們</a:t>
            </a:r>
            <a:r>
              <a:rPr lang="en-US" altLang="zh-TW" dirty="0" smtClean="0"/>
              <a:t>query</a:t>
            </a:r>
            <a:r>
              <a:rPr lang="zh-TW" altLang="en-US" dirty="0" smtClean="0"/>
              <a:t>的能力</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7</a:t>
            </a:fld>
            <a:endParaRPr lang="zh-TW" altLang="en-US"/>
          </a:p>
        </p:txBody>
      </p:sp>
    </p:spTree>
    <p:extLst>
      <p:ext uri="{BB962C8B-B14F-4D97-AF65-F5344CB8AC3E}">
        <p14:creationId xmlns:p14="http://schemas.microsoft.com/office/powerpoint/2010/main" val="211794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那首先呢</a:t>
            </a:r>
            <a:r>
              <a:rPr lang="en-US" altLang="zh-TW" dirty="0" smtClean="0"/>
              <a:t>, </a:t>
            </a:r>
            <a:r>
              <a:rPr lang="zh-TW" altLang="en-US" dirty="0" smtClean="0"/>
              <a:t>我再猜</a:t>
            </a:r>
            <a:r>
              <a:rPr lang="en-US" altLang="zh-TW" dirty="0" smtClean="0"/>
              <a:t>p</a:t>
            </a:r>
            <a:r>
              <a:rPr lang="en-US" altLang="zh-TW" dirty="0" smtClean="0"/>
              <a:t>attern</a:t>
            </a:r>
            <a:r>
              <a:rPr lang="zh-TW" altLang="en-US" dirty="0" smtClean="0"/>
              <a:t>的</a:t>
            </a:r>
            <a:r>
              <a:rPr lang="en-US" altLang="zh-TW" dirty="0" smtClean="0"/>
              <a:t>query</a:t>
            </a:r>
            <a:r>
              <a:rPr lang="zh-TW" altLang="en-US" dirty="0" smtClean="0"/>
              <a:t>限制那麼多可能是因為他的</a:t>
            </a:r>
            <a:r>
              <a:rPr lang="en-US" altLang="zh-TW" dirty="0" smtClean="0"/>
              <a:t>query</a:t>
            </a:r>
            <a:r>
              <a:rPr lang="zh-TW" altLang="en-US" dirty="0" smtClean="0"/>
              <a:t>的通道是沒有驗證的所以我先要建立一個認證過的通道</a:t>
            </a:r>
            <a:r>
              <a:rPr lang="en-US" altLang="zh-TW" dirty="0" smtClean="0"/>
              <a:t>, </a:t>
            </a:r>
            <a:r>
              <a:rPr lang="zh-TW" altLang="en-US" dirty="0" smtClean="0"/>
              <a:t>所以我就用</a:t>
            </a:r>
            <a:r>
              <a:rPr lang="en-US" altLang="zh-TW" dirty="0" smtClean="0"/>
              <a:t>t</a:t>
            </a:r>
            <a:r>
              <a:rPr lang="en-US" altLang="zh-TW" dirty="0" smtClean="0"/>
              <a:t>witter development</a:t>
            </a:r>
            <a:r>
              <a:rPr lang="zh-TW" altLang="en-US" dirty="0" smtClean="0"/>
              <a:t>掀開了一個</a:t>
            </a:r>
            <a:r>
              <a:rPr lang="en-US" altLang="zh-TW" dirty="0" smtClean="0"/>
              <a:t>twitter</a:t>
            </a:r>
            <a:r>
              <a:rPr lang="zh-TW" altLang="en-US" dirty="0" smtClean="0"/>
              <a:t>的</a:t>
            </a:r>
            <a:r>
              <a:rPr lang="en-US" altLang="zh-TW" dirty="0" smtClean="0"/>
              <a:t>application</a:t>
            </a:r>
            <a:r>
              <a:rPr lang="zh-TW" altLang="en-US" dirty="0" smtClean="0"/>
              <a:t> </a:t>
            </a:r>
            <a:r>
              <a:rPr lang="zh-TW" altLang="en-US" dirty="0" smtClean="0"/>
              <a:t>那這個</a:t>
            </a:r>
            <a:r>
              <a:rPr lang="en-US" altLang="zh-TW" dirty="0" smtClean="0"/>
              <a:t>application</a:t>
            </a:r>
            <a:r>
              <a:rPr lang="zh-TW" altLang="en-US" dirty="0" smtClean="0"/>
              <a:t>基本上只是一個中借點</a:t>
            </a:r>
            <a:r>
              <a:rPr lang="en-US" altLang="zh-TW" dirty="0" smtClean="0"/>
              <a:t>, </a:t>
            </a:r>
            <a:r>
              <a:rPr lang="zh-TW" altLang="en-US" dirty="0" smtClean="0"/>
              <a:t>它裡面會說</a:t>
            </a:r>
            <a:r>
              <a:rPr lang="en-US" altLang="zh-TW" dirty="0" smtClean="0"/>
              <a:t>,</a:t>
            </a:r>
            <a:r>
              <a:rPr lang="en-US" altLang="zh-TW" baseline="0" dirty="0" smtClean="0"/>
              <a:t> </a:t>
            </a:r>
            <a:r>
              <a:rPr lang="zh-TW" altLang="en-US" baseline="0" dirty="0" smtClean="0"/>
              <a:t>我這個中介點可以向</a:t>
            </a:r>
            <a:r>
              <a:rPr lang="en-US" altLang="zh-TW" baseline="0" dirty="0" err="1" smtClean="0"/>
              <a:t>twiiter</a:t>
            </a:r>
            <a:r>
              <a:rPr lang="zh-TW" altLang="en-US" baseline="0" dirty="0" smtClean="0"/>
              <a:t>發送什麼要求</a:t>
            </a:r>
            <a:r>
              <a:rPr lang="en-US" altLang="zh-TW" baseline="0" dirty="0" smtClean="0"/>
              <a:t>?</a:t>
            </a:r>
            <a:r>
              <a:rPr lang="zh-TW" altLang="en-US" baseline="0" dirty="0" smtClean="0"/>
              <a:t>還有要怎麼連到這裡</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8</a:t>
            </a:fld>
            <a:endParaRPr lang="zh-TW" altLang="en-US"/>
          </a:p>
        </p:txBody>
      </p:sp>
    </p:spTree>
    <p:extLst>
      <p:ext uri="{BB962C8B-B14F-4D97-AF65-F5344CB8AC3E}">
        <p14:creationId xmlns:p14="http://schemas.microsoft.com/office/powerpoint/2010/main" val="805366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9</a:t>
            </a:fld>
            <a:endParaRPr lang="zh-TW" altLang="en-US"/>
          </a:p>
        </p:txBody>
      </p:sp>
    </p:spTree>
    <p:extLst>
      <p:ext uri="{BB962C8B-B14F-4D97-AF65-F5344CB8AC3E}">
        <p14:creationId xmlns:p14="http://schemas.microsoft.com/office/powerpoint/2010/main" val="322412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我這次先拿這個帳號實驗</a:t>
            </a:r>
            <a:r>
              <a:rPr lang="en-US" altLang="zh-TW" dirty="0" smtClean="0"/>
              <a:t>,</a:t>
            </a:r>
            <a:r>
              <a:rPr lang="zh-TW" altLang="en-US" dirty="0" smtClean="0"/>
              <a:t> 那他是我搜尋</a:t>
            </a:r>
            <a:r>
              <a:rPr lang="en-US" altLang="zh-TW" dirty="0" smtClean="0"/>
              <a:t>S</a:t>
            </a:r>
            <a:r>
              <a:rPr lang="en-US" altLang="zh-TW" dirty="0" smtClean="0"/>
              <a:t>&amp;P500</a:t>
            </a:r>
            <a:r>
              <a:rPr lang="zh-TW" altLang="en-US" dirty="0" smtClean="0"/>
              <a:t>的時候讚樹和追蹤數最高的帳號</a:t>
            </a:r>
            <a:r>
              <a:rPr lang="en-US" altLang="zh-TW" dirty="0" smtClean="0"/>
              <a:t>,</a:t>
            </a:r>
            <a:r>
              <a:rPr lang="zh-TW" altLang="en-US" dirty="0" smtClean="0"/>
              <a:t> 比</a:t>
            </a:r>
            <a:r>
              <a:rPr lang="en-US" altLang="zh-TW" dirty="0" smtClean="0"/>
              <a:t>S&amp;P500</a:t>
            </a:r>
            <a:r>
              <a:rPr lang="zh-TW" altLang="en-US" dirty="0" smtClean="0"/>
              <a:t>的官方帳號還高</a:t>
            </a:r>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10</a:t>
            </a:fld>
            <a:endParaRPr lang="zh-TW" altLang="en-US"/>
          </a:p>
        </p:txBody>
      </p:sp>
    </p:spTree>
    <p:extLst>
      <p:ext uri="{BB962C8B-B14F-4D97-AF65-F5344CB8AC3E}">
        <p14:creationId xmlns:p14="http://schemas.microsoft.com/office/powerpoint/2010/main" val="3378584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5AF6830-00DD-4263-9B54-166E1664A0F3}" type="slidenum">
              <a:rPr lang="zh-TW" altLang="en-US" smtClean="0"/>
              <a:t>11</a:t>
            </a:fld>
            <a:endParaRPr lang="zh-TW" altLang="en-US"/>
          </a:p>
        </p:txBody>
      </p:sp>
    </p:spTree>
    <p:extLst>
      <p:ext uri="{BB962C8B-B14F-4D97-AF65-F5344CB8AC3E}">
        <p14:creationId xmlns:p14="http://schemas.microsoft.com/office/powerpoint/2010/main" val="1175027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768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t>4/24/2018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72244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0"/>
            <a:ext cx="9144000"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4" name="Content Placeholder 2"/>
          <p:cNvSpPr>
            <a:spLocks noGrp="1"/>
          </p:cNvSpPr>
          <p:nvPr>
            <p:ph idx="1"/>
          </p:nvPr>
        </p:nvSpPr>
        <p:spPr>
          <a:xfrm>
            <a:off x="395536" y="987574"/>
            <a:ext cx="8496944"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405880" y="1664245"/>
            <a:ext cx="8496944"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114694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92280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37D59-5EDB-4C39-B697-625748F703B6}"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t>4/24/2018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937D59-5EDB-4C39-B697-625748F703B6}" type="datetimeFigureOut">
              <a:rPr lang="en-US" smtClean="0"/>
              <a:t>4/24/2018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937D59-5EDB-4C39-B697-625748F703B6}" type="datetimeFigureOut">
              <a:rPr lang="en-US" smtClean="0"/>
              <a:t>4/24/2018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937D59-5EDB-4C39-B697-625748F703B6}" type="datetimeFigureOut">
              <a:rPr lang="en-US" smtClean="0"/>
              <a:t>4/24/2018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91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ctr" defTabSz="914400" rtl="0" eaLnBrk="1" latinLnBrk="1" hangingPunct="1">
        <a:spcBef>
          <a:spcPct val="0"/>
        </a:spcBef>
        <a:buNone/>
        <a:defRPr sz="36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t>4/24/2018</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jsonviewer.stack.h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 y="1851670"/>
            <a:ext cx="9143996" cy="461665"/>
          </a:xfrm>
          <a:prstGeom prst="rect">
            <a:avLst/>
          </a:prstGeom>
          <a:noFill/>
        </p:spPr>
        <p:txBody>
          <a:bodyPr wrap="square">
            <a:spAutoFit/>
          </a:bodyPr>
          <a:lstStyle/>
          <a:p>
            <a:pPr algn="ctr" fontAlgn="auto">
              <a:spcBef>
                <a:spcPts val="0"/>
              </a:spcBef>
              <a:spcAft>
                <a:spcPts val="0"/>
              </a:spcAft>
              <a:defRPr/>
            </a:pPr>
            <a:r>
              <a:rPr kumimoji="0" lang="zh-TW" altLang="en-US" sz="1200" b="1" dirty="0" smtClean="0">
                <a:solidFill>
                  <a:schemeClr val="tx1">
                    <a:lumMod val="75000"/>
                    <a:lumOff val="25000"/>
                  </a:schemeClr>
                </a:solidFill>
                <a:latin typeface="Arial" pitchFamily="34" charset="0"/>
                <a:cs typeface="Arial" pitchFamily="34" charset="0"/>
              </a:rPr>
              <a:t>辛宥言</a:t>
            </a:r>
            <a:endParaRPr kumimoji="0" lang="en-US" altLang="zh-TW" sz="1200" b="1" dirty="0" smtClean="0">
              <a:solidFill>
                <a:schemeClr val="tx1">
                  <a:lumMod val="75000"/>
                  <a:lumOff val="25000"/>
                </a:schemeClr>
              </a:solidFill>
              <a:latin typeface="Arial" pitchFamily="34" charset="0"/>
              <a:cs typeface="Arial" pitchFamily="34" charset="0"/>
            </a:endParaRPr>
          </a:p>
          <a:p>
            <a:pPr algn="ctr" fontAlgn="auto">
              <a:spcBef>
                <a:spcPts val="0"/>
              </a:spcBef>
              <a:spcAft>
                <a:spcPts val="0"/>
              </a:spcAft>
              <a:defRPr/>
            </a:pPr>
            <a:r>
              <a:rPr lang="zh-TW" altLang="en-US" sz="1200" b="1" dirty="0" smtClean="0">
                <a:solidFill>
                  <a:schemeClr val="tx1">
                    <a:lumMod val="75000"/>
                    <a:lumOff val="25000"/>
                  </a:schemeClr>
                </a:solidFill>
                <a:latin typeface="Arial" pitchFamily="34" charset="0"/>
                <a:cs typeface="Arial" pitchFamily="34" charset="0"/>
              </a:rPr>
              <a:t>馬帥</a:t>
            </a:r>
            <a:endParaRPr kumimoji="0" lang="en-US" altLang="ko-KR" sz="1200" b="1" dirty="0">
              <a:solidFill>
                <a:schemeClr val="tx1">
                  <a:lumMod val="75000"/>
                  <a:lumOff val="25000"/>
                </a:schemeClr>
              </a:solidFill>
              <a:latin typeface="Arial" pitchFamily="34" charset="0"/>
              <a:cs typeface="Arial" pitchFamily="34" charset="0"/>
            </a:endParaRPr>
          </a:p>
        </p:txBody>
      </p:sp>
      <p:sp>
        <p:nvSpPr>
          <p:cNvPr id="5" name="TextBox 1"/>
          <p:cNvSpPr txBox="1">
            <a:spLocks noChangeArrowheads="1"/>
          </p:cNvSpPr>
          <p:nvPr/>
        </p:nvSpPr>
        <p:spPr bwMode="auto">
          <a:xfrm>
            <a:off x="0" y="555526"/>
            <a:ext cx="9144000" cy="1077218"/>
          </a:xfrm>
          <a:prstGeom prst="rect">
            <a:avLst/>
          </a:prstGeom>
          <a:noFill/>
          <a:ln w="9525">
            <a:noFill/>
            <a:miter lim="800000"/>
            <a:headEnd/>
            <a:tailEnd/>
          </a:ln>
        </p:spPr>
        <p:txBody>
          <a:bodyPr wrap="square">
            <a:spAutoFit/>
          </a:bodyPr>
          <a:lstStyle/>
          <a:p>
            <a:pPr algn="ctr"/>
            <a:r>
              <a:rPr lang="zh-TW" altLang="en-US" sz="3200" b="1" dirty="0" smtClean="0">
                <a:solidFill>
                  <a:schemeClr val="tx1">
                    <a:lumMod val="75000"/>
                    <a:lumOff val="25000"/>
                  </a:schemeClr>
                </a:solidFill>
                <a:latin typeface="Arial" pitchFamily="34" charset="0"/>
                <a:ea typeface="맑은 고딕" pitchFamily="50" charset="-127"/>
                <a:cs typeface="Arial" pitchFamily="34" charset="0"/>
              </a:rPr>
              <a:t>套件實作</a:t>
            </a:r>
            <a:endParaRPr lang="en-US" altLang="zh-TW" sz="3200" b="1" dirty="0" smtClean="0">
              <a:solidFill>
                <a:schemeClr val="tx1">
                  <a:lumMod val="75000"/>
                  <a:lumOff val="25000"/>
                </a:schemeClr>
              </a:solidFill>
              <a:latin typeface="Arial" pitchFamily="34" charset="0"/>
              <a:ea typeface="맑은 고딕" pitchFamily="50" charset="-127"/>
              <a:cs typeface="Arial" pitchFamily="34" charset="0"/>
            </a:endParaRPr>
          </a:p>
          <a:p>
            <a:pPr algn="ctr"/>
            <a:r>
              <a:rPr lang="en-US" altLang="zh-TW" sz="3200" b="1" dirty="0" smtClean="0">
                <a:solidFill>
                  <a:schemeClr val="tx1">
                    <a:lumMod val="75000"/>
                    <a:lumOff val="25000"/>
                  </a:schemeClr>
                </a:solidFill>
                <a:latin typeface="Arial" pitchFamily="34" charset="0"/>
                <a:ea typeface="맑은 고딕" pitchFamily="50" charset="-127"/>
                <a:cs typeface="Arial" pitchFamily="34" charset="0"/>
              </a:rPr>
              <a:t>Pattern &amp; </a:t>
            </a:r>
            <a:r>
              <a:rPr lang="en-US" altLang="zh-TW" sz="3200" b="1" dirty="0" err="1" smtClean="0">
                <a:solidFill>
                  <a:schemeClr val="tx1">
                    <a:lumMod val="75000"/>
                    <a:lumOff val="25000"/>
                  </a:schemeClr>
                </a:solidFill>
                <a:latin typeface="Arial" pitchFamily="34" charset="0"/>
                <a:ea typeface="맑은 고딕" pitchFamily="50" charset="-127"/>
                <a:cs typeface="Arial" pitchFamily="34" charset="0"/>
              </a:rPr>
              <a:t>Tweepy</a:t>
            </a:r>
            <a:endParaRPr lang="en-US" altLang="ko-KR" sz="3200" b="1" dirty="0" smtClean="0">
              <a:solidFill>
                <a:schemeClr val="tx1">
                  <a:lumMod val="75000"/>
                  <a:lumOff val="25000"/>
                </a:schemeClr>
              </a:solidFill>
              <a:latin typeface="Arial" pitchFamily="34" charset="0"/>
              <a:ea typeface="맑은 고딕" pitchFamily="50" charset="-127"/>
              <a:cs typeface="Arial" pitchFamily="34" charset="0"/>
            </a:endParaRPr>
          </a:p>
        </p:txBody>
      </p:sp>
    </p:spTree>
    <p:extLst>
      <p:ext uri="{BB962C8B-B14F-4D97-AF65-F5344CB8AC3E}">
        <p14:creationId xmlns:p14="http://schemas.microsoft.com/office/powerpoint/2010/main" val="303447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718" y="442233"/>
            <a:ext cx="5814564" cy="3756986"/>
          </a:xfrm>
          <a:prstGeom prst="rect">
            <a:avLst/>
          </a:prstGeom>
        </p:spPr>
      </p:pic>
    </p:spTree>
    <p:extLst>
      <p:ext uri="{BB962C8B-B14F-4D97-AF65-F5344CB8AC3E}">
        <p14:creationId xmlns:p14="http://schemas.microsoft.com/office/powerpoint/2010/main" val="674019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195486"/>
            <a:ext cx="7085965" cy="4333065"/>
          </a:xfrm>
          <a:prstGeom prst="rect">
            <a:avLst/>
          </a:prstGeom>
        </p:spPr>
      </p:pic>
    </p:spTree>
    <p:extLst>
      <p:ext uri="{BB962C8B-B14F-4D97-AF65-F5344CB8AC3E}">
        <p14:creationId xmlns:p14="http://schemas.microsoft.com/office/powerpoint/2010/main" val="15186395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12" y="483518"/>
            <a:ext cx="9002376" cy="4032448"/>
          </a:xfrm>
          <a:prstGeom prst="rect">
            <a:avLst/>
          </a:prstGeom>
        </p:spPr>
      </p:pic>
      <p:sp>
        <p:nvSpPr>
          <p:cNvPr id="7" name="文字方塊 6">
            <a:hlinkClick r:id="rId4"/>
          </p:cNvPr>
          <p:cNvSpPr txBox="1"/>
          <p:nvPr/>
        </p:nvSpPr>
        <p:spPr>
          <a:xfrm>
            <a:off x="2617732" y="0"/>
            <a:ext cx="4248472" cy="369332"/>
          </a:xfrm>
          <a:prstGeom prst="rect">
            <a:avLst/>
          </a:prstGeom>
          <a:noFill/>
        </p:spPr>
        <p:txBody>
          <a:bodyPr wrap="square" rtlCol="0">
            <a:spAutoFit/>
          </a:bodyPr>
          <a:lstStyle/>
          <a:p>
            <a:r>
              <a:rPr lang="en-US" altLang="zh-TW" dirty="0"/>
              <a:t>http://jsonviewer.stack.hu/</a:t>
            </a:r>
            <a:endParaRPr lang="zh-TW" altLang="en-US" dirty="0"/>
          </a:p>
        </p:txBody>
      </p:sp>
      <p:sp>
        <p:nvSpPr>
          <p:cNvPr id="8" name="文字方塊 7"/>
          <p:cNvSpPr txBox="1"/>
          <p:nvPr/>
        </p:nvSpPr>
        <p:spPr>
          <a:xfrm>
            <a:off x="70812" y="0"/>
            <a:ext cx="2808312" cy="369332"/>
          </a:xfrm>
          <a:prstGeom prst="rect">
            <a:avLst/>
          </a:prstGeom>
          <a:noFill/>
        </p:spPr>
        <p:txBody>
          <a:bodyPr wrap="square" rtlCol="0">
            <a:spAutoFit/>
          </a:bodyPr>
          <a:lstStyle/>
          <a:p>
            <a:r>
              <a:rPr lang="zh-TW" altLang="en-US" dirty="0" smtClean="0"/>
              <a:t>如何簡易查看</a:t>
            </a:r>
            <a:r>
              <a:rPr lang="en-US" altLang="zh-TW" dirty="0" smtClean="0"/>
              <a:t>JSON</a:t>
            </a:r>
            <a:r>
              <a:rPr lang="zh-TW" altLang="en-US" dirty="0" smtClean="0"/>
              <a:t>結構</a:t>
            </a:r>
            <a:endParaRPr lang="zh-TW" altLang="en-US" dirty="0"/>
          </a:p>
        </p:txBody>
      </p:sp>
    </p:spTree>
    <p:extLst>
      <p:ext uri="{BB962C8B-B14F-4D97-AF65-F5344CB8AC3E}">
        <p14:creationId xmlns:p14="http://schemas.microsoft.com/office/powerpoint/2010/main" val="5594124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5671"/>
            <a:ext cx="9144000" cy="3672157"/>
          </a:xfrm>
          <a:prstGeom prst="rect">
            <a:avLst/>
          </a:prstGeom>
        </p:spPr>
      </p:pic>
    </p:spTree>
    <p:extLst>
      <p:ext uri="{BB962C8B-B14F-4D97-AF65-F5344CB8AC3E}">
        <p14:creationId xmlns:p14="http://schemas.microsoft.com/office/powerpoint/2010/main" val="1690748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07654"/>
            <a:ext cx="9166796" cy="1584176"/>
          </a:xfrm>
          <a:prstGeom prst="rect">
            <a:avLst/>
          </a:prstGeom>
        </p:spPr>
      </p:pic>
    </p:spTree>
    <p:extLst>
      <p:ext uri="{BB962C8B-B14F-4D97-AF65-F5344CB8AC3E}">
        <p14:creationId xmlns:p14="http://schemas.microsoft.com/office/powerpoint/2010/main" val="306254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5" name="文字方塊 4"/>
          <p:cNvSpPr txBox="1"/>
          <p:nvPr/>
        </p:nvSpPr>
        <p:spPr>
          <a:xfrm>
            <a:off x="2555776" y="442233"/>
            <a:ext cx="6264696" cy="1477328"/>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將</a:t>
            </a:r>
            <a:r>
              <a:rPr lang="en-US" altLang="zh-TW" dirty="0" smtClean="0">
                <a:latin typeface="微軟正黑體" panose="020B0604030504040204" pitchFamily="34" charset="-120"/>
                <a:ea typeface="微軟正黑體" panose="020B0604030504040204" pitchFamily="34" charset="-120"/>
              </a:rPr>
              <a:t>twitter</a:t>
            </a:r>
            <a:r>
              <a:rPr lang="zh-TW" altLang="en-US" dirty="0" smtClean="0">
                <a:latin typeface="微軟正黑體" panose="020B0604030504040204" pitchFamily="34" charset="-120"/>
                <a:ea typeface="微軟正黑體" panose="020B0604030504040204" pitchFamily="34" charset="-120"/>
              </a:rPr>
              <a:t>資料僅抽取出日期與當日盤中</a:t>
            </a:r>
            <a:r>
              <a:rPr lang="en-US" altLang="zh-TW" dirty="0" smtClean="0">
                <a:latin typeface="微軟正黑體" panose="020B0604030504040204" pitchFamily="34" charset="-120"/>
                <a:ea typeface="微軟正黑體" panose="020B0604030504040204" pitchFamily="34" charset="-120"/>
              </a:rPr>
              <a:t>(16:00)</a:t>
            </a:r>
            <a:r>
              <a:rPr lang="zh-TW" altLang="en-US" dirty="0" smtClean="0">
                <a:latin typeface="微軟正黑體" panose="020B0604030504040204" pitchFamily="34" charset="-120"/>
                <a:ea typeface="微軟正黑體" panose="020B0604030504040204" pitchFamily="34" charset="-120"/>
              </a:rPr>
              <a:t>總讚數，待會要拿來跟</a:t>
            </a:r>
            <a:r>
              <a:rPr lang="en-US" altLang="zh-TW" dirty="0" smtClean="0">
                <a:latin typeface="微軟正黑體" panose="020B0604030504040204" pitchFamily="34" charset="-120"/>
                <a:ea typeface="微軟正黑體" panose="020B0604030504040204" pitchFamily="34" charset="-120"/>
              </a:rPr>
              <a:t>S&amp;P500</a:t>
            </a:r>
            <a:r>
              <a:rPr lang="zh-TW" altLang="en-US" dirty="0" smtClean="0">
                <a:latin typeface="微軟正黑體" panose="020B0604030504040204" pitchFamily="34" charset="-120"/>
                <a:ea typeface="微軟正黑體" panose="020B0604030504040204" pitchFamily="34" charset="-120"/>
              </a:rPr>
              <a:t>比較</a:t>
            </a:r>
            <a:endParaRPr lang="en-US" altLang="zh-TW" dirty="0" smtClean="0">
              <a:latin typeface="微軟正黑體" panose="020B0604030504040204" pitchFamily="34" charset="-120"/>
              <a:ea typeface="微軟正黑體" panose="020B0604030504040204" pitchFamily="34" charset="-120"/>
            </a:endParaRPr>
          </a:p>
          <a:p>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理由</a:t>
            </a:r>
            <a:r>
              <a:rPr lang="en-US" altLang="zh-TW" dirty="0" smtClean="0">
                <a:latin typeface="微軟正黑體" panose="020B0604030504040204" pitchFamily="34" charset="-120"/>
                <a:ea typeface="微軟正黑體" panose="020B0604030504040204" pitchFamily="34" charset="-120"/>
              </a:rPr>
              <a:t>:</a:t>
            </a:r>
          </a:p>
          <a:p>
            <a:r>
              <a:rPr lang="zh-TW" altLang="en-US" dirty="0" smtClean="0">
                <a:latin typeface="微軟正黑體" panose="020B0604030504040204" pitchFamily="34" charset="-120"/>
                <a:ea typeface="微軟正黑體" panose="020B0604030504040204" pitchFamily="34" charset="-120"/>
              </a:rPr>
              <a:t>讚數越高通常代表有效觸及率越高</a:t>
            </a:r>
            <a:r>
              <a:rPr lang="en-US" altLang="zh-TW" dirty="0" smtClean="0">
                <a:latin typeface="微軟正黑體" panose="020B0604030504040204" pitchFamily="34" charset="-120"/>
                <a:ea typeface="微軟正黑體" panose="020B0604030504040204" pitchFamily="34" charset="-120"/>
              </a:rPr>
              <a:t>-&gt;</a:t>
            </a:r>
            <a:r>
              <a:rPr lang="zh-TW" altLang="en-US" dirty="0" smtClean="0">
                <a:latin typeface="微軟正黑體" panose="020B0604030504040204" pitchFamily="34" charset="-120"/>
                <a:ea typeface="微軟正黑體" panose="020B0604030504040204" pitchFamily="34" charset="-120"/>
              </a:rPr>
              <a:t>對市場影響越大</a:t>
            </a:r>
            <a:r>
              <a:rPr lang="en-US" altLang="zh-TW" dirty="0" smtClean="0">
                <a:latin typeface="微軟正黑體" panose="020B0604030504040204" pitchFamily="34" charset="-120"/>
                <a:ea typeface="微軟正黑體" panose="020B0604030504040204" pitchFamily="34" charset="-120"/>
              </a:rPr>
              <a:t>?</a:t>
            </a:r>
          </a:p>
        </p:txBody>
      </p:sp>
      <p:sp>
        <p:nvSpPr>
          <p:cNvPr id="6" name="文字方塊 5"/>
          <p:cNvSpPr txBox="1"/>
          <p:nvPr/>
        </p:nvSpPr>
        <p:spPr>
          <a:xfrm>
            <a:off x="2555776" y="1919561"/>
            <a:ext cx="3600400" cy="1477328"/>
          </a:xfrm>
          <a:prstGeom prst="rect">
            <a:avLst/>
          </a:prstGeom>
          <a:noFill/>
        </p:spPr>
        <p:txBody>
          <a:bodyPr wrap="square" rtlCol="0">
            <a:spAutoFit/>
          </a:bodyPr>
          <a:lstStyle/>
          <a:p>
            <a:r>
              <a:rPr lang="zh-TW" altLang="en-US" dirty="0" smtClean="0">
                <a:solidFill>
                  <a:srgbClr val="FF0000"/>
                </a:solidFill>
                <a:latin typeface="微軟正黑體" panose="020B0604030504040204" pitchFamily="34" charset="-120"/>
                <a:ea typeface="微軟正黑體" panose="020B0604030504040204" pitchFamily="34" charset="-120"/>
              </a:rPr>
              <a:t>疑問</a:t>
            </a:r>
            <a:r>
              <a:rPr lang="en-US" altLang="zh-TW" dirty="0" smtClean="0">
                <a:solidFill>
                  <a:srgbClr val="FF0000"/>
                </a:solidFill>
                <a:latin typeface="微軟正黑體" panose="020B0604030504040204" pitchFamily="34" charset="-120"/>
                <a:ea typeface="微軟正黑體" panose="020B0604030504040204" pitchFamily="34" charset="-120"/>
              </a:rPr>
              <a:t>:</a:t>
            </a:r>
          </a:p>
          <a:p>
            <a:r>
              <a:rPr lang="zh-TW" altLang="en-US" dirty="0" smtClean="0">
                <a:solidFill>
                  <a:srgbClr val="FF0000"/>
                </a:solidFill>
                <a:latin typeface="微軟正黑體" panose="020B0604030504040204" pitchFamily="34" charset="-120"/>
                <a:ea typeface="微軟正黑體" panose="020B0604030504040204" pitchFamily="34" charset="-120"/>
              </a:rPr>
              <a:t>連最多人追蹤的帳號總讚數都這麼少</a:t>
            </a:r>
            <a:r>
              <a:rPr lang="en-US" altLang="zh-TW" dirty="0" smtClean="0">
                <a:solidFill>
                  <a:srgbClr val="FF0000"/>
                </a:solidFill>
                <a:latin typeface="微軟正黑體" panose="020B0604030504040204" pitchFamily="34" charset="-120"/>
                <a:ea typeface="微軟正黑體" panose="020B0604030504040204" pitchFamily="34" charset="-120"/>
              </a:rPr>
              <a:t>,</a:t>
            </a:r>
            <a:r>
              <a:rPr lang="zh-TW" altLang="en-US" dirty="0" smtClean="0">
                <a:solidFill>
                  <a:srgbClr val="FF0000"/>
                </a:solidFill>
                <a:latin typeface="微軟正黑體" panose="020B0604030504040204" pitchFamily="34" charset="-120"/>
                <a:ea typeface="微軟正黑體" panose="020B0604030504040204" pitchFamily="34" charset="-120"/>
              </a:rPr>
              <a:t> 那麼真的有人利用</a:t>
            </a:r>
            <a:r>
              <a:rPr lang="en-US" altLang="zh-TW" dirty="0" smtClean="0">
                <a:solidFill>
                  <a:srgbClr val="FF0000"/>
                </a:solidFill>
                <a:latin typeface="微軟正黑體" panose="020B0604030504040204" pitchFamily="34" charset="-120"/>
                <a:ea typeface="微軟正黑體" panose="020B0604030504040204" pitchFamily="34" charset="-120"/>
              </a:rPr>
              <a:t>twitter</a:t>
            </a:r>
            <a:r>
              <a:rPr lang="zh-TW" altLang="en-US" dirty="0" smtClean="0">
                <a:solidFill>
                  <a:srgbClr val="FF0000"/>
                </a:solidFill>
                <a:latin typeface="微軟正黑體" panose="020B0604030504040204" pitchFamily="34" charset="-120"/>
                <a:ea typeface="微軟正黑體" panose="020B0604030504040204" pitchFamily="34" charset="-120"/>
              </a:rPr>
              <a:t>當作投資訊號嗎</a:t>
            </a:r>
            <a:r>
              <a:rPr lang="en-US" altLang="zh-TW" dirty="0" smtClean="0">
                <a:solidFill>
                  <a:srgbClr val="FF0000"/>
                </a:solidFill>
                <a:latin typeface="微軟正黑體" panose="020B0604030504040204" pitchFamily="34" charset="-120"/>
                <a:ea typeface="微軟正黑體" panose="020B0604030504040204" pitchFamily="34" charset="-120"/>
              </a:rPr>
              <a:t>?</a:t>
            </a:r>
          </a:p>
          <a:p>
            <a:endParaRPr lang="zh-TW" altLang="en-US" dirty="0">
              <a:solidFill>
                <a:srgbClr val="FF0000"/>
              </a:solidFill>
              <a:latin typeface="微軟正黑體" panose="020B0604030504040204" pitchFamily="34" charset="-120"/>
              <a:ea typeface="微軟正黑體" panose="020B0604030504040204" pitchFamily="34" charset="-120"/>
            </a:endParaRP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788" y="442233"/>
            <a:ext cx="1615580" cy="3101609"/>
          </a:xfrm>
          <a:prstGeom prst="rect">
            <a:avLst/>
          </a:prstGeom>
        </p:spPr>
      </p:pic>
    </p:spTree>
    <p:extLst>
      <p:ext uri="{BB962C8B-B14F-4D97-AF65-F5344CB8AC3E}">
        <p14:creationId xmlns:p14="http://schemas.microsoft.com/office/powerpoint/2010/main" val="6188656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417" y="476833"/>
            <a:ext cx="7265165" cy="2667143"/>
          </a:xfrm>
          <a:prstGeom prst="rect">
            <a:avLst/>
          </a:prstGeom>
        </p:spPr>
      </p:pic>
      <p:pic>
        <p:nvPicPr>
          <p:cNvPr id="5" name="圖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592" y="3291830"/>
            <a:ext cx="2164268" cy="1219306"/>
          </a:xfrm>
          <a:prstGeom prst="rect">
            <a:avLst/>
          </a:prstGeom>
        </p:spPr>
      </p:pic>
      <p:pic>
        <p:nvPicPr>
          <p:cNvPr id="6" name="圖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5856" y="3291830"/>
            <a:ext cx="5615608" cy="1152128"/>
          </a:xfrm>
          <a:prstGeom prst="rect">
            <a:avLst/>
          </a:prstGeom>
        </p:spPr>
      </p:pic>
      <p:sp>
        <p:nvSpPr>
          <p:cNvPr id="7" name="框架 6"/>
          <p:cNvSpPr/>
          <p:nvPr/>
        </p:nvSpPr>
        <p:spPr>
          <a:xfrm>
            <a:off x="899592" y="3867894"/>
            <a:ext cx="2160240" cy="648072"/>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 name="框架 7"/>
          <p:cNvSpPr/>
          <p:nvPr/>
        </p:nvSpPr>
        <p:spPr>
          <a:xfrm>
            <a:off x="3275856" y="3764270"/>
            <a:ext cx="5615608" cy="746866"/>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1" name="文字方塊 10"/>
          <p:cNvSpPr txBox="1"/>
          <p:nvPr/>
        </p:nvSpPr>
        <p:spPr>
          <a:xfrm>
            <a:off x="939417" y="72901"/>
            <a:ext cx="3848607" cy="369332"/>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問題</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 日期缺漏與不對稱</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920303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11510"/>
            <a:ext cx="3314987" cy="3856054"/>
          </a:xfrm>
          <a:prstGeom prst="rect">
            <a:avLst/>
          </a:prstGeom>
        </p:spPr>
      </p:pic>
      <p:sp>
        <p:nvSpPr>
          <p:cNvPr id="10" name="框架 9"/>
          <p:cNvSpPr/>
          <p:nvPr/>
        </p:nvSpPr>
        <p:spPr>
          <a:xfrm>
            <a:off x="1115616" y="1460014"/>
            <a:ext cx="2736304" cy="96772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2" name="文字方塊 11"/>
          <p:cNvSpPr txBox="1"/>
          <p:nvPr/>
        </p:nvSpPr>
        <p:spPr>
          <a:xfrm>
            <a:off x="4139952" y="411510"/>
            <a:ext cx="4464496" cy="2308324"/>
          </a:xfrm>
          <a:prstGeom prst="rect">
            <a:avLst/>
          </a:prstGeom>
          <a:noFill/>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rPr>
              <a:t>方法</a:t>
            </a:r>
            <a:r>
              <a:rPr lang="en-US" altLang="zh-TW" dirty="0" smtClean="0">
                <a:latin typeface="微軟正黑體" panose="020B0604030504040204" pitchFamily="34" charset="-120"/>
                <a:ea typeface="微軟正黑體" panose="020B0604030504040204" pitchFamily="34" charset="-120"/>
              </a:rPr>
              <a:t>:</a:t>
            </a:r>
          </a:p>
          <a:p>
            <a:pPr marL="342900" indent="-342900">
              <a:buAutoNum type="arabicPeriod"/>
            </a:pPr>
            <a:r>
              <a:rPr lang="zh-TW" altLang="en-US" dirty="0" smtClean="0">
                <a:latin typeface="微軟正黑體" panose="020B0604030504040204" pitchFamily="34" charset="-120"/>
                <a:ea typeface="微軟正黑體" panose="020B0604030504040204" pitchFamily="34" charset="-120"/>
              </a:rPr>
              <a:t>將所有日期先補上</a:t>
            </a:r>
            <a:endParaRPr lang="en-US" altLang="zh-TW" dirty="0" smtClean="0">
              <a:latin typeface="微軟正黑體" panose="020B0604030504040204" pitchFamily="34" charset="-120"/>
              <a:ea typeface="微軟正黑體" panose="020B0604030504040204" pitchFamily="34" charset="-120"/>
            </a:endParaRPr>
          </a:p>
          <a:p>
            <a:pPr marL="342900" indent="-342900">
              <a:buAutoNum type="arabicPeriod"/>
            </a:pPr>
            <a:r>
              <a:rPr lang="zh-TW" altLang="en-US" dirty="0">
                <a:latin typeface="微軟正黑體" panose="020B0604030504040204" pitchFamily="34" charset="-120"/>
                <a:ea typeface="微軟正黑體" panose="020B0604030504040204" pitchFamily="34" charset="-120"/>
              </a:rPr>
              <a:t>位</a:t>
            </a:r>
            <a:r>
              <a:rPr lang="zh-TW" altLang="en-US" dirty="0" smtClean="0">
                <a:latin typeface="微軟正黑體" panose="020B0604030504040204" pitchFamily="34" charset="-120"/>
                <a:ea typeface="微軟正黑體" panose="020B0604030504040204" pitchFamily="34" charset="-120"/>
              </a:rPr>
              <a:t>有收盤價及價差的列用未來最近日的數值補上</a:t>
            </a:r>
            <a:endParaRPr lang="en-US" altLang="zh-TW" dirty="0" smtClean="0">
              <a:latin typeface="微軟正黑體" panose="020B0604030504040204" pitchFamily="34" charset="-120"/>
              <a:ea typeface="微軟正黑體" panose="020B0604030504040204" pitchFamily="34" charset="-120"/>
            </a:endParaRPr>
          </a:p>
          <a:p>
            <a:r>
              <a:rPr lang="en-US" altLang="zh-TW" dirty="0" smtClean="0">
                <a:latin typeface="微軟正黑體" panose="020B0604030504040204" pitchFamily="34" charset="-120"/>
                <a:ea typeface="微軟正黑體" panose="020B0604030504040204" pitchFamily="34" charset="-120"/>
              </a:rPr>
              <a:t>Ex. </a:t>
            </a:r>
            <a:r>
              <a:rPr lang="zh-TW" altLang="en-US" dirty="0" smtClean="0">
                <a:latin typeface="微軟正黑體" panose="020B0604030504040204" pitchFamily="34" charset="-120"/>
                <a:ea typeface="微軟正黑體" panose="020B0604030504040204" pitchFamily="34" charset="-120"/>
              </a:rPr>
              <a:t>把六日的價格均填上禮拜一的價格</a:t>
            </a:r>
            <a:endParaRPr lang="en-US" altLang="zh-TW" dirty="0" smtClean="0">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如此一來</a:t>
            </a:r>
            <a:r>
              <a:rPr lang="en-US" altLang="zh-TW" dirty="0" smtClean="0">
                <a:latin typeface="微軟正黑體" panose="020B0604030504040204" pitchFamily="34" charset="-120"/>
                <a:ea typeface="微軟正黑體" panose="020B0604030504040204" pitchFamily="34" charset="-120"/>
              </a:rPr>
              <a:t>, Christophe</a:t>
            </a:r>
            <a:r>
              <a:rPr lang="zh-TW" altLang="en-US" dirty="0" smtClean="0">
                <a:latin typeface="微軟正黑體" panose="020B0604030504040204" pitchFamily="34" charset="-120"/>
                <a:ea typeface="微軟正黑體" panose="020B0604030504040204" pitchFamily="34" charset="-120"/>
              </a:rPr>
              <a:t> 若在假日發文則就會對應到下一個開盤日的價格</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193312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r>
              <a:rPr lang="zh-TW" altLang="en-US" dirty="0" smtClean="0"/>
              <a:t>資料合併前的型別調整</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3355" y="1356906"/>
            <a:ext cx="5197290" cy="2248095"/>
          </a:xfrm>
          <a:prstGeom prst="rect">
            <a:avLst/>
          </a:prstGeom>
        </p:spPr>
      </p:pic>
    </p:spTree>
    <p:extLst>
      <p:ext uri="{BB962C8B-B14F-4D97-AF65-F5344CB8AC3E}">
        <p14:creationId xmlns:p14="http://schemas.microsoft.com/office/powerpoint/2010/main" val="25856614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5" name="標題 4"/>
          <p:cNvSpPr>
            <a:spLocks noGrp="1"/>
          </p:cNvSpPr>
          <p:nvPr>
            <p:ph type="title"/>
          </p:nvPr>
        </p:nvSpPr>
        <p:spPr/>
        <p:txBody>
          <a:bodyPr/>
          <a:lstStyle/>
          <a:p>
            <a:endParaRPr lang="zh-TW" altLang="en-US"/>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1198"/>
            <a:ext cx="4861981" cy="876376"/>
          </a:xfrm>
          <a:prstGeom prst="rect">
            <a:avLst/>
          </a:prstGeom>
        </p:spPr>
      </p:pic>
      <p:pic>
        <p:nvPicPr>
          <p:cNvPr id="2" name="圖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098772"/>
            <a:ext cx="8784976" cy="3318119"/>
          </a:xfrm>
          <a:prstGeom prst="rect">
            <a:avLst/>
          </a:prstGeom>
        </p:spPr>
      </p:pic>
    </p:spTree>
    <p:extLst>
      <p:ext uri="{BB962C8B-B14F-4D97-AF65-F5344CB8AC3E}">
        <p14:creationId xmlns:p14="http://schemas.microsoft.com/office/powerpoint/2010/main" val="1383605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r>
              <a:rPr lang="en-US" altLang="zh-TW" dirty="0" smtClean="0"/>
              <a:t>Pattern </a:t>
            </a:r>
            <a:r>
              <a:rPr lang="zh-TW" altLang="en-US" dirty="0" smtClean="0"/>
              <a:t>介紹</a:t>
            </a:r>
            <a:endParaRPr lang="en-US" dirty="0"/>
          </a:p>
        </p:txBody>
      </p:sp>
      <p:sp>
        <p:nvSpPr>
          <p:cNvPr id="4" name="文字方塊 3"/>
          <p:cNvSpPr txBox="1"/>
          <p:nvPr/>
        </p:nvSpPr>
        <p:spPr>
          <a:xfrm>
            <a:off x="251520" y="987574"/>
            <a:ext cx="7920880" cy="3416320"/>
          </a:xfrm>
          <a:prstGeom prst="rect">
            <a:avLst/>
          </a:prstGeom>
          <a:noFill/>
        </p:spPr>
        <p:txBody>
          <a:bodyPr wrap="square" rtlCol="0">
            <a:spAutoFit/>
          </a:bodyPr>
          <a:lstStyle/>
          <a:p>
            <a:r>
              <a:rPr lang="en-US" altLang="zh-TW" b="1" dirty="0">
                <a:latin typeface="+mj-ea"/>
              </a:rPr>
              <a:t>Pattern </a:t>
            </a:r>
            <a:r>
              <a:rPr lang="zh-TW" altLang="en-US" b="1" dirty="0">
                <a:latin typeface="+mj-ea"/>
              </a:rPr>
              <a:t>是一個延伸 </a:t>
            </a:r>
            <a:r>
              <a:rPr lang="en-US" altLang="zh-TW" b="1" dirty="0">
                <a:latin typeface="+mj-ea"/>
              </a:rPr>
              <a:t>Python </a:t>
            </a:r>
            <a:r>
              <a:rPr lang="zh-TW" altLang="en-US" b="1" dirty="0">
                <a:latin typeface="+mj-ea"/>
              </a:rPr>
              <a:t>基本套件</a:t>
            </a:r>
            <a:r>
              <a:rPr lang="en-US" altLang="zh-TW" b="1" dirty="0">
                <a:latin typeface="+mj-ea"/>
              </a:rPr>
              <a:t>,</a:t>
            </a:r>
            <a:r>
              <a:rPr lang="zh-TW" altLang="en-US" b="1" dirty="0">
                <a:latin typeface="+mj-ea"/>
              </a:rPr>
              <a:t> 並提供</a:t>
            </a:r>
            <a:r>
              <a:rPr lang="zh-TW" altLang="en-US" b="1" dirty="0">
                <a:solidFill>
                  <a:srgbClr val="FF0000"/>
                </a:solidFill>
                <a:latin typeface="+mj-ea"/>
              </a:rPr>
              <a:t>容易</a:t>
            </a:r>
            <a:r>
              <a:rPr lang="zh-TW" altLang="en-US" b="1" dirty="0">
                <a:latin typeface="+mj-ea"/>
              </a:rPr>
              <a:t>對網路資料進行爬蟲與資料分析的</a:t>
            </a:r>
            <a:r>
              <a:rPr lang="zh-TW" altLang="en-US" b="1" dirty="0" smtClean="0">
                <a:latin typeface="+mj-ea"/>
              </a:rPr>
              <a:t>工具。</a:t>
            </a:r>
            <a:endParaRPr lang="en-US" altLang="zh-TW" b="1" dirty="0" smtClean="0">
              <a:latin typeface="+mj-ea"/>
            </a:endParaRPr>
          </a:p>
          <a:p>
            <a:endParaRPr lang="en-US" altLang="zh-TW" b="1" dirty="0">
              <a:latin typeface="+mj-ea"/>
            </a:endParaRPr>
          </a:p>
          <a:p>
            <a:r>
              <a:rPr lang="zh-TW" altLang="en-US" b="1" dirty="0" smtClean="0">
                <a:latin typeface="+mj-ea"/>
              </a:rPr>
              <a:t>其中包括以下功能</a:t>
            </a:r>
            <a:r>
              <a:rPr lang="en-US" altLang="zh-TW" b="1" dirty="0" smtClean="0">
                <a:latin typeface="+mj-ea"/>
              </a:rPr>
              <a:t>:</a:t>
            </a:r>
          </a:p>
          <a:p>
            <a:r>
              <a:rPr lang="en-US" altLang="zh-TW" dirty="0" smtClean="0"/>
              <a:t>1. </a:t>
            </a:r>
            <a:r>
              <a:rPr lang="en-US" altLang="zh-TW" dirty="0" err="1" smtClean="0"/>
              <a:t>pattern.web</a:t>
            </a:r>
            <a:r>
              <a:rPr lang="en-US" altLang="zh-TW" dirty="0" smtClean="0"/>
              <a:t>: </a:t>
            </a:r>
            <a:r>
              <a:rPr lang="zh-TW" altLang="en-US" dirty="0" smtClean="0"/>
              <a:t>網路爬蟲工具 </a:t>
            </a:r>
            <a:r>
              <a:rPr lang="en-US" altLang="zh-TW" dirty="0" smtClean="0"/>
              <a:t>(</a:t>
            </a:r>
            <a:r>
              <a:rPr lang="zh-TW" altLang="en-US" dirty="0" smtClean="0"/>
              <a:t>類似</a:t>
            </a:r>
            <a:r>
              <a:rPr lang="en-US" altLang="zh-TW" dirty="0" err="1" smtClean="0"/>
              <a:t>Beautifulsoup</a:t>
            </a:r>
            <a:r>
              <a:rPr lang="en-US" altLang="zh-TW" dirty="0" smtClean="0"/>
              <a:t>)</a:t>
            </a:r>
            <a:endParaRPr lang="en-US" altLang="zh-TW" dirty="0"/>
          </a:p>
          <a:p>
            <a:r>
              <a:rPr lang="en-US" altLang="zh-TW" dirty="0" smtClean="0"/>
              <a:t>2. </a:t>
            </a:r>
            <a:r>
              <a:rPr lang="en-US" altLang="zh-TW" dirty="0" err="1" smtClean="0"/>
              <a:t>pattern.db</a:t>
            </a:r>
            <a:r>
              <a:rPr lang="en-US" altLang="zh-TW" dirty="0" smtClean="0"/>
              <a:t>:</a:t>
            </a:r>
            <a:r>
              <a:rPr lang="zh-TW" altLang="en-US" dirty="0" smtClean="0"/>
              <a:t>  </a:t>
            </a:r>
            <a:r>
              <a:rPr lang="en-US" altLang="zh-TW" dirty="0" smtClean="0"/>
              <a:t>Query</a:t>
            </a:r>
            <a:r>
              <a:rPr lang="zh-TW" altLang="en-US" dirty="0" smtClean="0"/>
              <a:t>工具</a:t>
            </a:r>
            <a:endParaRPr lang="en-US" altLang="zh-TW" dirty="0"/>
          </a:p>
          <a:p>
            <a:r>
              <a:rPr lang="en-US" altLang="zh-TW" dirty="0" smtClean="0"/>
              <a:t>3. </a:t>
            </a:r>
            <a:r>
              <a:rPr lang="en-US" altLang="zh-TW" dirty="0" err="1" smtClean="0"/>
              <a:t>pattern.en</a:t>
            </a:r>
            <a:r>
              <a:rPr lang="en-US" altLang="zh-TW" dirty="0" smtClean="0"/>
              <a:t>:</a:t>
            </a:r>
            <a:r>
              <a:rPr lang="zh-TW" altLang="en-US" dirty="0" smtClean="0"/>
              <a:t> 語言查詢工具</a:t>
            </a:r>
            <a:endParaRPr lang="en-US" altLang="zh-TW" dirty="0" smtClean="0"/>
          </a:p>
          <a:p>
            <a:r>
              <a:rPr lang="en-US" altLang="zh-TW" dirty="0" smtClean="0"/>
              <a:t>4. </a:t>
            </a:r>
            <a:r>
              <a:rPr lang="en-US" altLang="zh-TW" dirty="0" err="1" smtClean="0"/>
              <a:t>pattern.search</a:t>
            </a:r>
            <a:r>
              <a:rPr lang="en-US" altLang="zh-TW" dirty="0" smtClean="0"/>
              <a:t>: </a:t>
            </a:r>
            <a:r>
              <a:rPr lang="zh-TW" altLang="en-US" dirty="0" smtClean="0"/>
              <a:t>搜尋引擎工具</a:t>
            </a:r>
            <a:endParaRPr lang="en-US" altLang="zh-TW" dirty="0"/>
          </a:p>
          <a:p>
            <a:r>
              <a:rPr lang="en-US" altLang="zh-TW" dirty="0" smtClean="0"/>
              <a:t>5. </a:t>
            </a:r>
            <a:r>
              <a:rPr lang="en-US" altLang="zh-TW" dirty="0" err="1" smtClean="0"/>
              <a:t>pattern.vector</a:t>
            </a:r>
            <a:r>
              <a:rPr lang="en-US" altLang="zh-TW" dirty="0" smtClean="0"/>
              <a:t>:</a:t>
            </a:r>
            <a:r>
              <a:rPr lang="zh-TW" altLang="en-US" dirty="0" smtClean="0"/>
              <a:t> 語意分析工具</a:t>
            </a:r>
            <a:endParaRPr lang="en-US" altLang="zh-TW" dirty="0"/>
          </a:p>
          <a:p>
            <a:r>
              <a:rPr lang="en-US" altLang="zh-TW" dirty="0" smtClean="0"/>
              <a:t>6. </a:t>
            </a:r>
            <a:r>
              <a:rPr lang="en-US" altLang="zh-TW" dirty="0" err="1" smtClean="0"/>
              <a:t>pattern.graph</a:t>
            </a:r>
            <a:r>
              <a:rPr lang="en-US" altLang="zh-TW" dirty="0"/>
              <a:t> </a:t>
            </a:r>
            <a:r>
              <a:rPr lang="en-US" altLang="zh-TW" dirty="0" smtClean="0"/>
              <a:t>:</a:t>
            </a:r>
            <a:r>
              <a:rPr lang="zh-TW" altLang="en-US" dirty="0" smtClean="0"/>
              <a:t>關聯性分析工具</a:t>
            </a:r>
            <a:endParaRPr lang="en-US" altLang="zh-TW" dirty="0"/>
          </a:p>
          <a:p>
            <a:endParaRPr lang="en-US" altLang="zh-TW" b="1" dirty="0">
              <a:latin typeface="+mj-ea"/>
            </a:endParaRPr>
          </a:p>
          <a:p>
            <a:endParaRPr lang="zh-TW" altLang="en-US" dirty="0"/>
          </a:p>
        </p:txBody>
      </p:sp>
    </p:spTree>
    <p:extLst>
      <p:ext uri="{BB962C8B-B14F-4D97-AF65-F5344CB8AC3E}">
        <p14:creationId xmlns:p14="http://schemas.microsoft.com/office/powerpoint/2010/main" val="20905944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5" name="標題 4"/>
          <p:cNvSpPr>
            <a:spLocks noGrp="1"/>
          </p:cNvSpPr>
          <p:nvPr>
            <p:ph type="title"/>
          </p:nvPr>
        </p:nvSpPr>
        <p:spPr/>
        <p:txBody>
          <a:bodyPr/>
          <a:lstStyle/>
          <a:p>
            <a:endParaRPr lang="zh-TW" altLang="en-US"/>
          </a:p>
        </p:txBody>
      </p:sp>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11198"/>
            <a:ext cx="4861981" cy="876376"/>
          </a:xfrm>
          <a:prstGeom prst="rect">
            <a:avLst/>
          </a:prstGeom>
        </p:spPr>
      </p:pic>
      <p:pic>
        <p:nvPicPr>
          <p:cNvPr id="3" name="圖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322" y="1127176"/>
            <a:ext cx="8359864" cy="3505504"/>
          </a:xfrm>
          <a:prstGeom prst="rect">
            <a:avLst/>
          </a:prstGeom>
        </p:spPr>
      </p:pic>
      <p:sp>
        <p:nvSpPr>
          <p:cNvPr id="7" name="文字方塊 6"/>
          <p:cNvSpPr txBox="1"/>
          <p:nvPr/>
        </p:nvSpPr>
        <p:spPr>
          <a:xfrm>
            <a:off x="6854942" y="706290"/>
            <a:ext cx="2304256" cy="369332"/>
          </a:xfrm>
          <a:prstGeom prst="rect">
            <a:avLst/>
          </a:prstGeom>
          <a:noFill/>
        </p:spPr>
        <p:txBody>
          <a:bodyPr wrap="square" rtlCol="0">
            <a:spAutoFit/>
          </a:bodyPr>
          <a:lstStyle/>
          <a:p>
            <a:r>
              <a:rPr lang="zh-TW" altLang="en-US" dirty="0" smtClean="0">
                <a:solidFill>
                  <a:srgbClr val="FF0000"/>
                </a:solidFill>
                <a:latin typeface="微軟正黑體" panose="020B0604030504040204" pitchFamily="34" charset="-120"/>
                <a:ea typeface="微軟正黑體" panose="020B0604030504040204" pitchFamily="34" charset="-120"/>
              </a:rPr>
              <a:t>標準化散佈圖</a:t>
            </a:r>
            <a:endParaRPr lang="zh-TW" altLang="en-US"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215515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7784" y="267494"/>
            <a:ext cx="3526541" cy="4262138"/>
          </a:xfrm>
          <a:prstGeom prst="rect">
            <a:avLst/>
          </a:prstGeom>
        </p:spPr>
      </p:pic>
    </p:spTree>
    <p:extLst>
      <p:ext uri="{BB962C8B-B14F-4D97-AF65-F5344CB8AC3E}">
        <p14:creationId xmlns:p14="http://schemas.microsoft.com/office/powerpoint/2010/main" val="811043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推論</a:t>
            </a:r>
            <a:endParaRPr lang="zh-TW" altLang="en-US" dirty="0"/>
          </a:p>
        </p:txBody>
      </p:sp>
      <p:sp>
        <p:nvSpPr>
          <p:cNvPr id="6" name="文字方塊 5"/>
          <p:cNvSpPr txBox="1"/>
          <p:nvPr/>
        </p:nvSpPr>
        <p:spPr>
          <a:xfrm>
            <a:off x="251520" y="1059582"/>
            <a:ext cx="8640960" cy="1754326"/>
          </a:xfrm>
          <a:prstGeom prst="rect">
            <a:avLst/>
          </a:prstGeom>
          <a:noFill/>
        </p:spPr>
        <p:txBody>
          <a:bodyPr wrap="square" rtlCol="0">
            <a:spAutoFit/>
          </a:bodyPr>
          <a:lstStyle/>
          <a:p>
            <a:r>
              <a:rPr lang="zh-TW" altLang="en-US" dirty="0" smtClean="0"/>
              <a:t>造成上述結果的原因推論如下</a:t>
            </a:r>
            <a:r>
              <a:rPr lang="en-US" altLang="zh-TW" dirty="0" smtClean="0"/>
              <a:t>:</a:t>
            </a:r>
          </a:p>
          <a:p>
            <a:endParaRPr lang="en-US" altLang="zh-TW" dirty="0" smtClean="0"/>
          </a:p>
          <a:p>
            <a:pPr marL="342900" indent="-342900">
              <a:buAutoNum type="arabicPeriod"/>
            </a:pPr>
            <a:r>
              <a:rPr lang="zh-TW" altLang="en-US" dirty="0" smtClean="0"/>
              <a:t>借鑑</a:t>
            </a:r>
            <a:r>
              <a:rPr lang="en-US" altLang="zh-TW" dirty="0" smtClean="0"/>
              <a:t>twitter</a:t>
            </a:r>
            <a:r>
              <a:rPr lang="zh-TW" altLang="en-US" dirty="0" smtClean="0"/>
              <a:t>用以投資的人實在很少</a:t>
            </a:r>
            <a:endParaRPr lang="en-US" altLang="zh-TW" dirty="0" smtClean="0"/>
          </a:p>
          <a:p>
            <a:pPr marL="342900" indent="-342900">
              <a:buAutoNum type="arabicPeriod"/>
            </a:pPr>
            <a:r>
              <a:rPr lang="zh-TW" altLang="en-US" dirty="0" smtClean="0"/>
              <a:t>單個帳戶資料太少</a:t>
            </a:r>
            <a:endParaRPr lang="en-US" altLang="zh-TW" dirty="0" smtClean="0"/>
          </a:p>
          <a:p>
            <a:pPr marL="342900" indent="-342900">
              <a:buAutoNum type="arabicPeriod"/>
            </a:pPr>
            <a:r>
              <a:rPr lang="zh-TW" altLang="en-US" dirty="0" smtClean="0"/>
              <a:t>語意分析有所差異</a:t>
            </a:r>
            <a:endParaRPr lang="en-US" altLang="zh-TW" dirty="0" smtClean="0"/>
          </a:p>
          <a:p>
            <a:endParaRPr lang="zh-TW" altLang="en-US" dirty="0"/>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67894"/>
            <a:ext cx="9144000" cy="733370"/>
          </a:xfrm>
          <a:prstGeom prst="rect">
            <a:avLst/>
          </a:prstGeom>
        </p:spPr>
      </p:pic>
      <p:sp>
        <p:nvSpPr>
          <p:cNvPr id="8" name="向右箭號 7"/>
          <p:cNvSpPr/>
          <p:nvPr/>
        </p:nvSpPr>
        <p:spPr>
          <a:xfrm>
            <a:off x="4319972" y="1779662"/>
            <a:ext cx="504056"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4999255" y="1059582"/>
            <a:ext cx="4168080" cy="2031325"/>
          </a:xfrm>
          <a:prstGeom prst="rect">
            <a:avLst/>
          </a:prstGeom>
          <a:noFill/>
        </p:spPr>
        <p:txBody>
          <a:bodyPr wrap="square" rtlCol="0">
            <a:spAutoFit/>
          </a:bodyPr>
          <a:lstStyle/>
          <a:p>
            <a:r>
              <a:rPr lang="zh-TW" altLang="en-US" dirty="0" smtClean="0"/>
              <a:t>可能的解決方法如下</a:t>
            </a:r>
            <a:r>
              <a:rPr lang="en-US" altLang="zh-TW" dirty="0" smtClean="0"/>
              <a:t>:</a:t>
            </a:r>
          </a:p>
          <a:p>
            <a:endParaRPr lang="en-US" altLang="zh-TW" dirty="0" smtClean="0"/>
          </a:p>
          <a:p>
            <a:pPr marL="342900" indent="-342900">
              <a:buAutoNum type="arabicPeriod"/>
            </a:pPr>
            <a:r>
              <a:rPr lang="zh-TW" altLang="en-US" dirty="0" smtClean="0"/>
              <a:t>嘗試其他的資訊平台，比如涵蓋新聞文章的</a:t>
            </a:r>
            <a:r>
              <a:rPr lang="en-US" altLang="zh-TW" dirty="0" smtClean="0"/>
              <a:t>Google, Bing, </a:t>
            </a:r>
            <a:r>
              <a:rPr lang="zh-TW" altLang="en-US" dirty="0" smtClean="0"/>
              <a:t>或</a:t>
            </a:r>
            <a:r>
              <a:rPr lang="en-US" altLang="zh-TW" dirty="0" smtClean="0"/>
              <a:t>Facebook</a:t>
            </a:r>
          </a:p>
          <a:p>
            <a:pPr marL="342900" indent="-342900">
              <a:buAutoNum type="arabicPeriod"/>
            </a:pPr>
            <a:r>
              <a:rPr lang="zh-TW" altLang="en-US" dirty="0" smtClean="0"/>
              <a:t>建立更大的帳號名單</a:t>
            </a:r>
            <a:endParaRPr lang="en-US" altLang="zh-TW" dirty="0" smtClean="0"/>
          </a:p>
          <a:p>
            <a:pPr marL="342900" indent="-342900">
              <a:buAutoNum type="arabicPeriod" startAt="3"/>
            </a:pPr>
            <a:r>
              <a:rPr lang="zh-TW" altLang="en-US" dirty="0" smtClean="0"/>
              <a:t>替原來的語意分析規則增加新的規</a:t>
            </a:r>
            <a:r>
              <a:rPr lang="zh-TW" altLang="en-US" dirty="0"/>
              <a:t> </a:t>
            </a:r>
            <a:r>
              <a:rPr lang="zh-TW" altLang="en-US" dirty="0" smtClean="0"/>
              <a:t>           </a:t>
            </a:r>
            <a:endParaRPr lang="en-US" altLang="zh-TW" dirty="0" smtClean="0"/>
          </a:p>
          <a:p>
            <a:r>
              <a:rPr lang="zh-TW" altLang="en-US" dirty="0" smtClean="0"/>
              <a:t>    則或權重</a:t>
            </a:r>
            <a:endParaRPr lang="zh-TW" altLang="en-US" dirty="0"/>
          </a:p>
        </p:txBody>
      </p:sp>
    </p:spTree>
    <p:extLst>
      <p:ext uri="{BB962C8B-B14F-4D97-AF65-F5344CB8AC3E}">
        <p14:creationId xmlns:p14="http://schemas.microsoft.com/office/powerpoint/2010/main" val="140609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r>
              <a:rPr lang="zh-TW" altLang="en-US" dirty="0" smtClean="0"/>
              <a:t>最初的實驗設計</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2" name="文字方塊 1"/>
          <p:cNvSpPr txBox="1"/>
          <p:nvPr/>
        </p:nvSpPr>
        <p:spPr>
          <a:xfrm>
            <a:off x="251520" y="987574"/>
            <a:ext cx="8640960" cy="2031325"/>
          </a:xfrm>
          <a:prstGeom prst="rect">
            <a:avLst/>
          </a:prstGeom>
          <a:noFill/>
        </p:spPr>
        <p:txBody>
          <a:bodyPr wrap="square" rtlCol="0">
            <a:spAutoFit/>
          </a:bodyPr>
          <a:lstStyle/>
          <a:p>
            <a:r>
              <a:rPr lang="zh-TW" altLang="en-US" dirty="0" smtClean="0"/>
              <a:t>透過 </a:t>
            </a:r>
            <a:r>
              <a:rPr lang="en-US" altLang="zh-TW" dirty="0" smtClean="0"/>
              <a:t>twitter</a:t>
            </a:r>
            <a:r>
              <a:rPr lang="zh-TW" altLang="en-US" dirty="0" smtClean="0"/>
              <a:t> 上對於台指期的</a:t>
            </a:r>
            <a:r>
              <a:rPr lang="zh-TW" altLang="en-US" dirty="0" smtClean="0">
                <a:solidFill>
                  <a:srgbClr val="FF0000"/>
                </a:solidFill>
              </a:rPr>
              <a:t>討論度</a:t>
            </a:r>
            <a:r>
              <a:rPr lang="zh-TW" altLang="en-US" dirty="0" smtClean="0"/>
              <a:t>預測市場波動，進而建構投資策略。</a:t>
            </a:r>
            <a:endParaRPr lang="en-US" altLang="zh-TW" dirty="0" smtClean="0"/>
          </a:p>
          <a:p>
            <a:endParaRPr lang="en-US" altLang="zh-TW" dirty="0"/>
          </a:p>
          <a:p>
            <a:r>
              <a:rPr lang="zh-TW" altLang="en-US" dirty="0" smtClean="0"/>
              <a:t>步驟</a:t>
            </a:r>
            <a:r>
              <a:rPr lang="en-US" altLang="zh-TW" dirty="0" smtClean="0"/>
              <a:t>:</a:t>
            </a:r>
          </a:p>
          <a:p>
            <a:pPr marL="342900" indent="-342900">
              <a:buAutoNum type="arabicPeriod"/>
            </a:pPr>
            <a:r>
              <a:rPr lang="zh-TW" altLang="en-US" dirty="0" smtClean="0"/>
              <a:t>搜尋大量</a:t>
            </a:r>
            <a:r>
              <a:rPr lang="zh-TW" altLang="en-US" dirty="0"/>
              <a:t>含</a:t>
            </a:r>
            <a:r>
              <a:rPr lang="zh-TW" altLang="en-US" dirty="0" smtClean="0"/>
              <a:t>台指期關鍵字的</a:t>
            </a:r>
            <a:r>
              <a:rPr lang="en-US" altLang="zh-TW" dirty="0" smtClean="0"/>
              <a:t>tweet</a:t>
            </a:r>
          </a:p>
          <a:p>
            <a:pPr marL="342900" indent="-342900">
              <a:buAutoNum type="arabicPeriod"/>
            </a:pPr>
            <a:r>
              <a:rPr lang="zh-TW" altLang="en-US" dirty="0" smtClean="0"/>
              <a:t>辨別其語意</a:t>
            </a:r>
            <a:r>
              <a:rPr lang="zh-TW" altLang="en-US" dirty="0"/>
              <a:t>帶</a:t>
            </a:r>
            <a:r>
              <a:rPr lang="zh-TW" altLang="en-US" dirty="0" smtClean="0"/>
              <a:t>正面或負面情緒</a:t>
            </a:r>
            <a:endParaRPr lang="en-US" altLang="zh-TW" dirty="0" smtClean="0"/>
          </a:p>
          <a:p>
            <a:pPr marL="342900" indent="-342900">
              <a:buAutoNum type="arabicPeriod"/>
            </a:pPr>
            <a:r>
              <a:rPr lang="zh-TW" altLang="en-US" dirty="0" smtClean="0"/>
              <a:t>透過市場情緒對於當日市場波動</a:t>
            </a:r>
            <a:r>
              <a:rPr lang="en-US" altLang="zh-TW" dirty="0" smtClean="0"/>
              <a:t>(13:45</a:t>
            </a:r>
            <a:r>
              <a:rPr lang="zh-TW" altLang="en-US" dirty="0" smtClean="0"/>
              <a:t>前</a:t>
            </a:r>
            <a:r>
              <a:rPr lang="en-US" altLang="zh-TW" dirty="0" smtClean="0"/>
              <a:t>)</a:t>
            </a:r>
            <a:r>
              <a:rPr lang="zh-TW" altLang="en-US" dirty="0" smtClean="0"/>
              <a:t>或隔日價格</a:t>
            </a:r>
            <a:r>
              <a:rPr lang="en-US" altLang="zh-TW" dirty="0" smtClean="0"/>
              <a:t>(13:45</a:t>
            </a:r>
            <a:r>
              <a:rPr lang="zh-TW" altLang="en-US" dirty="0" smtClean="0"/>
              <a:t>後</a:t>
            </a:r>
            <a:r>
              <a:rPr lang="en-US" altLang="zh-TW" dirty="0" smtClean="0"/>
              <a:t>)</a:t>
            </a:r>
            <a:r>
              <a:rPr lang="zh-TW" altLang="en-US" dirty="0" smtClean="0"/>
              <a:t>有所影響</a:t>
            </a:r>
            <a:endParaRPr lang="en-US" altLang="zh-TW" dirty="0" smtClean="0"/>
          </a:p>
          <a:p>
            <a:pPr marL="342900" indent="-342900">
              <a:buAutoNum type="arabicPeriod"/>
            </a:pPr>
            <a:endParaRPr lang="en-US" altLang="zh-TW" dirty="0" smtClean="0"/>
          </a:p>
        </p:txBody>
      </p:sp>
    </p:spTree>
    <p:extLst>
      <p:ext uri="{BB962C8B-B14F-4D97-AF65-F5344CB8AC3E}">
        <p14:creationId xmlns:p14="http://schemas.microsoft.com/office/powerpoint/2010/main" val="1885999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r>
              <a:rPr lang="zh-TW" altLang="en-US" dirty="0" smtClean="0"/>
              <a:t>問題</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2" name="文字方塊 1"/>
          <p:cNvSpPr txBox="1"/>
          <p:nvPr/>
        </p:nvSpPr>
        <p:spPr>
          <a:xfrm>
            <a:off x="251520" y="987574"/>
            <a:ext cx="8640960" cy="369332"/>
          </a:xfrm>
          <a:prstGeom prst="rect">
            <a:avLst/>
          </a:prstGeom>
          <a:noFill/>
        </p:spPr>
        <p:txBody>
          <a:bodyPr wrap="square" rtlCol="0">
            <a:spAutoFit/>
          </a:bodyPr>
          <a:lstStyle/>
          <a:p>
            <a:r>
              <a:rPr lang="en-US" altLang="zh-TW" dirty="0" smtClean="0"/>
              <a:t>1. </a:t>
            </a:r>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3648" y="884466"/>
            <a:ext cx="5890770" cy="3398815"/>
          </a:xfrm>
          <a:prstGeom prst="rect">
            <a:avLst/>
          </a:prstGeom>
        </p:spPr>
      </p:pic>
      <p:sp>
        <p:nvSpPr>
          <p:cNvPr id="6" name="框架 5"/>
          <p:cNvSpPr/>
          <p:nvPr/>
        </p:nvSpPr>
        <p:spPr>
          <a:xfrm>
            <a:off x="1259632" y="2211710"/>
            <a:ext cx="6120680" cy="36004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Tree>
    <p:extLst>
      <p:ext uri="{BB962C8B-B14F-4D97-AF65-F5344CB8AC3E}">
        <p14:creationId xmlns:p14="http://schemas.microsoft.com/office/powerpoint/2010/main" val="11871451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r>
              <a:rPr lang="zh-TW" altLang="en-US" dirty="0" smtClean="0"/>
              <a:t>問題</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2" name="文字方塊 1"/>
          <p:cNvSpPr txBox="1"/>
          <p:nvPr/>
        </p:nvSpPr>
        <p:spPr>
          <a:xfrm>
            <a:off x="251520" y="987574"/>
            <a:ext cx="8640960" cy="369332"/>
          </a:xfrm>
          <a:prstGeom prst="rect">
            <a:avLst/>
          </a:prstGeom>
          <a:noFill/>
        </p:spPr>
        <p:txBody>
          <a:bodyPr wrap="square" rtlCol="0">
            <a:spAutoFit/>
          </a:bodyPr>
          <a:lstStyle/>
          <a:p>
            <a:r>
              <a:rPr lang="en-US" altLang="zh-TW" dirty="0" smtClean="0"/>
              <a:t>1. </a:t>
            </a:r>
          </a:p>
        </p:txBody>
      </p:sp>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911" y="1350871"/>
            <a:ext cx="8738577" cy="2803367"/>
          </a:xfrm>
          <a:prstGeom prst="rect">
            <a:avLst/>
          </a:prstGeom>
        </p:spPr>
      </p:pic>
    </p:spTree>
    <p:extLst>
      <p:ext uri="{BB962C8B-B14F-4D97-AF65-F5344CB8AC3E}">
        <p14:creationId xmlns:p14="http://schemas.microsoft.com/office/powerpoint/2010/main" val="37792919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r>
              <a:rPr lang="zh-TW" altLang="en-US" dirty="0" smtClean="0"/>
              <a:t>問題</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2" name="文字方塊 1"/>
          <p:cNvSpPr txBox="1"/>
          <p:nvPr/>
        </p:nvSpPr>
        <p:spPr>
          <a:xfrm>
            <a:off x="251520" y="987574"/>
            <a:ext cx="8640960" cy="923330"/>
          </a:xfrm>
          <a:prstGeom prst="rect">
            <a:avLst/>
          </a:prstGeom>
          <a:noFill/>
        </p:spPr>
        <p:txBody>
          <a:bodyPr wrap="square" rtlCol="0">
            <a:spAutoFit/>
          </a:bodyPr>
          <a:lstStyle/>
          <a:p>
            <a:r>
              <a:rPr lang="en-US" altLang="zh-TW" dirty="0" smtClean="0"/>
              <a:t>2.</a:t>
            </a:r>
            <a:r>
              <a:rPr lang="zh-TW" altLang="en-US" dirty="0" smtClean="0"/>
              <a:t> 每個帳號的公信力不同</a:t>
            </a:r>
            <a:endParaRPr lang="en-US" altLang="zh-TW" dirty="0" smtClean="0"/>
          </a:p>
          <a:p>
            <a:r>
              <a:rPr lang="en-US" altLang="zh-TW" dirty="0" smtClean="0"/>
              <a:t>3. Pattern </a:t>
            </a:r>
            <a:r>
              <a:rPr lang="zh-TW" altLang="en-US" dirty="0" smtClean="0"/>
              <a:t>不支援中文語意分析</a:t>
            </a:r>
            <a:endParaRPr lang="en-US" altLang="zh-TW" dirty="0" smtClean="0"/>
          </a:p>
          <a:p>
            <a:endParaRPr lang="en-US" altLang="zh-TW" dirty="0" smtClean="0"/>
          </a:p>
        </p:txBody>
      </p:sp>
    </p:spTree>
    <p:extLst>
      <p:ext uri="{BB962C8B-B14F-4D97-AF65-F5344CB8AC3E}">
        <p14:creationId xmlns:p14="http://schemas.microsoft.com/office/powerpoint/2010/main" val="3311138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r>
              <a:rPr lang="zh-TW" altLang="en-US" dirty="0" smtClean="0"/>
              <a:t>實驗設計</a:t>
            </a:r>
            <a:r>
              <a:rPr lang="en-US" altLang="zh-TW" dirty="0" smtClean="0"/>
              <a:t>2</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sp>
        <p:nvSpPr>
          <p:cNvPr id="5" name="文字方塊 4"/>
          <p:cNvSpPr txBox="1"/>
          <p:nvPr/>
        </p:nvSpPr>
        <p:spPr>
          <a:xfrm>
            <a:off x="251520" y="1059582"/>
            <a:ext cx="8640960" cy="3416320"/>
          </a:xfrm>
          <a:prstGeom prst="rect">
            <a:avLst/>
          </a:prstGeom>
          <a:noFill/>
        </p:spPr>
        <p:txBody>
          <a:bodyPr wrap="square" rtlCol="0">
            <a:spAutoFit/>
          </a:bodyPr>
          <a:lstStyle/>
          <a:p>
            <a:r>
              <a:rPr lang="zh-TW" altLang="en-US" dirty="0" smtClean="0"/>
              <a:t>透過</a:t>
            </a:r>
            <a:r>
              <a:rPr lang="zh-TW" altLang="en-US" dirty="0"/>
              <a:t> </a:t>
            </a:r>
            <a:r>
              <a:rPr lang="en-US" altLang="zh-TW" dirty="0" smtClean="0"/>
              <a:t>twitter</a:t>
            </a:r>
            <a:r>
              <a:rPr lang="zh-TW" altLang="en-US" dirty="0" smtClean="0"/>
              <a:t> 上具有公信力之少數帳戶對於 </a:t>
            </a:r>
            <a:r>
              <a:rPr lang="en-US" altLang="zh-TW" dirty="0" smtClean="0"/>
              <a:t>#STOCKS </a:t>
            </a:r>
            <a:r>
              <a:rPr lang="zh-TW" altLang="en-US" dirty="0" smtClean="0"/>
              <a:t>的 </a:t>
            </a:r>
            <a:r>
              <a:rPr lang="en-US" altLang="zh-TW" dirty="0" smtClean="0"/>
              <a:t>tweet</a:t>
            </a:r>
            <a:r>
              <a:rPr lang="zh-TW" altLang="en-US" dirty="0" smtClean="0"/>
              <a:t> 的喜好數 </a:t>
            </a:r>
            <a:r>
              <a:rPr lang="en-US" altLang="zh-TW" dirty="0" smtClean="0"/>
              <a:t>(likes)</a:t>
            </a:r>
            <a:r>
              <a:rPr lang="zh-TW" altLang="en-US" dirty="0" smtClean="0"/>
              <a:t> 預測</a:t>
            </a:r>
            <a:r>
              <a:rPr lang="zh-TW" altLang="en-US" dirty="0"/>
              <a:t>市場波動，進而建構投資策略</a:t>
            </a:r>
            <a:r>
              <a:rPr lang="zh-TW" altLang="en-US" dirty="0" smtClean="0"/>
              <a:t>。</a:t>
            </a:r>
            <a:endParaRPr lang="en-US" altLang="zh-TW" dirty="0" smtClean="0"/>
          </a:p>
          <a:p>
            <a:endParaRPr lang="en-US" altLang="zh-TW" dirty="0"/>
          </a:p>
          <a:p>
            <a:r>
              <a:rPr lang="zh-TW" altLang="en-US" dirty="0" smtClean="0"/>
              <a:t>步驟</a:t>
            </a:r>
            <a:r>
              <a:rPr lang="en-US" altLang="zh-TW" dirty="0" smtClean="0"/>
              <a:t>:</a:t>
            </a:r>
          </a:p>
          <a:p>
            <a:pPr marL="342900" indent="-342900">
              <a:buAutoNum type="arabicPeriod"/>
            </a:pPr>
            <a:r>
              <a:rPr lang="zh-TW" altLang="en-US" dirty="0" smtClean="0"/>
              <a:t>更換</a:t>
            </a:r>
            <a:r>
              <a:rPr lang="en-US" altLang="zh-TW" dirty="0" smtClean="0"/>
              <a:t>module</a:t>
            </a:r>
            <a:r>
              <a:rPr lang="zh-TW" altLang="en-US" dirty="0" smtClean="0"/>
              <a:t>使用 </a:t>
            </a:r>
            <a:r>
              <a:rPr lang="en-US" altLang="zh-TW" dirty="0" err="1" smtClean="0"/>
              <a:t>tweepy</a:t>
            </a:r>
            <a:r>
              <a:rPr lang="en-US" altLang="zh-TW" dirty="0" smtClean="0"/>
              <a:t> </a:t>
            </a:r>
            <a:r>
              <a:rPr lang="zh-TW" altLang="en-US" dirty="0" smtClean="0"/>
              <a:t>配合 </a:t>
            </a:r>
            <a:r>
              <a:rPr lang="en-US" altLang="zh-TW" dirty="0" smtClean="0"/>
              <a:t>twitter app</a:t>
            </a:r>
          </a:p>
          <a:p>
            <a:pPr marL="342900" indent="-342900">
              <a:buFontTx/>
              <a:buAutoNum type="arabicPeriod"/>
            </a:pPr>
            <a:r>
              <a:rPr lang="zh-TW" altLang="en-US" dirty="0" smtClean="0"/>
              <a:t>搜尋具公信力帳號中大量含</a:t>
            </a:r>
            <a:r>
              <a:rPr lang="en-US" altLang="zh-TW" dirty="0" smtClean="0"/>
              <a:t>S&amp;P</a:t>
            </a:r>
            <a:r>
              <a:rPr lang="zh-TW" altLang="en-US" dirty="0" smtClean="0"/>
              <a:t>關鍵字</a:t>
            </a:r>
            <a:r>
              <a:rPr lang="zh-TW" altLang="en-US" dirty="0"/>
              <a:t>及其喜好數達平均值以上</a:t>
            </a:r>
            <a:r>
              <a:rPr lang="zh-TW" altLang="en-US" dirty="0" smtClean="0"/>
              <a:t>的</a:t>
            </a:r>
            <a:r>
              <a:rPr lang="en-US" altLang="zh-TW" dirty="0" smtClean="0"/>
              <a:t>tweet</a:t>
            </a:r>
          </a:p>
          <a:p>
            <a:pPr marL="342900" indent="-342900">
              <a:buFontTx/>
              <a:buAutoNum type="arabicPeriod"/>
            </a:pPr>
            <a:r>
              <a:rPr lang="zh-TW" altLang="en-US" dirty="0" smtClean="0"/>
              <a:t>辨別其語意帶正面或負面情緒</a:t>
            </a:r>
            <a:r>
              <a:rPr lang="en-US" altLang="zh-TW" dirty="0" smtClean="0"/>
              <a:t>(pattern)</a:t>
            </a:r>
          </a:p>
          <a:p>
            <a:pPr marL="342900" indent="-342900">
              <a:buFontTx/>
              <a:buAutoNum type="arabicPeriod"/>
            </a:pPr>
            <a:r>
              <a:rPr lang="zh-TW" altLang="en-US" dirty="0" smtClean="0"/>
              <a:t>透過權威言論對於</a:t>
            </a:r>
            <a:r>
              <a:rPr lang="zh-TW" altLang="en-US" dirty="0"/>
              <a:t>當日市場波動</a:t>
            </a:r>
            <a:r>
              <a:rPr lang="en-US" altLang="zh-TW" dirty="0"/>
              <a:t>(13:45</a:t>
            </a:r>
            <a:r>
              <a:rPr lang="zh-TW" altLang="en-US" dirty="0"/>
              <a:t>前</a:t>
            </a:r>
            <a:r>
              <a:rPr lang="en-US" altLang="zh-TW" dirty="0"/>
              <a:t>)</a:t>
            </a:r>
            <a:r>
              <a:rPr lang="zh-TW" altLang="en-US" dirty="0"/>
              <a:t>或隔日價格</a:t>
            </a:r>
            <a:r>
              <a:rPr lang="en-US" altLang="zh-TW" dirty="0"/>
              <a:t>(13:45</a:t>
            </a:r>
            <a:r>
              <a:rPr lang="zh-TW" altLang="en-US" dirty="0"/>
              <a:t>後</a:t>
            </a:r>
            <a:r>
              <a:rPr lang="en-US" altLang="zh-TW" dirty="0"/>
              <a:t>)</a:t>
            </a:r>
            <a:r>
              <a:rPr lang="zh-TW" altLang="en-US" dirty="0"/>
              <a:t>有所影響</a:t>
            </a:r>
            <a:endParaRPr lang="en-US" altLang="zh-TW" dirty="0"/>
          </a:p>
          <a:p>
            <a:pPr marL="342900" indent="-342900">
              <a:buFontTx/>
              <a:buAutoNum type="arabicPeriod"/>
            </a:pPr>
            <a:endParaRPr lang="en-US" altLang="zh-TW" dirty="0" smtClean="0"/>
          </a:p>
          <a:p>
            <a:pPr marL="342900" indent="-342900">
              <a:buFontTx/>
              <a:buAutoNum type="arabicPeriod"/>
            </a:pPr>
            <a:endParaRPr lang="en-US" altLang="zh-TW" dirty="0"/>
          </a:p>
          <a:p>
            <a:pPr marL="342900" indent="-342900">
              <a:buAutoNum type="arabicPeriod"/>
            </a:pPr>
            <a:endParaRPr lang="en-US" altLang="zh-TW" dirty="0" smtClean="0"/>
          </a:p>
          <a:p>
            <a:pPr marL="342900" indent="-342900">
              <a:buAutoNum type="arabicPeriod"/>
            </a:pPr>
            <a:endParaRPr lang="en-US" altLang="zh-TW" dirty="0"/>
          </a:p>
        </p:txBody>
      </p:sp>
    </p:spTree>
    <p:extLst>
      <p:ext uri="{BB962C8B-B14F-4D97-AF65-F5344CB8AC3E}">
        <p14:creationId xmlns:p14="http://schemas.microsoft.com/office/powerpoint/2010/main" val="1214703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6" name="圖片 5"/>
          <p:cNvPicPr>
            <a:picLocks noChangeAspect="1"/>
          </p:cNvPicPr>
          <p:nvPr/>
        </p:nvPicPr>
        <p:blipFill>
          <a:blip r:embed="rId3"/>
          <a:stretch>
            <a:fillRect/>
          </a:stretch>
        </p:blipFill>
        <p:spPr>
          <a:xfrm>
            <a:off x="899592" y="339502"/>
            <a:ext cx="7134357" cy="4013076"/>
          </a:xfrm>
          <a:prstGeom prst="rect">
            <a:avLst/>
          </a:prstGeom>
        </p:spPr>
      </p:pic>
    </p:spTree>
    <p:extLst>
      <p:ext uri="{BB962C8B-B14F-4D97-AF65-F5344CB8AC3E}">
        <p14:creationId xmlns:p14="http://schemas.microsoft.com/office/powerpoint/2010/main" val="43148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a:t>
            </a:r>
            <a:endParaRPr lang="en-US" dirty="0"/>
          </a:p>
        </p:txBody>
      </p:sp>
      <p:sp>
        <p:nvSpPr>
          <p:cNvPr id="4" name="文字方塊 3"/>
          <p:cNvSpPr txBox="1"/>
          <p:nvPr/>
        </p:nvSpPr>
        <p:spPr>
          <a:xfrm>
            <a:off x="251520" y="987574"/>
            <a:ext cx="7920880" cy="369332"/>
          </a:xfrm>
          <a:prstGeom prst="rect">
            <a:avLst/>
          </a:prstGeom>
          <a:noFill/>
        </p:spPr>
        <p:txBody>
          <a:bodyPr wrap="square" rtlCol="0">
            <a:spAutoFit/>
          </a:bodyPr>
          <a:lstStyle/>
          <a:p>
            <a:endParaRPr lang="zh-TW" altLang="en-US" dirty="0"/>
          </a:p>
        </p:txBody>
      </p:sp>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85703"/>
            <a:ext cx="9144000" cy="1772093"/>
          </a:xfrm>
          <a:prstGeom prst="rect">
            <a:avLst/>
          </a:prstGeom>
        </p:spPr>
      </p:pic>
    </p:spTree>
    <p:extLst>
      <p:ext uri="{BB962C8B-B14F-4D97-AF65-F5344CB8AC3E}">
        <p14:creationId xmlns:p14="http://schemas.microsoft.com/office/powerpoint/2010/main" val="2487002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13494</TotalTime>
  <Words>1360</Words>
  <Application>Microsoft Office PowerPoint</Application>
  <PresentationFormat>如螢幕大小 (16:9)</PresentationFormat>
  <Paragraphs>115</Paragraphs>
  <Slides>22</Slides>
  <Notes>19</Notes>
  <HiddenSlides>0</HiddenSlides>
  <MMClips>0</MMClips>
  <ScaleCrop>false</ScaleCrop>
  <HeadingPairs>
    <vt:vector size="6" baseType="variant">
      <vt:variant>
        <vt:lpstr>使用字型</vt:lpstr>
      </vt:variant>
      <vt:variant>
        <vt:i4>5</vt:i4>
      </vt:variant>
      <vt:variant>
        <vt:lpstr>佈景主題</vt:lpstr>
      </vt:variant>
      <vt:variant>
        <vt:i4>2</vt:i4>
      </vt:variant>
      <vt:variant>
        <vt:lpstr>投影片標題</vt:lpstr>
      </vt:variant>
      <vt:variant>
        <vt:i4>22</vt:i4>
      </vt:variant>
    </vt:vector>
  </HeadingPairs>
  <TitlesOfParts>
    <vt:vector size="29" baseType="lpstr">
      <vt:lpstr>Malgun Gothic</vt:lpstr>
      <vt:lpstr>微軟正黑體</vt:lpstr>
      <vt:lpstr>新細明體</vt:lpstr>
      <vt:lpstr>Arial</vt:lpstr>
      <vt:lpstr>Calibri</vt:lpstr>
      <vt:lpstr>Office Theme</vt:lpstr>
      <vt:lpstr>Custom Design</vt:lpstr>
      <vt:lpstr>PowerPoint 簡報</vt:lpstr>
      <vt:lpstr> Pattern 介紹</vt:lpstr>
      <vt:lpstr> 最初的實驗設計</vt:lpstr>
      <vt:lpstr> 問題</vt:lpstr>
      <vt:lpstr> 問題</vt:lpstr>
      <vt:lpstr> 問題</vt:lpstr>
      <vt:lpstr> 實驗設計2</vt:lpstr>
      <vt:lpstr> </vt:lpstr>
      <vt:lpstr> </vt:lpstr>
      <vt:lpstr> </vt:lpstr>
      <vt:lpstr> </vt:lpstr>
      <vt:lpstr> </vt:lpstr>
      <vt:lpstr> </vt:lpstr>
      <vt:lpstr> </vt:lpstr>
      <vt:lpstr> </vt:lpstr>
      <vt:lpstr> </vt:lpstr>
      <vt:lpstr> </vt:lpstr>
      <vt:lpstr> 資料合併前的型別調整</vt:lpstr>
      <vt:lpstr>PowerPoint 簡報</vt:lpstr>
      <vt:lpstr>PowerPoint 簡報</vt:lpstr>
      <vt:lpstr>PowerPoint 簡報</vt:lpstr>
      <vt:lpstr>推論</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Windows 使用者</cp:lastModifiedBy>
  <cp:revision>82</cp:revision>
  <dcterms:created xsi:type="dcterms:W3CDTF">2014-04-01T16:27:38Z</dcterms:created>
  <dcterms:modified xsi:type="dcterms:W3CDTF">2018-05-01T11:17:41Z</dcterms:modified>
</cp:coreProperties>
</file>