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/>
    <p:restoredTop sz="94713"/>
  </p:normalViewPr>
  <p:slideViewPr>
    <p:cSldViewPr snapToGrid="0" snapToObjects="1">
      <p:cViewPr varScale="1">
        <p:scale>
          <a:sx n="79" d="100"/>
          <a:sy n="79" d="100"/>
        </p:scale>
        <p:origin x="240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F3AB2-694D-4B1C-A90E-94B12B5BE1C9}" type="datetimeFigureOut">
              <a:rPr lang="zh-TW" altLang="en-US" smtClean="0"/>
              <a:t>2018/11/6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F25AA-5D73-474C-B8BC-136B9A888CD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0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EF25AA-5D73-474C-B8BC-136B9A888CD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0503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EF25AA-5D73-474C-B8BC-136B9A888CD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6916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57DE83-2A1A-9D4E-9ED6-6A3360EC1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BF1A27B-518C-FC4B-8738-AD6C7C310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9F48C90-1D4C-C641-A6E4-1A44D24E9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41F2B2-E839-8E42-9CD0-395F4B83B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4D7C13B-A9FE-BB4D-9A13-F807A6E0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467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8C1A4C-64A3-8148-B827-2FF25819F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F8F2D70-73A2-E340-B353-1E6238611F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E2A80A5-1515-A746-96A2-44DBFD4DA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4F6C89-6813-294C-A122-A1ED4F053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220AC70-451F-D544-8F64-B120058AE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688472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3118703-A7C9-9346-9B52-B489918640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F590B8C-4595-4248-961C-CD5CBA020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0286622-9DE8-E04F-A60C-A31783481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D37E56-87C7-CE4E-9A63-AD1AE0BE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E67D95-98AE-8B40-A14D-3EA6368EC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44244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1F68D4-DF17-E248-9EA0-52A70B197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3EE7FD-59E3-9444-898A-2DDBCD646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11E6010-3612-6E4A-A1B6-CF2B75216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31D85BE-08AE-704D-A7A3-A170C0D8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608D3BF-A00C-3448-8FB2-D8C26B92B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0258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4753F6E-94A5-C547-943B-4143C9425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CE9315-CFDB-354F-A471-6B7DA0081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E6A5FE-DE1B-8844-9160-E9EE8AB8B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27D519-DDF8-DD40-A186-144987AE3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D8CA97-7775-B34A-8FD8-A45E33E7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6881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ED9BE2-FCD0-864D-B0A3-95DE461C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FA204D-58F3-824E-BA9F-CB3D332767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DDC16BD-3D21-A343-9361-039521021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8F0D488-8A1D-6941-91E8-E06B72F3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D07EE6F-A5A7-DE46-8601-63CC0C93F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6049B2B-71CE-8440-9A31-63E8794E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83608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62A694-CA01-9C40-8519-AC87CAFDE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F717B4-F9A6-C546-81DA-DD26BD460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1C850F6-5146-0341-BDEE-D012054B8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07483AD-1F34-0049-8D98-08664578C3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B202508-E234-E043-A8F7-900BF1CE4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063B4B9-6D93-4842-A2CE-3F1FEF3F7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5BBCEA5-CE3D-3F43-9D69-796C4DDF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8FC420E6-84E5-8440-895D-CB3DC608A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28363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D752B3B-0B23-4E4C-90E7-D4765CB3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2EC02F0-F23B-4447-9C6E-45832A317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6CAB135-51FA-2A48-8CF8-9052D5C01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E812D0A0-7B74-474D-9F4F-9F9666351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28615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2B689B5-2CE2-2144-B7B7-AF5F703C0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4781A23-5701-FF46-8186-15AAFD528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B5854A-9A64-8C41-ABD2-1E30F16C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736411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ACBBE7-5BD1-5847-BCE0-D6449D419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1EE6EF-7F9A-224C-A0D5-AC21B74AA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D3348BC-E598-1142-B832-5EFEF8F2C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DBE07F8-0488-2148-8F17-CECB1A4C0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BFDEFE-2EC9-FF4B-B427-CD7F5F8BA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489B78B-6654-754A-8D98-1533C53C8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353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7C977C4-D8F2-A44D-A751-1987E4026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F935627-BAAF-7B4C-BAD6-4786FC4B3B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CEBF7DB-3F63-AF4A-AD1A-F33AF12747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8A2DD7C-C28E-1442-A7DA-4E6B4A79A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B519501-7AD9-644F-A4AF-88FF5D47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7968BF8-FDF0-8A40-AEEF-EB46080ED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16200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4235BB8-7089-DD44-993B-380C03C4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C44B583-3873-DB46-8288-D0780BEFA5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4A76962-3785-1D44-98F8-E7432B69F6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7B0F6-EB75-9F46-996C-A89969CAE0EC}" type="datetimeFigureOut">
              <a:rPr kumimoji="1" lang="zh-TW" altLang="en-US" smtClean="0"/>
              <a:t>2018/11/6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B7CFFA-8B54-394A-8632-7315C7892B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DE3000-9D44-DC42-A177-7AC6EA5059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714A8-145E-8A4F-AC95-E34CC12EC229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26038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F43928-9145-864B-8F75-8A8207D66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5400" dirty="0"/>
              <a:t>LU Decomposition</a:t>
            </a:r>
            <a:br>
              <a:rPr kumimoji="1" lang="en-US" altLang="zh-TW" sz="5400" dirty="0"/>
            </a:br>
            <a:r>
              <a:rPr kumimoji="1" lang="en-US" altLang="zh-TW" sz="5400" dirty="0"/>
              <a:t>&amp; </a:t>
            </a:r>
            <a:r>
              <a:rPr kumimoji="1" lang="en-US" altLang="zh-TW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Cholesky Decomposition</a:t>
            </a:r>
            <a:endParaRPr kumimoji="1" lang="zh-TW" alt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AA8E622-39BC-D54C-AD91-F49F4C805C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5428"/>
            <a:ext cx="9144000" cy="1012371"/>
          </a:xfrm>
        </p:spPr>
        <p:txBody>
          <a:bodyPr/>
          <a:lstStyle/>
          <a:p>
            <a:r>
              <a:rPr kumimoji="1" lang="en-US" altLang="zh-TW" dirty="0"/>
              <a:t>2018/10/30 You-Jia Sun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23360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00672E-E834-F44E-9058-F2EC2ED8D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LU Decomposition</a:t>
            </a:r>
            <a:endParaRPr kumimoji="1"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1CA43C-7B84-DE4C-84EA-067AB10F4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TW" dirty="0"/>
              <a:t>A is a n-by-n matrix</a:t>
            </a:r>
          </a:p>
          <a:p>
            <a:r>
              <a:rPr kumimoji="1" lang="en-US" altLang="zh-TW" dirty="0"/>
              <a:t>A=LU </a:t>
            </a:r>
          </a:p>
          <a:p>
            <a:r>
              <a:rPr kumimoji="1" lang="en-US" altLang="zh-TW" dirty="0"/>
              <a:t>L is lower triangular matrix; U is upper triangular matrix.</a:t>
            </a:r>
            <a:endParaRPr kumimoji="1"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01697E7-E83F-4625-9048-692DDC242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512" y="3732243"/>
            <a:ext cx="8568346" cy="1912778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7AEE55B-D459-4FAB-81DE-B20C28FB6CE7}"/>
              </a:ext>
            </a:extLst>
          </p:cNvPr>
          <p:cNvSpPr txBox="1"/>
          <p:nvPr/>
        </p:nvSpPr>
        <p:spPr>
          <a:xfrm>
            <a:off x="3079104" y="5751932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A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22048FC-22BF-4FFD-9EFE-986ABA66214F}"/>
              </a:ext>
            </a:extLst>
          </p:cNvPr>
          <p:cNvSpPr txBox="1"/>
          <p:nvPr/>
        </p:nvSpPr>
        <p:spPr>
          <a:xfrm>
            <a:off x="6557865" y="5751932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L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0AEDEA02-E366-476D-99F9-A25E9A8458B3}"/>
              </a:ext>
            </a:extLst>
          </p:cNvPr>
          <p:cNvSpPr txBox="1"/>
          <p:nvPr/>
        </p:nvSpPr>
        <p:spPr>
          <a:xfrm>
            <a:off x="9122227" y="5751932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U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5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9CA877-227F-624F-A898-5F86493734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3449"/>
            <a:ext cx="10515600" cy="5243513"/>
          </a:xfrm>
        </p:spPr>
        <p:txBody>
          <a:bodyPr/>
          <a:lstStyle/>
          <a:p>
            <a:r>
              <a:rPr kumimoji="1" lang="en-US" altLang="zh-TW" dirty="0"/>
              <a:t>E</a:t>
            </a:r>
            <a:r>
              <a:rPr lang="en-US" altLang="zh-TW" dirty="0"/>
              <a:t>lementary row operation</a:t>
            </a:r>
          </a:p>
          <a:p>
            <a:pPr marL="809625" lvl="1" indent="-361950">
              <a:buFont typeface="Wingdings" panose="05000000000000000000" pitchFamily="2" charset="2"/>
              <a:buChar char="Ø"/>
            </a:pPr>
            <a:r>
              <a:rPr kumimoji="1" lang="en-US" altLang="zh-TW" dirty="0"/>
              <a:t>Row switching: </a:t>
            </a:r>
            <a:r>
              <a:rPr kumimoji="1" lang="en-US" altLang="zh-TW" dirty="0" err="1"/>
              <a:t>Row</a:t>
            </a:r>
            <a:r>
              <a:rPr kumimoji="1" lang="en-US" altLang="zh-TW" baseline="-25000" dirty="0" err="1"/>
              <a:t>i</a:t>
            </a:r>
            <a:r>
              <a:rPr kumimoji="1" lang="en-US" altLang="zh-TW" baseline="-25000" dirty="0"/>
              <a:t> </a:t>
            </a:r>
            <a:r>
              <a:rPr kumimoji="1" lang="en-US" altLang="zh-TW" dirty="0"/>
              <a:t>&lt;-&gt; </a:t>
            </a:r>
            <a:r>
              <a:rPr kumimoji="1" lang="en-US" altLang="zh-TW" dirty="0" err="1"/>
              <a:t>Row</a:t>
            </a:r>
            <a:r>
              <a:rPr kumimoji="1" lang="en-US" altLang="zh-TW" baseline="-25000" dirty="0" err="1"/>
              <a:t>j</a:t>
            </a: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r>
              <a:rPr kumimoji="1" lang="en-US" altLang="zh-TW" dirty="0"/>
              <a:t>Row multiplication: </a:t>
            </a:r>
            <a:r>
              <a:rPr kumimoji="1" lang="en-US" altLang="zh-TW" dirty="0" err="1"/>
              <a:t>kRow</a:t>
            </a:r>
            <a:r>
              <a:rPr kumimoji="1" lang="en-US" altLang="zh-TW" baseline="-25000" dirty="0" err="1"/>
              <a:t>i</a:t>
            </a:r>
            <a:r>
              <a:rPr kumimoji="1" lang="en-US" altLang="zh-TW" baseline="-25000" dirty="0"/>
              <a:t> </a:t>
            </a:r>
            <a:r>
              <a:rPr kumimoji="1" lang="en-US" altLang="zh-TW" dirty="0"/>
              <a:t>-&gt; </a:t>
            </a:r>
            <a:r>
              <a:rPr kumimoji="1" lang="en-US" altLang="zh-TW" dirty="0" err="1"/>
              <a:t>Row</a:t>
            </a:r>
            <a:r>
              <a:rPr kumimoji="1" lang="en-US" altLang="zh-TW" baseline="-25000" dirty="0" err="1"/>
              <a:t>i</a:t>
            </a:r>
            <a:r>
              <a:rPr kumimoji="1" lang="en-US" altLang="zh-TW" dirty="0"/>
              <a:t>, where k ≠ 0</a:t>
            </a: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r>
              <a:rPr kumimoji="1" lang="en-US" altLang="zh-TW" dirty="0"/>
              <a:t>Row substitution: Replace: </a:t>
            </a:r>
            <a:r>
              <a:rPr kumimoji="1" lang="en-US" altLang="zh-TW" dirty="0" err="1"/>
              <a:t>Row</a:t>
            </a:r>
            <a:r>
              <a:rPr kumimoji="1" lang="en-US" altLang="zh-TW" baseline="-25000" dirty="0" err="1"/>
              <a:t>i</a:t>
            </a:r>
            <a:r>
              <a:rPr kumimoji="1" lang="en-US" altLang="zh-TW" dirty="0"/>
              <a:t> - </a:t>
            </a:r>
            <a:r>
              <a:rPr kumimoji="1" lang="en-US" altLang="zh-TW" dirty="0" err="1"/>
              <a:t>lRow</a:t>
            </a:r>
            <a:r>
              <a:rPr kumimoji="1" lang="en-US" altLang="zh-TW" baseline="-25000" dirty="0" err="1"/>
              <a:t>j</a:t>
            </a:r>
            <a:r>
              <a:rPr kumimoji="1" lang="en-US" altLang="zh-TW" baseline="-25000" dirty="0"/>
              <a:t> </a:t>
            </a:r>
            <a:r>
              <a:rPr kumimoji="1" lang="en-US" altLang="zh-TW" dirty="0"/>
              <a:t>-&gt; </a:t>
            </a:r>
            <a:r>
              <a:rPr kumimoji="1" lang="en-US" altLang="zh-TW" dirty="0" err="1"/>
              <a:t>Row</a:t>
            </a:r>
            <a:r>
              <a:rPr kumimoji="1" lang="en-US" altLang="zh-TW" baseline="-25000" dirty="0" err="1"/>
              <a:t>i</a:t>
            </a:r>
            <a:r>
              <a:rPr kumimoji="1" lang="en-US" altLang="zh-TW" baseline="-25000" dirty="0"/>
              <a:t> </a:t>
            </a:r>
            <a:r>
              <a:rPr kumimoji="1" lang="en-US" altLang="zh-TW" dirty="0"/>
              <a:t>, where </a:t>
            </a:r>
            <a:r>
              <a:rPr kumimoji="1" lang="en-US" altLang="zh-TW" dirty="0" err="1"/>
              <a:t>i</a:t>
            </a:r>
            <a:r>
              <a:rPr kumimoji="1" lang="en-US" altLang="zh-TW" dirty="0"/>
              <a:t> ≠ j</a:t>
            </a:r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en-US" altLang="zh-TW" baseline="-25000" dirty="0"/>
          </a:p>
          <a:p>
            <a:r>
              <a:rPr kumimoji="1" lang="en-US" altLang="zh-TW" dirty="0"/>
              <a:t>The row </a:t>
            </a:r>
            <a:r>
              <a:rPr lang="en-US" altLang="zh-TW" dirty="0"/>
              <a:t>calculation </a:t>
            </a:r>
            <a:r>
              <a:rPr kumimoji="1" lang="en-US" altLang="zh-TW" dirty="0"/>
              <a:t>result, called U </a:t>
            </a:r>
            <a:r>
              <a:rPr kumimoji="1" lang="en-US" altLang="zh-TW" dirty="0" err="1"/>
              <a:t>mtarix</a:t>
            </a:r>
            <a:r>
              <a:rPr kumimoji="1" lang="en-US" altLang="zh-TW" dirty="0"/>
              <a:t>, is an upper matrix.</a:t>
            </a:r>
          </a:p>
          <a:p>
            <a:r>
              <a:rPr kumimoji="1" lang="en-US" altLang="zh-TW" dirty="0"/>
              <a:t>If all of the diagonal elements of U matrix is not zero, A is </a:t>
            </a:r>
            <a:r>
              <a:rPr lang="en-US" altLang="zh-TW" dirty="0"/>
              <a:t>nonsingular matrix.</a:t>
            </a:r>
          </a:p>
          <a:p>
            <a:pPr marL="0" indent="0">
              <a:buNone/>
            </a:pPr>
            <a:endParaRPr kumimoji="1" lang="en-US" altLang="zh-TW" baseline="-25000" dirty="0"/>
          </a:p>
          <a:p>
            <a:pPr marL="809625" lvl="1" indent="-361950">
              <a:buFont typeface="Wingdings" panose="05000000000000000000" pitchFamily="2" charset="2"/>
              <a:buChar char="Ø"/>
            </a:pPr>
            <a:endParaRPr kumimoji="1" lang="zh-TW" altLang="en-US" baseline="-250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C374945-718B-4D42-B135-29E374C4D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2872058"/>
            <a:ext cx="10801350" cy="1418684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DF863919-2BF2-412D-A37F-E5983F3F8E11}"/>
              </a:ext>
            </a:extLst>
          </p:cNvPr>
          <p:cNvSpPr/>
          <p:nvPr/>
        </p:nvSpPr>
        <p:spPr>
          <a:xfrm>
            <a:off x="10496550" y="4195492"/>
            <a:ext cx="4286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solidFill>
                  <a:srgbClr val="FF0000"/>
                </a:solidFill>
                <a:latin typeface="customFont"/>
              </a:rPr>
              <a:t>U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18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DB2436-BA3F-48D9-88A7-5560AA2B5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00"/>
            <a:ext cx="10515600" cy="5910263"/>
          </a:xfrm>
        </p:spPr>
        <p:txBody>
          <a:bodyPr/>
          <a:lstStyle/>
          <a:p>
            <a:r>
              <a:rPr lang="en-US" altLang="zh-TW" dirty="0"/>
              <a:t>Elementary matrix </a:t>
            </a:r>
            <a:r>
              <a:rPr lang="en-US" altLang="zh-TW" dirty="0" err="1"/>
              <a:t>E</a:t>
            </a:r>
            <a:r>
              <a:rPr lang="en-US" altLang="zh-TW" baseline="-25000" dirty="0" err="1"/>
              <a:t>ij</a:t>
            </a:r>
            <a:r>
              <a:rPr lang="en-US" altLang="zh-TW" dirty="0"/>
              <a:t>(</a:t>
            </a:r>
            <a:r>
              <a:rPr lang="en-US" altLang="zh-TW" dirty="0" err="1"/>
              <a:t>i,j</a:t>
            </a:r>
            <a:r>
              <a:rPr lang="en-US" altLang="zh-TW" dirty="0"/>
              <a:t>) = -</a:t>
            </a:r>
            <a:r>
              <a:rPr lang="en-US" altLang="zh-TW" dirty="0" err="1"/>
              <a:t>l</a:t>
            </a:r>
            <a:r>
              <a:rPr lang="en-US" altLang="zh-TW" baseline="-25000" dirty="0" err="1"/>
              <a:t>ij</a:t>
            </a:r>
            <a:endParaRPr lang="zh-TW" altLang="en-US" baseline="-250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5CEFC5F-9D92-4316-BA47-50719C9F1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452" y="835943"/>
            <a:ext cx="9705096" cy="175711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CAFD1AC-C70D-42A5-9B20-366E674FF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506" y="2707826"/>
            <a:ext cx="2802988" cy="49765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B06FA55-EEE2-40EA-B9E8-B2CB20A33F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6565" y="3293855"/>
            <a:ext cx="4178868" cy="61475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69A2D8A-E712-4986-9568-113274FCF6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" y="4035629"/>
            <a:ext cx="9067800" cy="217007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E1F2028-F22F-447B-BD8B-8E1E172F597B}"/>
              </a:ext>
            </a:extLst>
          </p:cNvPr>
          <p:cNvSpPr/>
          <p:nvPr/>
        </p:nvSpPr>
        <p:spPr>
          <a:xfrm>
            <a:off x="838200" y="6253813"/>
            <a:ext cx="10401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TW" sz="2400" dirty="0">
                <a:solidFill>
                  <a:srgbClr val="FF0000"/>
                </a:solidFill>
                <a:latin typeface="customFont"/>
              </a:rPr>
              <a:t>L is an unitriangular matrix and its elements below diagonal are </a:t>
            </a:r>
            <a:r>
              <a:rPr lang="en-US" altLang="zh-TW" sz="2400" dirty="0">
                <a:solidFill>
                  <a:srgbClr val="FF0000"/>
                </a:solidFill>
              </a:rPr>
              <a:t>-</a:t>
            </a:r>
            <a:r>
              <a:rPr lang="en-US" altLang="zh-TW" sz="2400" dirty="0" err="1">
                <a:solidFill>
                  <a:srgbClr val="FF0000"/>
                </a:solidFill>
              </a:rPr>
              <a:t>l</a:t>
            </a:r>
            <a:r>
              <a:rPr lang="en-US" altLang="zh-TW" sz="2400" baseline="-25000" dirty="0" err="1">
                <a:solidFill>
                  <a:srgbClr val="FF0000"/>
                </a:solidFill>
              </a:rPr>
              <a:t>ij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2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AB9192-A8D4-4DF5-9339-2B7D088E6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LDU decomposition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D57EAF5-E400-4A7C-9BC2-268E29661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5FDB51BA-C23A-4BC7-950C-3B73C10F92FC}"/>
                  </a:ext>
                </a:extLst>
              </p:cNvPr>
              <p:cNvSpPr txBox="1"/>
              <p:nvPr/>
            </p:nvSpPr>
            <p:spPr>
              <a:xfrm>
                <a:off x="838200" y="1831476"/>
                <a:ext cx="10515600" cy="31406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endParaRPr lang="en-US" altLang="zh-TW" sz="28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sz="2800" dirty="0"/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sz="2800" dirty="0"/>
                  <a:t> *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zh-TW" sz="2800" dirty="0"/>
              </a:p>
              <a:p>
                <a:r>
                  <a:rPr lang="en-US" altLang="zh-TW" sz="2800" dirty="0"/>
                  <a:t> </a:t>
                </a:r>
              </a:p>
              <a:p>
                <a:r>
                  <a:rPr lang="en-US" altLang="zh-TW" sz="2800" dirty="0"/>
                  <a:t>		   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sz="2800" dirty="0"/>
                  <a:t> *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sz="2800" dirty="0"/>
                  <a:t> *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/3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/3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5FDB51BA-C23A-4BC7-950C-3B73C10F9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831476"/>
                <a:ext cx="10515600" cy="31406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1A76B360-6421-4318-88E7-14FEED045AA5}"/>
              </a:ext>
            </a:extLst>
          </p:cNvPr>
          <p:cNvSpPr txBox="1"/>
          <p:nvPr/>
        </p:nvSpPr>
        <p:spPr>
          <a:xfrm>
            <a:off x="8370398" y="4234342"/>
            <a:ext cx="195262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D4E25FB-AAF8-47D3-9026-DB72A95FD5F4}"/>
              </a:ext>
            </a:extLst>
          </p:cNvPr>
          <p:cNvSpPr txBox="1"/>
          <p:nvPr/>
        </p:nvSpPr>
        <p:spPr>
          <a:xfrm>
            <a:off x="1793229" y="1727404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A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B4F3ADC-F845-4A61-B22D-DF4171180408}"/>
              </a:ext>
            </a:extLst>
          </p:cNvPr>
          <p:cNvSpPr txBox="1"/>
          <p:nvPr/>
        </p:nvSpPr>
        <p:spPr>
          <a:xfrm>
            <a:off x="4071840" y="1727404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L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C50E18B-F0ED-450E-8EA0-6FE50262E99B}"/>
              </a:ext>
            </a:extLst>
          </p:cNvPr>
          <p:cNvSpPr txBox="1"/>
          <p:nvPr/>
        </p:nvSpPr>
        <p:spPr>
          <a:xfrm>
            <a:off x="6198052" y="1727404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U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C3E1A18-1BBB-435D-901C-FA5884D26317}"/>
              </a:ext>
            </a:extLst>
          </p:cNvPr>
          <p:cNvSpPr txBox="1"/>
          <p:nvPr/>
        </p:nvSpPr>
        <p:spPr>
          <a:xfrm>
            <a:off x="4164368" y="5058379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L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6687CC-311D-4C17-B445-05099A4B434C}"/>
              </a:ext>
            </a:extLst>
          </p:cNvPr>
          <p:cNvSpPr txBox="1"/>
          <p:nvPr/>
        </p:nvSpPr>
        <p:spPr>
          <a:xfrm>
            <a:off x="8252730" y="5058378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U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0124913-2691-435C-B356-0529C5BF19D5}"/>
              </a:ext>
            </a:extLst>
          </p:cNvPr>
          <p:cNvSpPr txBox="1"/>
          <p:nvPr/>
        </p:nvSpPr>
        <p:spPr>
          <a:xfrm>
            <a:off x="6020770" y="5053206"/>
            <a:ext cx="3545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FF0000"/>
                </a:solidFill>
              </a:rPr>
              <a:t>D</a:t>
            </a: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F12248B0-75AD-4E34-90C1-C9597DDF6B9E}"/>
              </a:ext>
            </a:extLst>
          </p:cNvPr>
          <p:cNvSpPr/>
          <p:nvPr/>
        </p:nvSpPr>
        <p:spPr>
          <a:xfrm rot="1957748">
            <a:off x="5285893" y="2538146"/>
            <a:ext cx="2186267" cy="5921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18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208315-19B3-3E4E-8634-7BCE7F0F9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/>
              <a:t>Cholesky Decomposition</a:t>
            </a:r>
            <a:endParaRPr kumimoji="1"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CA40980-C79E-2141-B68B-A234188F72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kumimoji="1" lang="en-US" altLang="zh-TW" dirty="0"/>
                  <a:t>A = LL</a:t>
                </a:r>
                <a:r>
                  <a:rPr kumimoji="1" lang="en-US" altLang="zh-TW" baseline="30000" dirty="0"/>
                  <a:t>T </a:t>
                </a:r>
                <a:r>
                  <a:rPr kumimoji="1" lang="en-US" altLang="zh-TW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TW" dirty="0"/>
                  <a:t> *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en-US" altLang="zh-TW" dirty="0"/>
              </a:p>
              <a:p>
                <a:pPr marL="0" indent="0">
                  <a:buNone/>
                </a:pPr>
                <a:r>
                  <a:rPr kumimoji="1" lang="en-US" altLang="zh-TW" dirty="0"/>
                  <a:t>	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𝑎𝑑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𝑏𝑑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𝑐𝑒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𝑎𝑑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𝑏𝑑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𝑐𝑒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altLang="zh-TW" b="0" i="1" baseline="300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1" lang="en-US" altLang="zh-TW" baseline="30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CA40980-C79E-2141-B68B-A234188F72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E8D58F1F-1D73-4867-953D-467765F387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663" y="4273550"/>
            <a:ext cx="5400675" cy="221932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A51684A-2638-4D39-A03D-970C3934D994}"/>
              </a:ext>
            </a:extLst>
          </p:cNvPr>
          <p:cNvSpPr txBox="1"/>
          <p:nvPr/>
        </p:nvSpPr>
        <p:spPr>
          <a:xfrm>
            <a:off x="6638925" y="2168714"/>
            <a:ext cx="269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symmetric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1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365B8AF-7EC6-473C-9294-8D892BEE0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Change a vector of independent </a:t>
            </a:r>
            <a:r>
              <a:rPr lang="en-US" altLang="zh-TW" dirty="0" err="1"/>
              <a:t>r.v.</a:t>
            </a:r>
            <a:r>
              <a:rPr lang="en-US" altLang="zh-TW" dirty="0"/>
              <a:t> into dependent variables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4B444F4-0166-4E25-8424-2BCAF4E36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9043"/>
            <a:ext cx="10515600" cy="4037920"/>
          </a:xfrm>
        </p:spPr>
        <p:txBody>
          <a:bodyPr/>
          <a:lstStyle/>
          <a:p>
            <a:r>
              <a:rPr lang="en-US" altLang="zh-TW" dirty="0"/>
              <a:t>A random vector Z, satisfied </a:t>
            </a:r>
            <a:r>
              <a:rPr lang="en-US" altLang="zh-TW" dirty="0" err="1"/>
              <a:t>cov</a:t>
            </a:r>
            <a:r>
              <a:rPr lang="en-US" altLang="zh-TW" dirty="0"/>
              <a:t>(Z) = I</a:t>
            </a:r>
          </a:p>
          <a:p>
            <a:r>
              <a:rPr kumimoji="1" lang="en-US" altLang="zh-TW" dirty="0"/>
              <a:t>We want to get vector X = (x</a:t>
            </a:r>
            <a:r>
              <a:rPr kumimoji="1" lang="en-US" altLang="zh-TW" baseline="-25000" dirty="0"/>
              <a:t>1</a:t>
            </a:r>
            <a:r>
              <a:rPr kumimoji="1" lang="en-US" altLang="zh-TW" dirty="0"/>
              <a:t>,…,</a:t>
            </a:r>
            <a:r>
              <a:rPr kumimoji="1" lang="en-US" altLang="zh-TW" dirty="0" err="1"/>
              <a:t>x</a:t>
            </a:r>
            <a:r>
              <a:rPr kumimoji="1" lang="en-US" altLang="zh-TW" baseline="-25000" dirty="0" err="1"/>
              <a:t>n</a:t>
            </a:r>
            <a:r>
              <a:rPr kumimoji="1" lang="en-US" altLang="zh-TW" dirty="0"/>
              <a:t>)</a:t>
            </a:r>
            <a:r>
              <a:rPr kumimoji="1" lang="en-US" altLang="zh-TW" baseline="30000" dirty="0"/>
              <a:t>T</a:t>
            </a:r>
            <a:r>
              <a:rPr kumimoji="1" lang="en-US" altLang="zh-TW" dirty="0"/>
              <a:t> </a:t>
            </a:r>
            <a:r>
              <a:rPr lang="en-US" altLang="zh-TW" dirty="0"/>
              <a:t>satisfied </a:t>
            </a:r>
            <a:r>
              <a:rPr lang="en-US" altLang="zh-TW" dirty="0" err="1"/>
              <a:t>cov</a:t>
            </a:r>
            <a:r>
              <a:rPr lang="en-US" altLang="zh-TW" dirty="0"/>
              <a:t>(X) = ∑</a:t>
            </a:r>
            <a:endParaRPr kumimoji="1" lang="en-US" altLang="zh-TW" dirty="0"/>
          </a:p>
          <a:p>
            <a:r>
              <a:rPr kumimoji="1" lang="en-US" altLang="zh-TW" dirty="0"/>
              <a:t>By Cholesky Decomposition,</a:t>
            </a:r>
            <a:br>
              <a:rPr kumimoji="1" lang="en-US" altLang="zh-TW" dirty="0"/>
            </a:br>
            <a:r>
              <a:rPr lang="en-US" altLang="zh-TW" dirty="0"/>
              <a:t>∑ = LL</a:t>
            </a:r>
            <a:r>
              <a:rPr lang="en-US" altLang="zh-TW" baseline="30000" dirty="0"/>
              <a:t>T</a:t>
            </a:r>
            <a:r>
              <a:rPr lang="zh-TW" altLang="en-US" dirty="0"/>
              <a:t> </a:t>
            </a:r>
            <a:r>
              <a:rPr lang="en-US" altLang="zh-TW" dirty="0"/>
              <a:t>,</a:t>
            </a:r>
            <a:r>
              <a:rPr lang="zh-TW" altLang="en-US" dirty="0"/>
              <a:t> </a:t>
            </a:r>
            <a:r>
              <a:rPr lang="en-US" altLang="zh-TW" dirty="0"/>
              <a:t>X=LZ</a:t>
            </a:r>
          </a:p>
          <a:p>
            <a:r>
              <a:rPr lang="en-US" altLang="zh-TW" dirty="0" err="1"/>
              <a:t>Cov</a:t>
            </a:r>
            <a:r>
              <a:rPr lang="en-US" altLang="zh-TW" dirty="0"/>
              <a:t>(X) = </a:t>
            </a:r>
            <a:r>
              <a:rPr lang="en-US" altLang="zh-TW" dirty="0" err="1"/>
              <a:t>cov</a:t>
            </a:r>
            <a:r>
              <a:rPr lang="en-US" altLang="zh-TW" dirty="0"/>
              <a:t>(LZ) = </a:t>
            </a:r>
            <a:r>
              <a:rPr lang="en-US" altLang="zh-TW" dirty="0" err="1"/>
              <a:t>Lcov</a:t>
            </a:r>
            <a:r>
              <a:rPr lang="en-US" altLang="zh-TW" dirty="0"/>
              <a:t>(Z)L</a:t>
            </a:r>
            <a:r>
              <a:rPr lang="en-US" altLang="zh-TW" baseline="30000" dirty="0"/>
              <a:t>T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r>
              <a:rPr lang="zh-TW" altLang="en-US" dirty="0"/>
              <a:t> </a:t>
            </a:r>
            <a:r>
              <a:rPr lang="en-US" altLang="zh-TW" dirty="0"/>
              <a:t>LL</a:t>
            </a:r>
            <a:r>
              <a:rPr lang="en-US" altLang="zh-TW" baseline="30000" dirty="0"/>
              <a:t>T</a:t>
            </a:r>
            <a:r>
              <a:rPr lang="zh-TW" altLang="en-US" baseline="30000" dirty="0"/>
              <a:t> </a:t>
            </a:r>
            <a:r>
              <a:rPr lang="en-US" altLang="zh-TW" dirty="0"/>
              <a:t>= ∑</a:t>
            </a:r>
            <a:endParaRPr lang="en-US" altLang="zh-TW" baseline="30000" dirty="0"/>
          </a:p>
        </p:txBody>
      </p:sp>
    </p:spTree>
    <p:extLst>
      <p:ext uri="{BB962C8B-B14F-4D97-AF65-F5344CB8AC3E}">
        <p14:creationId xmlns:p14="http://schemas.microsoft.com/office/powerpoint/2010/main" val="59937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196</Words>
  <Application>Microsoft Macintosh PowerPoint</Application>
  <PresentationFormat>寬螢幕</PresentationFormat>
  <Paragraphs>47</Paragraphs>
  <Slides>7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5" baseType="lpstr">
      <vt:lpstr>新細明體</vt:lpstr>
      <vt:lpstr>customFont</vt:lpstr>
      <vt:lpstr>Arial</vt:lpstr>
      <vt:lpstr>Calibri</vt:lpstr>
      <vt:lpstr>Cambria Math</vt:lpstr>
      <vt:lpstr>Times New Roman</vt:lpstr>
      <vt:lpstr>Wingdings</vt:lpstr>
      <vt:lpstr>Office 佈景主題</vt:lpstr>
      <vt:lpstr>LU Decomposition &amp; Cholesky Decomposition</vt:lpstr>
      <vt:lpstr>LU Decomposition</vt:lpstr>
      <vt:lpstr>PowerPoint 簡報</vt:lpstr>
      <vt:lpstr>PowerPoint 簡報</vt:lpstr>
      <vt:lpstr>LDU decomposition</vt:lpstr>
      <vt:lpstr>Cholesky Decomposition</vt:lpstr>
      <vt:lpstr>Change a vector of independent r.v. into dependent variables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Cholesky Decomposition</dc:title>
  <dc:creator>孫佑嘉</dc:creator>
  <cp:lastModifiedBy>孫佑嘉</cp:lastModifiedBy>
  <cp:revision>19</cp:revision>
  <dcterms:created xsi:type="dcterms:W3CDTF">2018-10-30T03:39:31Z</dcterms:created>
  <dcterms:modified xsi:type="dcterms:W3CDTF">2018-11-05T16:54:14Z</dcterms:modified>
</cp:coreProperties>
</file>