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302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748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7217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38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3191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5952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42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8076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469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6035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9879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81A51-62EE-46A6-933A-7E0BDD035A7A}" type="datetimeFigureOut">
              <a:rPr lang="zh-TW" altLang="en-US" smtClean="0"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F7C9A-F0CD-4186-B0AB-3458C1DE64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937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迴歸式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6544205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endParaRPr lang="zh-TW" altLang="en-US" sz="2400" dirty="0"/>
              </a:p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𝑐𝑎𝑙𝑙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𝑎𝑛𝑛𝑜𝑢𝑛𝑐𝑒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𝑑𝑎𝑡𝑒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𝑐𝑎𝑙𝑙𝑎𝑏𝑙𝑒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𝑝𝑒𝑟𝑖𝑜𝑑</m:t>
                        </m:r>
                      </m:den>
                    </m:f>
                  </m:oMath>
                </a14:m>
                <a:endParaRPr lang="zh-TW" altLang="en-US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1     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𝑓𝑜𝑟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𝑐𝑎𝑙𝑙𝑎𝑏𝑙𝑒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𝑐𝑜𝑛𝑣𝑒𝑟𝑡𝑖𝑏𝑙𝑒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𝑏𝑜𝑛𝑑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0     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𝑓𝑜𝑟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𝑐𝑎𝑙𝑙𝑎𝑏𝑙𝑒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𝑏𝑜𝑛𝑑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                         </m:t>
                            </m:r>
                          </m:e>
                        </m:eqArr>
                      </m:e>
                    </m:d>
                  </m:oMath>
                </a14:m>
                <a:endParaRPr lang="zh-TW" altLang="en-US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𝑐𝑜𝑢𝑝𝑜𝑛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𝑟𝑎𝑡𝑒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20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𝑐𝑎𝑙𝑙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𝑎𝑛𝑛𝑜𝑢𝑛𝑐𝑒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𝑑𝑎𝑡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𝑖𝑛𝑡𝑒𝑟𝑒𝑠𝑡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𝑟𝑎𝑡𝑒</m:t>
                    </m:r>
                  </m:oMath>
                </a14:m>
                <a:endParaRPr lang="en-US" altLang="zh-TW" sz="20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𝑐𝑎𝑙𝑙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𝑎𝑛𝑛𝑜𝑢𝑛𝑐𝑒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𝑑𝑎𝑡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𝑐𝑟𝑒𝑑𝑖𝑡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𝑟𝑎𝑡𝑖𝑛𝑔</m:t>
                    </m:r>
                  </m:oMath>
                </a14:m>
                <a:endParaRPr lang="en-US" altLang="zh-TW" sz="20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𝑐𝑎𝑙𝑙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𝑝𝑟𝑒𝑚𝑖𝑢𝑚</m:t>
                    </m:r>
                  </m:oMath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6544205" cy="4351338"/>
              </a:xfrm>
              <a:blipFill rotWithShape="0">
                <a:blip r:embed="rId2"/>
                <a:stretch>
                  <a:fillRect l="-7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7660746" y="1929353"/>
            <a:ext cx="3335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Data : CD </a:t>
            </a:r>
            <a:r>
              <a:rPr lang="zh-TW" altLang="en-US" sz="2000" dirty="0" smtClean="0"/>
              <a:t>和 </a:t>
            </a:r>
            <a:r>
              <a:rPr lang="en-US" altLang="zh-TW" sz="2000" dirty="0" smtClean="0"/>
              <a:t>CDCB</a:t>
            </a:r>
            <a:r>
              <a:rPr lang="zh-TW" altLang="en-US" sz="2000" dirty="0" smtClean="0"/>
              <a:t> 資料中 </a:t>
            </a:r>
            <a:endParaRPr lang="en-US" altLang="zh-TW" sz="2000" dirty="0" smtClean="0"/>
          </a:p>
          <a:p>
            <a:r>
              <a:rPr lang="zh-TW" altLang="en-US" sz="2000" dirty="0"/>
              <a:t> </a:t>
            </a:r>
            <a:r>
              <a:rPr lang="zh-TW" altLang="en-US" sz="2000" dirty="0" smtClean="0"/>
              <a:t>           有被贖回的樣本</a:t>
            </a:r>
            <a:endParaRPr lang="zh-TW" altLang="en-US" sz="2000" dirty="0"/>
          </a:p>
        </p:txBody>
      </p:sp>
      <p:cxnSp>
        <p:nvCxnSpPr>
          <p:cNvPr id="10" name="直線單箭頭接點 9"/>
          <p:cNvCxnSpPr/>
          <p:nvPr/>
        </p:nvCxnSpPr>
        <p:spPr>
          <a:xfrm flipV="1">
            <a:off x="7103533" y="4758266"/>
            <a:ext cx="4450292" cy="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7357005" y="4546599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11079692" y="4546600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8070056" y="4546599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7222596" y="4969932"/>
            <a:ext cx="159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</a:t>
            </a:r>
            <a:endParaRPr lang="zh-TW" altLang="en-US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10919354" y="4996933"/>
            <a:ext cx="62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28"/>
              <p:cNvSpPr txBox="1"/>
              <p:nvPr/>
            </p:nvSpPr>
            <p:spPr>
              <a:xfrm>
                <a:off x="8270875" y="4088368"/>
                <a:ext cx="12382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𝑐𝑎𝑙𝑙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𝑎𝑛𝑛𝑜𝑢𝑛𝑐𝑒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9" name="文字方塊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875" y="4088368"/>
                <a:ext cx="1238250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719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直線接點 29"/>
          <p:cNvCxnSpPr/>
          <p:nvPr/>
        </p:nvCxnSpPr>
        <p:spPr>
          <a:xfrm>
            <a:off x="8766174" y="4546598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/>
          <p:cNvSpPr txBox="1"/>
          <p:nvPr/>
        </p:nvSpPr>
        <p:spPr>
          <a:xfrm>
            <a:off x="7924800" y="4969931"/>
            <a:ext cx="34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6155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迴歸式</a:t>
            </a:r>
            <a:endParaRPr lang="zh-TW" alt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367464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endParaRPr lang="zh-TW" altLang="en-US" sz="2400" dirty="0"/>
              </a:p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𝑐𝑎𝑙𝑙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𝑎𝑛𝑛𝑜𝑢𝑛𝑐𝑒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𝑑𝑎𝑡𝑒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𝑐𝑎𝑙𝑙𝑎𝑏𝑙𝑒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𝑝𝑒𝑟𝑖𝑜𝑑</m:t>
                        </m:r>
                      </m:den>
                    </m:f>
                  </m:oMath>
                </a14:m>
                <a:endParaRPr lang="en-US" altLang="zh-TW" sz="2000" dirty="0" smtClean="0"/>
              </a:p>
              <a:p>
                <a:r>
                  <a:rPr lang="zh-TW" altLang="zh-TW" sz="2000" dirty="0" smtClean="0"/>
                  <a:t>檢驗</a:t>
                </a:r>
                <a:r>
                  <a:rPr lang="zh-TW" altLang="en-US" sz="2000" dirty="0" smtClean="0"/>
                  <a:t>是否</a:t>
                </a:r>
                <a:r>
                  <a:rPr lang="en-US" altLang="zh-TW" sz="2000" dirty="0" smtClean="0"/>
                  <a:t>CD</a:t>
                </a:r>
                <a:r>
                  <a:rPr lang="zh-TW" altLang="zh-TW" sz="2000" dirty="0" smtClean="0"/>
                  <a:t>和</a:t>
                </a:r>
                <a:r>
                  <a:rPr lang="en-US" altLang="zh-TW" sz="2000" dirty="0" smtClean="0"/>
                  <a:t>DCCB</a:t>
                </a:r>
                <a:r>
                  <a:rPr lang="zh-TW" altLang="en-US" sz="2000" dirty="0" smtClean="0"/>
                  <a:t>中因為多了一個可轉換的權利而使得發行公司提早贖回。</a:t>
                </a:r>
                <a:endParaRPr lang="en-US" altLang="zh-TW" sz="2000" dirty="0" smtClean="0"/>
              </a:p>
              <a:p>
                <a:r>
                  <a:rPr lang="zh-TW" altLang="en-US" sz="2000" dirty="0" smtClean="0"/>
                  <a:t>將</a:t>
                </a:r>
                <a:r>
                  <a:rPr lang="en-US" altLang="zh-TW" sz="2000" dirty="0" smtClean="0"/>
                  <a:t>Y</a:t>
                </a:r>
                <a:r>
                  <a:rPr lang="zh-TW" altLang="zh-TW" sz="2000" dirty="0"/>
                  <a:t>設計成一個時間的</a:t>
                </a:r>
                <a:r>
                  <a:rPr lang="zh-TW" altLang="zh-TW" sz="2000" dirty="0" smtClean="0"/>
                  <a:t>長度</a:t>
                </a:r>
                <a:r>
                  <a:rPr lang="zh-TW" altLang="en-US" sz="2000" dirty="0" smtClean="0"/>
                  <a:t>，</a:t>
                </a:r>
                <a:r>
                  <a:rPr lang="zh-TW" altLang="zh-TW" sz="2000" dirty="0" smtClean="0"/>
                  <a:t>能夠</a:t>
                </a:r>
                <a:r>
                  <a:rPr lang="zh-TW" altLang="zh-TW" sz="2000" dirty="0"/>
                  <a:t>代表</a:t>
                </a:r>
                <a:r>
                  <a:rPr lang="en-US" altLang="zh-TW" sz="2000" dirty="0"/>
                  <a:t>CALL</a:t>
                </a:r>
                <a:r>
                  <a:rPr lang="zh-TW" altLang="zh-TW" sz="2000" dirty="0"/>
                  <a:t>的時間是早或</a:t>
                </a:r>
                <a:r>
                  <a:rPr lang="zh-TW" altLang="zh-TW" sz="2000" dirty="0" smtClean="0"/>
                  <a:t>晚</a:t>
                </a:r>
                <a:r>
                  <a:rPr lang="zh-TW" altLang="en-US" sz="2000" dirty="0" smtClean="0"/>
                  <a:t> </a:t>
                </a:r>
                <a:endParaRPr lang="en-US" altLang="zh-TW" sz="2000" dirty="0" smtClean="0"/>
              </a:p>
              <a:p>
                <a:r>
                  <a:rPr lang="zh-TW" altLang="en-US" sz="2000" dirty="0" smtClean="0"/>
                  <a:t>但因</a:t>
                </a:r>
                <a:r>
                  <a:rPr lang="zh-TW" altLang="zh-TW" sz="2000" dirty="0" smtClean="0"/>
                  <a:t>債券</a:t>
                </a:r>
                <a:r>
                  <a:rPr lang="zh-TW" altLang="en-US" sz="2000" dirty="0" smtClean="0"/>
                  <a:t>到期</a:t>
                </a:r>
                <a:r>
                  <a:rPr lang="zh-TW" altLang="zh-TW" sz="2000" dirty="0" smtClean="0"/>
                  <a:t>長</a:t>
                </a:r>
                <a:r>
                  <a:rPr lang="zh-TW" altLang="en-US" sz="2000" dirty="0" smtClean="0"/>
                  <a:t>度</a:t>
                </a:r>
                <a:r>
                  <a:rPr lang="zh-TW" altLang="zh-TW" sz="2000" dirty="0" smtClean="0"/>
                  <a:t>不一</a:t>
                </a:r>
                <a:r>
                  <a:rPr lang="zh-TW" altLang="en-US" sz="2000" dirty="0" smtClean="0"/>
                  <a:t>，因此除以可贖回的期間，使</a:t>
                </a:r>
                <a:r>
                  <a:rPr lang="en-US" altLang="zh-TW" sz="2000" dirty="0" smtClean="0"/>
                  <a:t>Y</a:t>
                </a:r>
                <a:r>
                  <a:rPr lang="zh-TW" altLang="en-US" sz="2000" dirty="0" smtClean="0"/>
                  <a:t>呈一個比例</a:t>
                </a:r>
                <a:endParaRPr lang="en-US" altLang="zh-TW" sz="2000" dirty="0" smtClean="0"/>
              </a:p>
              <a:p>
                <a:r>
                  <a:rPr lang="en-US" altLang="zh-TW" sz="2000" dirty="0" smtClean="0"/>
                  <a:t>Y</a:t>
                </a:r>
                <a:r>
                  <a:rPr lang="zh-TW" altLang="en-US" sz="2000" dirty="0" smtClean="0"/>
                  <a:t>越大表示債券贖回時間越早，反之則越晚</a:t>
                </a:r>
                <a:endParaRPr lang="en-US" altLang="zh-TW" sz="2000" dirty="0" smtClean="0"/>
              </a:p>
              <a:p>
                <a:endParaRPr lang="en-US" altLang="zh-TW" sz="2000" dirty="0" smtClean="0"/>
              </a:p>
              <a:p>
                <a:endParaRPr lang="zh-TW" altLang="en-US" sz="20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367464" cy="4351338"/>
              </a:xfrm>
              <a:blipFill rotWithShape="0">
                <a:blip r:embed="rId2"/>
                <a:stretch>
                  <a:fillRect l="-862" r="-9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單箭頭接點 9"/>
          <p:cNvCxnSpPr/>
          <p:nvPr/>
        </p:nvCxnSpPr>
        <p:spPr>
          <a:xfrm flipV="1">
            <a:off x="7103533" y="4758266"/>
            <a:ext cx="4450292" cy="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7357005" y="4546599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11079692" y="4546600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8070056" y="4546599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7222596" y="4969932"/>
            <a:ext cx="159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</a:t>
            </a:r>
            <a:endParaRPr lang="zh-TW" altLang="en-US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10919354" y="4996933"/>
            <a:ext cx="62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28"/>
              <p:cNvSpPr txBox="1"/>
              <p:nvPr/>
            </p:nvSpPr>
            <p:spPr>
              <a:xfrm>
                <a:off x="8270875" y="4088368"/>
                <a:ext cx="12382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𝑐𝑎𝑙𝑙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𝑎𝑛𝑛𝑜𝑢𝑛𝑐𝑒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9" name="文字方塊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875" y="4088368"/>
                <a:ext cx="1238250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719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直線接點 29"/>
          <p:cNvCxnSpPr/>
          <p:nvPr/>
        </p:nvCxnSpPr>
        <p:spPr>
          <a:xfrm>
            <a:off x="8766174" y="4546598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/>
          <p:cNvSpPr txBox="1"/>
          <p:nvPr/>
        </p:nvSpPr>
        <p:spPr>
          <a:xfrm>
            <a:off x="7924800" y="4969931"/>
            <a:ext cx="34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21007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迴歸式</a:t>
            </a:r>
            <a:endParaRPr lang="zh-TW" alt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6384397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endParaRPr lang="zh-TW" altLang="en-US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1     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𝑓𝑜𝑟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𝑐𝑎𝑙𝑙𝑎𝑏𝑙𝑒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𝑐𝑜𝑛𝑣𝑒𝑟𝑡𝑖𝑏𝑙𝑒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𝑏𝑜𝑛𝑑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0     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𝑓𝑜𝑟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𝑐𝑎𝑙𝑙𝑎𝑏𝑙𝑒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𝑏𝑜𝑛𝑑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                          </m:t>
                            </m:r>
                          </m:e>
                        </m:eqArr>
                      </m:e>
                    </m:d>
                  </m:oMath>
                </a14:m>
                <a:endParaRPr lang="en-US" altLang="zh-TW" sz="2000" dirty="0" smtClean="0"/>
              </a:p>
              <a:p>
                <a:endParaRPr lang="en-US" altLang="zh-TW" sz="2000" dirty="0" smtClean="0"/>
              </a:p>
              <a:p>
                <a:r>
                  <a:rPr lang="en-US" altLang="zh-TW" sz="2000" dirty="0" smtClean="0"/>
                  <a:t>X1</a:t>
                </a:r>
                <a:r>
                  <a:rPr lang="zh-TW" altLang="zh-TW" sz="2000" dirty="0"/>
                  <a:t>是我們主要的解釋</a:t>
                </a:r>
                <a:r>
                  <a:rPr lang="zh-TW" altLang="zh-TW" sz="2000" dirty="0" smtClean="0"/>
                  <a:t>變數</a:t>
                </a:r>
                <a:r>
                  <a:rPr lang="zh-TW" altLang="en-US" sz="2000" dirty="0" smtClean="0"/>
                  <a:t>，以</a:t>
                </a:r>
                <a:r>
                  <a:rPr lang="en-US" altLang="zh-TW" sz="2000" dirty="0" smtClean="0"/>
                  <a:t>Dummy Variable</a:t>
                </a:r>
                <a:r>
                  <a:rPr lang="zh-TW" altLang="en-US" sz="2000" dirty="0" smtClean="0"/>
                  <a:t>代表</a:t>
                </a:r>
                <a:r>
                  <a:rPr lang="zh-TW" altLang="zh-TW" sz="2000" dirty="0" smtClean="0"/>
                  <a:t>債券</a:t>
                </a:r>
                <a:r>
                  <a:rPr lang="zh-TW" altLang="zh-TW" sz="2000" dirty="0"/>
                  <a:t>的類型 </a:t>
                </a:r>
                <a:endParaRPr lang="en-US" altLang="zh-TW" sz="2000" dirty="0" smtClean="0"/>
              </a:p>
              <a:p>
                <a:endParaRPr lang="en-US" altLang="zh-TW" sz="2000" dirty="0" smtClean="0"/>
              </a:p>
              <a:p>
                <a:r>
                  <a:rPr lang="zh-TW" altLang="zh-TW" sz="2000" dirty="0" smtClean="0"/>
                  <a:t>我們預期</a:t>
                </a:r>
                <a:r>
                  <a:rPr lang="en-US" altLang="zh-TW" sz="2000" dirty="0" smtClean="0"/>
                  <a:t>X=1</a:t>
                </a:r>
                <a:r>
                  <a:rPr lang="zh-TW" altLang="en-US" sz="2000" dirty="0" smtClean="0"/>
                  <a:t>時</a:t>
                </a:r>
                <a:r>
                  <a:rPr lang="en-US" altLang="zh-TW" sz="2000" dirty="0" smtClean="0"/>
                  <a:t>y</a:t>
                </a:r>
                <a:r>
                  <a:rPr lang="zh-TW" altLang="zh-TW" sz="2000" dirty="0"/>
                  <a:t>會較</a:t>
                </a:r>
                <a:r>
                  <a:rPr lang="zh-TW" altLang="zh-TW" sz="2000" dirty="0" smtClean="0"/>
                  <a:t>大</a:t>
                </a:r>
                <a:r>
                  <a:rPr lang="zh-TW" altLang="en-US" sz="2000" dirty="0" smtClean="0"/>
                  <a:t>，會有提前贖回的現象，因此預期</a:t>
                </a:r>
                <a:r>
                  <a:rPr lang="en-US" altLang="zh-TW" sz="2000" dirty="0" smtClean="0"/>
                  <a:t>X1</a:t>
                </a:r>
                <a:r>
                  <a:rPr lang="zh-TW" altLang="en-US" sz="2000" dirty="0" smtClean="0"/>
                  <a:t>和</a:t>
                </a:r>
                <a:r>
                  <a:rPr lang="en-US" altLang="zh-TW" sz="2000" dirty="0" smtClean="0"/>
                  <a:t>Y</a:t>
                </a:r>
                <a:r>
                  <a:rPr lang="zh-TW" altLang="en-US" sz="2000" dirty="0" smtClean="0"/>
                  <a:t>會是顯著的正相關</a:t>
                </a:r>
                <a:endParaRPr lang="zh-TW" altLang="en-US" sz="20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6384397" cy="4351338"/>
              </a:xfrm>
              <a:blipFill rotWithShape="0">
                <a:blip r:embed="rId2"/>
                <a:stretch>
                  <a:fillRect l="-7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單箭頭接點 9"/>
          <p:cNvCxnSpPr/>
          <p:nvPr/>
        </p:nvCxnSpPr>
        <p:spPr>
          <a:xfrm flipV="1">
            <a:off x="7103533" y="4758266"/>
            <a:ext cx="4450292" cy="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7357005" y="4546599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11079692" y="4546600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8070056" y="4546599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7222596" y="4969932"/>
            <a:ext cx="159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</a:t>
            </a:r>
            <a:endParaRPr lang="zh-TW" altLang="en-US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10919354" y="4996933"/>
            <a:ext cx="62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28"/>
              <p:cNvSpPr txBox="1"/>
              <p:nvPr/>
            </p:nvSpPr>
            <p:spPr>
              <a:xfrm>
                <a:off x="8270875" y="4088368"/>
                <a:ext cx="12382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𝑐𝑎𝑙𝑙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𝑎𝑛𝑛𝑜𝑢𝑛𝑐𝑒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9" name="文字方塊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875" y="4088368"/>
                <a:ext cx="1238250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719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直線接點 29"/>
          <p:cNvCxnSpPr/>
          <p:nvPr/>
        </p:nvCxnSpPr>
        <p:spPr>
          <a:xfrm>
            <a:off x="8766174" y="4546598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/>
          <p:cNvSpPr txBox="1"/>
          <p:nvPr/>
        </p:nvSpPr>
        <p:spPr>
          <a:xfrm>
            <a:off x="7924800" y="4969931"/>
            <a:ext cx="34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53022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迴歸式</a:t>
            </a:r>
            <a:endParaRPr lang="zh-TW" alt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367464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endParaRPr lang="zh-TW" altLang="en-US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𝑐𝑜𝑢𝑝𝑜𝑛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𝑟𝑎𝑡𝑒</m:t>
                    </m:r>
                  </m:oMath>
                </a14:m>
                <a:endParaRPr lang="en-US" altLang="zh-TW" sz="2000" b="0" i="1" dirty="0" smtClean="0">
                  <a:latin typeface="Cambria Math" panose="02040503050406030204" pitchFamily="18" charset="0"/>
                </a:endParaRPr>
              </a:p>
              <a:p>
                <a:r>
                  <a:rPr lang="zh-TW" altLang="en-US" sz="2000" dirty="0"/>
                  <a:t>預期</a:t>
                </a:r>
                <a:r>
                  <a:rPr lang="en-US" altLang="zh-TW" sz="2000" dirty="0" smtClean="0"/>
                  <a:t>X2</a:t>
                </a:r>
                <a:r>
                  <a:rPr lang="zh-TW" altLang="en-US" sz="2000" dirty="0" smtClean="0"/>
                  <a:t>和</a:t>
                </a:r>
                <a:r>
                  <a:rPr lang="en-US" altLang="zh-TW" sz="2000" dirty="0"/>
                  <a:t>Y</a:t>
                </a:r>
                <a:r>
                  <a:rPr lang="zh-TW" altLang="en-US" sz="2000" dirty="0"/>
                  <a:t>會是顯著的正</a:t>
                </a:r>
                <a:r>
                  <a:rPr lang="zh-TW" altLang="en-US" sz="2000" dirty="0" smtClean="0"/>
                  <a:t>相關，</a:t>
                </a:r>
                <a:r>
                  <a:rPr lang="zh-TW" altLang="zh-TW" sz="2000" dirty="0" smtClean="0"/>
                  <a:t>因為</a:t>
                </a:r>
                <a:r>
                  <a:rPr lang="zh-TW" altLang="en-US" sz="2000" dirty="0" smtClean="0"/>
                  <a:t>其他情況不變時，</a:t>
                </a:r>
                <a:r>
                  <a:rPr lang="en-US" altLang="zh-TW" sz="2000" dirty="0" smtClean="0"/>
                  <a:t>𝑐𝑜𝑢𝑝𝑜𝑛 </a:t>
                </a:r>
                <a:r>
                  <a:rPr lang="en-US" altLang="zh-TW" sz="2000" dirty="0"/>
                  <a:t>𝑟𝑎𝑡𝑒</a:t>
                </a:r>
                <a:r>
                  <a:rPr lang="zh-TW" altLang="zh-TW" sz="2000" dirty="0"/>
                  <a:t>較高的</a:t>
                </a:r>
                <a:r>
                  <a:rPr lang="zh-TW" altLang="zh-TW" sz="2000" dirty="0" smtClean="0"/>
                  <a:t>情況</a:t>
                </a:r>
                <a:r>
                  <a:rPr lang="zh-TW" altLang="en-US" sz="2000" dirty="0" smtClean="0"/>
                  <a:t>，</a:t>
                </a:r>
                <a:r>
                  <a:rPr lang="zh-TW" altLang="zh-TW" sz="2000" dirty="0" smtClean="0"/>
                  <a:t>公司</a:t>
                </a:r>
                <a:r>
                  <a:rPr lang="zh-TW" altLang="zh-TW" sz="2000" dirty="0"/>
                  <a:t>會比較想把這張</a:t>
                </a:r>
                <a:r>
                  <a:rPr lang="zh-TW" altLang="zh-TW" sz="2000" dirty="0" smtClean="0"/>
                  <a:t>債券</a:t>
                </a:r>
                <a:r>
                  <a:rPr lang="zh-TW" altLang="en-US" sz="2000" dirty="0" smtClean="0"/>
                  <a:t>贖回。</a:t>
                </a:r>
                <a:endParaRPr lang="en-US" altLang="zh-TW" sz="2000" dirty="0" smtClean="0"/>
              </a:p>
              <a:p>
                <a:endParaRPr lang="en-US" altLang="zh-TW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𝑐𝑎𝑙𝑙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𝑎𝑛𝑛𝑜𝑢𝑛𝑐𝑒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𝑑𝑎𝑡</m:t>
                    </m:r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𝑖𝑛𝑡𝑒𝑟𝑒𝑠𝑡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𝑟𝑎𝑡𝑒</m:t>
                    </m:r>
                  </m:oMath>
                </a14:m>
                <a:endParaRPr lang="en-US" altLang="zh-TW" sz="2000" dirty="0" smtClean="0"/>
              </a:p>
              <a:p>
                <a:r>
                  <a:rPr lang="zh-TW" altLang="en-US" sz="2000" dirty="0"/>
                  <a:t>預期</a:t>
                </a:r>
                <a:r>
                  <a:rPr lang="en-US" altLang="zh-TW" sz="2000" dirty="0" smtClean="0"/>
                  <a:t>X3</a:t>
                </a:r>
                <a:r>
                  <a:rPr lang="zh-TW" altLang="en-US" sz="2000" dirty="0" smtClean="0"/>
                  <a:t>和</a:t>
                </a:r>
                <a:r>
                  <a:rPr lang="en-US" altLang="zh-TW" sz="2000" dirty="0"/>
                  <a:t>Y</a:t>
                </a:r>
                <a:r>
                  <a:rPr lang="zh-TW" altLang="en-US" sz="2000" dirty="0"/>
                  <a:t>會是顯著</a:t>
                </a:r>
                <a:r>
                  <a:rPr lang="zh-TW" altLang="en-US" sz="2000" dirty="0" smtClean="0"/>
                  <a:t>的負相關，</a:t>
                </a:r>
                <a:r>
                  <a:rPr lang="zh-TW" altLang="zh-TW" sz="2000" dirty="0" smtClean="0"/>
                  <a:t>因為同樣的</a:t>
                </a:r>
                <a:r>
                  <a:rPr lang="zh-TW" altLang="en-US" sz="2000" dirty="0" smtClean="0"/>
                  <a:t>情</a:t>
                </a:r>
                <a:r>
                  <a:rPr lang="zh-TW" altLang="zh-TW" sz="2000" dirty="0" smtClean="0"/>
                  <a:t>況下</a:t>
                </a:r>
                <a:r>
                  <a:rPr lang="zh-TW" altLang="en-US" sz="2000" dirty="0" smtClean="0"/>
                  <a:t>，當時</a:t>
                </a:r>
                <a:r>
                  <a:rPr lang="zh-TW" altLang="zh-TW" sz="2000" dirty="0" smtClean="0"/>
                  <a:t>利率</a:t>
                </a:r>
                <a:r>
                  <a:rPr lang="zh-TW" altLang="zh-TW" sz="2000" dirty="0"/>
                  <a:t>越</a:t>
                </a:r>
                <a:r>
                  <a:rPr lang="zh-TW" altLang="zh-TW" sz="2000" dirty="0" smtClean="0"/>
                  <a:t>低</a:t>
                </a:r>
                <a:r>
                  <a:rPr lang="zh-TW" altLang="en-US" sz="2000" dirty="0" smtClean="0"/>
                  <a:t>，發行</a:t>
                </a:r>
                <a:r>
                  <a:rPr lang="zh-TW" altLang="zh-TW" sz="2000" dirty="0" smtClean="0"/>
                  <a:t>公司</a:t>
                </a:r>
                <a:r>
                  <a:rPr lang="zh-TW" altLang="en-US" sz="2000" dirty="0" smtClean="0"/>
                  <a:t>的付息成本變高，</a:t>
                </a:r>
                <a:r>
                  <a:rPr lang="zh-TW" altLang="zh-TW" sz="2000" dirty="0" smtClean="0"/>
                  <a:t>會</a:t>
                </a:r>
                <a:r>
                  <a:rPr lang="zh-TW" altLang="zh-TW" sz="2000" dirty="0"/>
                  <a:t>比較</a:t>
                </a:r>
                <a:r>
                  <a:rPr lang="zh-TW" altLang="zh-TW" sz="2000" dirty="0" smtClean="0"/>
                  <a:t>想</a:t>
                </a:r>
                <a:r>
                  <a:rPr lang="zh-TW" altLang="en-US" sz="2000" dirty="0" smtClean="0"/>
                  <a:t>將債券贖回。</a:t>
                </a:r>
                <a:r>
                  <a:rPr lang="en-US" altLang="zh-TW" sz="2000" dirty="0"/>
                  <a:t/>
                </a:r>
                <a:br>
                  <a:rPr lang="en-US" altLang="zh-TW" sz="2000" dirty="0"/>
                </a:b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2000" b="0" dirty="0" smtClean="0"/>
              </a:p>
              <a:p>
                <a:endParaRPr lang="en-US" altLang="zh-TW" sz="2000" dirty="0"/>
              </a:p>
              <a:p>
                <a:endParaRPr lang="en-US" altLang="zh-TW" sz="2000" b="0" dirty="0" smtClean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367464" cy="4351338"/>
              </a:xfrm>
              <a:blipFill rotWithShape="0">
                <a:blip r:embed="rId2"/>
                <a:stretch>
                  <a:fillRect l="-862" r="-13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單箭頭接點 9"/>
          <p:cNvCxnSpPr/>
          <p:nvPr/>
        </p:nvCxnSpPr>
        <p:spPr>
          <a:xfrm flipV="1">
            <a:off x="7103533" y="4758266"/>
            <a:ext cx="4450292" cy="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7357005" y="4546599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11079692" y="4546600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8070056" y="4546599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7222596" y="4969932"/>
            <a:ext cx="159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</a:t>
            </a:r>
            <a:endParaRPr lang="zh-TW" altLang="en-US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10919354" y="4996933"/>
            <a:ext cx="62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28"/>
              <p:cNvSpPr txBox="1"/>
              <p:nvPr/>
            </p:nvSpPr>
            <p:spPr>
              <a:xfrm>
                <a:off x="8270875" y="4088368"/>
                <a:ext cx="12382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𝑐𝑎𝑙𝑙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𝑎𝑛𝑛𝑜𝑢𝑛𝑐𝑒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9" name="文字方塊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875" y="4088368"/>
                <a:ext cx="1238250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719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直線接點 29"/>
          <p:cNvCxnSpPr/>
          <p:nvPr/>
        </p:nvCxnSpPr>
        <p:spPr>
          <a:xfrm>
            <a:off x="8766174" y="4546598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/>
          <p:cNvSpPr txBox="1"/>
          <p:nvPr/>
        </p:nvSpPr>
        <p:spPr>
          <a:xfrm>
            <a:off x="7924800" y="4969931"/>
            <a:ext cx="34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3920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迴歸式</a:t>
            </a:r>
            <a:endParaRPr lang="zh-TW" alt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367464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endParaRPr lang="zh-TW" altLang="en-US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𝑐𝑎𝑙𝑙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𝑎𝑛𝑛𝑜𝑢𝑛𝑐𝑒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𝑑𝑎𝑡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𝑐𝑟𝑒𝑑𝑖𝑡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𝑟𝑎𝑡𝑖𝑛𝑔</m:t>
                    </m:r>
                  </m:oMath>
                </a14:m>
                <a:endParaRPr lang="en-US" altLang="zh-TW" sz="2000" b="0" dirty="0" smtClean="0"/>
              </a:p>
              <a:p>
                <a:r>
                  <a:rPr lang="zh-TW" altLang="en-US" sz="2000" dirty="0"/>
                  <a:t>預期</a:t>
                </a:r>
                <a:r>
                  <a:rPr lang="en-US" altLang="zh-TW" sz="2000" dirty="0" smtClean="0"/>
                  <a:t>X4</a:t>
                </a:r>
                <a:r>
                  <a:rPr lang="zh-TW" altLang="en-US" sz="2000" dirty="0" smtClean="0"/>
                  <a:t>和</a:t>
                </a:r>
                <a:r>
                  <a:rPr lang="en-US" altLang="zh-TW" sz="2000" dirty="0"/>
                  <a:t>Y</a:t>
                </a:r>
                <a:r>
                  <a:rPr lang="zh-TW" altLang="en-US" sz="2000" dirty="0"/>
                  <a:t>會是顯著的正相關</a:t>
                </a:r>
                <a:r>
                  <a:rPr lang="zh-TW" altLang="en-US" sz="2000" dirty="0" smtClean="0"/>
                  <a:t>，因為當</a:t>
                </a:r>
                <a:r>
                  <a:rPr lang="zh-TW" altLang="zh-TW" sz="2000" dirty="0" smtClean="0"/>
                  <a:t>信用</a:t>
                </a:r>
                <a:r>
                  <a:rPr lang="zh-TW" altLang="zh-TW" sz="2000" dirty="0"/>
                  <a:t>評等越</a:t>
                </a:r>
                <a:r>
                  <a:rPr lang="zh-TW" altLang="zh-TW" sz="2000" dirty="0" smtClean="0"/>
                  <a:t>大</a:t>
                </a:r>
                <a:r>
                  <a:rPr lang="zh-TW" altLang="en-US" sz="2000" dirty="0" smtClean="0"/>
                  <a:t>，</a:t>
                </a:r>
                <a:r>
                  <a:rPr lang="zh-TW" altLang="zh-TW" sz="2000" dirty="0" smtClean="0"/>
                  <a:t>代表</a:t>
                </a:r>
                <a:r>
                  <a:rPr lang="zh-TW" altLang="zh-TW" sz="2000" dirty="0"/>
                  <a:t>公司較</a:t>
                </a:r>
                <a:r>
                  <a:rPr lang="zh-TW" altLang="zh-TW" sz="2000" dirty="0" smtClean="0"/>
                  <a:t>有錢</a:t>
                </a:r>
                <a:r>
                  <a:rPr lang="zh-TW" altLang="en-US" sz="2000" dirty="0" smtClean="0"/>
                  <a:t>，</a:t>
                </a:r>
                <a:r>
                  <a:rPr lang="zh-TW" altLang="zh-TW" sz="2000" dirty="0" smtClean="0"/>
                  <a:t>越有能力可以</a:t>
                </a:r>
                <a:r>
                  <a:rPr lang="zh-TW" altLang="zh-TW" sz="2000" dirty="0"/>
                  <a:t>把</a:t>
                </a:r>
                <a:r>
                  <a:rPr lang="zh-TW" altLang="zh-TW" sz="2000" dirty="0" smtClean="0"/>
                  <a:t>債券</a:t>
                </a:r>
                <a:r>
                  <a:rPr lang="zh-TW" altLang="en-US" sz="2000" dirty="0" smtClean="0"/>
                  <a:t>贖回</a:t>
                </a:r>
                <a:endParaRPr lang="en-US" altLang="zh-TW" sz="2000" dirty="0" smtClean="0"/>
              </a:p>
              <a:p>
                <a:r>
                  <a:rPr lang="zh-TW" altLang="en-US" sz="2000" dirty="0" smtClean="0"/>
                  <a:t>同時我們也引入</a:t>
                </a:r>
                <a:r>
                  <a:rPr lang="en-US" altLang="zh-TW" sz="2000" dirty="0"/>
                  <a:t>Dummy </a:t>
                </a:r>
                <a:r>
                  <a:rPr lang="en-US" altLang="zh-TW" sz="2000" dirty="0" smtClean="0"/>
                  <a:t>Variable</a:t>
                </a:r>
                <a:r>
                  <a:rPr lang="zh-TW" altLang="en-US" sz="2000" dirty="0" smtClean="0"/>
                  <a:t>來帶入信用評等的大小</a:t>
                </a:r>
                <a:endParaRPr lang="en-US" altLang="zh-TW" sz="2000" dirty="0" smtClean="0"/>
              </a:p>
              <a:p>
                <a:endParaRPr lang="en-US" altLang="zh-TW" sz="20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𝑐𝑎𝑙𝑙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𝑝𝑟𝑒𝑚𝑖𝑢𝑚</m:t>
                    </m:r>
                  </m:oMath>
                </a14:m>
                <a:endParaRPr lang="en-US" altLang="zh-TW" sz="2000" dirty="0" smtClean="0"/>
              </a:p>
              <a:p>
                <a:r>
                  <a:rPr lang="zh-TW" altLang="en-US" sz="2000" dirty="0"/>
                  <a:t>預期</a:t>
                </a:r>
                <a:r>
                  <a:rPr lang="en-US" altLang="zh-TW" sz="2000" dirty="0" smtClean="0"/>
                  <a:t>X5</a:t>
                </a:r>
                <a:r>
                  <a:rPr lang="zh-TW" altLang="en-US" sz="2000" dirty="0" smtClean="0"/>
                  <a:t>和</a:t>
                </a:r>
                <a:r>
                  <a:rPr lang="en-US" altLang="zh-TW" sz="2000" dirty="0"/>
                  <a:t>Y</a:t>
                </a:r>
                <a:r>
                  <a:rPr lang="zh-TW" altLang="en-US" sz="2000" dirty="0"/>
                  <a:t>會是顯著的負相關</a:t>
                </a:r>
                <a:r>
                  <a:rPr lang="zh-TW" altLang="en-US" sz="2000" dirty="0" smtClean="0"/>
                  <a:t>，</a:t>
                </a:r>
                <a:r>
                  <a:rPr lang="zh-TW" altLang="zh-TW" sz="2000" dirty="0" smtClean="0"/>
                  <a:t>因為</a:t>
                </a:r>
                <a:r>
                  <a:rPr lang="zh-TW" altLang="en-US" sz="2000" dirty="0" smtClean="0"/>
                  <a:t>贖回</a:t>
                </a:r>
                <a:r>
                  <a:rPr lang="zh-TW" altLang="zh-TW" sz="2000" dirty="0" smtClean="0"/>
                  <a:t>的</a:t>
                </a:r>
                <a:r>
                  <a:rPr lang="zh-TW" altLang="zh-TW" sz="2000" dirty="0"/>
                  <a:t>成本花費越</a:t>
                </a:r>
                <a:r>
                  <a:rPr lang="zh-TW" altLang="zh-TW" sz="2000" dirty="0" smtClean="0"/>
                  <a:t>低</a:t>
                </a:r>
                <a:r>
                  <a:rPr lang="zh-TW" altLang="en-US" sz="2000" dirty="0" smtClean="0"/>
                  <a:t>，發行公司</a:t>
                </a:r>
                <a:r>
                  <a:rPr lang="zh-TW" altLang="zh-TW" sz="2000" dirty="0" smtClean="0"/>
                  <a:t>越容易</a:t>
                </a:r>
                <a:r>
                  <a:rPr lang="zh-TW" altLang="en-US" sz="2000" dirty="0" smtClean="0"/>
                  <a:t>將債券贖回</a:t>
                </a:r>
                <a:endParaRPr lang="zh-TW" altLang="zh-TW" sz="2000" dirty="0"/>
              </a:p>
              <a:p>
                <a:endParaRPr lang="zh-TW" altLang="en-US" sz="20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367464" cy="4351338"/>
              </a:xfrm>
              <a:blipFill rotWithShape="0">
                <a:blip r:embed="rId2"/>
                <a:stretch>
                  <a:fillRect l="-862" r="-13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單箭頭接點 9"/>
          <p:cNvCxnSpPr/>
          <p:nvPr/>
        </p:nvCxnSpPr>
        <p:spPr>
          <a:xfrm flipV="1">
            <a:off x="7103533" y="4758266"/>
            <a:ext cx="4450292" cy="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7357005" y="4546599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11079692" y="4546600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8070056" y="4546599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7222596" y="4969932"/>
            <a:ext cx="159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</a:t>
            </a:r>
            <a:endParaRPr lang="zh-TW" altLang="en-US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10919354" y="4996933"/>
            <a:ext cx="62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28"/>
              <p:cNvSpPr txBox="1"/>
              <p:nvPr/>
            </p:nvSpPr>
            <p:spPr>
              <a:xfrm>
                <a:off x="8270875" y="4088368"/>
                <a:ext cx="12382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𝑐𝑎𝑙𝑙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𝑎𝑛𝑛𝑜𝑢𝑛𝑐𝑒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9" name="文字方塊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875" y="4088368"/>
                <a:ext cx="1238250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719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直線接點 29"/>
          <p:cNvCxnSpPr/>
          <p:nvPr/>
        </p:nvCxnSpPr>
        <p:spPr>
          <a:xfrm>
            <a:off x="8766174" y="4546598"/>
            <a:ext cx="8466" cy="4233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/>
          <p:cNvSpPr txBox="1"/>
          <p:nvPr/>
        </p:nvSpPr>
        <p:spPr>
          <a:xfrm>
            <a:off x="7924800" y="4969931"/>
            <a:ext cx="34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1024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78</Words>
  <Application>Microsoft Office PowerPoint</Application>
  <PresentationFormat>寬螢幕</PresentationFormat>
  <Paragraphs>64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新細明體</vt:lpstr>
      <vt:lpstr>Arial</vt:lpstr>
      <vt:lpstr>Calibri</vt:lpstr>
      <vt:lpstr>Calibri Light</vt:lpstr>
      <vt:lpstr>Cambria Math</vt:lpstr>
      <vt:lpstr>Office 佈景主題</vt:lpstr>
      <vt:lpstr>迴歸式</vt:lpstr>
      <vt:lpstr>迴歸式</vt:lpstr>
      <vt:lpstr>迴歸式</vt:lpstr>
      <vt:lpstr>迴歸式</vt:lpstr>
      <vt:lpstr>迴歸式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willy</dc:creator>
  <cp:lastModifiedBy>willy</cp:lastModifiedBy>
  <cp:revision>11</cp:revision>
  <dcterms:created xsi:type="dcterms:W3CDTF">2015-04-13T14:22:01Z</dcterms:created>
  <dcterms:modified xsi:type="dcterms:W3CDTF">2015-05-11T09:10:04Z</dcterms:modified>
</cp:coreProperties>
</file>