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73" r:id="rId10"/>
    <p:sldId id="268" r:id="rId11"/>
    <p:sldId id="269" r:id="rId12"/>
    <p:sldId id="270" r:id="rId13"/>
    <p:sldId id="271" r:id="rId14"/>
    <p:sldId id="274" r:id="rId15"/>
    <p:sldId id="263" r:id="rId16"/>
    <p:sldId id="264" r:id="rId17"/>
    <p:sldId id="265" r:id="rId18"/>
    <p:sldId id="278" r:id="rId19"/>
    <p:sldId id="279" r:id="rId20"/>
    <p:sldId id="267" r:id="rId21"/>
    <p:sldId id="276" r:id="rId22"/>
    <p:sldId id="275" r:id="rId23"/>
    <p:sldId id="277" r:id="rId2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3B39-A458-4496-9F4E-D350CF4603A7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8421-C4EB-4EDD-A4F5-E71ACBD5C5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1418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3B39-A458-4496-9F4E-D350CF4603A7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8421-C4EB-4EDD-A4F5-E71ACBD5C5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2196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3B39-A458-4496-9F4E-D350CF4603A7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8421-C4EB-4EDD-A4F5-E71ACBD5C5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356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3B39-A458-4496-9F4E-D350CF4603A7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8421-C4EB-4EDD-A4F5-E71ACBD5C5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0492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3B39-A458-4496-9F4E-D350CF4603A7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8421-C4EB-4EDD-A4F5-E71ACBD5C5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5557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3B39-A458-4496-9F4E-D350CF4603A7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8421-C4EB-4EDD-A4F5-E71ACBD5C5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5449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3B39-A458-4496-9F4E-D350CF4603A7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8421-C4EB-4EDD-A4F5-E71ACBD5C5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5400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3B39-A458-4496-9F4E-D350CF4603A7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8421-C4EB-4EDD-A4F5-E71ACBD5C5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2487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3B39-A458-4496-9F4E-D350CF4603A7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8421-C4EB-4EDD-A4F5-E71ACBD5C5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7205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3B39-A458-4496-9F4E-D350CF4603A7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8421-C4EB-4EDD-A4F5-E71ACBD5C5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8869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3B39-A458-4496-9F4E-D350CF4603A7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B8421-C4EB-4EDD-A4F5-E71ACBD5C5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8659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03B39-A458-4496-9F4E-D350CF4603A7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B8421-C4EB-4EDD-A4F5-E71ACBD5C5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0388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9.png"/><Relationship Id="rId4" Type="http://schemas.openxmlformats.org/officeDocument/2006/relationships/slide" Target="slide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9.png"/><Relationship Id="rId4" Type="http://schemas.openxmlformats.org/officeDocument/2006/relationships/slide" Target="slide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slide" Target="slide20.xml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9.png"/><Relationship Id="rId4" Type="http://schemas.openxmlformats.org/officeDocument/2006/relationships/slide" Target="slide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程式說明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2015/10/27</a:t>
            </a: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王偉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丞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584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SB+GB+Long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forward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消除避險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效果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(Unwind)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88" y="1326524"/>
            <a:ext cx="9604398" cy="529932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/>
              <p:cNvSpPr txBox="1"/>
              <p:nvPr/>
            </p:nvSpPr>
            <p:spPr>
              <a:xfrm>
                <a:off x="9661302" y="3678128"/>
                <a:ext cx="234972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m=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nor/>
                      </m:rPr>
                      <a:rPr lang="en-US" altLang="zh-TW" dirty="0"/>
                      <m:t>+(1-</m:t>
                    </m:r>
                    <m:r>
                      <m:rPr>
                        <m:nor/>
                      </m:rPr>
                      <a:rPr lang="en-US" altLang="zh-TW" dirty="0"/>
                      <m:t>tax</m:t>
                    </m:r>
                    <m:r>
                      <m:rPr>
                        <m:nor/>
                      </m:rPr>
                      <a:rPr lang="en-US" altLang="zh-TW" dirty="0"/>
                      <m:t>)</m:t>
                    </m:r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zh-TW" altLang="en-US" dirty="0"/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1302" y="3678128"/>
                <a:ext cx="2349723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2338" t="-47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655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30327"/>
            <a:ext cx="9308236" cy="440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3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540914"/>
            <a:ext cx="8102620" cy="563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67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92428"/>
            <a:ext cx="7389264" cy="532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85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漸近線大小關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係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96980"/>
                <a:ext cx="10515600" cy="457998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m:rPr>
                        <m:sty m:val="p"/>
                      </m:rPr>
                      <a:rPr lang="en-US" altLang="zh-TW" sz="2000" b="0" i="0" smtClean="0">
                        <a:latin typeface="Cambria Math" panose="02040503050406030204" pitchFamily="18" charset="0"/>
                      </a:rPr>
                      <m:t>ln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⁡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𝑡𝑎𝑥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(0)</m:t>
                            </m:r>
                          </m:den>
                        </m:f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TW" altLang="en-US" sz="2000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m:rPr>
                        <m:sty m:val="p"/>
                      </m:rPr>
                      <a:rPr lang="en-US" altLang="zh-TW" sz="2000">
                        <a:latin typeface="Cambria Math" panose="02040503050406030204" pitchFamily="18" charset="0"/>
                      </a:rPr>
                      <m:t>ln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⁡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num>
                          <m:den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(1−</m:t>
                            </m:r>
                            <m:r>
                              <a:rPr lang="zh-TW" altLang="en-US" sz="20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zh-TW" altLang="en-US" sz="20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(0)</m:t>
                            </m:r>
                          </m:den>
                        </m:f>
                      </m:e>
                    </m:d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_</m:t>
                        </m:r>
                        <m:sSub>
                          <m:sSubPr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𝑎𝑠𝑦𝑚</m:t>
                        </m:r>
                      </m:sub>
                    </m:sSub>
                  </m:oMath>
                </a14:m>
                <a:endParaRPr lang="en-US" altLang="zh-TW" sz="20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m:rPr>
                        <m:sty m:val="p"/>
                      </m:rPr>
                      <a:rPr lang="en-US" altLang="zh-TW" sz="2000">
                        <a:latin typeface="Cambria Math" panose="02040503050406030204" pitchFamily="18" charset="0"/>
                      </a:rPr>
                      <m:t>ln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⁡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num>
                          <m:den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(1−</m:t>
                            </m:r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(0)</m:t>
                            </m:r>
                          </m:den>
                        </m:f>
                      </m:e>
                    </m:d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_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𝑎𝑠𝑦𝑚</m:t>
                        </m:r>
                      </m:sub>
                    </m:sSub>
                  </m:oMath>
                </a14:m>
                <a:endParaRPr lang="en-US" altLang="zh-TW" sz="2000" dirty="0" smtClean="0"/>
              </a:p>
              <a:p>
                <a:endParaRPr lang="en-US" altLang="zh-TW" sz="2000" dirty="0" smtClean="0"/>
              </a:p>
              <a:p>
                <a:endParaRPr lang="en-US" altLang="zh-TW" sz="2000" dirty="0" smtClean="0"/>
              </a:p>
              <a:p>
                <a:endParaRPr lang="en-US" altLang="zh-TW" sz="2000" dirty="0"/>
              </a:p>
              <a:p>
                <a:endParaRPr lang="en-US" altLang="zh-TW" sz="2000" dirty="0" smtClean="0"/>
              </a:p>
              <a:p>
                <a:endParaRPr lang="en-US" altLang="zh-TW" sz="2000" dirty="0"/>
              </a:p>
              <a:p>
                <a:endParaRPr lang="en-US" altLang="zh-TW" sz="2000" dirty="0" smtClean="0"/>
              </a:p>
              <a:p>
                <a:endParaRPr lang="en-US" altLang="zh-TW" sz="2000" dirty="0" smtClean="0"/>
              </a:p>
              <a:p>
                <a:endParaRPr lang="en-US" altLang="zh-TW" sz="2000" dirty="0"/>
              </a:p>
              <a:p>
                <a:endParaRPr lang="en-US" altLang="zh-TW" sz="2000" dirty="0"/>
              </a:p>
              <a:p>
                <a:endParaRPr lang="zh-TW" altLang="en-US" sz="20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96980"/>
                <a:ext cx="10515600" cy="4579983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676728"/>
            <a:ext cx="5755784" cy="180026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372" y="2697248"/>
            <a:ext cx="5242623" cy="197948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3984" y="2697248"/>
            <a:ext cx="4805778" cy="132096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字方塊 7"/>
              <p:cNvSpPr txBox="1"/>
              <p:nvPr/>
            </p:nvSpPr>
            <p:spPr>
              <a:xfrm>
                <a:off x="7657470" y="4307396"/>
                <a:ext cx="32380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因為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i="1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𝑚𝐹</m:t>
                    </m:r>
                  </m:oMath>
                </a14:m>
                <a:endPara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7470" y="4307396"/>
                <a:ext cx="3238057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1507" t="-8333" b="-28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437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/>
              <a:t>Long forward </a:t>
            </a:r>
            <a:r>
              <a:rPr lang="zh-TW" altLang="en-US" sz="3200" dirty="0" smtClean="0"/>
              <a:t>消除避險效果</a:t>
            </a:r>
            <a:endParaRPr lang="zh-TW" altLang="en-US" sz="32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4455" y="1571222"/>
            <a:ext cx="9872027" cy="450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3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8414" y="785611"/>
            <a:ext cx="10285021" cy="5700445"/>
          </a:xfrm>
          <a:prstGeom prst="rect">
            <a:avLst/>
          </a:prstGeom>
        </p:spPr>
      </p:pic>
      <p:cxnSp>
        <p:nvCxnSpPr>
          <p:cNvPr id="5" name="直線單箭頭接點 4"/>
          <p:cNvCxnSpPr/>
          <p:nvPr/>
        </p:nvCxnSpPr>
        <p:spPr>
          <a:xfrm flipV="1">
            <a:off x="9272789" y="4997002"/>
            <a:ext cx="270456" cy="6053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8744756" y="4602093"/>
            <a:ext cx="3039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Vulnerable Forward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Value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Picture 49" descr="004252-3d-glossy-blue-orb-icon-arrows-arrow-solid-right">
            <a:hlinkClick r:id="rId4" action="ppaction://hlinksldjump"/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147" y="742572"/>
            <a:ext cx="432048" cy="37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765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371" y="1519648"/>
            <a:ext cx="7136105" cy="521110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467" y="3699792"/>
            <a:ext cx="7896857" cy="227600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4249423" y="1983798"/>
            <a:ext cx="5048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帶入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F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值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到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Forward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Value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找出近似值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因為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Forward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Value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F(Forward Price)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函數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019" y="273005"/>
            <a:ext cx="3019425" cy="1323975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4675030" y="524394"/>
            <a:ext cx="386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D2</a:t>
            </a:r>
            <a:r>
              <a:rPr lang="zh-TW" altLang="en-US" dirty="0" smtClean="0"/>
              <a:t>變動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5967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65125"/>
            <a:ext cx="8420100" cy="553402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736428" y="1442434"/>
            <a:ext cx="2112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其他財務變數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積分</a:t>
            </a:r>
          </a:p>
        </p:txBody>
      </p:sp>
      <p:pic>
        <p:nvPicPr>
          <p:cNvPr id="7" name="Picture 49" descr="004252-3d-glossy-blue-orb-icon-arrows-arrow-solid-right">
            <a:hlinkClick r:id="rId4" action="ppaction://hlinksldjump"/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147" y="742572"/>
            <a:ext cx="432048" cy="37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445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364" y="1558343"/>
            <a:ext cx="11728636" cy="48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93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參數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設定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17" y="1378039"/>
            <a:ext cx="9627734" cy="4739425"/>
          </a:xfrm>
        </p:spPr>
      </p:pic>
    </p:spTree>
    <p:extLst>
      <p:ext uri="{BB962C8B-B14F-4D97-AF65-F5344CB8AC3E}">
        <p14:creationId xmlns:p14="http://schemas.microsoft.com/office/powerpoint/2010/main" val="24496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附錄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B1,B2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機率分配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09007"/>
            <a:ext cx="9010650" cy="3038475"/>
          </a:xfrm>
          <a:prstGeom prst="rect">
            <a:avLst/>
          </a:prstGeom>
        </p:spPr>
      </p:pic>
      <p:pic>
        <p:nvPicPr>
          <p:cNvPr id="5" name="Picture 6" descr="004255-3d-glossy-blue-orb-icon-arrows-arrow-styled-left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276" y="1027906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428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968196"/>
            <a:ext cx="6167983" cy="520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3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49120"/>
            <a:ext cx="9528130" cy="6408880"/>
          </a:xfrm>
          <a:prstGeom prst="rect">
            <a:avLst/>
          </a:prstGeom>
        </p:spPr>
      </p:pic>
      <p:pic>
        <p:nvPicPr>
          <p:cNvPr id="5" name="Picture 6" descr="004255-3d-glossy-blue-orb-icon-arrows-arrow-styled-left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276" y="1027906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85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字方塊 3"/>
              <p:cNvSpPr txBox="1"/>
              <p:nvPr/>
            </p:nvSpPr>
            <p:spPr>
              <a:xfrm>
                <a:off x="838200" y="2358764"/>
                <a:ext cx="687104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6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6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</a:rPr>
                          <m:t>𝐿</m:t>
                        </m:r>
                      </m:sub>
                    </m:sSub>
                    <m:r>
                      <a:rPr lang="en-US" altLang="zh-TW" sz="2600" b="0" i="1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2600" b="0" i="0" smtClean="0">
                        <a:latin typeface="Cambria Math"/>
                      </a:rPr>
                      <m:t>Equity</m:t>
                    </m:r>
                    <m:r>
                      <a:rPr lang="zh-TW" altLang="en-US" sz="2600" b="0" i="1" smtClean="0">
                        <a:latin typeface="Cambria Math"/>
                      </a:rPr>
                      <m:t>  </m:t>
                    </m:r>
                    <m:r>
                      <a:rPr lang="en-US" altLang="zh-TW" sz="2600" b="0" i="0" smtClean="0"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 altLang="zh-TW" sz="2600" b="0" i="0" smtClean="0">
                        <a:latin typeface="Cambria Math"/>
                      </a:rPr>
                      <m:t>SB</m:t>
                    </m:r>
                    <m:r>
                      <a:rPr lang="zh-TW" altLang="en-US" sz="2600" b="0" i="1" smtClean="0">
                        <a:latin typeface="Cambria Math"/>
                      </a:rPr>
                      <m:t>            </m:t>
                    </m:r>
                    <m:r>
                      <a:rPr lang="en-US" altLang="zh-TW" sz="2600" b="0" i="0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US" altLang="zh-TW" sz="2600" b="0" i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600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600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</a:rPr>
                          <m:t>𝑈</m:t>
                        </m:r>
                      </m:sub>
                    </m:sSub>
                    <m:r>
                      <a:rPr lang="zh-TW" altLang="en-US" sz="2600" b="0" i="1" smtClean="0">
                        <a:latin typeface="Cambria Math"/>
                      </a:rPr>
                      <m:t> </m:t>
                    </m:r>
                    <m:r>
                      <a:rPr lang="en-US" altLang="zh-TW" sz="2600" b="0" i="1" smtClean="0">
                        <a:latin typeface="Cambria Math"/>
                      </a:rPr>
                      <m:t>+</m:t>
                    </m:r>
                    <m:r>
                      <a:rPr lang="en-US" altLang="zh-TW" sz="2600" b="0" i="1" smtClean="0">
                        <a:latin typeface="Cambria Math"/>
                      </a:rPr>
                      <m:t>𝑇𝐵</m:t>
                    </m:r>
                    <m:r>
                      <a:rPr lang="zh-TW" altLang="en-US" sz="2600" b="0" i="1" smtClean="0">
                        <a:latin typeface="Cambria Math"/>
                      </a:rPr>
                      <m:t>  </m:t>
                    </m:r>
                    <m:r>
                      <a:rPr lang="en-US" altLang="zh-TW" sz="2600" b="0" i="1" smtClean="0">
                        <a:latin typeface="Cambria Math"/>
                      </a:rPr>
                      <m:t>−</m:t>
                    </m:r>
                    <m:r>
                      <a:rPr lang="en-US" altLang="zh-TW" sz="2600" b="0" i="1" smtClean="0">
                        <a:latin typeface="Cambria Math"/>
                      </a:rPr>
                      <m:t>𝐵𝐶</m:t>
                    </m:r>
                  </m:oMath>
                </a14:m>
                <a:endParaRPr lang="zh-TW" altLang="en-US" sz="26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358764"/>
                <a:ext cx="6871048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字方塊 4"/>
          <p:cNvSpPr txBox="1"/>
          <p:nvPr/>
        </p:nvSpPr>
        <p:spPr>
          <a:xfrm>
            <a:off x="1130222" y="1825625"/>
            <a:ext cx="387798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公司發行次順位公司債券前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字方塊 5"/>
              <p:cNvSpPr txBox="1"/>
              <p:nvPr/>
            </p:nvSpPr>
            <p:spPr>
              <a:xfrm>
                <a:off x="913799" y="3881806"/>
                <a:ext cx="8893227" cy="5142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600" b="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6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b="0" i="1" smtClean="0">
                            <a:latin typeface="Cambria Math"/>
                          </a:rPr>
                          <m:t>𝐿</m:t>
                        </m:r>
                      </m:sub>
                      <m:sup>
                        <m:r>
                          <a:rPr lang="en-US" altLang="zh-TW" sz="2600" b="0" i="1" smtClean="0">
                            <a:latin typeface="Cambria Math"/>
                          </a:rPr>
                          <m:t>"</m:t>
                        </m:r>
                      </m:sup>
                    </m:sSubSup>
                    <m:r>
                      <a:rPr lang="en-US" altLang="zh-TW" sz="26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 sz="2600" b="0" i="0" smtClean="0">
                            <a:latin typeface="Cambria Math"/>
                          </a:rPr>
                          <m:t>Equity</m:t>
                        </m:r>
                      </m:e>
                      <m:sup>
                        <m:r>
                          <a:rPr lang="en-US" altLang="zh-TW" sz="2600" b="0" i="1" smtClean="0">
                            <a:latin typeface="Cambria Math"/>
                          </a:rPr>
                          <m:t>"</m:t>
                        </m:r>
                      </m:sup>
                    </m:sSup>
                    <m:r>
                      <a:rPr lang="en-US" altLang="zh-TW" sz="2600" b="0" i="0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altLang="zh-TW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 sz="2600" b="0" i="0" smtClean="0">
                            <a:latin typeface="Cambria Math"/>
                          </a:rPr>
                          <m:t>SB</m:t>
                        </m:r>
                      </m:e>
                      <m:sup>
                        <m:r>
                          <a:rPr lang="en-US" altLang="zh-TW" sz="2600" b="0" i="1" smtClean="0">
                            <a:latin typeface="Cambria Math"/>
                          </a:rPr>
                          <m:t>"</m:t>
                        </m:r>
                      </m:sup>
                    </m:sSup>
                    <m:r>
                      <a:rPr lang="en-US" altLang="zh-TW" sz="2600" b="0" i="0" smtClean="0">
                        <a:latin typeface="Cambria Math"/>
                      </a:rPr>
                      <m:t>+</m:t>
                    </m:r>
                    <m:r>
                      <a:rPr lang="zh-TW" altLang="en-US" sz="2600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</a:rPr>
                      <m:t>次</m:t>
                    </m:r>
                    <m:r>
                      <a:rPr lang="zh-TW" altLang="en-US" sz="2600" b="0" i="1" smtClean="0">
                        <a:latin typeface="Cambria Math"/>
                      </a:rPr>
                      <m:t>     </m:t>
                    </m:r>
                    <m:r>
                      <a:rPr lang="en-US" altLang="zh-TW" sz="2600">
                        <a:latin typeface="Cambria Math"/>
                      </a:rPr>
                      <m:t>=</m:t>
                    </m:r>
                    <m:r>
                      <a:rPr lang="en-US" altLang="zh-TW" sz="2600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altLang="zh-TW" sz="260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600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600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</a:rPr>
                          <m:t>𝑈</m:t>
                        </m:r>
                      </m:sub>
                    </m:sSub>
                    <m:r>
                      <a:rPr lang="en-US" altLang="zh-TW" sz="2600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</a:rPr>
                      <m:t>+</m:t>
                    </m:r>
                    <m:r>
                      <a:rPr lang="zh-TW" altLang="en-US" sz="2600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</a:rPr>
                      <m:t>次</m:t>
                    </m:r>
                    <m:r>
                      <a:rPr lang="en-US" altLang="zh-TW" sz="2600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</a:rPr>
                      <m:t>)</m:t>
                    </m:r>
                    <m:r>
                      <a:rPr lang="en-US" altLang="zh-TW" sz="2600" i="1">
                        <a:latin typeface="Cambria Math"/>
                      </a:rPr>
                      <m:t>+</m:t>
                    </m:r>
                    <m:r>
                      <a:rPr lang="en-US" altLang="zh-TW" sz="2600" i="1">
                        <a:latin typeface="Cambria Math"/>
                      </a:rPr>
                      <m:t>𝑇</m:t>
                    </m:r>
                    <m:sSup>
                      <m:sSupPr>
                        <m:ctrlPr>
                          <a:rPr lang="en-US" altLang="zh-TW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600" i="1">
                            <a:latin typeface="Cambria Math"/>
                          </a:rPr>
                          <m:t>𝐵</m:t>
                        </m:r>
                      </m:e>
                      <m:sup>
                        <m:r>
                          <a:rPr lang="en-US" altLang="zh-TW" sz="2600" b="0" i="1" smtClean="0">
                            <a:latin typeface="Cambria Math"/>
                          </a:rPr>
                          <m:t>"</m:t>
                        </m:r>
                      </m:sup>
                    </m:sSup>
                    <m:r>
                      <a:rPr lang="en-US" altLang="zh-TW" sz="2600" i="1">
                        <a:latin typeface="Cambria Math"/>
                      </a:rPr>
                      <m:t>−</m:t>
                    </m:r>
                    <m:r>
                      <a:rPr lang="en-US" altLang="zh-TW" sz="2600" i="1">
                        <a:latin typeface="Cambria Math"/>
                      </a:rPr>
                      <m:t>𝐵</m:t>
                    </m:r>
                    <m:sSup>
                      <m:sSupPr>
                        <m:ctrlPr>
                          <a:rPr lang="en-US" altLang="zh-TW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600" i="1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US" altLang="zh-TW" sz="2600" b="0" i="1" smtClean="0">
                            <a:latin typeface="Cambria Math"/>
                          </a:rPr>
                          <m:t>"</m:t>
                        </m:r>
                      </m:sup>
                    </m:sSup>
                  </m:oMath>
                </a14:m>
                <a:endParaRPr lang="zh-TW" altLang="en-US" sz="26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799" y="3881806"/>
                <a:ext cx="8893227" cy="5142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字方塊 6"/>
          <p:cNvSpPr txBox="1"/>
          <p:nvPr/>
        </p:nvSpPr>
        <p:spPr>
          <a:xfrm>
            <a:off x="1130221" y="3288450"/>
            <a:ext cx="387798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公司發行次順位公司債券後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Picture 6" descr="004255-3d-glossy-blue-orb-icon-arrows-arrow-styled-left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276" y="1027906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385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Down and out call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評價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VA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33" y="1690688"/>
            <a:ext cx="10594967" cy="3306315"/>
          </a:xfrm>
        </p:spPr>
      </p:pic>
      <p:sp>
        <p:nvSpPr>
          <p:cNvPr id="5" name="文字方塊 4"/>
          <p:cNvSpPr txBox="1"/>
          <p:nvPr/>
        </p:nvSpPr>
        <p:spPr>
          <a:xfrm>
            <a:off x="838200" y="5267460"/>
            <a:ext cx="4892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K: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履約價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H: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門檻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9151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機率密度函數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6" y="1561900"/>
            <a:ext cx="11330807" cy="4311048"/>
          </a:xfrm>
        </p:spPr>
      </p:pic>
      <p:sp>
        <p:nvSpPr>
          <p:cNvPr id="5" name="文字方塊 4"/>
          <p:cNvSpPr txBox="1"/>
          <p:nvPr/>
        </p:nvSpPr>
        <p:spPr>
          <a:xfrm>
            <a:off x="4868214" y="1841679"/>
            <a:ext cx="2962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因為需要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1134" y="1792982"/>
            <a:ext cx="876300" cy="46672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7434" y="1792982"/>
            <a:ext cx="1504950" cy="50482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2384" y="1792982"/>
            <a:ext cx="1552575" cy="4191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7704547" y="3481030"/>
                <a:ext cx="1297406" cy="3007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4547" y="3481030"/>
                <a:ext cx="1297406" cy="300788"/>
              </a:xfrm>
              <a:prstGeom prst="rect">
                <a:avLst/>
              </a:prstGeom>
              <a:blipFill rotWithShape="0">
                <a:blip r:embed="rId7"/>
                <a:stretch>
                  <a:fillRect l="-6103" r="-6103" b="-2653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線單箭頭接點 10"/>
          <p:cNvCxnSpPr/>
          <p:nvPr/>
        </p:nvCxnSpPr>
        <p:spPr>
          <a:xfrm flipV="1">
            <a:off x="6221181" y="2448798"/>
            <a:ext cx="752475" cy="17416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7539909" y="3370727"/>
            <a:ext cx="1745759" cy="52085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/>
              <p:cNvSpPr/>
              <p:nvPr/>
            </p:nvSpPr>
            <p:spPr>
              <a:xfrm>
                <a:off x="7163199" y="2301900"/>
                <a:ext cx="2681760" cy="3931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unc>
                            <m:func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b="0" i="1" smtClean="0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4" name="矩形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3199" y="2301900"/>
                <a:ext cx="2681760" cy="393121"/>
              </a:xfrm>
              <a:prstGeom prst="rect">
                <a:avLst/>
              </a:prstGeom>
              <a:blipFill rotWithShape="0">
                <a:blip r:embed="rId8"/>
                <a:stretch>
                  <a:fillRect b="-78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直線單箭頭接點 14"/>
          <p:cNvCxnSpPr/>
          <p:nvPr/>
        </p:nvCxnSpPr>
        <p:spPr>
          <a:xfrm flipV="1">
            <a:off x="6705115" y="3673816"/>
            <a:ext cx="752475" cy="17416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7118515" y="2226437"/>
            <a:ext cx="2726444" cy="52085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" name="直線單箭頭接點 16"/>
          <p:cNvCxnSpPr/>
          <p:nvPr/>
        </p:nvCxnSpPr>
        <p:spPr>
          <a:xfrm flipV="1">
            <a:off x="6426148" y="5060767"/>
            <a:ext cx="752475" cy="17416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/>
              <p:cNvSpPr/>
              <p:nvPr/>
            </p:nvSpPr>
            <p:spPr>
              <a:xfrm>
                <a:off x="7418544" y="4841808"/>
                <a:ext cx="2763705" cy="3931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unc>
                            <m:func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b="0" i="1" smtClean="0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8544" y="4841808"/>
                <a:ext cx="2763705" cy="393121"/>
              </a:xfrm>
              <a:prstGeom prst="rect">
                <a:avLst/>
              </a:prstGeom>
              <a:blipFill rotWithShape="0">
                <a:blip r:embed="rId9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矩形 18"/>
          <p:cNvSpPr/>
          <p:nvPr/>
        </p:nvSpPr>
        <p:spPr>
          <a:xfrm>
            <a:off x="7418544" y="4746736"/>
            <a:ext cx="2726444" cy="52085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Picture 49" descr="004252-3d-glossy-blue-orb-icon-arrows-arrow-solid-right">
            <a:hlinkClick r:id="rId10" action="ppaction://hlinksldjump"/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6100" y="958495"/>
            <a:ext cx="432048" cy="37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917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/>
              <a:t>GB </a:t>
            </a:r>
            <a:endParaRPr lang="zh-TW" altLang="en-US" sz="3200" dirty="0"/>
          </a:p>
        </p:txBody>
      </p:sp>
      <p:pic>
        <p:nvPicPr>
          <p:cNvPr id="12" name="內容版面配置區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851" y="365125"/>
            <a:ext cx="8911099" cy="6203100"/>
          </a:xfr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0285" y="365125"/>
            <a:ext cx="2681715" cy="250378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矩形 13"/>
              <p:cNvSpPr/>
              <p:nvPr/>
            </p:nvSpPr>
            <p:spPr>
              <a:xfrm>
                <a:off x="0" y="2457168"/>
                <a:ext cx="2834559" cy="10095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unc>
                            <m:func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1400" b="0" i="0" smtClean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altLang="zh-TW" sz="1400" b="0" i="0" smtClean="0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r>
                                <a:rPr lang="zh-TW" altLang="en-US" sz="1400" i="1">
                                  <a:latin typeface="Cambria Math" panose="02040503050406030204" pitchFamily="18" charset="0"/>
                                </a:rPr>
                                <m:t>積分</m:t>
                              </m:r>
                              <m:r>
                                <a:rPr lang="zh-TW" altLang="en-US" sz="140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1400" b="0" i="0" smtClean="0"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1400" b="0" i="1" smtClean="0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sz="1400" b="0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1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 </a:t>
                </a:r>
                <a:r>
                  <a:rPr lang="en-US" altLang="zh-TW" sz="1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b: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400" i="1">
                            <a:latin typeface="Cambria Math" panose="02040503050406030204" pitchFamily="18" charset="0"/>
                          </a:rPr>
                          <m:t>積分</m:t>
                        </m:r>
                        <m:r>
                          <a:rPr lang="zh-TW" altLang="en-US" sz="14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en-US" altLang="zh-TW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zh-TW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zh-TW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altLang="zh-TW" sz="14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1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TW" altLang="en-US" sz="14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en-US" altLang="zh-TW" sz="14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 c:</a:t>
                </a:r>
                <a14:m>
                  <m:oMath xmlns:m="http://schemas.openxmlformats.org/officeDocument/2006/math">
                    <m:r>
                      <a:rPr lang="zh-TW" altLang="en-US" sz="1400" i="1" smtClean="0">
                        <a:latin typeface="Cambria Math" panose="02040503050406030204" pitchFamily="18" charset="0"/>
                      </a:rPr>
                      <m:t>積分</m:t>
                    </m:r>
                    <m:sSub>
                      <m:sSubPr>
                        <m:ctrlP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func>
                          <m:funcPr>
                            <m:ctrlPr>
                              <a:rPr lang="en-US" altLang="zh-TW" sz="1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1400" b="0" i="0" smtClean="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4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zh-TW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en-US" altLang="zh-TW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zh-TW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zh-TW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altLang="zh-TW" sz="14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1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TW" altLang="en-US" sz="14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zh-TW" altLang="en-US" sz="14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14" name="矩形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457168"/>
                <a:ext cx="2834559" cy="100950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圖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0075" y="3023540"/>
            <a:ext cx="876300" cy="466725"/>
          </a:xfrm>
          <a:prstGeom prst="rect">
            <a:avLst/>
          </a:prstGeom>
        </p:spPr>
      </p:pic>
      <p:cxnSp>
        <p:nvCxnSpPr>
          <p:cNvPr id="17" name="直線單箭頭接點 16"/>
          <p:cNvCxnSpPr/>
          <p:nvPr/>
        </p:nvCxnSpPr>
        <p:spPr>
          <a:xfrm>
            <a:off x="9710670" y="2961921"/>
            <a:ext cx="553792" cy="2062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圖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0285" y="3828784"/>
            <a:ext cx="2705100" cy="476250"/>
          </a:xfrm>
          <a:prstGeom prst="rect">
            <a:avLst/>
          </a:prstGeom>
        </p:spPr>
      </p:pic>
      <p:cxnSp>
        <p:nvCxnSpPr>
          <p:cNvPr id="21" name="直線單箭頭接點 20"/>
          <p:cNvCxnSpPr/>
          <p:nvPr/>
        </p:nvCxnSpPr>
        <p:spPr>
          <a:xfrm>
            <a:off x="9414456" y="3606085"/>
            <a:ext cx="573110" cy="22269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圖片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09" y="5582992"/>
            <a:ext cx="2600325" cy="457200"/>
          </a:xfrm>
          <a:prstGeom prst="rect">
            <a:avLst/>
          </a:prstGeom>
        </p:spPr>
      </p:pic>
      <p:cxnSp>
        <p:nvCxnSpPr>
          <p:cNvPr id="28" name="直線單箭頭接點 27"/>
          <p:cNvCxnSpPr/>
          <p:nvPr/>
        </p:nvCxnSpPr>
        <p:spPr>
          <a:xfrm flipH="1">
            <a:off x="1880315" y="4584879"/>
            <a:ext cx="708339" cy="82424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00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786" y="365124"/>
            <a:ext cx="7509449" cy="6100069"/>
          </a:xfrm>
        </p:spPr>
      </p:pic>
      <p:sp>
        <p:nvSpPr>
          <p:cNvPr id="5" name="文字方塊 4"/>
          <p:cNvSpPr txBox="1"/>
          <p:nvPr/>
        </p:nvSpPr>
        <p:spPr>
          <a:xfrm>
            <a:off x="6516710" y="1159099"/>
            <a:ext cx="44689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V0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GB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的關係 求出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V0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GB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近似值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因為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GB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V0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的函數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6" name="直線接點 5"/>
          <p:cNvCxnSpPr/>
          <p:nvPr/>
        </p:nvCxnSpPr>
        <p:spPr>
          <a:xfrm flipV="1">
            <a:off x="6413679" y="4108361"/>
            <a:ext cx="4919729" cy="1287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6645499" y="3863662"/>
            <a:ext cx="0" cy="4893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8240333" y="3863662"/>
            <a:ext cx="0" cy="4893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10985679" y="3863662"/>
            <a:ext cx="0" cy="4893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6304209" y="4413093"/>
            <a:ext cx="682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1000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7340958" y="4413093"/>
            <a:ext cx="1410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1000+D2</a:t>
            </a:r>
            <a:r>
              <a:rPr lang="zh-TW" altLang="en-US" dirty="0" smtClean="0"/>
              <a:t>*</a:t>
            </a:r>
            <a:r>
              <a:rPr lang="en-US" altLang="zh-TW" dirty="0" smtClean="0"/>
              <a:t>G0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10282602" y="4413093"/>
            <a:ext cx="1755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1000+D2</a:t>
            </a:r>
            <a:r>
              <a:rPr lang="zh-TW" altLang="en-US" dirty="0"/>
              <a:t>*</a:t>
            </a:r>
            <a:r>
              <a:rPr lang="en-US" altLang="zh-TW" dirty="0" smtClean="0"/>
              <a:t>G0+50</a:t>
            </a:r>
            <a:endParaRPr lang="zh-TW" altLang="en-US" dirty="0"/>
          </a:p>
          <a:p>
            <a:endParaRPr lang="zh-TW" altLang="en-US" dirty="0"/>
          </a:p>
        </p:txBody>
      </p:sp>
      <p:cxnSp>
        <p:nvCxnSpPr>
          <p:cNvPr id="16" name="直線接點 15"/>
          <p:cNvCxnSpPr/>
          <p:nvPr/>
        </p:nvCxnSpPr>
        <p:spPr>
          <a:xfrm>
            <a:off x="9914586" y="3863662"/>
            <a:ext cx="0" cy="489398"/>
          </a:xfrm>
          <a:prstGeom prst="line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9672034" y="3415158"/>
            <a:ext cx="82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-20</a:t>
            </a:r>
            <a:endParaRPr lang="zh-TW" altLang="en-US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10282602" y="3408436"/>
            <a:ext cx="703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+10</a:t>
            </a:r>
            <a:endParaRPr lang="zh-TW" altLang="en-US" dirty="0"/>
          </a:p>
        </p:txBody>
      </p:sp>
      <p:cxnSp>
        <p:nvCxnSpPr>
          <p:cNvPr id="19" name="直線接點 18"/>
          <p:cNvCxnSpPr/>
          <p:nvPr/>
        </p:nvCxnSpPr>
        <p:spPr>
          <a:xfrm>
            <a:off x="10496282" y="3863662"/>
            <a:ext cx="0" cy="489398"/>
          </a:xfrm>
          <a:prstGeom prst="line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/>
          <p:cNvCxnSpPr/>
          <p:nvPr/>
        </p:nvCxnSpPr>
        <p:spPr>
          <a:xfrm flipV="1">
            <a:off x="10792496" y="2846231"/>
            <a:ext cx="0" cy="126213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/>
          <p:cNvSpPr txBox="1"/>
          <p:nvPr/>
        </p:nvSpPr>
        <p:spPr>
          <a:xfrm>
            <a:off x="10129234" y="2376100"/>
            <a:ext cx="1712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1000+GBvalue</a:t>
            </a:r>
            <a:endParaRPr lang="zh-TW" altLang="en-US" dirty="0"/>
          </a:p>
        </p:txBody>
      </p:sp>
      <p:pic>
        <p:nvPicPr>
          <p:cNvPr id="23" name="Picture 49" descr="004252-3d-glossy-blue-orb-icon-arrows-arrow-solid-right">
            <a:hlinkClick r:id="rId4" action="ppaction://hlinksldjump"/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147" y="742572"/>
            <a:ext cx="432048" cy="37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260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公司價值和其他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財務結構變數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54" y="1571223"/>
            <a:ext cx="11275957" cy="3473185"/>
          </a:xfrm>
        </p:spPr>
      </p:pic>
    </p:spTree>
    <p:extLst>
      <p:ext uri="{BB962C8B-B14F-4D97-AF65-F5344CB8AC3E}">
        <p14:creationId xmlns:p14="http://schemas.microsoft.com/office/powerpoint/2010/main" val="130352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破產機率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64562"/>
            <a:ext cx="8949744" cy="5224525"/>
          </a:xfrm>
        </p:spPr>
      </p:pic>
      <p:sp>
        <p:nvSpPr>
          <p:cNvPr id="6" name="文字方塊 5"/>
          <p:cNvSpPr txBox="1"/>
          <p:nvPr/>
        </p:nvSpPr>
        <p:spPr>
          <a:xfrm>
            <a:off x="2704563" y="6250533"/>
            <a:ext cx="15325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accent1">
                    <a:lumMod val="50000"/>
                  </a:schemeClr>
                </a:solidFill>
              </a:rPr>
              <a:t>存活機率</a:t>
            </a:r>
            <a:endParaRPr lang="zh-TW" altLang="en-US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885645" y="6250533"/>
            <a:ext cx="100540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accent1">
                    <a:lumMod val="50000"/>
                  </a:schemeClr>
                </a:solidFill>
              </a:rPr>
              <a:t>破產機率</a:t>
            </a:r>
          </a:p>
          <a:p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5556" y="2153590"/>
            <a:ext cx="876300" cy="466725"/>
          </a:xfrm>
          <a:prstGeom prst="rect">
            <a:avLst/>
          </a:prstGeom>
        </p:spPr>
      </p:pic>
      <p:cxnSp>
        <p:nvCxnSpPr>
          <p:cNvPr id="4" name="直線單箭頭接點 3"/>
          <p:cNvCxnSpPr>
            <a:endCxn id="8" idx="1"/>
          </p:cNvCxnSpPr>
          <p:nvPr/>
        </p:nvCxnSpPr>
        <p:spPr>
          <a:xfrm>
            <a:off x="9659155" y="2343955"/>
            <a:ext cx="566401" cy="4299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1123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841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NydNGD8UGhSt8DTSUAu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NydNGD8UGhSt8DTSUAu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NydNGD8UGhSt8DTSUAu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NydNGD8UGhSt8DTSUAuw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140</Words>
  <Application>Microsoft Office PowerPoint</Application>
  <PresentationFormat>寬螢幕</PresentationFormat>
  <Paragraphs>54</Paragraphs>
  <Slides>23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0" baseType="lpstr">
      <vt:lpstr>新細明體</vt:lpstr>
      <vt:lpstr>標楷體</vt:lpstr>
      <vt:lpstr>Arial</vt:lpstr>
      <vt:lpstr>Calibri</vt:lpstr>
      <vt:lpstr>Calibri Light</vt:lpstr>
      <vt:lpstr>Cambria Math</vt:lpstr>
      <vt:lpstr>Office 佈景主題</vt:lpstr>
      <vt:lpstr>程式說明</vt:lpstr>
      <vt:lpstr>參數設定</vt:lpstr>
      <vt:lpstr>Down and out call 評價VA</vt:lpstr>
      <vt:lpstr>機率密度函數</vt:lpstr>
      <vt:lpstr>GB </vt:lpstr>
      <vt:lpstr>PowerPoint 簡報</vt:lpstr>
      <vt:lpstr>公司價值和其他財務結構變數</vt:lpstr>
      <vt:lpstr>破產機率</vt:lpstr>
      <vt:lpstr>PowerPoint 簡報</vt:lpstr>
      <vt:lpstr>SB+GB+Long forward 消除避險效果(Unwind)</vt:lpstr>
      <vt:lpstr>PowerPoint 簡報</vt:lpstr>
      <vt:lpstr>PowerPoint 簡報</vt:lpstr>
      <vt:lpstr>PowerPoint 簡報</vt:lpstr>
      <vt:lpstr>漸近線大小關係</vt:lpstr>
      <vt:lpstr>Long forward 消除避險效果</vt:lpstr>
      <vt:lpstr>PowerPoint 簡報</vt:lpstr>
      <vt:lpstr>PowerPoint 簡報</vt:lpstr>
      <vt:lpstr>PowerPoint 簡報</vt:lpstr>
      <vt:lpstr>PowerPoint 簡報</vt:lpstr>
      <vt:lpstr>附錄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程式說明</dc:title>
  <dc:creator>Willy</dc:creator>
  <cp:lastModifiedBy>Willy</cp:lastModifiedBy>
  <cp:revision>27</cp:revision>
  <dcterms:created xsi:type="dcterms:W3CDTF">2015-10-26T03:35:17Z</dcterms:created>
  <dcterms:modified xsi:type="dcterms:W3CDTF">2015-10-27T07:44:55Z</dcterms:modified>
</cp:coreProperties>
</file>