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9"/>
  </p:notesMasterIdLst>
  <p:sldIdLst>
    <p:sldId id="256" r:id="rId2"/>
    <p:sldId id="298" r:id="rId3"/>
    <p:sldId id="278" r:id="rId4"/>
    <p:sldId id="296" r:id="rId5"/>
    <p:sldId id="258" r:id="rId6"/>
    <p:sldId id="259" r:id="rId7"/>
    <p:sldId id="260" r:id="rId8"/>
    <p:sldId id="261" r:id="rId9"/>
    <p:sldId id="267" r:id="rId10"/>
    <p:sldId id="263" r:id="rId11"/>
    <p:sldId id="266" r:id="rId12"/>
    <p:sldId id="264" r:id="rId13"/>
    <p:sldId id="269" r:id="rId14"/>
    <p:sldId id="270" r:id="rId15"/>
    <p:sldId id="273" r:id="rId16"/>
    <p:sldId id="274" r:id="rId17"/>
    <p:sldId id="275" r:id="rId18"/>
    <p:sldId id="277" r:id="rId19"/>
    <p:sldId id="284" r:id="rId20"/>
    <p:sldId id="292" r:id="rId21"/>
    <p:sldId id="293" r:id="rId22"/>
    <p:sldId id="280" r:id="rId23"/>
    <p:sldId id="289" r:id="rId24"/>
    <p:sldId id="285" r:id="rId25"/>
    <p:sldId id="290" r:id="rId26"/>
    <p:sldId id="283" r:id="rId27"/>
    <p:sldId id="279" r:id="rId28"/>
    <p:sldId id="291" r:id="rId29"/>
    <p:sldId id="282" r:id="rId30"/>
    <p:sldId id="286" r:id="rId31"/>
    <p:sldId id="281" r:id="rId32"/>
    <p:sldId id="287" r:id="rId33"/>
    <p:sldId id="294" r:id="rId34"/>
    <p:sldId id="297" r:id="rId35"/>
    <p:sldId id="299" r:id="rId36"/>
    <p:sldId id="295" r:id="rId37"/>
    <p:sldId id="288" r:id="rId38"/>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8489" autoAdjust="0"/>
  </p:normalViewPr>
  <p:slideViewPr>
    <p:cSldViewPr snapToGrid="0">
      <p:cViewPr varScale="1">
        <p:scale>
          <a:sx n="66" d="100"/>
          <a:sy n="66" d="100"/>
        </p:scale>
        <p:origin x="90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932B62-AE81-4721-B9F7-CCADA2B47278}" type="datetimeFigureOut">
              <a:rPr lang="zh-TW" altLang="en-US" smtClean="0"/>
              <a:t>2015/12/24</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53D9AC-5FD4-4619-8079-FDFCB0D515EB}" type="slidenum">
              <a:rPr lang="zh-TW" altLang="en-US" smtClean="0"/>
              <a:t>‹#›</a:t>
            </a:fld>
            <a:endParaRPr lang="zh-TW" altLang="en-US"/>
          </a:p>
        </p:txBody>
      </p:sp>
    </p:spTree>
    <p:extLst>
      <p:ext uri="{BB962C8B-B14F-4D97-AF65-F5344CB8AC3E}">
        <p14:creationId xmlns:p14="http://schemas.microsoft.com/office/powerpoint/2010/main" val="1083734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討論的是公司的舉債策略，現在公司要發行一張次順位債券。所謂次順位債券就是當公司原先已經有發行一張債券且註明此債券有優先償還的順位時，之後公司在舉的債就叫做次順位債券</a:t>
            </a:r>
            <a:endParaRPr lang="zh-TW" altLang="en-US" dirty="0"/>
          </a:p>
        </p:txBody>
      </p:sp>
      <p:sp>
        <p:nvSpPr>
          <p:cNvPr id="4" name="投影片編號版面配置區 3"/>
          <p:cNvSpPr>
            <a:spLocks noGrp="1"/>
          </p:cNvSpPr>
          <p:nvPr>
            <p:ph type="sldNum" sz="quarter" idx="10"/>
          </p:nvPr>
        </p:nvSpPr>
        <p:spPr/>
        <p:txBody>
          <a:bodyPr/>
          <a:lstStyle/>
          <a:p>
            <a:fld id="{0153D9AC-5FD4-4619-8079-FDFCB0D515EB}" type="slidenum">
              <a:rPr lang="zh-TW" altLang="en-US" smtClean="0"/>
              <a:t>2</a:t>
            </a:fld>
            <a:endParaRPr lang="zh-TW" altLang="en-US"/>
          </a:p>
        </p:txBody>
      </p:sp>
    </p:spTree>
    <p:extLst>
      <p:ext uri="{BB962C8B-B14F-4D97-AF65-F5344CB8AC3E}">
        <p14:creationId xmlns:p14="http://schemas.microsoft.com/office/powerpoint/2010/main" val="2404985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153D9AC-5FD4-4619-8079-FDFCB0D515EB}" type="slidenum">
              <a:rPr lang="zh-TW" altLang="en-US" smtClean="0"/>
              <a:t>3</a:t>
            </a:fld>
            <a:endParaRPr lang="zh-TW" altLang="en-US"/>
          </a:p>
        </p:txBody>
      </p:sp>
    </p:spTree>
    <p:extLst>
      <p:ext uri="{BB962C8B-B14F-4D97-AF65-F5344CB8AC3E}">
        <p14:creationId xmlns:p14="http://schemas.microsoft.com/office/powerpoint/2010/main" val="157000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03122BCF-F164-418B-8314-2B7F97B14073}" type="datetime1">
              <a:rPr lang="zh-TW" altLang="en-US" smtClean="0"/>
              <a:t>2015/12/24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005EA9C-0923-47CB-86A6-6BE86EBF36ED}" type="slidenum">
              <a:rPr lang="zh-TW" altLang="en-US" smtClean="0"/>
              <a:t>‹#›</a:t>
            </a:fld>
            <a:endParaRPr lang="zh-TW" altLang="en-US"/>
          </a:p>
        </p:txBody>
      </p:sp>
    </p:spTree>
    <p:extLst>
      <p:ext uri="{BB962C8B-B14F-4D97-AF65-F5344CB8AC3E}">
        <p14:creationId xmlns:p14="http://schemas.microsoft.com/office/powerpoint/2010/main" val="3166242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A0C38373-6AFC-423A-BACF-FC545FE45B9C}" type="datetime1">
              <a:rPr lang="zh-TW" altLang="en-US" smtClean="0"/>
              <a:t>2015/12/24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005EA9C-0923-47CB-86A6-6BE86EBF36ED}" type="slidenum">
              <a:rPr lang="zh-TW" altLang="en-US" smtClean="0"/>
              <a:t>‹#›</a:t>
            </a:fld>
            <a:endParaRPr lang="zh-TW" altLang="en-US"/>
          </a:p>
        </p:txBody>
      </p:sp>
    </p:spTree>
    <p:extLst>
      <p:ext uri="{BB962C8B-B14F-4D97-AF65-F5344CB8AC3E}">
        <p14:creationId xmlns:p14="http://schemas.microsoft.com/office/powerpoint/2010/main" val="3898016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C2E4E0B1-1AA7-49B5-AD51-57C4709422AA}" type="datetime1">
              <a:rPr lang="zh-TW" altLang="en-US" smtClean="0"/>
              <a:t>2015/12/24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005EA9C-0923-47CB-86A6-6BE86EBF36ED}" type="slidenum">
              <a:rPr lang="zh-TW" altLang="en-US" smtClean="0"/>
              <a:t>‹#›</a:t>
            </a:fld>
            <a:endParaRPr lang="zh-TW" altLang="en-US"/>
          </a:p>
        </p:txBody>
      </p:sp>
    </p:spTree>
    <p:extLst>
      <p:ext uri="{BB962C8B-B14F-4D97-AF65-F5344CB8AC3E}">
        <p14:creationId xmlns:p14="http://schemas.microsoft.com/office/powerpoint/2010/main" val="3730671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B1D6BFE3-F104-45AE-B211-69787125A17B}" type="datetime1">
              <a:rPr lang="zh-TW" altLang="en-US" smtClean="0"/>
              <a:t>2015/12/24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005EA9C-0923-47CB-86A6-6BE86EBF36ED}" type="slidenum">
              <a:rPr lang="zh-TW" altLang="en-US" smtClean="0"/>
              <a:t>‹#›</a:t>
            </a:fld>
            <a:endParaRPr lang="zh-TW" altLang="en-US"/>
          </a:p>
        </p:txBody>
      </p:sp>
    </p:spTree>
    <p:extLst>
      <p:ext uri="{BB962C8B-B14F-4D97-AF65-F5344CB8AC3E}">
        <p14:creationId xmlns:p14="http://schemas.microsoft.com/office/powerpoint/2010/main" val="205518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DBAB2DC2-C1DF-49E6-8CFA-E3CA8E996CE4}" type="datetime1">
              <a:rPr lang="zh-TW" altLang="en-US" smtClean="0"/>
              <a:t>2015/12/24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005EA9C-0923-47CB-86A6-6BE86EBF36ED}" type="slidenum">
              <a:rPr lang="zh-TW" altLang="en-US" smtClean="0"/>
              <a:t>‹#›</a:t>
            </a:fld>
            <a:endParaRPr lang="zh-TW" altLang="en-US"/>
          </a:p>
        </p:txBody>
      </p:sp>
    </p:spTree>
    <p:extLst>
      <p:ext uri="{BB962C8B-B14F-4D97-AF65-F5344CB8AC3E}">
        <p14:creationId xmlns:p14="http://schemas.microsoft.com/office/powerpoint/2010/main" val="433956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F2AE0E95-2998-4099-8E72-D32E1E851F8D}" type="datetime1">
              <a:rPr lang="zh-TW" altLang="en-US" smtClean="0"/>
              <a:t>2015/12/24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005EA9C-0923-47CB-86A6-6BE86EBF36ED}" type="slidenum">
              <a:rPr lang="zh-TW" altLang="en-US" smtClean="0"/>
              <a:t>‹#›</a:t>
            </a:fld>
            <a:endParaRPr lang="zh-TW" altLang="en-US"/>
          </a:p>
        </p:txBody>
      </p:sp>
    </p:spTree>
    <p:extLst>
      <p:ext uri="{BB962C8B-B14F-4D97-AF65-F5344CB8AC3E}">
        <p14:creationId xmlns:p14="http://schemas.microsoft.com/office/powerpoint/2010/main" val="3624070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03BC3D5D-A2F0-4533-A184-E0F29642A2C8}" type="datetime1">
              <a:rPr lang="zh-TW" altLang="en-US" smtClean="0"/>
              <a:t>2015/12/24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9005EA9C-0923-47CB-86A6-6BE86EBF36ED}" type="slidenum">
              <a:rPr lang="zh-TW" altLang="en-US" smtClean="0"/>
              <a:t>‹#›</a:t>
            </a:fld>
            <a:endParaRPr lang="zh-TW" altLang="en-US"/>
          </a:p>
        </p:txBody>
      </p:sp>
    </p:spTree>
    <p:extLst>
      <p:ext uri="{BB962C8B-B14F-4D97-AF65-F5344CB8AC3E}">
        <p14:creationId xmlns:p14="http://schemas.microsoft.com/office/powerpoint/2010/main" val="3517728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A911A521-A611-42B3-B79A-703937F0A383}" type="datetime1">
              <a:rPr lang="zh-TW" altLang="en-US" smtClean="0"/>
              <a:t>2015/12/24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9005EA9C-0923-47CB-86A6-6BE86EBF36ED}" type="slidenum">
              <a:rPr lang="zh-TW" altLang="en-US" smtClean="0"/>
              <a:t>‹#›</a:t>
            </a:fld>
            <a:endParaRPr lang="zh-TW" altLang="en-US"/>
          </a:p>
        </p:txBody>
      </p:sp>
    </p:spTree>
    <p:extLst>
      <p:ext uri="{BB962C8B-B14F-4D97-AF65-F5344CB8AC3E}">
        <p14:creationId xmlns:p14="http://schemas.microsoft.com/office/powerpoint/2010/main" val="1822049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AAE6828-1EED-4B35-B406-A8956C3CDAC7}" type="datetime1">
              <a:rPr lang="zh-TW" altLang="en-US" smtClean="0"/>
              <a:t>2015/12/24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9005EA9C-0923-47CB-86A6-6BE86EBF36ED}" type="slidenum">
              <a:rPr lang="zh-TW" altLang="en-US" smtClean="0"/>
              <a:t>‹#›</a:t>
            </a:fld>
            <a:endParaRPr lang="zh-TW" altLang="en-US"/>
          </a:p>
        </p:txBody>
      </p:sp>
    </p:spTree>
    <p:extLst>
      <p:ext uri="{BB962C8B-B14F-4D97-AF65-F5344CB8AC3E}">
        <p14:creationId xmlns:p14="http://schemas.microsoft.com/office/powerpoint/2010/main" val="2996488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3257ED9E-685F-45C6-87E7-EAF114664AE8}" type="datetime1">
              <a:rPr lang="zh-TW" altLang="en-US" smtClean="0"/>
              <a:t>2015/12/24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005EA9C-0923-47CB-86A6-6BE86EBF36ED}" type="slidenum">
              <a:rPr lang="zh-TW" altLang="en-US" smtClean="0"/>
              <a:t>‹#›</a:t>
            </a:fld>
            <a:endParaRPr lang="zh-TW" altLang="en-US"/>
          </a:p>
        </p:txBody>
      </p:sp>
    </p:spTree>
    <p:extLst>
      <p:ext uri="{BB962C8B-B14F-4D97-AF65-F5344CB8AC3E}">
        <p14:creationId xmlns:p14="http://schemas.microsoft.com/office/powerpoint/2010/main" val="1460782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0F0E677E-5BB8-483D-B18C-E9C829AF74D3}" type="datetime1">
              <a:rPr lang="zh-TW" altLang="en-US" smtClean="0"/>
              <a:t>2015/12/24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005EA9C-0923-47CB-86A6-6BE86EBF36ED}" type="slidenum">
              <a:rPr lang="zh-TW" altLang="en-US" smtClean="0"/>
              <a:t>‹#›</a:t>
            </a:fld>
            <a:endParaRPr lang="zh-TW" altLang="en-US"/>
          </a:p>
        </p:txBody>
      </p:sp>
    </p:spTree>
    <p:extLst>
      <p:ext uri="{BB962C8B-B14F-4D97-AF65-F5344CB8AC3E}">
        <p14:creationId xmlns:p14="http://schemas.microsoft.com/office/powerpoint/2010/main" val="2774702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A9B34F-7388-4318-A952-0F8E4DA7DF83}" type="datetime1">
              <a:rPr lang="zh-TW" altLang="en-US" smtClean="0"/>
              <a:t>2015/12/24</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05EA9C-0923-47CB-86A6-6BE86EBF36ED}" type="slidenum">
              <a:rPr lang="zh-TW" altLang="en-US" smtClean="0"/>
              <a:t>‹#›</a:t>
            </a:fld>
            <a:endParaRPr lang="zh-TW" altLang="en-US"/>
          </a:p>
        </p:txBody>
      </p:sp>
    </p:spTree>
    <p:extLst>
      <p:ext uri="{BB962C8B-B14F-4D97-AF65-F5344CB8AC3E}">
        <p14:creationId xmlns:p14="http://schemas.microsoft.com/office/powerpoint/2010/main" val="1279238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10.png"/><Relationship Id="rId7" Type="http://schemas.openxmlformats.org/officeDocument/2006/relationships/slide" Target="slide17.xm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slide" Target="slide17.xml"/><Relationship Id="rId5" Type="http://schemas.openxmlformats.org/officeDocument/2006/relationships/image" Target="../media/image310.png"/><Relationship Id="rId4" Type="http://schemas.openxmlformats.org/officeDocument/2006/relationships/image" Target="../media/image210.png"/></Relationships>
</file>

<file path=ppt/slides/_rels/slide12.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image" Target="../media/image21.png"/><Relationship Id="rId18" Type="http://schemas.openxmlformats.org/officeDocument/2006/relationships/image" Target="../media/image23.png"/><Relationship Id="rId3" Type="http://schemas.openxmlformats.org/officeDocument/2006/relationships/image" Target="../media/image210.png"/><Relationship Id="rId7" Type="http://schemas.openxmlformats.org/officeDocument/2006/relationships/image" Target="../media/image190.png"/><Relationship Id="rId12" Type="http://schemas.openxmlformats.org/officeDocument/2006/relationships/slide" Target="slide14.xml"/><Relationship Id="rId17" Type="http://schemas.openxmlformats.org/officeDocument/2006/relationships/slide" Target="slide17.xml"/><Relationship Id="rId2" Type="http://schemas.openxmlformats.org/officeDocument/2006/relationships/image" Target="../media/image110.png"/><Relationship Id="rId16" Type="http://schemas.openxmlformats.org/officeDocument/2006/relationships/slide" Target="slide17.xml"/><Relationship Id="rId1" Type="http://schemas.openxmlformats.org/officeDocument/2006/relationships/slideLayout" Target="../slideLayouts/slideLayout2.xml"/><Relationship Id="rId6" Type="http://schemas.openxmlformats.org/officeDocument/2006/relationships/slide" Target="slide15.xml"/><Relationship Id="rId11" Type="http://schemas.openxmlformats.org/officeDocument/2006/relationships/slide" Target="slide14.xml"/><Relationship Id="rId5" Type="http://schemas.openxmlformats.org/officeDocument/2006/relationships/slide" Target="slide15.xml"/><Relationship Id="rId15" Type="http://schemas.openxmlformats.org/officeDocument/2006/relationships/image" Target="../media/image22.png"/><Relationship Id="rId10" Type="http://schemas.openxmlformats.org/officeDocument/2006/relationships/image" Target="../media/image200.png"/><Relationship Id="rId4" Type="http://schemas.openxmlformats.org/officeDocument/2006/relationships/image" Target="../media/image310.png"/><Relationship Id="rId9" Type="http://schemas.openxmlformats.org/officeDocument/2006/relationships/slide" Target="slide13.xml"/><Relationship Id="rId14" Type="http://schemas.openxmlformats.org/officeDocument/2006/relationships/slide" Target="slide16.xml"/></Relationships>
</file>

<file path=ppt/slides/_rels/slide1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12.xml"/><Relationship Id="rId7"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60.png"/><Relationship Id="rId5" Type="http://schemas.openxmlformats.org/officeDocument/2006/relationships/image" Target="../media/image250.png"/><Relationship Id="rId9"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 Target="slide12.xml"/><Relationship Id="rId7"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250.png"/><Relationship Id="rId4" Type="http://schemas.openxmlformats.org/officeDocument/2006/relationships/image" Target="../media/image31.pn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30.png"/></Relationships>
</file>

<file path=ppt/slides/_rels/slide17.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slide" Target="slide37.xml"/><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5" Type="http://schemas.openxmlformats.org/officeDocument/2006/relationships/image" Target="../media/image5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s>
</file>

<file path=ppt/slides/_rels/slide23.xml.rels><?xml version="1.0" encoding="UTF-8" standalone="yes"?>
<Relationships xmlns="http://schemas.openxmlformats.org/package/2006/relationships"><Relationship Id="rId18" Type="http://schemas.openxmlformats.org/officeDocument/2006/relationships/image" Target="../media/image55.png"/><Relationship Id="rId26" Type="http://schemas.openxmlformats.org/officeDocument/2006/relationships/image" Target="../media/image63.png"/><Relationship Id="rId3" Type="http://schemas.openxmlformats.org/officeDocument/2006/relationships/image" Target="../media/image390.png"/><Relationship Id="rId21" Type="http://schemas.openxmlformats.org/officeDocument/2006/relationships/image" Target="../media/image58.png"/><Relationship Id="rId17" Type="http://schemas.openxmlformats.org/officeDocument/2006/relationships/image" Target="../media/image310.png"/><Relationship Id="rId12" Type="http://schemas.openxmlformats.org/officeDocument/2006/relationships/image" Target="../media/image480.png"/><Relationship Id="rId25" Type="http://schemas.openxmlformats.org/officeDocument/2006/relationships/image" Target="../media/image62.png"/><Relationship Id="rId2" Type="http://schemas.openxmlformats.org/officeDocument/2006/relationships/image" Target="../media/image54.png"/><Relationship Id="rId16" Type="http://schemas.openxmlformats.org/officeDocument/2006/relationships/image" Target="../media/image210.png"/><Relationship Id="rId20" Type="http://schemas.openxmlformats.org/officeDocument/2006/relationships/image" Target="../media/image57.png"/><Relationship Id="rId1" Type="http://schemas.openxmlformats.org/officeDocument/2006/relationships/slideLayout" Target="../slideLayouts/slideLayout2.xml"/><Relationship Id="rId24" Type="http://schemas.openxmlformats.org/officeDocument/2006/relationships/image" Target="../media/image61.png"/><Relationship Id="rId15" Type="http://schemas.openxmlformats.org/officeDocument/2006/relationships/image" Target="../media/image110.png"/><Relationship Id="rId5" Type="http://schemas.openxmlformats.org/officeDocument/2006/relationships/image" Target="../media/image410.png"/><Relationship Id="rId23" Type="http://schemas.openxmlformats.org/officeDocument/2006/relationships/image" Target="../media/image60.png"/><Relationship Id="rId28" Type="http://schemas.openxmlformats.org/officeDocument/2006/relationships/image" Target="../media/image65.png"/><Relationship Id="rId19" Type="http://schemas.openxmlformats.org/officeDocument/2006/relationships/image" Target="../media/image56.png"/><Relationship Id="rId22" Type="http://schemas.openxmlformats.org/officeDocument/2006/relationships/image" Target="../media/image59.png"/><Relationship Id="rId27"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slide" Target="slide37.xml"/><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8" Type="http://schemas.openxmlformats.org/officeDocument/2006/relationships/image" Target="../media/image68.png"/><Relationship Id="rId26" Type="http://schemas.openxmlformats.org/officeDocument/2006/relationships/image" Target="../media/image76.png"/><Relationship Id="rId3" Type="http://schemas.openxmlformats.org/officeDocument/2006/relationships/image" Target="../media/image390.png"/><Relationship Id="rId21" Type="http://schemas.openxmlformats.org/officeDocument/2006/relationships/image" Target="../media/image71.png"/><Relationship Id="rId17" Type="http://schemas.openxmlformats.org/officeDocument/2006/relationships/image" Target="../media/image310.png"/><Relationship Id="rId25" Type="http://schemas.openxmlformats.org/officeDocument/2006/relationships/image" Target="../media/image75.png"/><Relationship Id="rId12" Type="http://schemas.openxmlformats.org/officeDocument/2006/relationships/image" Target="../media/image480.png"/><Relationship Id="rId2" Type="http://schemas.openxmlformats.org/officeDocument/2006/relationships/image" Target="../media/image67.png"/><Relationship Id="rId16" Type="http://schemas.openxmlformats.org/officeDocument/2006/relationships/image" Target="../media/image210.png"/><Relationship Id="rId20" Type="http://schemas.openxmlformats.org/officeDocument/2006/relationships/image" Target="../media/image70.png"/><Relationship Id="rId29" Type="http://schemas.openxmlformats.org/officeDocument/2006/relationships/image" Target="../media/image79.png"/><Relationship Id="rId1" Type="http://schemas.openxmlformats.org/officeDocument/2006/relationships/slideLayout" Target="../slideLayouts/slideLayout2.xml"/><Relationship Id="rId24" Type="http://schemas.openxmlformats.org/officeDocument/2006/relationships/image" Target="../media/image74.png"/><Relationship Id="rId15" Type="http://schemas.openxmlformats.org/officeDocument/2006/relationships/image" Target="../media/image110.png"/><Relationship Id="rId23" Type="http://schemas.openxmlformats.org/officeDocument/2006/relationships/image" Target="../media/image73.png"/><Relationship Id="rId28" Type="http://schemas.openxmlformats.org/officeDocument/2006/relationships/image" Target="../media/image78.png"/><Relationship Id="rId19" Type="http://schemas.openxmlformats.org/officeDocument/2006/relationships/image" Target="../media/image69.png"/><Relationship Id="rId22" Type="http://schemas.openxmlformats.org/officeDocument/2006/relationships/image" Target="../media/image72.png"/><Relationship Id="rId27" Type="http://schemas.openxmlformats.org/officeDocument/2006/relationships/image" Target="../media/image77.png"/></Relationships>
</file>

<file path=ppt/slides/_rels/slide26.xml.rels><?xml version="1.0" encoding="UTF-8" standalone="yes"?>
<Relationships xmlns="http://schemas.openxmlformats.org/package/2006/relationships"><Relationship Id="rId18" Type="http://schemas.openxmlformats.org/officeDocument/2006/relationships/image" Target="../media/image81.png"/><Relationship Id="rId26" Type="http://schemas.openxmlformats.org/officeDocument/2006/relationships/slide" Target="slide37.xml"/><Relationship Id="rId3" Type="http://schemas.openxmlformats.org/officeDocument/2006/relationships/image" Target="../media/image390.png"/><Relationship Id="rId21" Type="http://schemas.openxmlformats.org/officeDocument/2006/relationships/image" Target="../media/image84.png"/><Relationship Id="rId17" Type="http://schemas.openxmlformats.org/officeDocument/2006/relationships/image" Target="../media/image310.png"/><Relationship Id="rId12" Type="http://schemas.openxmlformats.org/officeDocument/2006/relationships/image" Target="../media/image480.png"/><Relationship Id="rId25" Type="http://schemas.openxmlformats.org/officeDocument/2006/relationships/image" Target="../media/image88.png"/><Relationship Id="rId2" Type="http://schemas.openxmlformats.org/officeDocument/2006/relationships/image" Target="../media/image80.png"/><Relationship Id="rId16" Type="http://schemas.openxmlformats.org/officeDocument/2006/relationships/image" Target="../media/image210.png"/><Relationship Id="rId20" Type="http://schemas.openxmlformats.org/officeDocument/2006/relationships/image" Target="../media/image83.png"/><Relationship Id="rId1" Type="http://schemas.openxmlformats.org/officeDocument/2006/relationships/slideLayout" Target="../slideLayouts/slideLayout2.xml"/><Relationship Id="rId24" Type="http://schemas.openxmlformats.org/officeDocument/2006/relationships/image" Target="../media/image87.png"/><Relationship Id="rId15" Type="http://schemas.openxmlformats.org/officeDocument/2006/relationships/image" Target="../media/image110.png"/><Relationship Id="rId23" Type="http://schemas.openxmlformats.org/officeDocument/2006/relationships/image" Target="../media/image86.png"/><Relationship Id="rId19" Type="http://schemas.openxmlformats.org/officeDocument/2006/relationships/image" Target="../media/image82.png"/><Relationship Id="rId22" Type="http://schemas.openxmlformats.org/officeDocument/2006/relationships/image" Target="../media/image85.png"/><Relationship Id="rId9" Type="http://schemas.openxmlformats.org/officeDocument/2006/relationships/image" Target="../media/image450.png"/><Relationship Id="rId14" Type="http://schemas.openxmlformats.org/officeDocument/2006/relationships/image" Target="../media/image500.png"/></Relationships>
</file>

<file path=ppt/slides/_rels/slide27.xml.rels><?xml version="1.0" encoding="UTF-8" standalone="yes"?>
<Relationships xmlns="http://schemas.openxmlformats.org/package/2006/relationships"><Relationship Id="rId8" Type="http://schemas.openxmlformats.org/officeDocument/2006/relationships/image" Target="../media/image430.png"/><Relationship Id="rId13" Type="http://schemas.openxmlformats.org/officeDocument/2006/relationships/image" Target="../media/image480.png"/><Relationship Id="rId3" Type="http://schemas.openxmlformats.org/officeDocument/2006/relationships/slide" Target="slide37.xml"/><Relationship Id="rId7" Type="http://schemas.openxmlformats.org/officeDocument/2006/relationships/image" Target="../media/image420.png"/><Relationship Id="rId12" Type="http://schemas.openxmlformats.org/officeDocument/2006/relationships/image" Target="../media/image470.png"/><Relationship Id="rId2" Type="http://schemas.openxmlformats.org/officeDocument/2006/relationships/image" Target="../media/image89.png"/><Relationship Id="rId1" Type="http://schemas.openxmlformats.org/officeDocument/2006/relationships/slideLayout" Target="../slideLayouts/slideLayout2.xml"/><Relationship Id="rId6" Type="http://schemas.openxmlformats.org/officeDocument/2006/relationships/image" Target="../media/image91.png"/><Relationship Id="rId11" Type="http://schemas.openxmlformats.org/officeDocument/2006/relationships/image" Target="../media/image460.png"/><Relationship Id="rId5" Type="http://schemas.openxmlformats.org/officeDocument/2006/relationships/image" Target="../media/image400.png"/><Relationship Id="rId15" Type="http://schemas.openxmlformats.org/officeDocument/2006/relationships/image" Target="../media/image500.png"/><Relationship Id="rId10" Type="http://schemas.openxmlformats.org/officeDocument/2006/relationships/image" Target="../media/image450.png"/><Relationship Id="rId4" Type="http://schemas.openxmlformats.org/officeDocument/2006/relationships/image" Target="../media/image390.png"/><Relationship Id="rId9" Type="http://schemas.openxmlformats.org/officeDocument/2006/relationships/image" Target="../media/image440.png"/><Relationship Id="rId14" Type="http://schemas.openxmlformats.org/officeDocument/2006/relationships/image" Target="../media/image490.png"/></Relationships>
</file>

<file path=ppt/slides/_rels/slide28.xml.rels><?xml version="1.0" encoding="UTF-8" standalone="yes"?>
<Relationships xmlns="http://schemas.openxmlformats.org/package/2006/relationships"><Relationship Id="rId8" Type="http://schemas.openxmlformats.org/officeDocument/2006/relationships/image" Target="../media/image440.png"/><Relationship Id="rId13" Type="http://schemas.openxmlformats.org/officeDocument/2006/relationships/image" Target="../media/image490.png"/><Relationship Id="rId18" Type="http://schemas.openxmlformats.org/officeDocument/2006/relationships/image" Target="../media/image92.png"/><Relationship Id="rId3" Type="http://schemas.openxmlformats.org/officeDocument/2006/relationships/image" Target="../media/image390.png"/><Relationship Id="rId7" Type="http://schemas.openxmlformats.org/officeDocument/2006/relationships/image" Target="../media/image430.png"/><Relationship Id="rId12" Type="http://schemas.openxmlformats.org/officeDocument/2006/relationships/image" Target="../media/image480.png"/><Relationship Id="rId17" Type="http://schemas.openxmlformats.org/officeDocument/2006/relationships/image" Target="../media/image310.png"/><Relationship Id="rId2" Type="http://schemas.openxmlformats.org/officeDocument/2006/relationships/image" Target="../media/image90.png"/><Relationship Id="rId16" Type="http://schemas.openxmlformats.org/officeDocument/2006/relationships/image" Target="../media/image210.png"/><Relationship Id="rId1" Type="http://schemas.openxmlformats.org/officeDocument/2006/relationships/slideLayout" Target="../slideLayouts/slideLayout2.xml"/><Relationship Id="rId6" Type="http://schemas.openxmlformats.org/officeDocument/2006/relationships/image" Target="../media/image420.png"/><Relationship Id="rId11" Type="http://schemas.openxmlformats.org/officeDocument/2006/relationships/image" Target="../media/image470.png"/><Relationship Id="rId5" Type="http://schemas.openxmlformats.org/officeDocument/2006/relationships/image" Target="../media/image91.png"/><Relationship Id="rId15" Type="http://schemas.openxmlformats.org/officeDocument/2006/relationships/image" Target="../media/image110.png"/><Relationship Id="rId10" Type="http://schemas.openxmlformats.org/officeDocument/2006/relationships/image" Target="../media/image460.png"/><Relationship Id="rId19" Type="http://schemas.openxmlformats.org/officeDocument/2006/relationships/image" Target="../media/image93.png"/><Relationship Id="rId4" Type="http://schemas.openxmlformats.org/officeDocument/2006/relationships/image" Target="../media/image400.png"/><Relationship Id="rId9" Type="http://schemas.openxmlformats.org/officeDocument/2006/relationships/image" Target="../media/image450.png"/><Relationship Id="rId14" Type="http://schemas.openxmlformats.org/officeDocument/2006/relationships/image" Target="../media/image500.png"/></Relationships>
</file>

<file path=ppt/slides/_rels/slide29.xml.rels><?xml version="1.0" encoding="UTF-8" standalone="yes"?>
<Relationships xmlns="http://schemas.openxmlformats.org/package/2006/relationships"><Relationship Id="rId18" Type="http://schemas.openxmlformats.org/officeDocument/2006/relationships/image" Target="../media/image95.png"/><Relationship Id="rId3" Type="http://schemas.openxmlformats.org/officeDocument/2006/relationships/image" Target="../media/image390.png"/><Relationship Id="rId21" Type="http://schemas.openxmlformats.org/officeDocument/2006/relationships/image" Target="../media/image98.png"/><Relationship Id="rId17" Type="http://schemas.openxmlformats.org/officeDocument/2006/relationships/image" Target="../media/image310.png"/><Relationship Id="rId12" Type="http://schemas.openxmlformats.org/officeDocument/2006/relationships/image" Target="../media/image480.png"/><Relationship Id="rId25" Type="http://schemas.openxmlformats.org/officeDocument/2006/relationships/slide" Target="slide37.xml"/><Relationship Id="rId2" Type="http://schemas.openxmlformats.org/officeDocument/2006/relationships/image" Target="../media/image94.png"/><Relationship Id="rId16" Type="http://schemas.openxmlformats.org/officeDocument/2006/relationships/image" Target="../media/image210.png"/><Relationship Id="rId20" Type="http://schemas.openxmlformats.org/officeDocument/2006/relationships/image" Target="../media/image97.png"/><Relationship Id="rId1" Type="http://schemas.openxmlformats.org/officeDocument/2006/relationships/slideLayout" Target="../slideLayouts/slideLayout2.xml"/><Relationship Id="rId6" Type="http://schemas.openxmlformats.org/officeDocument/2006/relationships/image" Target="../media/image420.png"/><Relationship Id="rId24" Type="http://schemas.openxmlformats.org/officeDocument/2006/relationships/image" Target="../media/image101.png"/><Relationship Id="rId15" Type="http://schemas.openxmlformats.org/officeDocument/2006/relationships/image" Target="../media/image110.png"/><Relationship Id="rId23" Type="http://schemas.openxmlformats.org/officeDocument/2006/relationships/image" Target="../media/image100.png"/><Relationship Id="rId19" Type="http://schemas.openxmlformats.org/officeDocument/2006/relationships/image" Target="../media/image96.png"/><Relationship Id="rId9" Type="http://schemas.openxmlformats.org/officeDocument/2006/relationships/image" Target="../media/image450.png"/><Relationship Id="rId22" Type="http://schemas.openxmlformats.org/officeDocument/2006/relationships/image" Target="../media/image99.png"/><Relationship Id="rId14" Type="http://schemas.openxmlformats.org/officeDocument/2006/relationships/image" Target="../media/image500.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slide" Target="slide35.xml"/></Relationships>
</file>

<file path=ppt/slides/_rels/slide30.xml.rels><?xml version="1.0" encoding="UTF-8" standalone="yes"?>
<Relationships xmlns="http://schemas.openxmlformats.org/package/2006/relationships"><Relationship Id="rId18" Type="http://schemas.openxmlformats.org/officeDocument/2006/relationships/image" Target="../media/image103.png"/><Relationship Id="rId3" Type="http://schemas.openxmlformats.org/officeDocument/2006/relationships/image" Target="../media/image390.png"/><Relationship Id="rId21" Type="http://schemas.openxmlformats.org/officeDocument/2006/relationships/image" Target="../media/image106.png"/><Relationship Id="rId17" Type="http://schemas.openxmlformats.org/officeDocument/2006/relationships/image" Target="../media/image310.png"/><Relationship Id="rId12" Type="http://schemas.openxmlformats.org/officeDocument/2006/relationships/image" Target="../media/image480.png"/><Relationship Id="rId25" Type="http://schemas.openxmlformats.org/officeDocument/2006/relationships/slide" Target="slide37.xml"/><Relationship Id="rId2" Type="http://schemas.openxmlformats.org/officeDocument/2006/relationships/image" Target="../media/image102.png"/><Relationship Id="rId16" Type="http://schemas.openxmlformats.org/officeDocument/2006/relationships/image" Target="../media/image210.png"/><Relationship Id="rId20" Type="http://schemas.openxmlformats.org/officeDocument/2006/relationships/image" Target="../media/image105.png"/><Relationship Id="rId1" Type="http://schemas.openxmlformats.org/officeDocument/2006/relationships/slideLayout" Target="../slideLayouts/slideLayout2.xml"/><Relationship Id="rId6" Type="http://schemas.openxmlformats.org/officeDocument/2006/relationships/image" Target="../media/image420.png"/><Relationship Id="rId24" Type="http://schemas.openxmlformats.org/officeDocument/2006/relationships/image" Target="../media/image109.png"/><Relationship Id="rId15" Type="http://schemas.openxmlformats.org/officeDocument/2006/relationships/image" Target="../media/image110.png"/><Relationship Id="rId23" Type="http://schemas.openxmlformats.org/officeDocument/2006/relationships/image" Target="../media/image108.png"/><Relationship Id="rId19" Type="http://schemas.openxmlformats.org/officeDocument/2006/relationships/image" Target="../media/image104.png"/><Relationship Id="rId9" Type="http://schemas.openxmlformats.org/officeDocument/2006/relationships/image" Target="../media/image450.png"/><Relationship Id="rId22" Type="http://schemas.openxmlformats.org/officeDocument/2006/relationships/image" Target="../media/image107.png"/><Relationship Id="rId14" Type="http://schemas.openxmlformats.org/officeDocument/2006/relationships/image" Target="../media/image500.png"/></Relationships>
</file>

<file path=ppt/slides/_rels/slide31.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4.png"/><Relationship Id="rId18" Type="http://schemas.openxmlformats.org/officeDocument/2006/relationships/slide" Target="slide37.xml"/><Relationship Id="rId3" Type="http://schemas.openxmlformats.org/officeDocument/2006/relationships/image" Target="../media/image390.png"/><Relationship Id="rId7" Type="http://schemas.openxmlformats.org/officeDocument/2006/relationships/image" Target="../media/image430.png"/><Relationship Id="rId12" Type="http://schemas.openxmlformats.org/officeDocument/2006/relationships/image" Target="../media/image480.png"/><Relationship Id="rId17" Type="http://schemas.openxmlformats.org/officeDocument/2006/relationships/image" Target="../media/image310.png"/><Relationship Id="rId2" Type="http://schemas.openxmlformats.org/officeDocument/2006/relationships/image" Target="../media/image111.png"/><Relationship Id="rId16" Type="http://schemas.openxmlformats.org/officeDocument/2006/relationships/image" Target="../media/image210.png"/><Relationship Id="rId1" Type="http://schemas.openxmlformats.org/officeDocument/2006/relationships/slideLayout" Target="../slideLayouts/slideLayout2.xml"/><Relationship Id="rId6" Type="http://schemas.openxmlformats.org/officeDocument/2006/relationships/image" Target="../media/image420.png"/><Relationship Id="rId11" Type="http://schemas.openxmlformats.org/officeDocument/2006/relationships/image" Target="../media/image470.png"/><Relationship Id="rId5" Type="http://schemas.openxmlformats.org/officeDocument/2006/relationships/image" Target="../media/image112.png"/><Relationship Id="rId15" Type="http://schemas.openxmlformats.org/officeDocument/2006/relationships/image" Target="../media/image110.png"/><Relationship Id="rId10" Type="http://schemas.openxmlformats.org/officeDocument/2006/relationships/image" Target="../media/image460.png"/><Relationship Id="rId4" Type="http://schemas.openxmlformats.org/officeDocument/2006/relationships/image" Target="../media/image400.png"/><Relationship Id="rId9" Type="http://schemas.openxmlformats.org/officeDocument/2006/relationships/image" Target="../media/image450.png"/><Relationship Id="rId14" Type="http://schemas.openxmlformats.org/officeDocument/2006/relationships/image" Target="../media/image500.png"/></Relationships>
</file>

<file path=ppt/slides/_rels/slide32.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18.png"/><Relationship Id="rId18" Type="http://schemas.openxmlformats.org/officeDocument/2006/relationships/slide" Target="slide37.xml"/><Relationship Id="rId3" Type="http://schemas.openxmlformats.org/officeDocument/2006/relationships/image" Target="../media/image390.png"/><Relationship Id="rId7" Type="http://schemas.openxmlformats.org/officeDocument/2006/relationships/image" Target="../media/image430.png"/><Relationship Id="rId12" Type="http://schemas.openxmlformats.org/officeDocument/2006/relationships/image" Target="../media/image480.png"/><Relationship Id="rId17" Type="http://schemas.openxmlformats.org/officeDocument/2006/relationships/image" Target="../media/image310.png"/><Relationship Id="rId2" Type="http://schemas.openxmlformats.org/officeDocument/2006/relationships/image" Target="../media/image115.png"/><Relationship Id="rId16" Type="http://schemas.openxmlformats.org/officeDocument/2006/relationships/image" Target="../media/image210.png"/><Relationship Id="rId1" Type="http://schemas.openxmlformats.org/officeDocument/2006/relationships/slideLayout" Target="../slideLayouts/slideLayout2.xml"/><Relationship Id="rId6" Type="http://schemas.openxmlformats.org/officeDocument/2006/relationships/image" Target="../media/image420.png"/><Relationship Id="rId11" Type="http://schemas.openxmlformats.org/officeDocument/2006/relationships/image" Target="../media/image470.png"/><Relationship Id="rId5" Type="http://schemas.openxmlformats.org/officeDocument/2006/relationships/image" Target="../media/image116.png"/><Relationship Id="rId15" Type="http://schemas.openxmlformats.org/officeDocument/2006/relationships/image" Target="../media/image110.png"/><Relationship Id="rId10" Type="http://schemas.openxmlformats.org/officeDocument/2006/relationships/image" Target="../media/image460.png"/><Relationship Id="rId4" Type="http://schemas.openxmlformats.org/officeDocument/2006/relationships/image" Target="../media/image400.png"/><Relationship Id="rId9" Type="http://schemas.openxmlformats.org/officeDocument/2006/relationships/image" Target="../media/image450.png"/><Relationship Id="rId14" Type="http://schemas.openxmlformats.org/officeDocument/2006/relationships/image" Target="../media/image500.png"/></Relationships>
</file>

<file path=ppt/slides/_rels/slide33.xml.rels><?xml version="1.0" encoding="UTF-8" standalone="yes"?>
<Relationships xmlns="http://schemas.openxmlformats.org/package/2006/relationships"><Relationship Id="rId18" Type="http://schemas.openxmlformats.org/officeDocument/2006/relationships/image" Target="../media/image55.png"/><Relationship Id="rId26" Type="http://schemas.openxmlformats.org/officeDocument/2006/relationships/image" Target="../media/image123.png"/><Relationship Id="rId3" Type="http://schemas.openxmlformats.org/officeDocument/2006/relationships/image" Target="../media/image390.png"/><Relationship Id="rId21" Type="http://schemas.openxmlformats.org/officeDocument/2006/relationships/image" Target="../media/image57.png"/><Relationship Id="rId25" Type="http://schemas.openxmlformats.org/officeDocument/2006/relationships/image" Target="../media/image61.png"/><Relationship Id="rId2" Type="http://schemas.openxmlformats.org/officeDocument/2006/relationships/image" Target="../media/image119.png"/><Relationship Id="rId20" Type="http://schemas.openxmlformats.org/officeDocument/2006/relationships/image" Target="../media/image121.png"/><Relationship Id="rId1" Type="http://schemas.openxmlformats.org/officeDocument/2006/relationships/slideLayout" Target="../slideLayouts/slideLayout2.xml"/><Relationship Id="rId24" Type="http://schemas.openxmlformats.org/officeDocument/2006/relationships/image" Target="../media/image122.png"/><Relationship Id="rId23" Type="http://schemas.openxmlformats.org/officeDocument/2006/relationships/image" Target="../media/image59.png"/><Relationship Id="rId28" Type="http://schemas.openxmlformats.org/officeDocument/2006/relationships/image" Target="../media/image63.png"/><Relationship Id="rId19" Type="http://schemas.openxmlformats.org/officeDocument/2006/relationships/image" Target="../media/image120.png"/><Relationship Id="rId22" Type="http://schemas.openxmlformats.org/officeDocument/2006/relationships/image" Target="../media/image58.png"/><Relationship Id="rId27" Type="http://schemas.openxmlformats.org/officeDocument/2006/relationships/image" Target="../media/image12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image" Target="../media/image125.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2.xml"/><Relationship Id="rId4" Type="http://schemas.openxmlformats.org/officeDocument/2006/relationships/image" Target="../media/image129.png"/></Relationships>
</file>

<file path=ppt/slides/_rels/slide37.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00.png"/><Relationship Id="rId7" Type="http://schemas.openxmlformats.org/officeDocument/2006/relationships/slide" Target="slide24.xml"/><Relationship Id="rId2" Type="http://schemas.openxmlformats.org/officeDocument/2006/relationships/image" Target="../media/image1190.png"/><Relationship Id="rId1" Type="http://schemas.openxmlformats.org/officeDocument/2006/relationships/slideLayout" Target="../slideLayouts/slideLayout2.xml"/><Relationship Id="rId6" Type="http://schemas.openxmlformats.org/officeDocument/2006/relationships/slide" Target="slide22.xml"/><Relationship Id="rId5" Type="http://schemas.openxmlformats.org/officeDocument/2006/relationships/image" Target="../media/image1220.png"/><Relationship Id="rId4" Type="http://schemas.openxmlformats.org/officeDocument/2006/relationships/image" Target="../media/image1210.png"/><Relationship Id="rId9" Type="http://schemas.openxmlformats.org/officeDocument/2006/relationships/image" Target="../media/image1240.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image" Target="../media/image6.png"/><Relationship Id="rId3" Type="http://schemas.openxmlformats.org/officeDocument/2006/relationships/image" Target="../media/image210.png"/><Relationship Id="rId7" Type="http://schemas.openxmlformats.org/officeDocument/2006/relationships/image" Target="../media/image411.png"/><Relationship Id="rId12" Type="http://schemas.openxmlformats.org/officeDocument/2006/relationships/slide" Target="slide14.xml"/><Relationship Id="rId17" Type="http://schemas.openxmlformats.org/officeDocument/2006/relationships/image" Target="../media/image8.png"/><Relationship Id="rId2" Type="http://schemas.openxmlformats.org/officeDocument/2006/relationships/image" Target="../media/image110.png"/><Relationship Id="rId16" Type="http://schemas.openxmlformats.org/officeDocument/2006/relationships/slide" Target="slide17.xml"/><Relationship Id="rId1" Type="http://schemas.openxmlformats.org/officeDocument/2006/relationships/slideLayout" Target="../slideLayouts/slideLayout2.xml"/><Relationship Id="rId6" Type="http://schemas.openxmlformats.org/officeDocument/2006/relationships/slide" Target="slide15.xml"/><Relationship Id="rId5" Type="http://schemas.openxmlformats.org/officeDocument/2006/relationships/slide" Target="slide15.xml"/><Relationship Id="rId15" Type="http://schemas.openxmlformats.org/officeDocument/2006/relationships/slide" Target="slide17.xml"/><Relationship Id="rId10" Type="http://schemas.openxmlformats.org/officeDocument/2006/relationships/image" Target="../media/image511.png"/><Relationship Id="rId4" Type="http://schemas.openxmlformats.org/officeDocument/2006/relationships/image" Target="../media/image310.png"/><Relationship Id="rId9" Type="http://schemas.openxmlformats.org/officeDocument/2006/relationships/slide" Target="slide13.xml"/><Relationship Id="rId1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latin typeface="微軟正黑體" panose="020B0604030504040204" pitchFamily="34" charset="-120"/>
                <a:ea typeface="微軟正黑體" panose="020B0604030504040204" pitchFamily="34" charset="-120"/>
              </a:rPr>
              <a:t>論文進度報</a:t>
            </a:r>
            <a:r>
              <a:rPr lang="zh-TW" altLang="en-US" dirty="0">
                <a:latin typeface="微軟正黑體" panose="020B0604030504040204" pitchFamily="34" charset="-120"/>
                <a:ea typeface="微軟正黑體" panose="020B0604030504040204" pitchFamily="34" charset="-120"/>
              </a:rPr>
              <a:t>告</a:t>
            </a:r>
          </a:p>
        </p:txBody>
      </p:sp>
      <p:sp>
        <p:nvSpPr>
          <p:cNvPr id="3" name="副標題 2"/>
          <p:cNvSpPr>
            <a:spLocks noGrp="1"/>
          </p:cNvSpPr>
          <p:nvPr>
            <p:ph type="subTitle" idx="1"/>
          </p:nvPr>
        </p:nvSpPr>
        <p:spPr/>
        <p:txBody>
          <a:bodyPr/>
          <a:lstStyle/>
          <a:p>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王偉丞</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2015/12/22</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283324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p:cNvSpPr>
                <a:spLocks noGrp="1"/>
              </p:cNvSpPr>
              <p:nvPr>
                <p:ph type="title"/>
              </p:nvPr>
            </p:nvSpPr>
            <p:spPr>
              <a:xfrm>
                <a:off x="180304" y="210579"/>
                <a:ext cx="10515600" cy="1325563"/>
              </a:xfrm>
            </p:spPr>
            <p:txBody>
              <a:bodyPr>
                <a:normAutofit/>
              </a:bodyPr>
              <a:lstStyle/>
              <a:p>
                <a:pPr/>
                <a14:m>
                  <m:oMathPara xmlns:m="http://schemas.openxmlformats.org/officeDocument/2006/math">
                    <m:oMathParaPr>
                      <m:jc m:val="left"/>
                    </m:oMathParaPr>
                    <m:oMath xmlns:m="http://schemas.openxmlformats.org/officeDocument/2006/math">
                      <m:r>
                        <m:rPr>
                          <m:nor/>
                        </m:rPr>
                        <a:rPr lang="en-US" altLang="zh-TW" sz="3200" b="1" dirty="0">
                          <a:latin typeface="微軟正黑體" panose="020B0604030504040204" pitchFamily="34" charset="-120"/>
                          <a:ea typeface="微軟正黑體" panose="020B0604030504040204" pitchFamily="34" charset="-120"/>
                        </a:rPr>
                        <m:t>VL</m:t>
                      </m:r>
                      <m:r>
                        <m:rPr>
                          <m:nor/>
                        </m:rPr>
                        <a:rPr lang="en-US" altLang="zh-TW" sz="3200" b="1" dirty="0">
                          <a:latin typeface="微軟正黑體" panose="020B0604030504040204" pitchFamily="34" charset="-120"/>
                          <a:ea typeface="微軟正黑體" panose="020B0604030504040204" pitchFamily="34" charset="-120"/>
                        </a:rPr>
                        <m:t>=</m:t>
                      </m:r>
                      <m:r>
                        <m:rPr>
                          <m:nor/>
                        </m:rPr>
                        <a:rPr lang="en-US" altLang="zh-TW" sz="3200" b="1" dirty="0">
                          <a:latin typeface="微軟正黑體" panose="020B0604030504040204" pitchFamily="34" charset="-120"/>
                          <a:ea typeface="微軟正黑體" panose="020B0604030504040204" pitchFamily="34" charset="-120"/>
                        </a:rPr>
                        <m:t>VA</m:t>
                      </m:r>
                      <m:r>
                        <m:rPr>
                          <m:nor/>
                        </m:rPr>
                        <a:rPr lang="en-US" altLang="zh-TW" sz="3200" b="1" dirty="0">
                          <a:latin typeface="微軟正黑體" panose="020B0604030504040204" pitchFamily="34" charset="-120"/>
                          <a:ea typeface="微軟正黑體" panose="020B0604030504040204" pitchFamily="34" charset="-120"/>
                        </a:rPr>
                        <m:t> + </m:t>
                      </m:r>
                      <m:r>
                        <m:rPr>
                          <m:nor/>
                        </m:rPr>
                        <a:rPr lang="en-US" altLang="zh-TW" sz="3200" b="1" dirty="0">
                          <a:latin typeface="微軟正黑體" panose="020B0604030504040204" pitchFamily="34" charset="-120"/>
                          <a:ea typeface="微軟正黑體" panose="020B0604030504040204" pitchFamily="34" charset="-120"/>
                        </a:rPr>
                        <m:t>TB</m:t>
                      </m:r>
                      <m:r>
                        <m:rPr>
                          <m:nor/>
                        </m:rPr>
                        <a:rPr lang="en-US" altLang="zh-TW" sz="3200" b="1" dirty="0">
                          <a:latin typeface="微軟正黑體" panose="020B0604030504040204" pitchFamily="34" charset="-120"/>
                          <a:ea typeface="微軟正黑體" panose="020B0604030504040204" pitchFamily="34" charset="-120"/>
                        </a:rPr>
                        <m:t> −</m:t>
                      </m:r>
                      <m:r>
                        <m:rPr>
                          <m:nor/>
                        </m:rPr>
                        <a:rPr lang="en-US" altLang="zh-TW" sz="3200" b="1" dirty="0">
                          <a:latin typeface="微軟正黑體" panose="020B0604030504040204" pitchFamily="34" charset="-120"/>
                          <a:ea typeface="微軟正黑體" panose="020B0604030504040204" pitchFamily="34" charset="-120"/>
                        </a:rPr>
                        <m:t>BC</m:t>
                      </m:r>
                      <m:r>
                        <m:rPr>
                          <m:nor/>
                        </m:rPr>
                        <a:rPr lang="zh-TW" altLang="en-US" sz="3200" dirty="0">
                          <a:latin typeface="微軟正黑體" panose="020B0604030504040204" pitchFamily="34" charset="-120"/>
                          <a:ea typeface="微軟正黑體" panose="020B0604030504040204" pitchFamily="34" charset="-120"/>
                        </a:rPr>
                        <m:t>的角度：</m:t>
                      </m:r>
                    </m:oMath>
                  </m:oMathPara>
                </a14:m>
                <a:endParaRPr lang="zh-TW" altLang="en-US" sz="3200" dirty="0">
                  <a:latin typeface="微軟正黑體" panose="020B0604030504040204" pitchFamily="34" charset="-120"/>
                  <a:ea typeface="微軟正黑體" panose="020B0604030504040204" pitchFamily="34" charset="-120"/>
                </a:endParaRPr>
              </a:p>
            </p:txBody>
          </p:sp>
        </mc:Choice>
        <mc:Fallback xmlns="">
          <p:sp>
            <p:nvSpPr>
              <p:cNvPr id="2" name="標題 1"/>
              <p:cNvSpPr>
                <a:spLocks noGrp="1" noRot="1" noChangeAspect="1" noMove="1" noResize="1" noEditPoints="1" noAdjustHandles="1" noChangeArrowheads="1" noChangeShapeType="1" noTextEdit="1"/>
              </p:cNvSpPr>
              <p:nvPr>
                <p:ph type="title"/>
              </p:nvPr>
            </p:nvSpPr>
            <p:spPr>
              <a:xfrm>
                <a:off x="180304" y="210579"/>
                <a:ext cx="10515600" cy="1325563"/>
              </a:xfrm>
              <a:blipFill rotWithShape="0">
                <a:blip r:embed="rId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321971" y="1255690"/>
                <a:ext cx="12011696" cy="5602310"/>
              </a:xfrm>
            </p:spPr>
            <p:txBody>
              <a:bodyPr>
                <a:normAutofit/>
              </a:bodyPr>
              <a:lstStyle/>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𝑉</m:t>
                          </m:r>
                        </m:e>
                        <m:sub>
                          <m:r>
                            <a:rPr lang="en-US" altLang="zh-TW" sz="1800" b="0" i="1" smtClean="0">
                              <a:latin typeface="Cambria Math" panose="02040503050406030204" pitchFamily="18" charset="0"/>
                            </a:rPr>
                            <m:t>𝐴</m:t>
                          </m:r>
                        </m:sub>
                      </m:sSub>
                      <m:r>
                        <a:rPr lang="en-US" altLang="zh-TW" sz="1800" i="1">
                          <a:latin typeface="Cambria Math" panose="02040503050406030204" pitchFamily="18" charset="0"/>
                        </a:rPr>
                        <m:t>=</m:t>
                      </m:r>
                      <m:r>
                        <a:rPr lang="en-US" altLang="zh-TW" sz="1800" i="1" smtClean="0">
                          <a:latin typeface="Cambria Math" panose="02040503050406030204" pitchFamily="18" charset="0"/>
                        </a:rPr>
                        <m:t>𝐶</m:t>
                      </m:r>
                      <m:r>
                        <a:rPr lang="en-US" altLang="zh-TW" sz="1800" b="0" i="1" smtClean="0">
                          <a:latin typeface="Cambria Math" panose="02040503050406030204" pitchFamily="18" charset="0"/>
                        </a:rPr>
                        <m:t>𝑎𝑙𝑙</m:t>
                      </m:r>
                      <m:d>
                        <m:dPr>
                          <m:ctrlPr>
                            <a:rPr lang="en-US" altLang="zh-TW" sz="1800" b="0" i="1" smtClean="0">
                              <a:latin typeface="Cambria Math" panose="02040503050406030204" pitchFamily="18" charset="0"/>
                            </a:rPr>
                          </m:ctrlPr>
                        </m:dPr>
                        <m:e>
                          <m:r>
                            <a:rPr lang="en-US" altLang="zh-TW" sz="1800" b="0" i="1" smtClean="0">
                              <a:latin typeface="Cambria Math" panose="02040503050406030204" pitchFamily="18" charset="0"/>
                            </a:rPr>
                            <m:t>𝐾</m:t>
                          </m:r>
                          <m:r>
                            <a:rPr lang="en-US" altLang="zh-TW" sz="1800" b="0" i="1" smtClean="0">
                              <a:latin typeface="Cambria Math" panose="02040503050406030204" pitchFamily="18" charset="0"/>
                            </a:rPr>
                            <m:t>=0</m:t>
                          </m:r>
                        </m:e>
                      </m:d>
                    </m:oMath>
                  </m:oMathPara>
                </a14:m>
                <a:endParaRPr lang="en-US" altLang="zh-TW" sz="1800" b="0" i="1" dirty="0" smtClean="0">
                  <a:latin typeface="Cambria Math" panose="02040503050406030204" pitchFamily="18" charset="0"/>
                </a:endParaRPr>
              </a:p>
              <a:p>
                <a:pPr marL="0" indent="0">
                  <a:lnSpc>
                    <a:spcPct val="100000"/>
                  </a:lnSpc>
                  <a:buNone/>
                </a:pPr>
                <a:endParaRPr lang="en-US" altLang="zh-TW" sz="180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𝑇𝐵</m:t>
                      </m:r>
                    </m:oMath>
                  </m:oMathPara>
                </a14:m>
                <a:endParaRPr lang="en-US" altLang="zh-TW" sz="1800" b="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d>
                        <m:dPr>
                          <m:begChr m:val="{"/>
                          <m:endChr m:val="]"/>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𝑡𝑎𝑥</m:t>
                              </m:r>
                              <m:r>
                                <a:rPr lang="en-US" altLang="zh-TW" sz="1800" i="1" smtClean="0">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b="0" i="1" smtClean="0">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2</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𝑇</m:t>
                          </m:r>
                          <m:r>
                            <a:rPr lang="en-US" altLang="zh-TW"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存活</m:t>
                              </m:r>
                            </m:e>
                          </m:d>
                        </m:sub>
                      </m:sSub>
                      <m:r>
                        <a:rPr lang="en-US" altLang="zh-TW" sz="1800" b="0" i="1" smtClean="0">
                          <a:latin typeface="Cambria Math" panose="02040503050406030204" pitchFamily="18" charset="0"/>
                          <a:ea typeface="Cambria Math" panose="02040503050406030204" pitchFamily="18" charset="0"/>
                        </a:rPr>
                        <m:t>}</m:t>
                      </m:r>
                    </m:oMath>
                  </m:oMathPara>
                </a14:m>
                <a:endParaRPr lang="en-US" altLang="zh-TW" sz="1800" b="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𝑡𝑎𝑥</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sSup>
                        <m:sSupPr>
                          <m:ctrlPr>
                            <a:rPr lang="en-US" altLang="zh-TW" sz="1800" i="1">
                              <a:latin typeface="Cambria Math" panose="02040503050406030204" pitchFamily="18" charset="0"/>
                            </a:rPr>
                          </m:ctrlPr>
                        </m:sSupPr>
                        <m:e>
                          <m:r>
                            <a:rPr lang="en-US" altLang="zh-TW"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e>
                      </m:acc>
                      <m:r>
                        <a:rPr lang="en-US" altLang="zh-TW" sz="1800" b="0" i="1" smtClean="0">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存活</m:t>
                              </m:r>
                            </m:e>
                          </m:d>
                        </m:sub>
                      </m:sSub>
                      <m:r>
                        <a:rPr lang="en-US" altLang="zh-TW" sz="1800" b="0" i="1" smtClean="0">
                          <a:latin typeface="Cambria Math" panose="02040503050406030204" pitchFamily="18" charset="0"/>
                          <a:ea typeface="Cambria Math" panose="02040503050406030204" pitchFamily="18" charset="0"/>
                        </a:rPr>
                        <m:t>}</m:t>
                      </m:r>
                    </m:oMath>
                  </m:oMathPara>
                </a14:m>
                <a:endParaRPr lang="en-US" altLang="zh-TW" sz="1800" i="1" dirty="0" smtClean="0">
                  <a:latin typeface="Cambria Math" panose="02040503050406030204" pitchFamily="18" charset="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    </m:t>
                      </m:r>
                      <m:r>
                        <a:rPr lang="en-US" altLang="zh-TW" sz="1800" i="1" smtClean="0">
                          <a:latin typeface="Cambria Math" panose="02040503050406030204" pitchFamily="18" charset="0"/>
                        </a:rPr>
                        <m:t>+</m:t>
                      </m:r>
                      <m:r>
                        <a:rPr lang="en-US" altLang="zh-TW" sz="1800" i="1">
                          <a:latin typeface="Cambria Math" panose="02040503050406030204" pitchFamily="18" charset="0"/>
                        </a:rPr>
                        <m:t>𝑡𝑎𝑥</m:t>
                      </m:r>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2</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𝑇</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b="0" i="1" smtClean="0">
                              <a:latin typeface="Cambria Math" panose="02040503050406030204" pitchFamily="18" charset="0"/>
                            </a:rPr>
                            <m:t>0</m:t>
                          </m:r>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e>
                      </m:acc>
                      <m:r>
                        <a:rPr lang="en-US" altLang="zh-TW" sz="1800" b="0" i="1" smtClean="0">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存活 </m:t>
                              </m:r>
                            </m:e>
                          </m:d>
                        </m:sub>
                      </m:sSub>
                      <m:r>
                        <a:rPr lang="en-US" altLang="zh-TW" sz="1800" b="0" i="1" smtClean="0">
                          <a:latin typeface="Cambria Math" panose="02040503050406030204" pitchFamily="18" charset="0"/>
                          <a:ea typeface="Cambria Math" panose="02040503050406030204" pitchFamily="18" charset="0"/>
                        </a:rPr>
                        <m:t>}</m:t>
                      </m:r>
                    </m:oMath>
                  </m:oMathPara>
                </a14:m>
                <a:endParaRPr lang="en-US" altLang="zh-TW" sz="1800" i="1" dirty="0">
                  <a:latin typeface="Cambria Math" panose="02040503050406030204" pitchFamily="18" charset="0"/>
                  <a:ea typeface="Cambria Math" panose="02040503050406030204" pitchFamily="18" charset="0"/>
                </a:endParaRPr>
              </a:p>
              <a:p>
                <a:pPr marL="0" indent="0">
                  <a:lnSpc>
                    <a:spcPct val="100000"/>
                  </a:lnSpc>
                  <a:buNone/>
                </a:pPr>
                <a:endParaRPr lang="en-US" altLang="zh-TW" sz="180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𝐵𝐶</m:t>
                      </m:r>
                    </m:oMath>
                  </m:oMathPara>
                </a14:m>
                <a:endParaRPr lang="en-US" altLang="zh-TW" sz="1800" b="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b="0" i="1" smtClean="0">
                          <a:latin typeface="Cambria Math" panose="02040503050406030204" pitchFamily="18" charset="0"/>
                        </a:rPr>
                        <m:t>{</m:t>
                      </m:r>
                      <m:r>
                        <a:rPr lang="zh-TW" altLang="en-US" sz="1800" b="0" i="1" smtClean="0">
                          <a:latin typeface="Cambria Math" panose="02040503050406030204" pitchFamily="18" charset="0"/>
                        </a:rPr>
                        <m:t>𝛼</m:t>
                      </m:r>
                      <m:r>
                        <a:rPr lang="zh-TW" altLang="en-US" sz="1800" b="0" i="1" smtClean="0">
                          <a:latin typeface="Cambria Math" panose="02040503050406030204" pitchFamily="18" charset="0"/>
                        </a:rPr>
                        <m:t>∙</m:t>
                      </m:r>
                      <m:r>
                        <a:rPr lang="en-US" altLang="zh-TW" sz="1800" b="0" i="1" smtClean="0">
                          <a:latin typeface="Cambria Math" panose="02040503050406030204" pitchFamily="18" charset="0"/>
                        </a:rPr>
                        <m:t>𝑉</m:t>
                      </m:r>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𝑇</m:t>
                      </m:r>
                      <m:r>
                        <a:rPr lang="en-US" altLang="zh-TW" sz="1800" b="0" i="1" smtClean="0">
                          <a:latin typeface="Cambria Math" panose="02040503050406030204" pitchFamily="18" charset="0"/>
                        </a:rPr>
                        <m:t>)</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m:t>
                              </m:r>
                            </m:e>
                          </m:d>
                        </m:sub>
                      </m:sSub>
                      <m:r>
                        <a:rPr lang="en-US" altLang="zh-TW" sz="1800" i="1">
                          <a:latin typeface="Cambria Math" panose="02040503050406030204" pitchFamily="18" charset="0"/>
                          <a:ea typeface="Cambria Math" panose="02040503050406030204" pitchFamily="18" charset="0"/>
                        </a:rPr>
                        <m:t>}</m:t>
                      </m:r>
                    </m:oMath>
                  </m:oMathPara>
                </a14:m>
                <a:endParaRPr lang="en-US" altLang="zh-TW" sz="1800" b="0" i="1"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m:t>
                      </m:r>
                      <m:r>
                        <a:rPr lang="zh-TW" altLang="en-US" sz="1800" i="1" smtClean="0">
                          <a:latin typeface="Cambria Math" panose="02040503050406030204" pitchFamily="18" charset="0"/>
                        </a:rPr>
                        <m:t>𝛼</m:t>
                      </m:r>
                      <m:r>
                        <a:rPr lang="zh-TW" altLang="en-US" sz="1800" i="1" smtClean="0">
                          <a:latin typeface="Cambria Math" panose="02040503050406030204" pitchFamily="18" charset="0"/>
                        </a:rPr>
                        <m:t>∙</m:t>
                      </m:r>
                      <m:r>
                        <a:rPr lang="en-US" altLang="zh-TW" sz="1800" b="0" i="1" smtClean="0">
                          <a:latin typeface="Cambria Math" panose="02040503050406030204" pitchFamily="18" charset="0"/>
                        </a:rPr>
                        <m:t>𝑉</m:t>
                      </m:r>
                      <m:r>
                        <a:rPr lang="en-US" altLang="zh-TW" sz="1800" b="0" i="1" smtClean="0">
                          <a:latin typeface="Cambria Math" panose="02040503050406030204" pitchFamily="18" charset="0"/>
                        </a:rPr>
                        <m:t>(0)</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m:t>
                              </m:r>
                            </m:e>
                          </m:d>
                        </m:sub>
                      </m:sSub>
                      <m:r>
                        <a:rPr lang="en-US" altLang="zh-TW" sz="1800" b="0" i="1" smtClean="0">
                          <a:latin typeface="Cambria Math" panose="02040503050406030204" pitchFamily="18" charset="0"/>
                          <a:ea typeface="Cambria Math" panose="02040503050406030204" pitchFamily="18" charset="0"/>
                        </a:rPr>
                        <m:t>}</m:t>
                      </m:r>
                    </m:oMath>
                  </m:oMathPara>
                </a14:m>
                <a:endParaRPr lang="zh-TW" altLang="en-US" sz="1800" i="1"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321971" y="1255690"/>
                <a:ext cx="12011696" cy="5602310"/>
              </a:xfrm>
              <a:blipFill rotWithShape="0">
                <a:blip r:embed="rId3"/>
                <a:stretch>
                  <a:fillRect/>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10</a:t>
            </a:fld>
            <a:endParaRPr lang="zh-TW" altLang="en-US"/>
          </a:p>
        </p:txBody>
      </p:sp>
    </p:spTree>
    <p:extLst>
      <p:ext uri="{BB962C8B-B14F-4D97-AF65-F5344CB8AC3E}">
        <p14:creationId xmlns:p14="http://schemas.microsoft.com/office/powerpoint/2010/main" val="16824432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07136" y="197700"/>
            <a:ext cx="10515600" cy="1325563"/>
          </a:xfrm>
        </p:spPr>
        <p:txBody>
          <a:bodyPr>
            <a:normAutofit/>
          </a:bodyPr>
          <a:lstStyle/>
          <a:p>
            <a:r>
              <a:rPr lang="en-US" altLang="zh-TW" sz="3200" dirty="0" smtClean="0">
                <a:latin typeface="微軟正黑體" panose="020B0604030504040204" pitchFamily="34" charset="-120"/>
                <a:ea typeface="微軟正黑體" panose="020B0604030504040204" pitchFamily="34" charset="-120"/>
              </a:rPr>
              <a:t>Option Premium</a:t>
            </a:r>
            <a:endParaRPr lang="zh-TW" altLang="en-US" sz="3200" dirty="0">
              <a:latin typeface="微軟正黑體" panose="020B0604030504040204" pitchFamily="34" charset="-120"/>
              <a:ea typeface="微軟正黑體" panose="020B0604030504040204" pitchFamily="34" charset="-120"/>
            </a:endParaRPr>
          </a:p>
        </p:txBody>
      </p:sp>
      <mc:AlternateContent xmlns:mc="http://schemas.openxmlformats.org/markup-compatibility/2006">
        <mc:Choice xmlns:a14="http://schemas.microsoft.com/office/drawing/2010/main" Requires="a14">
          <p:sp>
            <p:nvSpPr>
              <p:cNvPr id="3" name="內容版面配置區 2"/>
              <p:cNvSpPr>
                <a:spLocks noGrp="1"/>
              </p:cNvSpPr>
              <p:nvPr>
                <p:ph idx="1"/>
              </p:nvPr>
            </p:nvSpPr>
            <p:spPr>
              <a:xfrm>
                <a:off x="150310" y="1252048"/>
                <a:ext cx="12520106" cy="5446467"/>
              </a:xfrm>
            </p:spPr>
            <p:txBody>
              <a:bodyPr>
                <a:normAutofit/>
              </a:bodyPr>
              <a:lstStyle/>
              <a:p>
                <a:pPr marL="0" indent="0">
                  <a:lnSpc>
                    <a:spcPct val="150000"/>
                  </a:lnSpc>
                  <a:buNone/>
                </a:pPr>
                <a14:m>
                  <m:oMath xmlns:m="http://schemas.openxmlformats.org/officeDocument/2006/math">
                    <m:r>
                      <a:rPr lang="en-US" altLang="zh-TW" sz="1800" b="0" i="1" smtClean="0">
                        <a:latin typeface="Cambria Math" panose="02040503050406030204" pitchFamily="18" charset="0"/>
                      </a:rPr>
                      <m:t>𝑃</m:t>
                    </m:r>
                    <m:r>
                      <a:rPr lang="en-US" altLang="zh-TW" sz="1800" b="0" i="1" smtClean="0">
                        <a:latin typeface="Cambria Math" panose="02040503050406030204" pitchFamily="18" charset="0"/>
                      </a:rPr>
                      <m:t>:</m:t>
                    </m:r>
                    <m:r>
                      <a:rPr lang="zh-TW" altLang="en-US" sz="1800" i="1">
                        <a:latin typeface="Cambria Math" panose="02040503050406030204" pitchFamily="18" charset="0"/>
                      </a:rPr>
                      <m:t>考慮選擇權會發生違約的評價</m:t>
                    </m:r>
                  </m:oMath>
                </a14:m>
                <a:r>
                  <a:rPr lang="en-US" altLang="zh-TW" sz="1800" dirty="0" smtClean="0">
                    <a:latin typeface="微軟正黑體" panose="020B0604030504040204" pitchFamily="34" charset="-120"/>
                    <a:ea typeface="微軟正黑體" panose="020B0604030504040204" pitchFamily="34" charset="-120"/>
                  </a:rPr>
                  <a:t>       , </a:t>
                </a:r>
                <a14:m>
                  <m:oMath xmlns:m="http://schemas.openxmlformats.org/officeDocument/2006/math">
                    <m:r>
                      <a:rPr lang="en-US" altLang="zh-TW" sz="1800" b="0" i="0" dirty="0" smtClean="0">
                        <a:latin typeface="Cambria Math" panose="02040503050406030204" pitchFamily="18" charset="0"/>
                        <a:ea typeface="微軟正黑體" panose="020B0604030504040204" pitchFamily="34" charset="-120"/>
                      </a:rPr>
                      <m:t> </m:t>
                    </m:r>
                    <m:r>
                      <a:rPr lang="en-US" altLang="zh-TW" sz="1800" b="0" i="1" dirty="0" smtClean="0">
                        <a:latin typeface="Cambria Math" panose="02040503050406030204" pitchFamily="18" charset="0"/>
                        <a:ea typeface="微軟正黑體" panose="020B0604030504040204" pitchFamily="34" charset="-120"/>
                      </a:rPr>
                      <m:t>𝑃𝑢𝑡</m:t>
                    </m:r>
                    <m:r>
                      <a:rPr lang="en-US" altLang="zh-TW" sz="1800" b="0" i="1" dirty="0" smtClean="0">
                        <a:latin typeface="Cambria Math" panose="02040503050406030204" pitchFamily="18" charset="0"/>
                        <a:ea typeface="微軟正黑體" panose="020B0604030504040204" pitchFamily="34" charset="-120"/>
                      </a:rPr>
                      <m:t> </m:t>
                    </m:r>
                    <m:r>
                      <a:rPr lang="en-US" altLang="zh-TW" sz="1800" i="1" dirty="0">
                        <a:latin typeface="Cambria Math" panose="02040503050406030204" pitchFamily="18" charset="0"/>
                        <a:ea typeface="微軟正黑體" panose="020B0604030504040204" pitchFamily="34" charset="-120"/>
                      </a:rPr>
                      <m:t>𝑜𝑝𝑡𝑖𝑜𝑛</m:t>
                    </m:r>
                    <m:r>
                      <a:rPr lang="en-US" altLang="zh-TW" sz="1800" i="1" dirty="0">
                        <a:latin typeface="Cambria Math" panose="02040503050406030204" pitchFamily="18" charset="0"/>
                        <a:ea typeface="微軟正黑體" panose="020B0604030504040204" pitchFamily="34" charset="-120"/>
                      </a:rPr>
                      <m:t> </m:t>
                    </m:r>
                    <m:r>
                      <a:rPr lang="en-US" altLang="zh-TW" sz="1800" i="1" dirty="0">
                        <a:latin typeface="Cambria Math" panose="02040503050406030204" pitchFamily="18" charset="0"/>
                        <a:ea typeface="微軟正黑體" panose="020B0604030504040204" pitchFamily="34" charset="-120"/>
                      </a:rPr>
                      <m:t>𝑝𝑎𝑦𝑜𝑓𝑓</m:t>
                    </m:r>
                    <m:r>
                      <a:rPr lang="en-US" altLang="zh-TW" sz="1800" i="1" dirty="0">
                        <a:latin typeface="Cambria Math" panose="02040503050406030204" pitchFamily="18" charset="0"/>
                        <a:ea typeface="微軟正黑體" panose="020B0604030504040204" pitchFamily="34" charset="-120"/>
                      </a:rPr>
                      <m:t> :</m:t>
                    </m:r>
                    <m:r>
                      <a:rPr lang="en-US" altLang="zh-TW" sz="1800" b="0" i="1" dirty="0" smtClean="0">
                        <a:latin typeface="Cambria Math" panose="02040503050406030204" pitchFamily="18" charset="0"/>
                        <a:ea typeface="微軟正黑體" panose="020B0604030504040204" pitchFamily="34" charset="-120"/>
                      </a:rPr>
                      <m:t>𝑀𝑖𝑛</m:t>
                    </m:r>
                    <m:r>
                      <a:rPr lang="en-US" altLang="zh-TW" sz="1800" b="0" i="1" dirty="0" smtClean="0">
                        <a:latin typeface="Cambria Math" panose="02040503050406030204" pitchFamily="18" charset="0"/>
                        <a:ea typeface="微軟正黑體" panose="020B0604030504040204" pitchFamily="34" charset="-120"/>
                      </a:rPr>
                      <m:t>[ </m:t>
                    </m:r>
                    <m:r>
                      <a:rPr lang="zh-TW" altLang="en-US" sz="1800" i="1" dirty="0">
                        <a:latin typeface="Cambria Math" panose="02040503050406030204" pitchFamily="18" charset="0"/>
                        <a:ea typeface="微軟正黑體" panose="020B0604030504040204" pitchFamily="34" charset="-120"/>
                      </a:rPr>
                      <m:t>𝑀</m:t>
                    </m:r>
                    <m:r>
                      <a:rPr lang="en-US" altLang="zh-TW" sz="1800" b="0" i="1" dirty="0" smtClean="0">
                        <a:latin typeface="Cambria Math" panose="02040503050406030204" pitchFamily="18" charset="0"/>
                        <a:ea typeface="微軟正黑體" panose="020B0604030504040204" pitchFamily="34" charset="-120"/>
                      </a:rPr>
                      <m:t>𝑎𝑥</m:t>
                    </m:r>
                    <m:r>
                      <a:rPr lang="en-US" altLang="zh-TW" sz="1800" i="1" dirty="0">
                        <a:latin typeface="Cambria Math" panose="02040503050406030204" pitchFamily="18" charset="0"/>
                        <a:ea typeface="微軟正黑體" panose="020B0604030504040204" pitchFamily="34" charset="-120"/>
                      </a:rPr>
                      <m:t>[</m:t>
                    </m:r>
                    <m:r>
                      <a:rPr lang="zh-TW" altLang="en-US" sz="1800" i="1" dirty="0">
                        <a:latin typeface="Cambria Math" panose="02040503050406030204" pitchFamily="18" charset="0"/>
                        <a:ea typeface="微軟正黑體" panose="020B0604030504040204" pitchFamily="34" charset="-120"/>
                      </a:rPr>
                      <m:t>𝑚</m:t>
                    </m:r>
                    <m:d>
                      <m:dPr>
                        <m:endChr m:val="]"/>
                        <m:ctrlPr>
                          <a:rPr lang="en-US" altLang="zh-TW" sz="1800" i="1" dirty="0">
                            <a:latin typeface="Cambria Math" panose="02040503050406030204" pitchFamily="18" charset="0"/>
                            <a:ea typeface="微軟正黑體" panose="020B0604030504040204" pitchFamily="34" charset="-120"/>
                          </a:rPr>
                        </m:ctrlPr>
                      </m:dPr>
                      <m:e>
                        <m:r>
                          <a:rPr lang="zh-TW" altLang="en-US" sz="1800" i="1" dirty="0">
                            <a:latin typeface="Cambria Math" panose="02040503050406030204" pitchFamily="18" charset="0"/>
                            <a:ea typeface="微軟正黑體" panose="020B0604030504040204" pitchFamily="34" charset="-120"/>
                          </a:rPr>
                          <m:t>𝐾</m:t>
                        </m:r>
                        <m:r>
                          <a:rPr lang="en-US" altLang="zh-TW" sz="1800" b="0" i="1" dirty="0" smtClean="0">
                            <a:latin typeface="Cambria Math" panose="02040503050406030204" pitchFamily="18" charset="0"/>
                            <a:ea typeface="微軟正黑體" panose="020B0604030504040204" pitchFamily="34" charset="-120"/>
                          </a:rPr>
                          <m:t>−</m:t>
                        </m:r>
                        <m:r>
                          <a:rPr lang="zh-TW" altLang="en-US" sz="1800" i="1" dirty="0">
                            <a:latin typeface="Cambria Math" panose="02040503050406030204" pitchFamily="18" charset="0"/>
                            <a:ea typeface="微軟正黑體" panose="020B0604030504040204" pitchFamily="34" charset="-120"/>
                          </a:rPr>
                          <m:t>𝐺</m:t>
                        </m:r>
                        <m:d>
                          <m:dPr>
                            <m:ctrlPr>
                              <a:rPr lang="en-US" altLang="zh-TW" sz="1800" i="1" dirty="0">
                                <a:latin typeface="Cambria Math" panose="02040503050406030204" pitchFamily="18" charset="0"/>
                                <a:ea typeface="微軟正黑體" panose="020B0604030504040204" pitchFamily="34" charset="-120"/>
                              </a:rPr>
                            </m:ctrlPr>
                          </m:dPr>
                          <m:e>
                            <m:r>
                              <a:rPr lang="zh-TW" altLang="en-US" sz="1800" i="1" dirty="0">
                                <a:latin typeface="Cambria Math" panose="02040503050406030204" pitchFamily="18" charset="0"/>
                                <a:ea typeface="微軟正黑體" panose="020B0604030504040204" pitchFamily="34" charset="-120"/>
                              </a:rPr>
                              <m:t>𝑇</m:t>
                            </m:r>
                          </m:e>
                        </m:d>
                        <m:r>
                          <m:rPr>
                            <m:nor/>
                          </m:rPr>
                          <a:rPr lang="en-US" altLang="zh-TW" sz="1800" b="0" i="0" dirty="0" smtClean="0">
                            <a:latin typeface="Cambria Math" panose="02040503050406030204" pitchFamily="18" charset="0"/>
                            <a:ea typeface="微軟正黑體" panose="020B0604030504040204" pitchFamily="34" charset="-120"/>
                          </a:rPr>
                          <m:t>)</m:t>
                        </m:r>
                        <m:r>
                          <m:rPr>
                            <m:nor/>
                          </m:rPr>
                          <a:rPr lang="en-US" altLang="zh-TW" sz="1800" b="0" i="0" dirty="0" smtClean="0">
                            <a:latin typeface="微軟正黑體" panose="020B0604030504040204" pitchFamily="34" charset="-120"/>
                            <a:ea typeface="微軟正黑體" panose="020B0604030504040204" pitchFamily="34" charset="-120"/>
                          </a:rPr>
                          <m:t>, </m:t>
                        </m:r>
                        <m:r>
                          <a:rPr lang="en-US" altLang="zh-TW" sz="1800" i="1" dirty="0">
                            <a:latin typeface="Cambria Math" panose="02040503050406030204" pitchFamily="18" charset="0"/>
                            <a:ea typeface="微軟正黑體" panose="020B0604030504040204" pitchFamily="34" charset="-120"/>
                          </a:rPr>
                          <m:t>0 </m:t>
                        </m:r>
                      </m:e>
                    </m:d>
                    <m:r>
                      <a:rPr lang="en-US" altLang="zh-TW" sz="1800" b="0" i="1" dirty="0" smtClean="0">
                        <a:latin typeface="Cambria Math" panose="02040503050406030204" pitchFamily="18" charset="0"/>
                        <a:ea typeface="微軟正黑體" panose="020B0604030504040204" pitchFamily="34" charset="-120"/>
                      </a:rPr>
                      <m:t> </m:t>
                    </m:r>
                    <m:r>
                      <a:rPr lang="en-US" altLang="zh-TW" sz="1800" i="1" dirty="0">
                        <a:latin typeface="Cambria Math" panose="02040503050406030204" pitchFamily="18" charset="0"/>
                        <a:ea typeface="微軟正黑體" panose="020B0604030504040204" pitchFamily="34" charset="-120"/>
                      </a:rPr>
                      <m:t>,</m:t>
                    </m:r>
                    <m:r>
                      <a:rPr lang="en-US" altLang="zh-TW" sz="1800" b="0" i="1" dirty="0" smtClean="0">
                        <a:latin typeface="Cambria Math" panose="02040503050406030204" pitchFamily="18" charset="0"/>
                        <a:ea typeface="微軟正黑體" panose="020B0604030504040204" pitchFamily="34" charset="-120"/>
                      </a:rPr>
                      <m:t> </m:t>
                    </m:r>
                    <m:d>
                      <m:dPr>
                        <m:ctrlPr>
                          <a:rPr lang="en-US" altLang="zh-TW" sz="1800" i="1" dirty="0">
                            <a:latin typeface="Cambria Math" panose="02040503050406030204" pitchFamily="18" charset="0"/>
                            <a:ea typeface="微軟正黑體" panose="020B0604030504040204" pitchFamily="34" charset="-120"/>
                          </a:rPr>
                        </m:ctrlPr>
                      </m:dPr>
                      <m:e>
                        <m:r>
                          <a:rPr lang="en-US" altLang="zh-TW" sz="1800" i="1" dirty="0">
                            <a:latin typeface="Cambria Math" panose="02040503050406030204" pitchFamily="18" charset="0"/>
                            <a:ea typeface="微軟正黑體" panose="020B0604030504040204" pitchFamily="34" charset="-120"/>
                          </a:rPr>
                          <m:t>1−</m:t>
                        </m:r>
                        <m:r>
                          <a:rPr lang="zh-TW" altLang="en-US" sz="1800" i="1" dirty="0">
                            <a:latin typeface="Cambria Math" panose="02040503050406030204" pitchFamily="18" charset="0"/>
                            <a:ea typeface="微軟正黑體" panose="020B0604030504040204" pitchFamily="34" charset="-120"/>
                          </a:rPr>
                          <m:t>𝛼</m:t>
                        </m:r>
                      </m:e>
                    </m:d>
                    <m:r>
                      <a:rPr lang="zh-TW" altLang="en-US" sz="1800" i="1" dirty="0">
                        <a:latin typeface="Cambria Math" panose="02040503050406030204" pitchFamily="18" charset="0"/>
                        <a:ea typeface="微軟正黑體" panose="020B0604030504040204" pitchFamily="34" charset="-120"/>
                      </a:rPr>
                      <m:t>𝑉</m:t>
                    </m:r>
                    <m:d>
                      <m:dPr>
                        <m:ctrlPr>
                          <a:rPr lang="en-US" altLang="zh-TW" sz="1800" i="1" dirty="0">
                            <a:latin typeface="Cambria Math" panose="02040503050406030204" pitchFamily="18" charset="0"/>
                            <a:ea typeface="微軟正黑體" panose="020B0604030504040204" pitchFamily="34" charset="-120"/>
                          </a:rPr>
                        </m:ctrlPr>
                      </m:dPr>
                      <m:e>
                        <m:r>
                          <a:rPr lang="zh-TW" altLang="en-US" sz="1800" i="1" dirty="0">
                            <a:latin typeface="Cambria Math" panose="02040503050406030204" pitchFamily="18" charset="0"/>
                            <a:ea typeface="微軟正黑體" panose="020B0604030504040204" pitchFamily="34" charset="-120"/>
                          </a:rPr>
                          <m:t>𝑇</m:t>
                        </m:r>
                      </m:e>
                    </m:d>
                    <m:r>
                      <a:rPr lang="en-US" altLang="zh-TW" sz="1800" b="0" i="1" dirty="0" smtClean="0">
                        <a:latin typeface="Cambria Math" panose="02040503050406030204" pitchFamily="18" charset="0"/>
                        <a:ea typeface="微軟正黑體" panose="020B0604030504040204" pitchFamily="34" charset="-120"/>
                      </a:rPr>
                      <m:t> ]</m:t>
                    </m:r>
                  </m:oMath>
                </a14:m>
                <a:endParaRPr lang="en-US" altLang="zh-TW" sz="1800" dirty="0" smtClean="0">
                  <a:latin typeface="微軟正黑體" panose="020B0604030504040204" pitchFamily="34" charset="-120"/>
                  <a:ea typeface="微軟正黑體" panose="020B0604030504040204" pitchFamily="34" charset="-12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𝑃</m:t>
                      </m:r>
                      <m:r>
                        <a:rPr lang="en-US" altLang="zh-TW" sz="1800" i="1" dirty="0">
                          <a:latin typeface="Cambria Math" panose="02040503050406030204" pitchFamily="18" charset="0"/>
                          <a:ea typeface="微軟正黑體" panose="020B0604030504040204" pitchFamily="34" charset="-120"/>
                        </a:rPr>
                        <m:t>=</m:t>
                      </m:r>
                      <m:r>
                        <a:rPr lang="en-US" altLang="zh-TW" sz="1800" i="1" dirty="0" smtClean="0">
                          <a:latin typeface="Cambria Math" panose="02040503050406030204" pitchFamily="18" charset="0"/>
                          <a:ea typeface="微軟正黑體" panose="020B0604030504040204" pitchFamily="34" charset="-120"/>
                        </a:rPr>
                        <m:t>𝑂𝑝𝑡𝑖𝑜𝑛</m:t>
                      </m:r>
                      <m:r>
                        <a:rPr lang="en-US" altLang="zh-TW" sz="1800" i="1" dirty="0" smtClean="0">
                          <a:latin typeface="Cambria Math" panose="02040503050406030204" pitchFamily="18" charset="0"/>
                          <a:ea typeface="微軟正黑體" panose="020B0604030504040204" pitchFamily="34" charset="-120"/>
                        </a:rPr>
                        <m:t> </m:t>
                      </m:r>
                      <m:r>
                        <a:rPr lang="en-US" altLang="zh-TW" sz="1800" b="0" i="1" dirty="0" smtClean="0">
                          <a:latin typeface="Cambria Math" panose="02040503050406030204" pitchFamily="18" charset="0"/>
                          <a:ea typeface="微軟正黑體" panose="020B0604030504040204" pitchFamily="34" charset="-120"/>
                        </a:rPr>
                        <m:t>𝑒𝑥𝑝𝑒𝑐𝑡</m:t>
                      </m:r>
                      <m:r>
                        <a:rPr lang="en-US" altLang="zh-TW" sz="1800" b="0" i="1" dirty="0" smtClean="0">
                          <a:latin typeface="Cambria Math" panose="02040503050406030204" pitchFamily="18" charset="0"/>
                          <a:ea typeface="微軟正黑體" panose="020B0604030504040204" pitchFamily="34" charset="-120"/>
                        </a:rPr>
                        <m:t> </m:t>
                      </m:r>
                      <m:r>
                        <a:rPr lang="en-US" altLang="zh-TW" sz="1800" b="0" i="1" dirty="0" smtClean="0">
                          <a:latin typeface="Cambria Math" panose="02040503050406030204" pitchFamily="18" charset="0"/>
                          <a:ea typeface="微軟正黑體" panose="020B0604030504040204" pitchFamily="34" charset="-120"/>
                        </a:rPr>
                        <m:t>𝑣𝑎𝑙𝑢𝑒</m:t>
                      </m:r>
                      <m:r>
                        <a:rPr lang="en-US" altLang="zh-TW" sz="1800" b="0" i="1" dirty="0" smtClean="0">
                          <a:latin typeface="Cambria Math" panose="02040503050406030204" pitchFamily="18" charset="0"/>
                          <a:ea typeface="微軟正黑體" panose="020B0604030504040204" pitchFamily="34" charset="-120"/>
                        </a:rPr>
                        <m:t>   </m:t>
                      </m:r>
                    </m:oMath>
                  </m:oMathPara>
                </a14:m>
                <a:endParaRPr lang="en-US" altLang="zh-TW" sz="1800" b="0" i="1" dirty="0" smtClean="0">
                  <a:latin typeface="Cambria Math" panose="02040503050406030204" pitchFamily="18" charset="0"/>
                  <a:ea typeface="微軟正黑體" panose="020B0604030504040204" pitchFamily="34" charset="-120"/>
                </a:endParaRPr>
              </a:p>
              <a:p>
                <a:pPr marL="0" indent="0">
                  <a:lnSpc>
                    <a:spcPct val="150000"/>
                  </a:lnSpc>
                  <a:buNone/>
                </a:pPr>
                <a14:m>
                  <m:oMath xmlns:m="http://schemas.openxmlformats.org/officeDocument/2006/math">
                    <m:r>
                      <a:rPr lang="en-US" altLang="zh-TW" sz="1800" b="0" i="1" dirty="0" smtClean="0">
                        <a:latin typeface="Cambria Math" panose="02040503050406030204" pitchFamily="18" charset="0"/>
                        <a:ea typeface="微軟正黑體" panose="020B0604030504040204" pitchFamily="34" charset="-120"/>
                      </a:rPr>
                      <m:t>=</m:t>
                    </m:r>
                    <m:acc>
                      <m:accPr>
                        <m:chr m:val="̃"/>
                        <m:ctrlPr>
                          <a:rPr lang="en-US" altLang="zh-TW" sz="1800" b="0" i="1" dirty="0" smtClean="0">
                            <a:latin typeface="Cambria Math" panose="02040503050406030204" pitchFamily="18" charset="0"/>
                            <a:ea typeface="微軟正黑體" panose="020B0604030504040204" pitchFamily="34" charset="-120"/>
                          </a:rPr>
                        </m:ctrlPr>
                      </m:accPr>
                      <m:e>
                        <m:r>
                          <a:rPr lang="en-US" altLang="zh-TW" sz="1800" b="0" i="1" dirty="0" smtClean="0">
                            <a:latin typeface="Cambria Math" panose="02040503050406030204" pitchFamily="18" charset="0"/>
                            <a:ea typeface="微軟正黑體" panose="020B0604030504040204" pitchFamily="34" charset="-120"/>
                          </a:rPr>
                          <m:t>𝐸</m:t>
                        </m:r>
                      </m:e>
                    </m:acc>
                    <m:r>
                      <a:rPr lang="en-US" altLang="zh-TW" sz="1800" b="0" i="1" dirty="0" smtClean="0">
                        <a:latin typeface="Cambria Math" panose="02040503050406030204" pitchFamily="18" charset="0"/>
                        <a:ea typeface="微軟正黑體" panose="020B0604030504040204" pitchFamily="34" charset="-120"/>
                      </a:rPr>
                      <m:t>{ </m:t>
                    </m:r>
                    <m:d>
                      <m:dPr>
                        <m:begChr m:val="["/>
                        <m:endChr m:val="]"/>
                        <m:ctrlPr>
                          <a:rPr lang="en-US" altLang="zh-TW" sz="1800" b="0" i="1" dirty="0" smtClean="0">
                            <a:latin typeface="Cambria Math" panose="02040503050406030204" pitchFamily="18" charset="0"/>
                            <a:ea typeface="微軟正黑體" panose="020B0604030504040204" pitchFamily="34" charset="-120"/>
                          </a:rPr>
                        </m:ctrlPr>
                      </m:dPr>
                      <m:e>
                        <m:r>
                          <a:rPr lang="en-US" altLang="zh-TW" sz="1800" b="0" i="1" dirty="0" smtClean="0">
                            <a:latin typeface="Cambria Math" panose="02040503050406030204" pitchFamily="18" charset="0"/>
                            <a:ea typeface="微軟正黑體" panose="020B0604030504040204" pitchFamily="34" charset="-120"/>
                          </a:rPr>
                          <m:t>𝑚</m:t>
                        </m:r>
                        <m:d>
                          <m:dPr>
                            <m:ctrlPr>
                              <a:rPr lang="en-US" altLang="zh-TW" sz="1800" b="0" i="1" dirty="0" smtClean="0">
                                <a:latin typeface="Cambria Math" panose="02040503050406030204" pitchFamily="18" charset="0"/>
                                <a:ea typeface="微軟正黑體" panose="020B0604030504040204" pitchFamily="34" charset="-120"/>
                              </a:rPr>
                            </m:ctrlPr>
                          </m:dPr>
                          <m:e>
                            <m:r>
                              <a:rPr lang="en-US" altLang="zh-TW" sz="1800" b="0" i="1" dirty="0" smtClean="0">
                                <a:latin typeface="Cambria Math" panose="02040503050406030204" pitchFamily="18" charset="0"/>
                                <a:ea typeface="微軟正黑體" panose="020B0604030504040204" pitchFamily="34" charset="-120"/>
                              </a:rPr>
                              <m:t>𝐾</m:t>
                            </m:r>
                            <m:r>
                              <a:rPr lang="en-US" altLang="zh-TW" sz="1800" b="0" i="1" dirty="0" smtClean="0">
                                <a:latin typeface="Cambria Math" panose="02040503050406030204" pitchFamily="18" charset="0"/>
                                <a:ea typeface="微軟正黑體" panose="020B0604030504040204" pitchFamily="34" charset="-120"/>
                              </a:rPr>
                              <m:t>−</m:t>
                            </m:r>
                            <m:r>
                              <a:rPr lang="en-US" altLang="zh-TW" sz="1800" b="0" i="1" dirty="0" smtClean="0">
                                <a:latin typeface="Cambria Math" panose="02040503050406030204" pitchFamily="18" charset="0"/>
                                <a:ea typeface="微軟正黑體" panose="020B0604030504040204" pitchFamily="34" charset="-120"/>
                              </a:rPr>
                              <m:t>𝐺</m:t>
                            </m:r>
                            <m:d>
                              <m:dPr>
                                <m:ctrlPr>
                                  <a:rPr lang="en-US" altLang="zh-TW" sz="1800" b="0" i="1" dirty="0" smtClean="0">
                                    <a:latin typeface="Cambria Math" panose="02040503050406030204" pitchFamily="18" charset="0"/>
                                    <a:ea typeface="微軟正黑體" panose="020B0604030504040204" pitchFamily="34" charset="-120"/>
                                  </a:rPr>
                                </m:ctrlPr>
                              </m:dPr>
                              <m:e>
                                <m:r>
                                  <a:rPr lang="en-US" altLang="zh-TW" sz="1800" b="0" i="1" dirty="0" smtClean="0">
                                    <a:latin typeface="Cambria Math" panose="02040503050406030204" pitchFamily="18" charset="0"/>
                                    <a:ea typeface="微軟正黑體" panose="020B0604030504040204" pitchFamily="34" charset="-120"/>
                                  </a:rPr>
                                  <m:t>𝑇</m:t>
                                </m:r>
                              </m:e>
                            </m:d>
                            <m:r>
                              <a:rPr lang="en-US" altLang="zh-TW" sz="1800" b="0" i="1" dirty="0" smtClean="0">
                                <a:latin typeface="Cambria Math" panose="02040503050406030204" pitchFamily="18" charset="0"/>
                                <a:ea typeface="微軟正黑體" panose="020B0604030504040204" pitchFamily="34" charset="-120"/>
                              </a:rPr>
                              <m:t> </m:t>
                            </m:r>
                          </m:e>
                        </m:d>
                      </m:e>
                    </m:d>
                    <m:r>
                      <a:rPr lang="en-US" altLang="zh-TW" sz="1800" b="0" i="1" dirty="0" smtClean="0">
                        <a:latin typeface="Cambria Math" panose="02040503050406030204" pitchFamily="18" charset="0"/>
                        <a:ea typeface="Cambria Math" panose="02040503050406030204" pitchFamily="18" charset="0"/>
                      </a:rPr>
                      <m:t>∙</m:t>
                    </m:r>
                    <m:sSup>
                      <m:sSupPr>
                        <m:ctrlPr>
                          <a:rPr lang="en-US" altLang="zh-TW" sz="1800" b="0" i="1" dirty="0" smtClean="0">
                            <a:latin typeface="Cambria Math" panose="02040503050406030204" pitchFamily="18" charset="0"/>
                            <a:ea typeface="Cambria Math" panose="02040503050406030204" pitchFamily="18" charset="0"/>
                          </a:rPr>
                        </m:ctrlPr>
                      </m:sSupPr>
                      <m:e>
                        <m:r>
                          <a:rPr lang="en-US" altLang="zh-TW" sz="1800" b="0" i="1" dirty="0" smtClean="0">
                            <a:latin typeface="Cambria Math" panose="02040503050406030204" pitchFamily="18" charset="0"/>
                            <a:ea typeface="Cambria Math" panose="02040503050406030204" pitchFamily="18" charset="0"/>
                          </a:rPr>
                          <m:t>𝑒</m:t>
                        </m:r>
                      </m:e>
                      <m:sup>
                        <m:r>
                          <a:rPr lang="en-US" altLang="zh-TW" sz="1800" b="0" i="1" dirty="0" smtClean="0">
                            <a:latin typeface="Cambria Math" panose="02040503050406030204" pitchFamily="18" charset="0"/>
                            <a:ea typeface="Cambria Math" panose="02040503050406030204" pitchFamily="18" charset="0"/>
                          </a:rPr>
                          <m:t>−</m:t>
                        </m:r>
                        <m:r>
                          <a:rPr lang="en-US" altLang="zh-TW" sz="1800" b="0" i="1" dirty="0" smtClean="0">
                            <a:latin typeface="Cambria Math" panose="02040503050406030204" pitchFamily="18" charset="0"/>
                            <a:ea typeface="Cambria Math" panose="02040503050406030204" pitchFamily="18" charset="0"/>
                          </a:rPr>
                          <m:t>𝑟𝑇</m:t>
                        </m:r>
                      </m:sup>
                    </m:sSup>
                    <m:r>
                      <a:rPr lang="en-US" altLang="zh-TW" sz="1800" b="0" i="1" dirty="0" smtClean="0">
                        <a:latin typeface="Cambria Math" panose="02040503050406030204" pitchFamily="18" charset="0"/>
                        <a:ea typeface="Cambria Math" panose="02040503050406030204" pitchFamily="18" charset="0"/>
                      </a:rPr>
                      <m:t>∙</m:t>
                    </m:r>
                    <m:sSub>
                      <m:sSubPr>
                        <m:ctrlPr>
                          <a:rPr lang="en-US" altLang="zh-TW" sz="1800" b="0" i="1" dirty="0" smtClean="0">
                            <a:latin typeface="Cambria Math" panose="02040503050406030204" pitchFamily="18" charset="0"/>
                            <a:ea typeface="Cambria Math" panose="02040503050406030204" pitchFamily="18" charset="0"/>
                          </a:rPr>
                        </m:ctrlPr>
                      </m:sSubPr>
                      <m:e>
                        <m:r>
                          <a:rPr lang="en-US" altLang="zh-TW" sz="1800" b="0" i="1" dirty="0" smtClean="0">
                            <a:latin typeface="Cambria Math" panose="02040503050406030204" pitchFamily="18" charset="0"/>
                            <a:ea typeface="Cambria Math" panose="02040503050406030204" pitchFamily="18" charset="0"/>
                          </a:rPr>
                          <m:t>𝐼</m:t>
                        </m:r>
                      </m:e>
                      <m:sub>
                        <m:r>
                          <a:rPr lang="en-US" altLang="zh-TW" sz="1800" b="0" i="1" dirty="0" smtClean="0">
                            <a:latin typeface="Cambria Math" panose="02040503050406030204" pitchFamily="18" charset="0"/>
                            <a:ea typeface="Cambria Math" panose="02040503050406030204" pitchFamily="18" charset="0"/>
                          </a:rPr>
                          <m:t>{</m:t>
                        </m:r>
                        <m:r>
                          <a:rPr lang="zh-TW" altLang="en-US" sz="1800" i="1" dirty="0">
                            <a:latin typeface="Cambria Math" panose="02040503050406030204" pitchFamily="18" charset="0"/>
                            <a:ea typeface="Cambria Math" panose="02040503050406030204" pitchFamily="18" charset="0"/>
                          </a:rPr>
                          <m:t>履約</m:t>
                        </m:r>
                        <m:r>
                          <a:rPr lang="zh-TW" altLang="en-US" sz="1800" i="1" dirty="0" smtClean="0">
                            <a:latin typeface="Cambria Math" panose="02040503050406030204" pitchFamily="18" charset="0"/>
                            <a:ea typeface="Cambria Math" panose="02040503050406030204" pitchFamily="18" charset="0"/>
                          </a:rPr>
                          <m:t> </m:t>
                        </m:r>
                        <m:r>
                          <a:rPr lang="zh-TW" altLang="en-US" sz="1800" i="1" dirty="0">
                            <a:latin typeface="Cambria Math" panose="02040503050406030204" pitchFamily="18" charset="0"/>
                            <a:ea typeface="Cambria Math" panose="02040503050406030204" pitchFamily="18" charset="0"/>
                          </a:rPr>
                          <m:t>足夠支付</m:t>
                        </m:r>
                        <m:r>
                          <a:rPr lang="en-US" altLang="zh-TW" sz="1800" i="1" dirty="0" smtClean="0">
                            <a:latin typeface="Cambria Math" panose="02040503050406030204" pitchFamily="18" charset="0"/>
                            <a:ea typeface="Cambria Math" panose="02040503050406030204" pitchFamily="18" charset="0"/>
                          </a:rPr>
                          <m:t>}</m:t>
                        </m:r>
                      </m:sub>
                    </m:sSub>
                    <m:r>
                      <a:rPr lang="en-US" altLang="zh-TW" sz="1800" i="1" dirty="0">
                        <a:latin typeface="Cambria Math" panose="02040503050406030204" pitchFamily="18" charset="0"/>
                        <a:ea typeface="Cambria Math" panose="02040503050406030204" pitchFamily="18" charset="0"/>
                      </a:rPr>
                      <m:t>}+</m:t>
                    </m:r>
                    <m:acc>
                      <m:accPr>
                        <m:chr m:val="̃"/>
                        <m:ctrlPr>
                          <a:rPr lang="en-US" altLang="zh-TW" sz="1800" i="1" dirty="0">
                            <a:latin typeface="Cambria Math" panose="02040503050406030204" pitchFamily="18" charset="0"/>
                            <a:ea typeface="微軟正黑體" panose="020B0604030504040204" pitchFamily="34" charset="-120"/>
                          </a:rPr>
                        </m:ctrlPr>
                      </m:accPr>
                      <m:e>
                        <m:r>
                          <a:rPr lang="en-US" altLang="zh-TW" sz="1800" i="1" dirty="0">
                            <a:latin typeface="Cambria Math" panose="02040503050406030204" pitchFamily="18" charset="0"/>
                            <a:ea typeface="微軟正黑體" panose="020B0604030504040204" pitchFamily="34" charset="-120"/>
                          </a:rPr>
                          <m:t>𝐸</m:t>
                        </m:r>
                      </m:e>
                    </m:acc>
                    <m:r>
                      <a:rPr lang="en-US" altLang="zh-TW" sz="1800" i="1" dirty="0">
                        <a:latin typeface="Cambria Math" panose="02040503050406030204" pitchFamily="18" charset="0"/>
                        <a:ea typeface="微軟正黑體" panose="020B0604030504040204" pitchFamily="34" charset="-120"/>
                      </a:rPr>
                      <m:t>{[(1−</m:t>
                    </m:r>
                    <m:r>
                      <a:rPr lang="zh-TW" altLang="en-US" sz="1800" i="1" dirty="0">
                        <a:latin typeface="Cambria Math" panose="02040503050406030204" pitchFamily="18" charset="0"/>
                        <a:ea typeface="微軟正黑體" panose="020B0604030504040204" pitchFamily="34" charset="-120"/>
                      </a:rPr>
                      <m:t>𝛼</m:t>
                    </m:r>
                    <m:r>
                      <a:rPr lang="en-US" altLang="zh-TW" sz="1800" i="1" dirty="0">
                        <a:latin typeface="Cambria Math" panose="02040503050406030204" pitchFamily="18" charset="0"/>
                        <a:ea typeface="微軟正黑體" panose="020B0604030504040204" pitchFamily="34" charset="-120"/>
                      </a:rPr>
                      <m:t>)</m:t>
                    </m:r>
                    <m:r>
                      <a:rPr lang="zh-TW" altLang="en-US" sz="1800" i="1" dirty="0">
                        <a:latin typeface="Cambria Math" panose="02040503050406030204" pitchFamily="18" charset="0"/>
                        <a:ea typeface="微軟正黑體" panose="020B0604030504040204" pitchFamily="34" charset="-120"/>
                      </a:rPr>
                      <m:t>𝑉</m:t>
                    </m:r>
                    <m:r>
                      <a:rPr lang="en-US" altLang="zh-TW" sz="1800" i="1" dirty="0">
                        <a:latin typeface="Cambria Math" panose="02040503050406030204" pitchFamily="18" charset="0"/>
                        <a:ea typeface="微軟正黑體" panose="020B0604030504040204" pitchFamily="34" charset="-120"/>
                      </a:rPr>
                      <m:t>(</m:t>
                    </m:r>
                    <m:r>
                      <a:rPr lang="zh-TW" altLang="en-US" sz="1800" i="1" dirty="0">
                        <a:latin typeface="Cambria Math" panose="02040503050406030204" pitchFamily="18" charset="0"/>
                        <a:ea typeface="微軟正黑體" panose="020B0604030504040204" pitchFamily="34" charset="-120"/>
                      </a:rPr>
                      <m:t>𝑇</m:t>
                    </m:r>
                    <m:r>
                      <a:rPr lang="en-US" altLang="zh-TW" sz="1800" i="1" dirty="0">
                        <a:latin typeface="Cambria Math" panose="02040503050406030204" pitchFamily="18" charset="0"/>
                        <a:ea typeface="微軟正黑體" panose="020B0604030504040204" pitchFamily="34" charset="-120"/>
                      </a:rPr>
                      <m:t>)</m:t>
                    </m:r>
                  </m:oMath>
                </a14:m>
                <a:r>
                  <a:rPr lang="en-US" altLang="zh-TW" sz="1800" dirty="0">
                    <a:latin typeface="微軟正黑體" panose="020B0604030504040204" pitchFamily="34" charset="-120"/>
                    <a:ea typeface="微軟正黑體" panose="020B0604030504040204" pitchFamily="34" charset="-120"/>
                  </a:rPr>
                  <a:t>]</a:t>
                </a:r>
                <a:r>
                  <a:rPr lang="en-US" altLang="zh-TW" sz="1800" dirty="0">
                    <a:ea typeface="Cambria Math" panose="02040503050406030204" pitchFamily="18" charset="0"/>
                  </a:rPr>
                  <a:t> </a:t>
                </a:r>
                <a14:m>
                  <m:oMath xmlns:m="http://schemas.openxmlformats.org/officeDocument/2006/math">
                    <m:r>
                      <a:rPr lang="en-US" altLang="zh-TW" sz="1800" i="1" dirty="0">
                        <a:latin typeface="Cambria Math" panose="02040503050406030204" pitchFamily="18" charset="0"/>
                        <a:ea typeface="Cambria Math" panose="02040503050406030204" pitchFamily="18" charset="0"/>
                      </a:rPr>
                      <m:t>∙</m:t>
                    </m:r>
                    <m:sSup>
                      <m:sSupPr>
                        <m:ctrlPr>
                          <a:rPr lang="en-US" altLang="zh-TW" sz="1800" i="1" dirty="0">
                            <a:latin typeface="Cambria Math" panose="02040503050406030204" pitchFamily="18" charset="0"/>
                            <a:ea typeface="Cambria Math" panose="02040503050406030204" pitchFamily="18" charset="0"/>
                          </a:rPr>
                        </m:ctrlPr>
                      </m:sSupPr>
                      <m:e>
                        <m:r>
                          <a:rPr lang="en-US" altLang="zh-TW" sz="1800" i="1" dirty="0">
                            <a:latin typeface="Cambria Math" panose="02040503050406030204" pitchFamily="18" charset="0"/>
                            <a:ea typeface="Cambria Math" panose="02040503050406030204" pitchFamily="18" charset="0"/>
                          </a:rPr>
                          <m:t>𝑒</m:t>
                        </m:r>
                      </m:e>
                      <m:sup>
                        <m:r>
                          <a:rPr lang="en-US" altLang="zh-TW" sz="1800" i="1" dirty="0">
                            <a:latin typeface="Cambria Math" panose="02040503050406030204" pitchFamily="18" charset="0"/>
                            <a:ea typeface="Cambria Math" panose="02040503050406030204" pitchFamily="18" charset="0"/>
                          </a:rPr>
                          <m:t>−</m:t>
                        </m:r>
                        <m:r>
                          <a:rPr lang="en-US" altLang="zh-TW" sz="1800" i="1" dirty="0">
                            <a:latin typeface="Cambria Math" panose="02040503050406030204" pitchFamily="18" charset="0"/>
                            <a:ea typeface="Cambria Math" panose="02040503050406030204" pitchFamily="18" charset="0"/>
                          </a:rPr>
                          <m:t>𝑟𝑇</m:t>
                        </m:r>
                      </m:sup>
                    </m:sSup>
                    <m:r>
                      <a:rPr lang="en-US" altLang="zh-TW" sz="1800" i="1" dirty="0">
                        <a:latin typeface="Cambria Math" panose="02040503050406030204" pitchFamily="18" charset="0"/>
                        <a:ea typeface="Cambria Math" panose="02040503050406030204" pitchFamily="18" charset="0"/>
                      </a:rPr>
                      <m: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𝐼</m:t>
                        </m:r>
                      </m:e>
                      <m:sub>
                        <m:r>
                          <a:rPr lang="en-US" altLang="zh-TW" sz="1800" i="1" dirty="0">
                            <a:latin typeface="Cambria Math" panose="02040503050406030204" pitchFamily="18" charset="0"/>
                            <a:ea typeface="Cambria Math" panose="02040503050406030204" pitchFamily="18" charset="0"/>
                          </a:rPr>
                          <m:t>{</m:t>
                        </m:r>
                        <m:r>
                          <a:rPr lang="zh-TW" altLang="en-US" sz="1800" i="1" dirty="0">
                            <a:latin typeface="Cambria Math" panose="02040503050406030204" pitchFamily="18" charset="0"/>
                            <a:ea typeface="Cambria Math" panose="02040503050406030204" pitchFamily="18" charset="0"/>
                          </a:rPr>
                          <m:t>履約 </m:t>
                        </m:r>
                        <m:r>
                          <a:rPr lang="zh-TW" altLang="en-US" sz="1800" i="1" dirty="0" smtClean="0">
                            <a:latin typeface="Cambria Math" panose="02040503050406030204" pitchFamily="18" charset="0"/>
                            <a:ea typeface="Cambria Math" panose="02040503050406030204" pitchFamily="18" charset="0"/>
                          </a:rPr>
                          <m:t>不足</m:t>
                        </m:r>
                        <m:r>
                          <a:rPr lang="zh-TW" altLang="en-US" sz="1800" i="1" dirty="0">
                            <a:latin typeface="Cambria Math" panose="02040503050406030204" pitchFamily="18" charset="0"/>
                            <a:ea typeface="Cambria Math" panose="02040503050406030204" pitchFamily="18" charset="0"/>
                          </a:rPr>
                          <m:t>支付</m:t>
                        </m:r>
                        <m:r>
                          <a:rPr lang="en-US" altLang="zh-TW" sz="1800" i="1" dirty="0">
                            <a:latin typeface="Cambria Math" panose="02040503050406030204" pitchFamily="18" charset="0"/>
                            <a:ea typeface="Cambria Math" panose="02040503050406030204" pitchFamily="18" charset="0"/>
                          </a:rPr>
                          <m:t>}</m:t>
                        </m:r>
                      </m:sub>
                    </m:sSub>
                    <m:r>
                      <a:rPr lang="en-US" altLang="zh-TW" sz="1800" i="1" dirty="0" smtClean="0">
                        <a:latin typeface="Cambria Math" panose="02040503050406030204" pitchFamily="18" charset="0"/>
                        <a:ea typeface="Cambria Math" panose="02040503050406030204" pitchFamily="18" charset="0"/>
                      </a:rPr>
                      <m:t>}</m:t>
                    </m:r>
                  </m:oMath>
                </a14:m>
                <a:endParaRPr lang="en-US" altLang="zh-TW" sz="1800" dirty="0" smtClean="0">
                  <a:latin typeface="微軟正黑體" panose="020B0604030504040204" pitchFamily="34" charset="-120"/>
                  <a:ea typeface="微軟正黑體" panose="020B0604030504040204" pitchFamily="34" charset="-120"/>
                </a:endParaRPr>
              </a:p>
              <a:p>
                <a:pPr marL="0" indent="0">
                  <a:lnSpc>
                    <a:spcPct val="150000"/>
                  </a:lnSpc>
                  <a:buNone/>
                </a:pPr>
                <a:r>
                  <a:rPr lang="en-US" altLang="zh-TW" sz="1800" dirty="0" smtClean="0">
                    <a:latin typeface="微軟正黑體" panose="020B0604030504040204" pitchFamily="34" charset="-120"/>
                    <a:ea typeface="微軟正黑體" panose="020B0604030504040204" pitchFamily="34" charset="-120"/>
                  </a:rPr>
                  <a:t>=</a:t>
                </a:r>
                <a:r>
                  <a:rPr lang="en-US" altLang="zh-TW" sz="1800" dirty="0"/>
                  <a:t> </a:t>
                </a:r>
                <a14:m>
                  <m:oMath xmlns:m="http://schemas.openxmlformats.org/officeDocument/2006/math">
                    <m:r>
                      <a:rPr lang="en-US" altLang="zh-TW" sz="1800" i="1">
                        <a:latin typeface="Cambria Math" panose="02040503050406030204" pitchFamily="18" charset="0"/>
                      </a:rPr>
                      <m:t>𝑚𝐾</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r>
                          <a:rPr lang="en-US" altLang="zh-TW" sz="1800" i="1">
                            <a:latin typeface="Cambria Math" panose="02040503050406030204" pitchFamily="18" charset="0"/>
                            <a:ea typeface="Cambria Math" panose="02040503050406030204" pitchFamily="18" charset="0"/>
                          </a:rPr>
                          <m:t>{</m:t>
                        </m:r>
                        <m:r>
                          <a:rPr lang="zh-TW" altLang="en-US" sz="1800" i="1" dirty="0">
                            <a:latin typeface="Cambria Math" panose="02040503050406030204" pitchFamily="18" charset="0"/>
                            <a:ea typeface="Cambria Math" panose="02040503050406030204" pitchFamily="18" charset="0"/>
                          </a:rPr>
                          <m:t>履約 足夠支付</m:t>
                        </m:r>
                        <m:r>
                          <a:rPr lang="en-US" altLang="zh-TW" sz="1800" i="1" dirty="0">
                            <a:latin typeface="Cambria Math" panose="02040503050406030204" pitchFamily="18" charset="0"/>
                            <a:ea typeface="Cambria Math" panose="02040503050406030204" pitchFamily="18" charset="0"/>
                          </a:rPr>
                          <m:t>}</m:t>
                        </m:r>
                      </m:sub>
                    </m:sSub>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𝑚</m:t>
                    </m:r>
                    <m:r>
                      <m:rPr>
                        <m:nor/>
                      </m:rPr>
                      <a:rPr lang="en-US" altLang="zh-TW" sz="1800" i="1" dirty="0"/>
                      <m:t> </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𝐼</m:t>
                        </m:r>
                      </m:e>
                      <m:sub>
                        <m:r>
                          <a:rPr lang="en-US" altLang="zh-TW" sz="1800" i="1">
                            <a:latin typeface="Cambria Math" panose="02040503050406030204" pitchFamily="18" charset="0"/>
                            <a:ea typeface="Cambria Math" panose="02040503050406030204" pitchFamily="18" charset="0"/>
                          </a:rPr>
                          <m:t>{</m:t>
                        </m:r>
                        <m:r>
                          <a:rPr lang="zh-TW" altLang="en-US" sz="1800" i="1" dirty="0">
                            <a:latin typeface="Cambria Math" panose="02040503050406030204" pitchFamily="18" charset="0"/>
                            <a:ea typeface="Cambria Math" panose="02040503050406030204" pitchFamily="18" charset="0"/>
                          </a:rPr>
                          <m:t>履約 足夠支付</m:t>
                        </m:r>
                        <m:r>
                          <a:rPr lang="en-US" altLang="zh-TW" sz="1800" i="1" dirty="0">
                            <a:latin typeface="Cambria Math" panose="02040503050406030204" pitchFamily="18" charset="0"/>
                            <a:ea typeface="Cambria Math" panose="02040503050406030204" pitchFamily="18" charset="0"/>
                          </a:rPr>
                          <m:t>}</m:t>
                        </m:r>
                      </m:sub>
                    </m:sSub>
                    <m:r>
                      <a:rPr lang="en-US" altLang="zh-TW" sz="1800" i="1">
                        <a:latin typeface="Cambria Math" panose="02040503050406030204" pitchFamily="18" charset="0"/>
                        <a:ea typeface="Cambria Math" panose="02040503050406030204" pitchFamily="18" charset="0"/>
                      </a:rPr>
                      <m:t>}</m:t>
                    </m:r>
                  </m:oMath>
                </a14:m>
                <a:endParaRPr lang="en-US" altLang="zh-TW" sz="1800" i="1" dirty="0" smtClean="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m:t>
                      </m:r>
                      <m:sSup>
                        <m:sSupPr>
                          <m:ctrlPr>
                            <a:rPr lang="en-US" altLang="zh-TW" sz="1800" i="1">
                              <a:latin typeface="Cambria Math" panose="02040503050406030204" pitchFamily="18" charset="0"/>
                            </a:rPr>
                          </m:ctrlPr>
                        </m:sSup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𝐼</m:t>
                          </m:r>
                        </m:e>
                        <m:sub>
                          <m:r>
                            <a:rPr lang="en-US" altLang="zh-TW" sz="1800" i="1">
                              <a:latin typeface="Cambria Math" panose="02040503050406030204" pitchFamily="18" charset="0"/>
                              <a:ea typeface="Cambria Math" panose="02040503050406030204" pitchFamily="18" charset="0"/>
                            </a:rPr>
                            <m:t>{</m:t>
                          </m:r>
                          <m:r>
                            <a:rPr lang="zh-TW" altLang="en-US" sz="1800" i="1" dirty="0">
                              <a:latin typeface="Cambria Math" panose="02040503050406030204" pitchFamily="18" charset="0"/>
                              <a:ea typeface="Cambria Math" panose="02040503050406030204" pitchFamily="18" charset="0"/>
                            </a:rPr>
                            <m:t>履約 不足支付</m:t>
                          </m:r>
                          <m:r>
                            <a:rPr lang="en-US" altLang="zh-TW" sz="1800" i="1" dirty="0">
                              <a:latin typeface="Cambria Math" panose="02040503050406030204" pitchFamily="18" charset="0"/>
                              <a:ea typeface="Cambria Math" panose="02040503050406030204" pitchFamily="18" charset="0"/>
                            </a:rPr>
                            <m:t>}</m:t>
                          </m:r>
                        </m:sub>
                      </m:sSub>
                      <m:r>
                        <a:rPr lang="en-US" altLang="zh-TW" sz="1800" i="1">
                          <a:latin typeface="Cambria Math" panose="02040503050406030204" pitchFamily="18" charset="0"/>
                          <a:ea typeface="Cambria Math" panose="02040503050406030204" pitchFamily="18" charset="0"/>
                        </a:rPr>
                        <m:t>}</m:t>
                      </m:r>
                    </m:oMath>
                  </m:oMathPara>
                </a14:m>
                <a:endParaRPr lang="en-US" altLang="zh-TW" sz="1800" i="1" dirty="0">
                  <a:latin typeface="Cambria Math" panose="02040503050406030204" pitchFamily="18" charset="0"/>
                </a:endParaRPr>
              </a:p>
              <a:p>
                <a:pPr marL="0" indent="0">
                  <a:lnSpc>
                    <a:spcPct val="150000"/>
                  </a:lnSpc>
                  <a:buNone/>
                </a:pPr>
                <a:endParaRPr lang="en-US" altLang="zh-TW" sz="1800" dirty="0" smtClean="0">
                  <a:latin typeface="微軟正黑體" panose="020B0604030504040204" pitchFamily="34" charset="-120"/>
                  <a:ea typeface="微軟正黑體" panose="020B0604030504040204" pitchFamily="34" charset="-120"/>
                </a:endParaRPr>
              </a:p>
              <a:p>
                <a:pPr marL="0" indent="0">
                  <a:lnSpc>
                    <a:spcPct val="150000"/>
                  </a:lnSpc>
                  <a:buNone/>
                </a:pPr>
                <a:r>
                  <a:rPr lang="zh-TW" altLang="en-US" sz="1800" dirty="0" smtClean="0">
                    <a:latin typeface="微軟正黑體" panose="020B0604030504040204" pitchFamily="34" charset="-120"/>
                    <a:ea typeface="微軟正黑體" panose="020B0604030504040204" pitchFamily="34" charset="-120"/>
                  </a:rPr>
                  <a:t>履約 </a:t>
                </a:r>
                <a:r>
                  <a:rPr lang="zh-TW" altLang="en-US" sz="1800" dirty="0">
                    <a:latin typeface="微軟正黑體" panose="020B0604030504040204" pitchFamily="34" charset="-120"/>
                    <a:ea typeface="微軟正黑體" panose="020B0604030504040204" pitchFamily="34" charset="-120"/>
                  </a:rPr>
                  <a:t>足夠支付包含</a:t>
                </a:r>
                <a:r>
                  <a:rPr lang="zh-TW" altLang="en-US" sz="1800" dirty="0" smtClean="0">
                    <a:latin typeface="微軟正黑體" panose="020B0604030504040204" pitchFamily="34" charset="-120"/>
                    <a:ea typeface="微軟正黑體" panose="020B0604030504040204" pitchFamily="34" charset="-120"/>
                  </a:rPr>
                  <a:t>存活和破產時選擇權履約足夠支付的區域</a:t>
                </a:r>
                <a:endParaRPr lang="zh-TW" altLang="en-US" sz="1800" dirty="0">
                  <a:latin typeface="微軟正黑體" panose="020B0604030504040204" pitchFamily="34" charset="-120"/>
                  <a:ea typeface="微軟正黑體" panose="020B0604030504040204" pitchFamily="34" charset="-120"/>
                </a:endParaRPr>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xfrm>
                <a:off x="150310" y="1252048"/>
                <a:ext cx="12520106" cy="5446467"/>
              </a:xfrm>
              <a:blipFill rotWithShape="0">
                <a:blip r:embed="rId2"/>
                <a:stretch>
                  <a:fillRect l="-438"/>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11</a:t>
            </a:fld>
            <a:endParaRPr lang="zh-TW" altLang="en-US" dirty="0"/>
          </a:p>
        </p:txBody>
      </p:sp>
      <p:grpSp>
        <p:nvGrpSpPr>
          <p:cNvPr id="5" name="群組 4"/>
          <p:cNvGrpSpPr/>
          <p:nvPr/>
        </p:nvGrpSpPr>
        <p:grpSpPr>
          <a:xfrm>
            <a:off x="6410363" y="3416559"/>
            <a:ext cx="5646525" cy="3293436"/>
            <a:chOff x="121202" y="1336013"/>
            <a:chExt cx="11374407" cy="5032975"/>
          </a:xfrm>
        </p:grpSpPr>
        <p:grpSp>
          <p:nvGrpSpPr>
            <p:cNvPr id="6" name="群組 5"/>
            <p:cNvGrpSpPr/>
            <p:nvPr/>
          </p:nvGrpSpPr>
          <p:grpSpPr>
            <a:xfrm>
              <a:off x="121202" y="1336013"/>
              <a:ext cx="11374407" cy="5032975"/>
              <a:chOff x="121202" y="1336013"/>
              <a:chExt cx="11374407" cy="5032975"/>
            </a:xfrm>
          </p:grpSpPr>
          <p:grpSp>
            <p:nvGrpSpPr>
              <p:cNvPr id="8" name="群組 7"/>
              <p:cNvGrpSpPr/>
              <p:nvPr/>
            </p:nvGrpSpPr>
            <p:grpSpPr>
              <a:xfrm>
                <a:off x="121202" y="1336013"/>
                <a:ext cx="11374407" cy="5032975"/>
                <a:chOff x="290561" y="1344196"/>
                <a:chExt cx="11374407" cy="5032975"/>
              </a:xfrm>
            </p:grpSpPr>
            <p:grpSp>
              <p:nvGrpSpPr>
                <p:cNvPr id="11" name="群組 10"/>
                <p:cNvGrpSpPr/>
                <p:nvPr/>
              </p:nvGrpSpPr>
              <p:grpSpPr>
                <a:xfrm>
                  <a:off x="290561" y="1344196"/>
                  <a:ext cx="11374407" cy="4533224"/>
                  <a:chOff x="170784" y="1514808"/>
                  <a:chExt cx="11374407" cy="4533224"/>
                </a:xfrm>
              </p:grpSpPr>
              <p:grpSp>
                <p:nvGrpSpPr>
                  <p:cNvPr id="21" name="群組 20"/>
                  <p:cNvGrpSpPr/>
                  <p:nvPr/>
                </p:nvGrpSpPr>
                <p:grpSpPr>
                  <a:xfrm>
                    <a:off x="170784" y="1514808"/>
                    <a:ext cx="11374407" cy="4533224"/>
                    <a:chOff x="1257711" y="1585147"/>
                    <a:chExt cx="11374407" cy="4533224"/>
                  </a:xfrm>
                </p:grpSpPr>
                <p:cxnSp>
                  <p:nvCxnSpPr>
                    <p:cNvPr id="24" name="直線接點 23"/>
                    <p:cNvCxnSpPr/>
                    <p:nvPr/>
                  </p:nvCxnSpPr>
                  <p:spPr>
                    <a:xfrm>
                      <a:off x="2386303" y="4341066"/>
                      <a:ext cx="2523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5" name="群組 24"/>
                    <p:cNvGrpSpPr/>
                    <p:nvPr/>
                  </p:nvGrpSpPr>
                  <p:grpSpPr>
                    <a:xfrm>
                      <a:off x="1257711" y="1585147"/>
                      <a:ext cx="11374407" cy="4533224"/>
                      <a:chOff x="22701" y="1571079"/>
                      <a:chExt cx="11374407" cy="4533224"/>
                    </a:xfrm>
                  </p:grpSpPr>
                  <mc:AlternateContent xmlns:mc="http://schemas.openxmlformats.org/markup-compatibility/2006" xmlns:a14="http://schemas.microsoft.com/office/drawing/2010/main">
                    <mc:Choice Requires="a14">
                      <p:sp>
                        <p:nvSpPr>
                          <p:cNvPr id="26" name="文字方塊 25"/>
                          <p:cNvSpPr txBox="1"/>
                          <p:nvPr/>
                        </p:nvSpPr>
                        <p:spPr>
                          <a:xfrm>
                            <a:off x="10817482" y="5595148"/>
                            <a:ext cx="579626" cy="42831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600" b="0" i="1" smtClean="0">
                                      <a:latin typeface="Cambria Math" panose="02040503050406030204" pitchFamily="18" charset="0"/>
                                    </a:rPr>
                                    <m:t>𝑉</m:t>
                                  </m:r>
                                  <m:r>
                                    <a:rPr lang="en-US" altLang="zh-TW" sz="1600" b="0" i="1" smtClean="0">
                                      <a:latin typeface="Cambria Math" panose="02040503050406030204" pitchFamily="18" charset="0"/>
                                    </a:rPr>
                                    <m:t>(</m:t>
                                  </m:r>
                                  <m:r>
                                    <a:rPr lang="en-US" altLang="zh-TW" sz="1600" b="0" i="1" smtClean="0">
                                      <a:latin typeface="Cambria Math" panose="02040503050406030204" pitchFamily="18" charset="0"/>
                                    </a:rPr>
                                    <m:t>𝑇</m:t>
                                  </m:r>
                                  <m:r>
                                    <a:rPr lang="en-US" altLang="zh-TW" sz="1600" b="0" i="1" smtClean="0">
                                      <a:latin typeface="Cambria Math" panose="02040503050406030204" pitchFamily="18" charset="0"/>
                                    </a:rPr>
                                    <m:t>)</m:t>
                                  </m:r>
                                </m:oMath>
                              </m:oMathPara>
                            </a14:m>
                            <a:endParaRPr lang="zh-TW" altLang="en-US" sz="1600" dirty="0"/>
                          </a:p>
                        </p:txBody>
                      </p:sp>
                    </mc:Choice>
                    <mc:Fallback xmlns="">
                      <p:sp>
                        <p:nvSpPr>
                          <p:cNvPr id="19" name="文字方塊 18"/>
                          <p:cNvSpPr txBox="1">
                            <a:spLocks noRot="1" noChangeAspect="1" noMove="1" noResize="1" noEditPoints="1" noAdjustHandles="1" noChangeArrowheads="1" noChangeShapeType="1" noTextEdit="1"/>
                          </p:cNvSpPr>
                          <p:nvPr/>
                        </p:nvSpPr>
                        <p:spPr>
                          <a:xfrm>
                            <a:off x="10817482" y="5595149"/>
                            <a:ext cx="955005" cy="492443"/>
                          </a:xfrm>
                          <a:prstGeom prst="rect">
                            <a:avLst/>
                          </a:prstGeom>
                          <a:blipFill rotWithShape="0">
                            <a:blip r:embed="rId3"/>
                            <a:stretch>
                              <a:fillRect/>
                            </a:stretch>
                          </a:blipFill>
                        </p:spPr>
                        <p:txBody>
                          <a:bodyPr/>
                          <a:lstStyle/>
                          <a:p>
                            <a:r>
                              <a:rPr lang="zh-TW" altLang="en-US">
                                <a:noFill/>
                              </a:rPr>
                              <a:t> </a:t>
                            </a:r>
                          </a:p>
                        </p:txBody>
                      </p:sp>
                    </mc:Fallback>
                  </mc:AlternateContent>
                  <p:cxnSp>
                    <p:nvCxnSpPr>
                      <p:cNvPr id="27" name="直線接點 26"/>
                      <p:cNvCxnSpPr/>
                      <p:nvPr/>
                    </p:nvCxnSpPr>
                    <p:spPr>
                      <a:xfrm>
                        <a:off x="1510056" y="4335215"/>
                        <a:ext cx="8914104" cy="0"/>
                      </a:xfrm>
                      <a:prstGeom prst="line">
                        <a:avLst/>
                      </a:prstGeom>
                      <a:ln w="38100">
                        <a:solidFill>
                          <a:schemeClr val="accent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8" name="直線單箭頭接點 27"/>
                      <p:cNvCxnSpPr/>
                      <p:nvPr/>
                    </p:nvCxnSpPr>
                    <p:spPr>
                      <a:xfrm flipV="1">
                        <a:off x="1257711" y="6095809"/>
                        <a:ext cx="9559771" cy="8494"/>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直線單箭頭接點 28"/>
                      <p:cNvCxnSpPr/>
                      <p:nvPr/>
                    </p:nvCxnSpPr>
                    <p:spPr>
                      <a:xfrm flipV="1">
                        <a:off x="1257711" y="2278968"/>
                        <a:ext cx="0" cy="3821543"/>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文字方塊 29"/>
                          <p:cNvSpPr txBox="1"/>
                          <p:nvPr/>
                        </p:nvSpPr>
                        <p:spPr>
                          <a:xfrm>
                            <a:off x="723518" y="1571079"/>
                            <a:ext cx="786538"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sz="1600" b="0" i="1" smtClean="0">
                                      <a:latin typeface="Cambria Math" panose="02040503050406030204" pitchFamily="18" charset="0"/>
                                    </a:rPr>
                                    <m:t>𝐺</m:t>
                                  </m:r>
                                  <m:r>
                                    <a:rPr lang="en-US" altLang="zh-TW" sz="1600" b="0" i="1" smtClean="0">
                                      <a:latin typeface="Cambria Math" panose="02040503050406030204" pitchFamily="18" charset="0"/>
                                    </a:rPr>
                                    <m:t>(</m:t>
                                  </m:r>
                                  <m:r>
                                    <a:rPr lang="en-US" altLang="zh-TW" sz="1600" b="0" i="1" smtClean="0">
                                      <a:latin typeface="Cambria Math" panose="02040503050406030204" pitchFamily="18" charset="0"/>
                                    </a:rPr>
                                    <m:t>𝑇</m:t>
                                  </m:r>
                                  <m:r>
                                    <a:rPr lang="en-US" altLang="zh-TW" sz="1600" b="0" i="1" smtClean="0">
                                      <a:latin typeface="Cambria Math" panose="02040503050406030204" pitchFamily="18" charset="0"/>
                                    </a:rPr>
                                    <m:t>)</m:t>
                                  </m:r>
                                </m:oMath>
                              </m:oMathPara>
                            </a14:m>
                            <a:endParaRPr lang="zh-TW" altLang="en-US" sz="1600" dirty="0"/>
                          </a:p>
                        </p:txBody>
                      </p:sp>
                    </mc:Choice>
                    <mc:Fallback xmlns="">
                      <p:sp>
                        <p:nvSpPr>
                          <p:cNvPr id="56" name="文字方塊 55"/>
                          <p:cNvSpPr txBox="1">
                            <a:spLocks noRot="1" noChangeAspect="1" noMove="1" noResize="1" noEditPoints="1" noAdjustHandles="1" noChangeArrowheads="1" noChangeShapeType="1" noTextEdit="1"/>
                          </p:cNvSpPr>
                          <p:nvPr/>
                        </p:nvSpPr>
                        <p:spPr>
                          <a:xfrm>
                            <a:off x="723518" y="1571079"/>
                            <a:ext cx="786538" cy="584775"/>
                          </a:xfrm>
                          <a:prstGeom prst="rect">
                            <a:avLst/>
                          </a:prstGeom>
                          <a:blipFill rotWithShape="0">
                            <a:blip r:embed="rId4"/>
                            <a:stretch>
                              <a:fillRect r="-1705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1" name="文字方塊 30"/>
                          <p:cNvSpPr txBox="1"/>
                          <p:nvPr/>
                        </p:nvSpPr>
                        <p:spPr>
                          <a:xfrm>
                            <a:off x="22701" y="4019223"/>
                            <a:ext cx="569429" cy="42831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600" b="0" i="1" smtClean="0">
                                      <a:latin typeface="Cambria Math" panose="02040503050406030204" pitchFamily="18" charset="0"/>
                                    </a:rPr>
                                    <m:t>𝐺</m:t>
                                  </m:r>
                                  <m:r>
                                    <a:rPr lang="en-US" altLang="zh-TW" sz="1600" b="0" i="1" smtClean="0">
                                      <a:latin typeface="Cambria Math" panose="02040503050406030204" pitchFamily="18" charset="0"/>
                                    </a:rPr>
                                    <m:t>(0)</m:t>
                                  </m:r>
                                </m:oMath>
                              </m:oMathPara>
                            </a14:m>
                            <a:endParaRPr lang="zh-TW" altLang="en-US" sz="1600" dirty="0"/>
                          </a:p>
                        </p:txBody>
                      </p:sp>
                    </mc:Choice>
                    <mc:Fallback xmlns="">
                      <p:sp>
                        <p:nvSpPr>
                          <p:cNvPr id="58" name="文字方塊 57"/>
                          <p:cNvSpPr txBox="1">
                            <a:spLocks noRot="1" noChangeAspect="1" noMove="1" noResize="1" noEditPoints="1" noAdjustHandles="1" noChangeArrowheads="1" noChangeShapeType="1" noTextEdit="1"/>
                          </p:cNvSpPr>
                          <p:nvPr/>
                        </p:nvSpPr>
                        <p:spPr>
                          <a:xfrm>
                            <a:off x="22701" y="4019222"/>
                            <a:ext cx="936538" cy="492443"/>
                          </a:xfrm>
                          <a:prstGeom prst="rect">
                            <a:avLst/>
                          </a:prstGeom>
                          <a:blipFill rotWithShape="0">
                            <a:blip r:embed="rId5"/>
                            <a:stretch>
                              <a:fillRect/>
                            </a:stretch>
                          </a:blipFill>
                        </p:spPr>
                        <p:txBody>
                          <a:bodyPr/>
                          <a:lstStyle/>
                          <a:p>
                            <a:r>
                              <a:rPr lang="zh-TW" altLang="en-US">
                                <a:noFill/>
                              </a:rPr>
                              <a:t> </a:t>
                            </a:r>
                          </a:p>
                        </p:txBody>
                      </p:sp>
                    </mc:Fallback>
                  </mc:AlternateContent>
                  <p:cxnSp>
                    <p:nvCxnSpPr>
                      <p:cNvPr id="32" name="直線接點 31"/>
                      <p:cNvCxnSpPr/>
                      <p:nvPr/>
                    </p:nvCxnSpPr>
                    <p:spPr>
                      <a:xfrm>
                        <a:off x="7723163" y="4326998"/>
                        <a:ext cx="0" cy="176059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flipH="1">
                        <a:off x="7723163" y="2278866"/>
                        <a:ext cx="1997612" cy="204813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a:xfrm>
                        <a:off x="3967089" y="2278965"/>
                        <a:ext cx="11723" cy="2064468"/>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cxnSp>
                <p:nvCxnSpPr>
                  <p:cNvPr id="22" name="直線接點 21"/>
                  <p:cNvCxnSpPr/>
                  <p:nvPr/>
                </p:nvCxnSpPr>
                <p:spPr>
                  <a:xfrm>
                    <a:off x="4126895" y="4270727"/>
                    <a:ext cx="1746740" cy="1773513"/>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a:off x="1412273" y="4287162"/>
                    <a:ext cx="1924198" cy="1752376"/>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12" name="文字方塊 11"/>
                <p:cNvSpPr txBox="1"/>
                <p:nvPr/>
              </p:nvSpPr>
              <p:spPr>
                <a:xfrm>
                  <a:off x="2310372" y="2773267"/>
                  <a:ext cx="1886519" cy="1445548"/>
                </a:xfrm>
                <a:prstGeom prst="rect">
                  <a:avLst/>
                </a:prstGeom>
                <a:noFill/>
              </p:spPr>
              <p:txBody>
                <a:bodyPr wrap="square" rtlCol="0">
                  <a:spAutoFit/>
                </a:bodyPr>
                <a:lstStyle/>
                <a:p>
                  <a:r>
                    <a:rPr lang="zh-TW" altLang="en-US" sz="1600" dirty="0" smtClean="0">
                      <a:latin typeface="微軟正黑體" panose="020B0604030504040204" pitchFamily="34" charset="-120"/>
                      <a:ea typeface="微軟正黑體" panose="020B0604030504040204" pitchFamily="34" charset="-120"/>
                    </a:rPr>
                    <a:t>破產 </a:t>
                  </a:r>
                  <a:r>
                    <a:rPr lang="en-US" altLang="zh-TW" sz="1600" dirty="0" smtClean="0">
                      <a:latin typeface="微軟正黑體" panose="020B0604030504040204" pitchFamily="34" charset="-120"/>
                      <a:ea typeface="微軟正黑體" panose="020B0604030504040204" pitchFamily="34" charset="-120"/>
                    </a:rPr>
                    <a:t/>
                  </a:r>
                  <a:br>
                    <a:rPr lang="en-US" altLang="zh-TW" sz="1600" dirty="0" smtClean="0">
                      <a:latin typeface="微軟正黑體" panose="020B0604030504040204" pitchFamily="34" charset="-120"/>
                      <a:ea typeface="微軟正黑體" panose="020B0604030504040204" pitchFamily="34" charset="-120"/>
                    </a:rPr>
                  </a:br>
                  <a:r>
                    <a:rPr lang="en-US" altLang="zh-TW" sz="1600" dirty="0" smtClean="0">
                      <a:latin typeface="微軟正黑體" panose="020B0604030504040204" pitchFamily="34" charset="-120"/>
                      <a:ea typeface="微軟正黑體" panose="020B0604030504040204" pitchFamily="34" charset="-120"/>
                    </a:rPr>
                    <a:t>SB</a:t>
                  </a:r>
                  <a:r>
                    <a:rPr lang="zh-TW" altLang="en-US" sz="1600" dirty="0" smtClean="0">
                      <a:latin typeface="微軟正黑體" panose="020B0604030504040204" pitchFamily="34" charset="-120"/>
                      <a:ea typeface="微軟正黑體" panose="020B0604030504040204" pitchFamily="34" charset="-120"/>
                    </a:rPr>
                    <a:t>部份</a:t>
                  </a:r>
                  <a:endParaRPr lang="en-US" altLang="zh-TW" sz="1600" dirty="0" smtClean="0">
                    <a:latin typeface="微軟正黑體" panose="020B0604030504040204" pitchFamily="34" charset="-120"/>
                    <a:ea typeface="微軟正黑體" panose="020B0604030504040204" pitchFamily="34" charset="-120"/>
                  </a:endParaRPr>
                </a:p>
                <a:p>
                  <a:r>
                    <a:rPr lang="en-US" altLang="zh-TW" sz="1600" dirty="0" smtClean="0">
                      <a:latin typeface="微軟正黑體" panose="020B0604030504040204" pitchFamily="34" charset="-120"/>
                      <a:ea typeface="微軟正黑體" panose="020B0604030504040204" pitchFamily="34" charset="-120"/>
                    </a:rPr>
                    <a:t>GB</a:t>
                  </a:r>
                  <a:r>
                    <a:rPr lang="zh-TW" altLang="en-US" sz="1600" dirty="0" smtClean="0">
                      <a:latin typeface="微軟正黑體" panose="020B0604030504040204" pitchFamily="34" charset="-120"/>
                      <a:ea typeface="微軟正黑體" panose="020B0604030504040204" pitchFamily="34" charset="-120"/>
                    </a:rPr>
                    <a:t>無</a:t>
                  </a:r>
                  <a:endParaRPr lang="zh-TW" altLang="en-US" sz="1600" dirty="0">
                    <a:latin typeface="微軟正黑體" panose="020B0604030504040204" pitchFamily="34" charset="-120"/>
                    <a:ea typeface="微軟正黑體" panose="020B0604030504040204" pitchFamily="34" charset="-120"/>
                  </a:endParaRPr>
                </a:p>
              </p:txBody>
            </p:sp>
            <p:sp>
              <p:nvSpPr>
                <p:cNvPr id="13" name="文字方塊 12"/>
                <p:cNvSpPr txBox="1"/>
                <p:nvPr/>
              </p:nvSpPr>
              <p:spPr>
                <a:xfrm>
                  <a:off x="9364876" y="3079508"/>
                  <a:ext cx="2073498" cy="588926"/>
                </a:xfrm>
                <a:prstGeom prst="rect">
                  <a:avLst/>
                </a:prstGeom>
                <a:noFill/>
              </p:spPr>
              <p:txBody>
                <a:bodyPr wrap="square" rtlCol="0">
                  <a:spAutoFit/>
                </a:bodyPr>
                <a:lstStyle/>
                <a:p>
                  <a:r>
                    <a:rPr lang="zh-TW" altLang="en-US" sz="1600" dirty="0" smtClean="0">
                      <a:latin typeface="微軟正黑體" panose="020B0604030504040204" pitchFamily="34" charset="-120"/>
                      <a:ea typeface="微軟正黑體" panose="020B0604030504040204" pitchFamily="34" charset="-120"/>
                    </a:rPr>
                    <a:t>存活</a:t>
                  </a:r>
                  <a:r>
                    <a:rPr lang="en-US" altLang="zh-TW" sz="1600" dirty="0" smtClean="0">
                      <a:latin typeface="微軟正黑體" panose="020B0604030504040204" pitchFamily="34" charset="-120"/>
                      <a:ea typeface="微軟正黑體" panose="020B0604030504040204" pitchFamily="34" charset="-120"/>
                    </a:rPr>
                    <a:t>(</a:t>
                  </a:r>
                  <a:r>
                    <a:rPr lang="zh-TW" altLang="en-US" sz="1600" dirty="0" smtClean="0">
                      <a:latin typeface="微軟正黑體" panose="020B0604030504040204" pitchFamily="34" charset="-120"/>
                      <a:ea typeface="微軟正黑體" panose="020B0604030504040204" pitchFamily="34" charset="-120"/>
                    </a:rPr>
                    <a:t>未履約</a:t>
                  </a:r>
                  <a:r>
                    <a:rPr lang="en-US" altLang="zh-TW" sz="1600" dirty="0" smtClean="0">
                      <a:latin typeface="微軟正黑體" panose="020B0604030504040204" pitchFamily="34" charset="-120"/>
                      <a:ea typeface="微軟正黑體" panose="020B0604030504040204" pitchFamily="34" charset="-120"/>
                    </a:rPr>
                    <a:t>)</a:t>
                  </a:r>
                  <a:endParaRPr lang="zh-TW" altLang="en-US" sz="1600" dirty="0">
                    <a:latin typeface="微軟正黑體" panose="020B0604030504040204" pitchFamily="34" charset="-120"/>
                    <a:ea typeface="微軟正黑體" panose="020B0604030504040204" pitchFamily="34" charset="-120"/>
                  </a:endParaRPr>
                </a:p>
              </p:txBody>
            </p:sp>
            <p:sp>
              <p:nvSpPr>
                <p:cNvPr id="14" name="文字方塊 13"/>
                <p:cNvSpPr txBox="1"/>
                <p:nvPr/>
              </p:nvSpPr>
              <p:spPr>
                <a:xfrm>
                  <a:off x="8279524" y="4604420"/>
                  <a:ext cx="2966907" cy="588926"/>
                </a:xfrm>
                <a:prstGeom prst="rect">
                  <a:avLst/>
                </a:prstGeom>
                <a:noFill/>
              </p:spPr>
              <p:txBody>
                <a:bodyPr wrap="square" rtlCol="0">
                  <a:spAutoFit/>
                </a:bodyPr>
                <a:lstStyle/>
                <a:p>
                  <a:r>
                    <a:rPr lang="zh-TW" altLang="en-US" sz="1600" dirty="0" smtClean="0">
                      <a:latin typeface="微軟正黑體" panose="020B0604030504040204" pitchFamily="34" charset="-120"/>
                      <a:ea typeface="微軟正黑體" panose="020B0604030504040204" pitchFamily="34" charset="-120"/>
                    </a:rPr>
                    <a:t>存活 </a:t>
                  </a:r>
                  <a:r>
                    <a:rPr lang="en-US" altLang="zh-TW" sz="1600" dirty="0" smtClean="0">
                      <a:latin typeface="微軟正黑體" panose="020B0604030504040204" pitchFamily="34" charset="-120"/>
                      <a:ea typeface="微軟正黑體" panose="020B0604030504040204" pitchFamily="34" charset="-120"/>
                    </a:rPr>
                    <a:t>(</a:t>
                  </a:r>
                  <a:r>
                    <a:rPr lang="zh-TW" altLang="en-US" sz="1600" dirty="0" smtClean="0">
                      <a:latin typeface="微軟正黑體" panose="020B0604030504040204" pitchFamily="34" charset="-120"/>
                      <a:ea typeface="微軟正黑體" panose="020B0604030504040204" pitchFamily="34" charset="-120"/>
                    </a:rPr>
                    <a:t>選擇權履約</a:t>
                  </a:r>
                  <a:r>
                    <a:rPr lang="en-US" altLang="zh-TW" sz="1600" dirty="0" smtClean="0">
                      <a:latin typeface="微軟正黑體" panose="020B0604030504040204" pitchFamily="34" charset="-120"/>
                      <a:ea typeface="微軟正黑體" panose="020B0604030504040204" pitchFamily="34" charset="-120"/>
                    </a:rPr>
                    <a:t>)</a:t>
                  </a:r>
                  <a:endParaRPr lang="zh-TW" altLang="en-US" sz="1600" dirty="0">
                    <a:latin typeface="微軟正黑體" panose="020B0604030504040204" pitchFamily="34" charset="-120"/>
                    <a:ea typeface="微軟正黑體" panose="020B0604030504040204" pitchFamily="34" charset="-120"/>
                  </a:endParaRPr>
                </a:p>
              </p:txBody>
            </p:sp>
            <mc:AlternateContent xmlns:mc="http://schemas.openxmlformats.org/markup-compatibility/2006" xmlns:a14="http://schemas.microsoft.com/office/drawing/2010/main">
              <mc:Choice Requires="a14">
                <p:sp>
                  <p:nvSpPr>
                    <p:cNvPr id="19" name="文字方塊 18">
                      <a:hlinkClick r:id="rId6" action="ppaction://hlinksldjump"/>
                    </p:cNvPr>
                    <p:cNvSpPr txBox="1"/>
                    <p:nvPr/>
                  </p:nvSpPr>
                  <p:spPr>
                    <a:xfrm>
                      <a:off x="1777916" y="5948861"/>
                      <a:ext cx="3566713" cy="42831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altLang="zh-TW" sz="1600" b="0" i="1" smtClean="0">
                                    <a:latin typeface="Cambria Math" panose="02040503050406030204" pitchFamily="18" charset="0"/>
                                  </a:rPr>
                                </m:ctrlPr>
                              </m:dPr>
                              <m:e>
                                <m:r>
                                  <a:rPr lang="en-US" altLang="zh-TW" sz="1600" b="0" i="1" smtClean="0">
                                    <a:latin typeface="Cambria Math" panose="02040503050406030204" pitchFamily="18" charset="0"/>
                                  </a:rPr>
                                  <m:t>1−</m:t>
                                </m:r>
                                <m:r>
                                  <a:rPr lang="zh-TW" altLang="en-US" sz="1600" b="0" i="1" smtClean="0">
                                    <a:latin typeface="Cambria Math" panose="02040503050406030204" pitchFamily="18" charset="0"/>
                                  </a:rPr>
                                  <m:t>𝛼</m:t>
                                </m:r>
                              </m:e>
                            </m:d>
                            <m:r>
                              <a:rPr lang="en-US" altLang="zh-TW" sz="1600" b="0" i="1" smtClean="0">
                                <a:latin typeface="Cambria Math" panose="02040503050406030204" pitchFamily="18" charset="0"/>
                              </a:rPr>
                              <m:t>𝑉</m:t>
                            </m:r>
                            <m:d>
                              <m:dPr>
                                <m:ctrlPr>
                                  <a:rPr lang="en-US" altLang="zh-TW" sz="1600" b="0" i="1" smtClean="0">
                                    <a:latin typeface="Cambria Math" panose="02040503050406030204" pitchFamily="18" charset="0"/>
                                  </a:rPr>
                                </m:ctrlPr>
                              </m:dPr>
                              <m:e>
                                <m:r>
                                  <a:rPr lang="en-US" altLang="zh-TW" sz="1600" b="0" i="1" smtClean="0">
                                    <a:latin typeface="Cambria Math" panose="02040503050406030204" pitchFamily="18" charset="0"/>
                                  </a:rPr>
                                  <m:t>𝑇</m:t>
                                </m:r>
                              </m:e>
                            </m:d>
                            <m:r>
                              <a:rPr lang="en-US" altLang="zh-TW" sz="1600" b="0" i="1" smtClean="0">
                                <a:latin typeface="Cambria Math" panose="02040503050406030204" pitchFamily="18" charset="0"/>
                              </a:rPr>
                              <m:t>+</m:t>
                            </m:r>
                            <m:r>
                              <a:rPr lang="en-US" altLang="zh-TW" sz="1600" b="0" i="1" smtClean="0">
                                <a:latin typeface="Cambria Math" panose="02040503050406030204" pitchFamily="18" charset="0"/>
                              </a:rPr>
                              <m:t>𝑚</m:t>
                            </m:r>
                            <m:d>
                              <m:dPr>
                                <m:ctrlPr>
                                  <a:rPr lang="en-US" altLang="zh-TW" sz="1600" b="0" i="1" smtClean="0">
                                    <a:latin typeface="Cambria Math" panose="02040503050406030204" pitchFamily="18" charset="0"/>
                                  </a:rPr>
                                </m:ctrlPr>
                              </m:dPr>
                              <m:e>
                                <m:r>
                                  <a:rPr lang="en-US" altLang="zh-TW" sz="1600" b="0" i="1" smtClean="0">
                                    <a:latin typeface="Cambria Math" panose="02040503050406030204" pitchFamily="18" charset="0"/>
                                  </a:rPr>
                                  <m:t>𝐺</m:t>
                                </m:r>
                                <m:d>
                                  <m:dPr>
                                    <m:ctrlPr>
                                      <a:rPr lang="en-US" altLang="zh-TW" sz="1600" b="0" i="1" smtClean="0">
                                        <a:latin typeface="Cambria Math" panose="02040503050406030204" pitchFamily="18" charset="0"/>
                                      </a:rPr>
                                    </m:ctrlPr>
                                  </m:dPr>
                                  <m:e>
                                    <m:r>
                                      <a:rPr lang="en-US" altLang="zh-TW" sz="1600" b="0" i="1" smtClean="0">
                                        <a:latin typeface="Cambria Math" panose="02040503050406030204" pitchFamily="18" charset="0"/>
                                      </a:rPr>
                                      <m:t>𝑇</m:t>
                                    </m:r>
                                  </m:e>
                                </m:d>
                                <m:r>
                                  <a:rPr lang="en-US" altLang="zh-TW" sz="1600" b="0" i="1" smtClean="0">
                                    <a:latin typeface="Cambria Math" panose="02040503050406030204" pitchFamily="18" charset="0"/>
                                  </a:rPr>
                                  <m:t>−</m:t>
                                </m:r>
                                <m:r>
                                  <a:rPr lang="en-US" altLang="zh-TW" sz="1600" b="0" i="1" smtClean="0">
                                    <a:latin typeface="Cambria Math" panose="02040503050406030204" pitchFamily="18" charset="0"/>
                                  </a:rPr>
                                  <m:t>𝐾</m:t>
                                </m:r>
                              </m:e>
                            </m:d>
                            <m:r>
                              <a:rPr lang="en-US" altLang="zh-TW" sz="1600" b="0" i="1" smtClean="0">
                                <a:latin typeface="Cambria Math" panose="02040503050406030204" pitchFamily="18" charset="0"/>
                              </a:rPr>
                              <m:t>=0</m:t>
                            </m:r>
                          </m:oMath>
                        </m:oMathPara>
                      </a14:m>
                      <a:endParaRPr lang="zh-TW" altLang="en-US" sz="1600" i="1" dirty="0"/>
                    </a:p>
                  </p:txBody>
                </p:sp>
              </mc:Choice>
              <mc:Fallback xmlns="">
                <p:sp>
                  <p:nvSpPr>
                    <p:cNvPr id="19" name="文字方塊 18">
                      <a:hlinkClick r:id="rId7" action="ppaction://hlinksldjump"/>
                    </p:cNvPr>
                    <p:cNvSpPr txBox="1">
                      <a:spLocks noRot="1" noChangeAspect="1" noMove="1" noResize="1" noEditPoints="1" noAdjustHandles="1" noChangeArrowheads="1" noChangeShapeType="1" noTextEdit="1"/>
                    </p:cNvSpPr>
                    <p:nvPr/>
                  </p:nvSpPr>
                  <p:spPr>
                    <a:xfrm>
                      <a:off x="1777916" y="5948861"/>
                      <a:ext cx="3566713" cy="428310"/>
                    </a:xfrm>
                    <a:prstGeom prst="rect">
                      <a:avLst/>
                    </a:prstGeom>
                    <a:blipFill rotWithShape="0">
                      <a:blip r:embed="rId8"/>
                      <a:stretch>
                        <a:fillRect r="-65292"/>
                      </a:stretch>
                    </a:blipFill>
                  </p:spPr>
                  <p:txBody>
                    <a:bodyPr/>
                    <a:lstStyle/>
                    <a:p>
                      <a:r>
                        <a:rPr lang="zh-TW" altLang="en-US">
                          <a:noFill/>
                        </a:rPr>
                        <a:t> </a:t>
                      </a:r>
                    </a:p>
                  </p:txBody>
                </p:sp>
              </mc:Fallback>
            </mc:AlternateContent>
            <p:sp>
              <p:nvSpPr>
                <p:cNvPr id="20" name="矩形 19"/>
                <p:cNvSpPr/>
                <p:nvPr/>
              </p:nvSpPr>
              <p:spPr>
                <a:xfrm>
                  <a:off x="5993412" y="2459473"/>
                  <a:ext cx="1685546" cy="1445548"/>
                </a:xfrm>
                <a:prstGeom prst="rect">
                  <a:avLst/>
                </a:prstGeom>
              </p:spPr>
              <p:txBody>
                <a:bodyPr wrap="square">
                  <a:spAutoFit/>
                </a:bodyPr>
                <a:lstStyle/>
                <a:p>
                  <a:r>
                    <a:rPr lang="zh-TW" altLang="en-US" sz="1600" dirty="0" smtClean="0">
                      <a:latin typeface="微軟正黑體" panose="020B0604030504040204" pitchFamily="34" charset="-120"/>
                      <a:ea typeface="微軟正黑體" panose="020B0604030504040204" pitchFamily="34" charset="-120"/>
                    </a:rPr>
                    <a:t>破產 </a:t>
                  </a:r>
                  <a:r>
                    <a:rPr lang="en-US" altLang="zh-TW" sz="1600" dirty="0" smtClean="0">
                      <a:latin typeface="微軟正黑體" panose="020B0604030504040204" pitchFamily="34" charset="-120"/>
                      <a:ea typeface="微軟正黑體" panose="020B0604030504040204" pitchFamily="34" charset="-120"/>
                    </a:rPr>
                    <a:t/>
                  </a:r>
                  <a:br>
                    <a:rPr lang="en-US" altLang="zh-TW" sz="1600" dirty="0" smtClean="0">
                      <a:latin typeface="微軟正黑體" panose="020B0604030504040204" pitchFamily="34" charset="-120"/>
                      <a:ea typeface="微軟正黑體" panose="020B0604030504040204" pitchFamily="34" charset="-120"/>
                    </a:rPr>
                  </a:br>
                  <a:r>
                    <a:rPr lang="en-US" altLang="zh-TW" sz="1600" dirty="0" smtClean="0">
                      <a:latin typeface="微軟正黑體" panose="020B0604030504040204" pitchFamily="34" charset="-120"/>
                      <a:ea typeface="微軟正黑體" panose="020B0604030504040204" pitchFamily="34" charset="-120"/>
                    </a:rPr>
                    <a:t>SB</a:t>
                  </a:r>
                  <a:r>
                    <a:rPr lang="zh-TW" altLang="en-US" sz="1600" dirty="0" smtClean="0">
                      <a:latin typeface="微軟正黑體" panose="020B0604030504040204" pitchFamily="34" charset="-120"/>
                      <a:ea typeface="微軟正黑體" panose="020B0604030504040204" pitchFamily="34" charset="-120"/>
                    </a:rPr>
                    <a:t>全拿</a:t>
                  </a:r>
                  <a:endParaRPr lang="en-US" altLang="zh-TW" sz="1600" dirty="0" smtClean="0">
                    <a:latin typeface="微軟正黑體" panose="020B0604030504040204" pitchFamily="34" charset="-120"/>
                    <a:ea typeface="微軟正黑體" panose="020B0604030504040204" pitchFamily="34" charset="-120"/>
                  </a:endParaRPr>
                </a:p>
                <a:p>
                  <a:r>
                    <a:rPr lang="en-US" altLang="zh-TW" sz="1600" dirty="0" smtClean="0">
                      <a:latin typeface="微軟正黑體" panose="020B0604030504040204" pitchFamily="34" charset="-120"/>
                      <a:ea typeface="微軟正黑體" panose="020B0604030504040204" pitchFamily="34" charset="-120"/>
                    </a:rPr>
                    <a:t>GB</a:t>
                  </a:r>
                  <a:r>
                    <a:rPr lang="zh-TW" altLang="en-US" sz="1600" dirty="0">
                      <a:latin typeface="微軟正黑體" panose="020B0604030504040204" pitchFamily="34" charset="-120"/>
                      <a:ea typeface="微軟正黑體" panose="020B0604030504040204" pitchFamily="34" charset="-120"/>
                    </a:rPr>
                    <a:t>部份</a:t>
                  </a:r>
                </a:p>
              </p:txBody>
            </p:sp>
          </p:grpSp>
          <p:sp>
            <p:nvSpPr>
              <p:cNvPr id="9" name="文字方塊 8"/>
              <p:cNvSpPr txBox="1"/>
              <p:nvPr/>
            </p:nvSpPr>
            <p:spPr>
              <a:xfrm>
                <a:off x="2934289" y="4617255"/>
                <a:ext cx="4661291" cy="455295"/>
              </a:xfrm>
              <a:prstGeom prst="rect">
                <a:avLst/>
              </a:prstGeom>
              <a:noFill/>
            </p:spPr>
            <p:txBody>
              <a:bodyPr wrap="square" rtlCol="0">
                <a:spAutoFit/>
              </a:bodyPr>
              <a:lstStyle/>
              <a:p>
                <a:r>
                  <a:rPr lang="en-US" altLang="zh-TW" sz="1600" dirty="0" smtClean="0">
                    <a:latin typeface="微軟正黑體" panose="020B0604030504040204" pitchFamily="34" charset="-120"/>
                    <a:ea typeface="微軟正黑體" panose="020B0604030504040204" pitchFamily="34" charset="-120"/>
                  </a:rPr>
                  <a:t>(</a:t>
                </a:r>
                <a:r>
                  <a:rPr lang="zh-TW" altLang="en-US" sz="1600" dirty="0" smtClean="0">
                    <a:latin typeface="微軟正黑體" panose="020B0604030504040204" pitchFamily="34" charset="-120"/>
                    <a:ea typeface="微軟正黑體" panose="020B0604030504040204" pitchFamily="34" charset="-120"/>
                  </a:rPr>
                  <a:t>選擇權履約 足夠支付</a:t>
                </a:r>
                <a:r>
                  <a:rPr lang="en-US" altLang="zh-TW" sz="1600" dirty="0" smtClean="0">
                    <a:latin typeface="微軟正黑體" panose="020B0604030504040204" pitchFamily="34" charset="-120"/>
                    <a:ea typeface="微軟正黑體" panose="020B0604030504040204" pitchFamily="34" charset="-120"/>
                  </a:rPr>
                  <a:t>)</a:t>
                </a:r>
                <a:endParaRPr lang="zh-TW" altLang="en-US" sz="1600" dirty="0">
                  <a:latin typeface="微軟正黑體" panose="020B0604030504040204" pitchFamily="34" charset="-120"/>
                  <a:ea typeface="微軟正黑體" panose="020B0604030504040204" pitchFamily="34" charset="-120"/>
                </a:endParaRPr>
              </a:p>
            </p:txBody>
          </p:sp>
          <p:sp>
            <p:nvSpPr>
              <p:cNvPr id="10" name="文字方塊 9"/>
              <p:cNvSpPr txBox="1"/>
              <p:nvPr/>
            </p:nvSpPr>
            <p:spPr>
              <a:xfrm>
                <a:off x="1318661" y="4819928"/>
                <a:ext cx="1615626" cy="1117543"/>
              </a:xfrm>
              <a:prstGeom prst="rect">
                <a:avLst/>
              </a:prstGeom>
              <a:noFill/>
            </p:spPr>
            <p:txBody>
              <a:bodyPr wrap="square" rtlCol="0">
                <a:spAutoFit/>
              </a:bodyPr>
              <a:lstStyle/>
              <a:p>
                <a:r>
                  <a:rPr lang="zh-TW" altLang="en-US" sz="1600" dirty="0" smtClean="0">
                    <a:latin typeface="微軟正黑體" panose="020B0604030504040204" pitchFamily="34" charset="-120"/>
                    <a:ea typeface="微軟正黑體" panose="020B0604030504040204" pitchFamily="34" charset="-120"/>
                  </a:rPr>
                  <a:t>選擇權</a:t>
                </a:r>
                <a:endParaRPr lang="en-US" altLang="zh-TW" sz="1600" dirty="0" smtClean="0">
                  <a:latin typeface="微軟正黑體" panose="020B0604030504040204" pitchFamily="34" charset="-120"/>
                  <a:ea typeface="微軟正黑體" panose="020B0604030504040204" pitchFamily="34" charset="-120"/>
                </a:endParaRPr>
              </a:p>
              <a:p>
                <a:r>
                  <a:rPr lang="zh-TW" altLang="en-US" sz="1600" dirty="0" smtClean="0">
                    <a:latin typeface="微軟正黑體" panose="020B0604030504040204" pitchFamily="34" charset="-120"/>
                    <a:ea typeface="微軟正黑體" panose="020B0604030504040204" pitchFamily="34" charset="-120"/>
                  </a:rPr>
                  <a:t>不足支付</a:t>
                </a:r>
                <a:endParaRPr lang="zh-TW" altLang="en-US" sz="1600" dirty="0">
                  <a:latin typeface="微軟正黑體" panose="020B0604030504040204" pitchFamily="34" charset="-120"/>
                  <a:ea typeface="微軟正黑體" panose="020B0604030504040204" pitchFamily="34" charset="-120"/>
                </a:endParaRPr>
              </a:p>
            </p:txBody>
          </p:sp>
        </p:grpSp>
        <p:sp>
          <p:nvSpPr>
            <p:cNvPr id="7" name="文字方塊 6"/>
            <p:cNvSpPr txBox="1"/>
            <p:nvPr/>
          </p:nvSpPr>
          <p:spPr>
            <a:xfrm>
              <a:off x="3554377" y="2829174"/>
              <a:ext cx="1847009" cy="455295"/>
            </a:xfrm>
            <a:prstGeom prst="rect">
              <a:avLst/>
            </a:prstGeom>
            <a:noFill/>
          </p:spPr>
          <p:txBody>
            <a:bodyPr wrap="square" rtlCol="0">
              <a:spAutoFit/>
            </a:bodyPr>
            <a:lstStyle/>
            <a:p>
              <a:r>
                <a:rPr lang="en-US" altLang="zh-TW" sz="1600" dirty="0" smtClean="0"/>
                <a:t>(</a:t>
              </a:r>
              <a:r>
                <a:rPr lang="zh-TW" altLang="en-US" sz="1600" dirty="0" smtClean="0"/>
                <a:t>未履約</a:t>
              </a:r>
              <a:r>
                <a:rPr lang="en-US" altLang="zh-TW" sz="1600" dirty="0" smtClean="0"/>
                <a:t>)</a:t>
              </a:r>
              <a:endParaRPr lang="zh-TW" altLang="en-US" sz="1600" dirty="0"/>
            </a:p>
          </p:txBody>
        </p:sp>
      </p:grpSp>
    </p:spTree>
    <p:extLst>
      <p:ext uri="{BB962C8B-B14F-4D97-AF65-F5344CB8AC3E}">
        <p14:creationId xmlns:p14="http://schemas.microsoft.com/office/powerpoint/2010/main" val="18752749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3084" y="290732"/>
            <a:ext cx="10515600" cy="1325563"/>
          </a:xfrm>
        </p:spPr>
        <p:txBody>
          <a:bodyPr>
            <a:noAutofit/>
          </a:bodyPr>
          <a:lstStyle/>
          <a:p>
            <a:pPr marL="285750" indent="-285750"/>
            <a:r>
              <a:rPr lang="zh-TW" altLang="en-US" sz="2400" dirty="0" smtClean="0">
                <a:latin typeface="微軟正黑體" panose="020B0604030504040204" pitchFamily="34" charset="-120"/>
                <a:ea typeface="微軟正黑體" panose="020B0604030504040204" pitchFamily="34" charset="-120"/>
              </a:rPr>
              <a:t>    將</a:t>
            </a:r>
            <a:r>
              <a:rPr lang="en-US" altLang="zh-TW" sz="2400" dirty="0">
                <a:latin typeface="微軟正黑體" panose="020B0604030504040204" pitchFamily="34" charset="-120"/>
                <a:ea typeface="微軟正黑體" panose="020B0604030504040204" pitchFamily="34" charset="-120"/>
              </a:rPr>
              <a:t>V(T)</a:t>
            </a:r>
            <a:r>
              <a:rPr lang="zh-TW" altLang="en-US" sz="2400" dirty="0">
                <a:latin typeface="微軟正黑體" panose="020B0604030504040204" pitchFamily="34" charset="-120"/>
                <a:ea typeface="微軟正黑體" panose="020B0604030504040204" pitchFamily="34" charset="-120"/>
              </a:rPr>
              <a:t>、</a:t>
            </a:r>
            <a:r>
              <a:rPr lang="en-US" altLang="zh-TW" sz="2400" dirty="0">
                <a:latin typeface="微軟正黑體" panose="020B0604030504040204" pitchFamily="34" charset="-120"/>
                <a:ea typeface="微軟正黑體" panose="020B0604030504040204" pitchFamily="34" charset="-120"/>
              </a:rPr>
              <a:t>G(T)</a:t>
            </a:r>
            <a:r>
              <a:rPr lang="zh-TW" altLang="en-US" sz="2400" dirty="0">
                <a:latin typeface="微軟正黑體" panose="020B0604030504040204" pitchFamily="34" charset="-120"/>
                <a:ea typeface="微軟正黑體" panose="020B0604030504040204" pitchFamily="34" charset="-120"/>
              </a:rPr>
              <a:t>軸，經座標變換成</a:t>
            </a:r>
            <a:r>
              <a:rPr lang="en-US" altLang="zh-TW" sz="2400" dirty="0">
                <a:latin typeface="微軟正黑體" panose="020B0604030504040204" pitchFamily="34" charset="-120"/>
                <a:ea typeface="微軟正黑體" panose="020B0604030504040204" pitchFamily="34" charset="-120"/>
              </a:rPr>
              <a:t>B1(T)</a:t>
            </a:r>
            <a:r>
              <a:rPr lang="zh-TW" altLang="en-US" sz="2400" dirty="0">
                <a:latin typeface="微軟正黑體" panose="020B0604030504040204" pitchFamily="34" charset="-120"/>
                <a:ea typeface="微軟正黑體" panose="020B0604030504040204" pitchFamily="34" charset="-120"/>
              </a:rPr>
              <a:t>、</a:t>
            </a:r>
            <a:r>
              <a:rPr lang="en-US" altLang="zh-TW" sz="2400" dirty="0">
                <a:latin typeface="微軟正黑體" panose="020B0604030504040204" pitchFamily="34" charset="-120"/>
                <a:ea typeface="微軟正黑體" panose="020B0604030504040204" pitchFamily="34" charset="-120"/>
              </a:rPr>
              <a:t> B2(T</a:t>
            </a:r>
            <a:r>
              <a:rPr lang="en-US" altLang="zh-TW" sz="2400" dirty="0" smtClean="0">
                <a:latin typeface="微軟正黑體" panose="020B0604030504040204" pitchFamily="34" charset="-120"/>
                <a:ea typeface="微軟正黑體" panose="020B0604030504040204" pitchFamily="34" charset="-120"/>
              </a:rPr>
              <a:t>)</a:t>
            </a:r>
            <a:br>
              <a:rPr lang="en-US" altLang="zh-TW" sz="2400" dirty="0" smtClean="0">
                <a:latin typeface="微軟正黑體" panose="020B0604030504040204" pitchFamily="34" charset="-120"/>
                <a:ea typeface="微軟正黑體" panose="020B0604030504040204" pitchFamily="34" charset="-120"/>
              </a:rPr>
            </a:br>
            <a:r>
              <a:rPr lang="zh-TW" altLang="en-US" sz="2400" dirty="0" smtClean="0">
                <a:latin typeface="微軟正黑體" panose="020B0604030504040204" pitchFamily="34" charset="-120"/>
                <a:ea typeface="微軟正黑體" panose="020B0604030504040204" pitchFamily="34" charset="-120"/>
              </a:rPr>
              <a:t>考慮轉換</a:t>
            </a:r>
            <a:r>
              <a:rPr lang="zh-TW" altLang="en-US" sz="2400" dirty="0">
                <a:latin typeface="微軟正黑體" panose="020B0604030504040204" pitchFamily="34" charset="-120"/>
                <a:ea typeface="微軟正黑體" panose="020B0604030504040204" pitchFamily="34" charset="-120"/>
              </a:rPr>
              <a:t>前、後的邊界與交點</a:t>
            </a:r>
            <a:r>
              <a:rPr lang="en-US" altLang="zh-TW" sz="2400" dirty="0">
                <a:latin typeface="微軟正黑體" panose="020B0604030504040204" pitchFamily="34" charset="-120"/>
                <a:ea typeface="微軟正黑體" panose="020B0604030504040204" pitchFamily="34" charset="-120"/>
              </a:rPr>
              <a:t/>
            </a:r>
            <a:br>
              <a:rPr lang="en-US" altLang="zh-TW" sz="2400" dirty="0">
                <a:latin typeface="微軟正黑體" panose="020B0604030504040204" pitchFamily="34" charset="-120"/>
                <a:ea typeface="微軟正黑體" panose="020B0604030504040204" pitchFamily="34" charset="-120"/>
              </a:rPr>
            </a:br>
            <a:r>
              <a:rPr lang="zh-TW" altLang="en-US" sz="2400" dirty="0" smtClean="0">
                <a:latin typeface="微軟正黑體" panose="020B0604030504040204" pitchFamily="34" charset="-120"/>
                <a:ea typeface="微軟正黑體" panose="020B0604030504040204" pitchFamily="34" charset="-120"/>
              </a:rPr>
              <a:t>設定積分區域</a:t>
            </a:r>
            <a:endParaRPr lang="zh-TW" altLang="en-US" sz="2400" dirty="0">
              <a:latin typeface="微軟正黑體" panose="020B0604030504040204" pitchFamily="34" charset="-120"/>
              <a:ea typeface="微軟正黑體" panose="020B0604030504040204" pitchFamily="34" charset="-120"/>
            </a:endParaRPr>
          </a:p>
        </p:txBody>
      </p:sp>
      <p:sp>
        <p:nvSpPr>
          <p:cNvPr id="34" name="投影片編號版面配置區 33"/>
          <p:cNvSpPr>
            <a:spLocks noGrp="1"/>
          </p:cNvSpPr>
          <p:nvPr>
            <p:ph type="sldNum" sz="quarter" idx="12"/>
          </p:nvPr>
        </p:nvSpPr>
        <p:spPr/>
        <p:txBody>
          <a:bodyPr/>
          <a:lstStyle/>
          <a:p>
            <a:fld id="{9005EA9C-0923-47CB-86A6-6BE86EBF36ED}" type="slidenum">
              <a:rPr lang="zh-TW" altLang="en-US" smtClean="0"/>
              <a:t>12</a:t>
            </a:fld>
            <a:endParaRPr lang="zh-TW" altLang="en-US"/>
          </a:p>
        </p:txBody>
      </p:sp>
      <p:grpSp>
        <p:nvGrpSpPr>
          <p:cNvPr id="35" name="群組 34"/>
          <p:cNvGrpSpPr/>
          <p:nvPr/>
        </p:nvGrpSpPr>
        <p:grpSpPr>
          <a:xfrm>
            <a:off x="212303" y="1501734"/>
            <a:ext cx="11701604" cy="5219741"/>
            <a:chOff x="121202" y="1336013"/>
            <a:chExt cx="11749786" cy="5474265"/>
          </a:xfrm>
        </p:grpSpPr>
        <p:grpSp>
          <p:nvGrpSpPr>
            <p:cNvPr id="36" name="群組 35"/>
            <p:cNvGrpSpPr/>
            <p:nvPr/>
          </p:nvGrpSpPr>
          <p:grpSpPr>
            <a:xfrm>
              <a:off x="121202" y="1336013"/>
              <a:ext cx="11749786" cy="5474265"/>
              <a:chOff x="121202" y="1336013"/>
              <a:chExt cx="11749786" cy="5474265"/>
            </a:xfrm>
          </p:grpSpPr>
          <p:grpSp>
            <p:nvGrpSpPr>
              <p:cNvPr id="38" name="群組 37"/>
              <p:cNvGrpSpPr/>
              <p:nvPr/>
            </p:nvGrpSpPr>
            <p:grpSpPr>
              <a:xfrm>
                <a:off x="121202" y="1336013"/>
                <a:ext cx="11749786" cy="5474265"/>
                <a:chOff x="290561" y="1344196"/>
                <a:chExt cx="11749786" cy="5474265"/>
              </a:xfrm>
            </p:grpSpPr>
            <p:grpSp>
              <p:nvGrpSpPr>
                <p:cNvPr id="41" name="群組 40"/>
                <p:cNvGrpSpPr/>
                <p:nvPr/>
              </p:nvGrpSpPr>
              <p:grpSpPr>
                <a:xfrm>
                  <a:off x="290561" y="1344196"/>
                  <a:ext cx="11749786" cy="4533224"/>
                  <a:chOff x="170784" y="1514808"/>
                  <a:chExt cx="11749786" cy="4533224"/>
                </a:xfrm>
              </p:grpSpPr>
              <p:grpSp>
                <p:nvGrpSpPr>
                  <p:cNvPr id="51" name="群組 50"/>
                  <p:cNvGrpSpPr/>
                  <p:nvPr/>
                </p:nvGrpSpPr>
                <p:grpSpPr>
                  <a:xfrm>
                    <a:off x="170784" y="1514808"/>
                    <a:ext cx="11749786" cy="4533224"/>
                    <a:chOff x="1257711" y="1585147"/>
                    <a:chExt cx="11749786" cy="4533224"/>
                  </a:xfrm>
                </p:grpSpPr>
                <p:cxnSp>
                  <p:nvCxnSpPr>
                    <p:cNvPr id="54" name="直線接點 53"/>
                    <p:cNvCxnSpPr/>
                    <p:nvPr/>
                  </p:nvCxnSpPr>
                  <p:spPr>
                    <a:xfrm>
                      <a:off x="2386303" y="4341066"/>
                      <a:ext cx="2523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5" name="群組 54"/>
                    <p:cNvGrpSpPr/>
                    <p:nvPr/>
                  </p:nvGrpSpPr>
                  <p:grpSpPr>
                    <a:xfrm>
                      <a:off x="1257711" y="1585147"/>
                      <a:ext cx="11749786" cy="4533224"/>
                      <a:chOff x="22701" y="1571079"/>
                      <a:chExt cx="11749786" cy="4533224"/>
                    </a:xfrm>
                  </p:grpSpPr>
                  <mc:AlternateContent xmlns:mc="http://schemas.openxmlformats.org/markup-compatibility/2006" xmlns:a14="http://schemas.microsoft.com/office/drawing/2010/main">
                    <mc:Choice Requires="a14">
                      <p:sp>
                        <p:nvSpPr>
                          <p:cNvPr id="56" name="文字方塊 55"/>
                          <p:cNvSpPr txBox="1"/>
                          <p:nvPr/>
                        </p:nvSpPr>
                        <p:spPr>
                          <a:xfrm>
                            <a:off x="10817482" y="5595149"/>
                            <a:ext cx="955005"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3200" b="0" i="1" smtClean="0">
                                      <a:latin typeface="Cambria Math" panose="02040503050406030204" pitchFamily="18" charset="0"/>
                                    </a:rPr>
                                    <m:t>𝑉</m:t>
                                  </m:r>
                                  <m:r>
                                    <a:rPr lang="en-US" altLang="zh-TW" sz="3200" b="0" i="1" smtClean="0">
                                      <a:latin typeface="Cambria Math" panose="02040503050406030204" pitchFamily="18" charset="0"/>
                                    </a:rPr>
                                    <m:t>(</m:t>
                                  </m:r>
                                  <m:r>
                                    <a:rPr lang="en-US" altLang="zh-TW" sz="3200" b="0" i="1" smtClean="0">
                                      <a:latin typeface="Cambria Math" panose="02040503050406030204" pitchFamily="18" charset="0"/>
                                    </a:rPr>
                                    <m:t>𝑇</m:t>
                                  </m:r>
                                  <m:r>
                                    <a:rPr lang="en-US" altLang="zh-TW" sz="3200" b="0" i="1" smtClean="0">
                                      <a:latin typeface="Cambria Math" panose="02040503050406030204" pitchFamily="18" charset="0"/>
                                    </a:rPr>
                                    <m:t>)</m:t>
                                  </m:r>
                                </m:oMath>
                              </m:oMathPara>
                            </a14:m>
                            <a:endParaRPr lang="zh-TW" altLang="en-US" sz="3200" dirty="0"/>
                          </a:p>
                        </p:txBody>
                      </p:sp>
                    </mc:Choice>
                    <mc:Fallback xmlns="">
                      <p:sp>
                        <p:nvSpPr>
                          <p:cNvPr id="19" name="文字方塊 18"/>
                          <p:cNvSpPr txBox="1">
                            <a:spLocks noRot="1" noChangeAspect="1" noMove="1" noResize="1" noEditPoints="1" noAdjustHandles="1" noChangeArrowheads="1" noChangeShapeType="1" noTextEdit="1"/>
                          </p:cNvSpPr>
                          <p:nvPr/>
                        </p:nvSpPr>
                        <p:spPr>
                          <a:xfrm>
                            <a:off x="10817482" y="5595149"/>
                            <a:ext cx="955005" cy="492443"/>
                          </a:xfrm>
                          <a:prstGeom prst="rect">
                            <a:avLst/>
                          </a:prstGeom>
                          <a:blipFill rotWithShape="0">
                            <a:blip r:embed="rId2"/>
                            <a:stretch>
                              <a:fillRect/>
                            </a:stretch>
                          </a:blipFill>
                        </p:spPr>
                        <p:txBody>
                          <a:bodyPr/>
                          <a:lstStyle/>
                          <a:p>
                            <a:r>
                              <a:rPr lang="zh-TW" altLang="en-US">
                                <a:noFill/>
                              </a:rPr>
                              <a:t> </a:t>
                            </a:r>
                          </a:p>
                        </p:txBody>
                      </p:sp>
                    </mc:Fallback>
                  </mc:AlternateContent>
                  <p:cxnSp>
                    <p:nvCxnSpPr>
                      <p:cNvPr id="57" name="直線接點 56"/>
                      <p:cNvCxnSpPr/>
                      <p:nvPr/>
                    </p:nvCxnSpPr>
                    <p:spPr>
                      <a:xfrm>
                        <a:off x="1510056" y="4335215"/>
                        <a:ext cx="8914104" cy="0"/>
                      </a:xfrm>
                      <a:prstGeom prst="line">
                        <a:avLst/>
                      </a:prstGeom>
                      <a:ln w="38100">
                        <a:solidFill>
                          <a:schemeClr val="accent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直線單箭頭接點 57"/>
                      <p:cNvCxnSpPr/>
                      <p:nvPr/>
                    </p:nvCxnSpPr>
                    <p:spPr>
                      <a:xfrm flipV="1">
                        <a:off x="1257711" y="6095809"/>
                        <a:ext cx="9559771" cy="8494"/>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9" name="直線單箭頭接點 58"/>
                      <p:cNvCxnSpPr/>
                      <p:nvPr/>
                    </p:nvCxnSpPr>
                    <p:spPr>
                      <a:xfrm flipV="1">
                        <a:off x="1257711" y="2278968"/>
                        <a:ext cx="0" cy="3821543"/>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0" name="文字方塊 59"/>
                          <p:cNvSpPr txBox="1"/>
                          <p:nvPr/>
                        </p:nvSpPr>
                        <p:spPr>
                          <a:xfrm>
                            <a:off x="723518" y="1571079"/>
                            <a:ext cx="786538"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sz="3200" b="0" i="1" smtClean="0">
                                      <a:latin typeface="Cambria Math" panose="02040503050406030204" pitchFamily="18" charset="0"/>
                                    </a:rPr>
                                    <m:t>𝐺</m:t>
                                  </m:r>
                                  <m:r>
                                    <a:rPr lang="en-US" altLang="zh-TW" sz="3200" b="0" i="1" smtClean="0">
                                      <a:latin typeface="Cambria Math" panose="02040503050406030204" pitchFamily="18" charset="0"/>
                                    </a:rPr>
                                    <m:t>(</m:t>
                                  </m:r>
                                  <m:r>
                                    <a:rPr lang="en-US" altLang="zh-TW" sz="3200" b="0" i="1" smtClean="0">
                                      <a:latin typeface="Cambria Math" panose="02040503050406030204" pitchFamily="18" charset="0"/>
                                    </a:rPr>
                                    <m:t>𝑇</m:t>
                                  </m:r>
                                  <m:r>
                                    <a:rPr lang="en-US" altLang="zh-TW" sz="3200" b="0" i="1" smtClean="0">
                                      <a:latin typeface="Cambria Math" panose="02040503050406030204" pitchFamily="18" charset="0"/>
                                    </a:rPr>
                                    <m:t>)</m:t>
                                  </m:r>
                                </m:oMath>
                              </m:oMathPara>
                            </a14:m>
                            <a:endParaRPr lang="zh-TW" altLang="en-US" sz="3200" dirty="0"/>
                          </a:p>
                        </p:txBody>
                      </p:sp>
                    </mc:Choice>
                    <mc:Fallback xmlns="">
                      <p:sp>
                        <p:nvSpPr>
                          <p:cNvPr id="56" name="文字方塊 55"/>
                          <p:cNvSpPr txBox="1">
                            <a:spLocks noRot="1" noChangeAspect="1" noMove="1" noResize="1" noEditPoints="1" noAdjustHandles="1" noChangeArrowheads="1" noChangeShapeType="1" noTextEdit="1"/>
                          </p:cNvSpPr>
                          <p:nvPr/>
                        </p:nvSpPr>
                        <p:spPr>
                          <a:xfrm>
                            <a:off x="723518" y="1571079"/>
                            <a:ext cx="786538" cy="584775"/>
                          </a:xfrm>
                          <a:prstGeom prst="rect">
                            <a:avLst/>
                          </a:prstGeom>
                          <a:blipFill rotWithShape="0">
                            <a:blip r:embed="rId3"/>
                            <a:stretch>
                              <a:fillRect r="-1705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1" name="文字方塊 60"/>
                          <p:cNvSpPr txBox="1"/>
                          <p:nvPr/>
                        </p:nvSpPr>
                        <p:spPr>
                          <a:xfrm>
                            <a:off x="22701" y="4019222"/>
                            <a:ext cx="936538"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3200" b="0" i="1" smtClean="0">
                                      <a:latin typeface="Cambria Math" panose="02040503050406030204" pitchFamily="18" charset="0"/>
                                    </a:rPr>
                                    <m:t>𝐺</m:t>
                                  </m:r>
                                  <m:r>
                                    <a:rPr lang="en-US" altLang="zh-TW" sz="3200" b="0" i="1" smtClean="0">
                                      <a:latin typeface="Cambria Math" panose="02040503050406030204" pitchFamily="18" charset="0"/>
                                    </a:rPr>
                                    <m:t>(0)</m:t>
                                  </m:r>
                                </m:oMath>
                              </m:oMathPara>
                            </a14:m>
                            <a:endParaRPr lang="zh-TW" altLang="en-US" sz="3200" dirty="0"/>
                          </a:p>
                        </p:txBody>
                      </p:sp>
                    </mc:Choice>
                    <mc:Fallback xmlns="">
                      <p:sp>
                        <p:nvSpPr>
                          <p:cNvPr id="58" name="文字方塊 57"/>
                          <p:cNvSpPr txBox="1">
                            <a:spLocks noRot="1" noChangeAspect="1" noMove="1" noResize="1" noEditPoints="1" noAdjustHandles="1" noChangeArrowheads="1" noChangeShapeType="1" noTextEdit="1"/>
                          </p:cNvSpPr>
                          <p:nvPr/>
                        </p:nvSpPr>
                        <p:spPr>
                          <a:xfrm>
                            <a:off x="22701" y="4019222"/>
                            <a:ext cx="936538" cy="492443"/>
                          </a:xfrm>
                          <a:prstGeom prst="rect">
                            <a:avLst/>
                          </a:prstGeom>
                          <a:blipFill rotWithShape="0">
                            <a:blip r:embed="rId4"/>
                            <a:stretch>
                              <a:fillRect/>
                            </a:stretch>
                          </a:blipFill>
                        </p:spPr>
                        <p:txBody>
                          <a:bodyPr/>
                          <a:lstStyle/>
                          <a:p>
                            <a:r>
                              <a:rPr lang="zh-TW" altLang="en-US">
                                <a:noFill/>
                              </a:rPr>
                              <a:t> </a:t>
                            </a:r>
                          </a:p>
                        </p:txBody>
                      </p:sp>
                    </mc:Fallback>
                  </mc:AlternateContent>
                  <p:cxnSp>
                    <p:nvCxnSpPr>
                      <p:cNvPr id="62" name="直線接點 61"/>
                      <p:cNvCxnSpPr/>
                      <p:nvPr/>
                    </p:nvCxnSpPr>
                    <p:spPr>
                      <a:xfrm>
                        <a:off x="7723163" y="4326998"/>
                        <a:ext cx="0" cy="176059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3" name="直線接點 62"/>
                      <p:cNvCxnSpPr/>
                      <p:nvPr/>
                    </p:nvCxnSpPr>
                    <p:spPr>
                      <a:xfrm flipH="1">
                        <a:off x="7723163" y="2278866"/>
                        <a:ext cx="1997612" cy="204813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4" name="直線接點 63"/>
                      <p:cNvCxnSpPr/>
                      <p:nvPr/>
                    </p:nvCxnSpPr>
                    <p:spPr>
                      <a:xfrm>
                        <a:off x="3967089" y="2278965"/>
                        <a:ext cx="6508" cy="2093379"/>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cxnSp>
                <p:nvCxnSpPr>
                  <p:cNvPr id="52" name="直線接點 51"/>
                  <p:cNvCxnSpPr/>
                  <p:nvPr/>
                </p:nvCxnSpPr>
                <p:spPr>
                  <a:xfrm>
                    <a:off x="4126895" y="4305684"/>
                    <a:ext cx="1746740" cy="1738556"/>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3" name="直線接點 52"/>
                  <p:cNvCxnSpPr/>
                  <p:nvPr/>
                </p:nvCxnSpPr>
                <p:spPr>
                  <a:xfrm>
                    <a:off x="1401083" y="4278001"/>
                    <a:ext cx="2061070" cy="1753320"/>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42" name="文字方塊 41"/>
                <p:cNvSpPr txBox="1"/>
                <p:nvPr/>
              </p:nvSpPr>
              <p:spPr>
                <a:xfrm>
                  <a:off x="2310372" y="2773267"/>
                  <a:ext cx="1886519" cy="1200329"/>
                </a:xfrm>
                <a:prstGeom prst="rect">
                  <a:avLst/>
                </a:prstGeom>
                <a:noFill/>
              </p:spPr>
              <p:txBody>
                <a:bodyPr wrap="square" rtlCol="0">
                  <a:spAutoFit/>
                </a:bodyPr>
                <a:lstStyle/>
                <a:p>
                  <a:r>
                    <a:rPr lang="zh-TW" altLang="en-US" sz="2400" dirty="0" smtClean="0">
                      <a:latin typeface="微軟正黑體" panose="020B0604030504040204" pitchFamily="34" charset="-120"/>
                      <a:ea typeface="微軟正黑體" panose="020B0604030504040204" pitchFamily="34" charset="-120"/>
                    </a:rPr>
                    <a:t>破產 </a:t>
                  </a:r>
                  <a:r>
                    <a:rPr lang="en-US" altLang="zh-TW" sz="2400" dirty="0" smtClean="0">
                      <a:latin typeface="微軟正黑體" panose="020B0604030504040204" pitchFamily="34" charset="-120"/>
                      <a:ea typeface="微軟正黑體" panose="020B0604030504040204" pitchFamily="34" charset="-120"/>
                    </a:rPr>
                    <a:t/>
                  </a:r>
                  <a:br>
                    <a:rPr lang="en-US" altLang="zh-TW" sz="2400" dirty="0" smtClean="0">
                      <a:latin typeface="微軟正黑體" panose="020B0604030504040204" pitchFamily="34" charset="-120"/>
                      <a:ea typeface="微軟正黑體" panose="020B0604030504040204" pitchFamily="34" charset="-120"/>
                    </a:rPr>
                  </a:br>
                  <a:r>
                    <a:rPr lang="en-US" altLang="zh-TW" sz="2400" dirty="0" smtClean="0">
                      <a:latin typeface="微軟正黑體" panose="020B0604030504040204" pitchFamily="34" charset="-120"/>
                      <a:ea typeface="微軟正黑體" panose="020B0604030504040204" pitchFamily="34" charset="-120"/>
                    </a:rPr>
                    <a:t>SB</a:t>
                  </a:r>
                  <a:r>
                    <a:rPr lang="zh-TW" altLang="en-US" sz="2400" dirty="0" smtClean="0">
                      <a:latin typeface="微軟正黑體" panose="020B0604030504040204" pitchFamily="34" charset="-120"/>
                      <a:ea typeface="微軟正黑體" panose="020B0604030504040204" pitchFamily="34" charset="-120"/>
                    </a:rPr>
                    <a:t>部份</a:t>
                  </a:r>
                  <a:endParaRPr lang="en-US" altLang="zh-TW" sz="2400" dirty="0" smtClean="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GB</a:t>
                  </a:r>
                  <a:r>
                    <a:rPr lang="zh-TW" altLang="en-US" sz="2400" dirty="0" smtClean="0">
                      <a:latin typeface="微軟正黑體" panose="020B0604030504040204" pitchFamily="34" charset="-120"/>
                      <a:ea typeface="微軟正黑體" panose="020B0604030504040204" pitchFamily="34" charset="-120"/>
                    </a:rPr>
                    <a:t>無</a:t>
                  </a:r>
                  <a:endParaRPr lang="zh-TW" altLang="en-US" sz="2400" dirty="0">
                    <a:latin typeface="微軟正黑體" panose="020B0604030504040204" pitchFamily="34" charset="-120"/>
                    <a:ea typeface="微軟正黑體" panose="020B0604030504040204" pitchFamily="34" charset="-120"/>
                  </a:endParaRPr>
                </a:p>
              </p:txBody>
            </p:sp>
            <p:sp>
              <p:nvSpPr>
                <p:cNvPr id="43" name="文字方塊 42"/>
                <p:cNvSpPr txBox="1"/>
                <p:nvPr/>
              </p:nvSpPr>
              <p:spPr>
                <a:xfrm>
                  <a:off x="9364875" y="3079508"/>
                  <a:ext cx="2073498" cy="461665"/>
                </a:xfrm>
                <a:prstGeom prst="rect">
                  <a:avLst/>
                </a:prstGeom>
                <a:noFill/>
              </p:spPr>
              <p:txBody>
                <a:bodyPr wrap="square" rtlCol="0">
                  <a:spAutoFit/>
                </a:bodyPr>
                <a:lstStyle/>
                <a:p>
                  <a:r>
                    <a:rPr lang="zh-TW" altLang="en-US" sz="2400" dirty="0" smtClean="0">
                      <a:latin typeface="微軟正黑體" panose="020B0604030504040204" pitchFamily="34" charset="-120"/>
                      <a:ea typeface="微軟正黑體" panose="020B0604030504040204" pitchFamily="34" charset="-120"/>
                    </a:rPr>
                    <a:t>存活</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未履約</a:t>
                  </a:r>
                  <a:r>
                    <a:rPr lang="en-US" altLang="zh-TW" sz="2400" dirty="0" smtClean="0">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p:txBody>
            </p:sp>
            <p:sp>
              <p:nvSpPr>
                <p:cNvPr id="44" name="文字方塊 43"/>
                <p:cNvSpPr txBox="1"/>
                <p:nvPr/>
              </p:nvSpPr>
              <p:spPr>
                <a:xfrm>
                  <a:off x="8279524" y="4604420"/>
                  <a:ext cx="2966907" cy="461665"/>
                </a:xfrm>
                <a:prstGeom prst="rect">
                  <a:avLst/>
                </a:prstGeom>
                <a:noFill/>
              </p:spPr>
              <p:txBody>
                <a:bodyPr wrap="square" rtlCol="0">
                  <a:spAutoFit/>
                </a:bodyPr>
                <a:lstStyle/>
                <a:p>
                  <a:r>
                    <a:rPr lang="zh-TW" altLang="en-US" sz="2400" dirty="0" smtClean="0">
                      <a:latin typeface="微軟正黑體" panose="020B0604030504040204" pitchFamily="34" charset="-120"/>
                      <a:ea typeface="微軟正黑體" panose="020B0604030504040204" pitchFamily="34" charset="-120"/>
                    </a:rPr>
                    <a:t>存活 </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選擇權履約</a:t>
                  </a:r>
                  <a:r>
                    <a:rPr lang="en-US" altLang="zh-TW" sz="2400" dirty="0" smtClean="0">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p:txBody>
            </p:sp>
            <mc:AlternateContent xmlns:mc="http://schemas.openxmlformats.org/markup-compatibility/2006" xmlns:a14="http://schemas.microsoft.com/office/drawing/2010/main">
              <mc:Choice Requires="a14">
                <p:sp>
                  <p:nvSpPr>
                    <p:cNvPr id="45" name="文字方塊 44">
                      <a:hlinkClick r:id="rId5" action="ppaction://hlinksldjump"/>
                    </p:cNvPr>
                    <p:cNvSpPr txBox="1"/>
                    <p:nvPr/>
                  </p:nvSpPr>
                  <p:spPr>
                    <a:xfrm>
                      <a:off x="2734751" y="1728777"/>
                      <a:ext cx="3023841"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altLang="zh-TW" sz="2000" i="1" smtClean="0">
                                    <a:latin typeface="Cambria Math" panose="02040503050406030204" pitchFamily="18" charset="0"/>
                                  </a:rPr>
                                </m:ctrlPr>
                              </m:dPr>
                              <m:e>
                                <m:r>
                                  <a:rPr lang="en-US" altLang="zh-TW" sz="2000" i="1" smtClean="0">
                                    <a:latin typeface="Cambria Math" panose="02040503050406030204" pitchFamily="18" charset="0"/>
                                  </a:rPr>
                                  <m:t>1</m:t>
                                </m:r>
                                <m:r>
                                  <a:rPr lang="en-US" altLang="zh-TW" sz="2000" i="1">
                                    <a:latin typeface="Cambria Math" panose="02040503050406030204" pitchFamily="18" charset="0"/>
                                  </a:rPr>
                                  <m:t>−</m:t>
                                </m:r>
                                <m:r>
                                  <a:rPr lang="zh-TW" altLang="en-US" sz="2000" i="1" smtClean="0">
                                    <a:latin typeface="Cambria Math" panose="02040503050406030204" pitchFamily="18" charset="0"/>
                                  </a:rPr>
                                  <m:t>𝛼</m:t>
                                </m:r>
                              </m:e>
                            </m:d>
                            <m:r>
                              <a:rPr lang="en-US" altLang="zh-TW" sz="2000" i="1" smtClean="0">
                                <a:latin typeface="Cambria Math" panose="02040503050406030204" pitchFamily="18" charset="0"/>
                              </a:rPr>
                              <m:t>𝑉</m:t>
                            </m:r>
                            <m:d>
                              <m:dPr>
                                <m:ctrlPr>
                                  <a:rPr lang="en-US" altLang="zh-TW" sz="2000" i="1" smtClean="0">
                                    <a:latin typeface="Cambria Math" panose="02040503050406030204" pitchFamily="18" charset="0"/>
                                  </a:rPr>
                                </m:ctrlPr>
                              </m:dPr>
                              <m:e>
                                <m:r>
                                  <a:rPr lang="en-US" altLang="zh-TW" sz="2000" i="1" smtClean="0">
                                    <a:latin typeface="Cambria Math" panose="02040503050406030204" pitchFamily="18" charset="0"/>
                                  </a:rPr>
                                  <m:t>𝑇</m:t>
                                </m:r>
                              </m:e>
                            </m:d>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𝐶</m:t>
                                </m:r>
                              </m:e>
                              <m:sub>
                                <m:r>
                                  <a:rPr lang="en-US" altLang="zh-TW" sz="2000" b="0" i="1" smtClean="0">
                                    <a:latin typeface="Cambria Math" panose="02040503050406030204" pitchFamily="18" charset="0"/>
                                  </a:rPr>
                                  <m:t>1</m:t>
                                </m:r>
                              </m:sub>
                            </m:sSub>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𝑇</m:t>
                            </m:r>
                          </m:oMath>
                        </m:oMathPara>
                      </a14:m>
                      <a:endParaRPr lang="zh-TW" altLang="en-US" sz="2000" dirty="0"/>
                    </a:p>
                  </p:txBody>
                </p:sp>
              </mc:Choice>
              <mc:Fallback xmlns="">
                <p:sp>
                  <p:nvSpPr>
                    <p:cNvPr id="45" name="文字方塊 44">
                      <a:hlinkClick r:id="rId6" action="ppaction://hlinksldjump"/>
                    </p:cNvPr>
                    <p:cNvSpPr txBox="1">
                      <a:spLocks noRot="1" noChangeAspect="1" noMove="1" noResize="1" noEditPoints="1" noAdjustHandles="1" noChangeArrowheads="1" noChangeShapeType="1" noTextEdit="1"/>
                    </p:cNvSpPr>
                    <p:nvPr/>
                  </p:nvSpPr>
                  <p:spPr>
                    <a:xfrm>
                      <a:off x="2734751" y="1728777"/>
                      <a:ext cx="3023841" cy="307777"/>
                    </a:xfrm>
                    <a:prstGeom prst="rect">
                      <a:avLst/>
                    </a:prstGeom>
                    <a:blipFill rotWithShape="0">
                      <a:blip r:embed="rId7"/>
                      <a:stretch>
                        <a:fillRect r="-1822" b="-2083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6" name="文字方塊 45">
                      <a:hlinkClick r:id="rId8" action="ppaction://hlinksldjump"/>
                    </p:cNvPr>
                    <p:cNvSpPr txBox="1"/>
                    <p:nvPr/>
                  </p:nvSpPr>
                  <p:spPr>
                    <a:xfrm>
                      <a:off x="7798996" y="1802574"/>
                      <a:ext cx="3927962" cy="923330"/>
                    </a:xfrm>
                    <a:prstGeom prst="rect">
                      <a:avLst/>
                    </a:prstGeom>
                    <a:noFill/>
                  </p:spPr>
                  <p:txBody>
                    <a:bodyPr wrap="squar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r>
                              <a:rPr lang="en-US" altLang="zh-TW" sz="2000" b="0" i="1" smtClean="0">
                                <a:latin typeface="Cambria Math" panose="02040503050406030204" pitchFamily="18" charset="0"/>
                              </a:rPr>
                              <m:t>𝑉</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𝑇</m:t>
                                </m:r>
                              </m:e>
                            </m:d>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(1−</m:t>
                                </m:r>
                                <m:r>
                                  <a:rPr lang="en-US" altLang="zh-TW" sz="2000" b="0" i="1" smtClean="0">
                                    <a:latin typeface="Cambria Math" panose="02040503050406030204" pitchFamily="18" charset="0"/>
                                  </a:rPr>
                                  <m:t>𝑡𝑎𝑥</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𝐶</m:t>
                                </m:r>
                              </m:e>
                              <m:sub>
                                <m:r>
                                  <a:rPr lang="en-US" altLang="zh-TW" sz="2000" b="0" i="1" smtClean="0">
                                    <a:latin typeface="Cambria Math" panose="02040503050406030204" pitchFamily="18" charset="0"/>
                                  </a:rPr>
                                  <m:t>1</m:t>
                                </m:r>
                              </m:sub>
                            </m:sSub>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𝑇</m:t>
                            </m:r>
                          </m:oMath>
                        </m:oMathPara>
                      </a14:m>
                      <a:endParaRPr lang="zh-TW" altLang="en-US" sz="2000" i="1" dirty="0"/>
                    </a:p>
                    <a:p>
                      <a:pPr>
                        <a:lnSpc>
                          <a:spcPct val="150000"/>
                        </a:lnSpc>
                      </a:pPr>
                      <a14:m>
                        <m:oMathPara xmlns:m="http://schemas.openxmlformats.org/officeDocument/2006/math">
                          <m:oMathParaPr>
                            <m:jc m:val="centerGroup"/>
                          </m:oMathParaPr>
                          <m:oMath xmlns:m="http://schemas.openxmlformats.org/officeDocument/2006/math">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2</m:t>
                                </m:r>
                              </m:sub>
                            </m:sSub>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(1−</m:t>
                                </m:r>
                                <m:r>
                                  <a:rPr lang="en-US" altLang="zh-TW" sz="2000" b="0" i="1" smtClean="0">
                                    <a:latin typeface="Cambria Math" panose="02040503050406030204" pitchFamily="18" charset="0"/>
                                  </a:rPr>
                                  <m:t>𝑡𝑎𝑥</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𝐶</m:t>
                                </m:r>
                              </m:e>
                              <m:sub>
                                <m:r>
                                  <a:rPr lang="en-US" altLang="zh-TW" sz="2000" b="0" i="1" smtClean="0">
                                    <a:latin typeface="Cambria Math" panose="02040503050406030204" pitchFamily="18" charset="0"/>
                                  </a:rPr>
                                  <m:t>2</m:t>
                                </m:r>
                              </m:sub>
                            </m:sSub>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2</m:t>
                                </m:r>
                              </m:sub>
                            </m:sSub>
                            <m:r>
                              <a:rPr lang="en-US" altLang="zh-TW" sz="2000" b="0" i="1" smtClean="0">
                                <a:latin typeface="Cambria Math" panose="02040503050406030204" pitchFamily="18" charset="0"/>
                              </a:rPr>
                              <m:t>𝑇</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𝐺</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𝑇</m:t>
                            </m:r>
                            <m:r>
                              <a:rPr lang="en-US" altLang="zh-TW" sz="2000" b="0" i="1" smtClean="0">
                                <a:latin typeface="Cambria Math" panose="02040503050406030204" pitchFamily="18" charset="0"/>
                              </a:rPr>
                              <m:t>)</m:t>
                            </m:r>
                          </m:oMath>
                        </m:oMathPara>
                      </a14:m>
                      <a:endParaRPr lang="en-US" altLang="zh-TW" sz="2000" b="0" i="1" dirty="0" smtClean="0">
                        <a:latin typeface="Cambria Math" panose="02040503050406030204" pitchFamily="18" charset="0"/>
                      </a:endParaRPr>
                    </a:p>
                  </p:txBody>
                </p:sp>
              </mc:Choice>
              <mc:Fallback xmlns="">
                <p:sp>
                  <p:nvSpPr>
                    <p:cNvPr id="46" name="文字方塊 45">
                      <a:hlinkClick r:id="rId9" action="ppaction://hlinksldjump"/>
                    </p:cNvPr>
                    <p:cNvSpPr txBox="1">
                      <a:spLocks noRot="1" noChangeAspect="1" noMove="1" noResize="1" noEditPoints="1" noAdjustHandles="1" noChangeArrowheads="1" noChangeShapeType="1" noTextEdit="1"/>
                    </p:cNvSpPr>
                    <p:nvPr/>
                  </p:nvSpPr>
                  <p:spPr>
                    <a:xfrm>
                      <a:off x="7798996" y="1802574"/>
                      <a:ext cx="3927962" cy="923330"/>
                    </a:xfrm>
                    <a:prstGeom prst="rect">
                      <a:avLst/>
                    </a:prstGeom>
                    <a:blipFill rotWithShape="0">
                      <a:blip r:embed="rId10"/>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7" name="文字方塊 46">
                      <a:hlinkClick r:id="rId11" action="ppaction://hlinksldjump"/>
                    </p:cNvPr>
                    <p:cNvSpPr txBox="1"/>
                    <p:nvPr/>
                  </p:nvSpPr>
                  <p:spPr>
                    <a:xfrm>
                      <a:off x="6057897" y="5895131"/>
                      <a:ext cx="5022079" cy="923330"/>
                    </a:xfrm>
                    <a:prstGeom prst="rect">
                      <a:avLst/>
                    </a:prstGeom>
                    <a:noFill/>
                  </p:spPr>
                  <p:txBody>
                    <a:bodyPr wrap="non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r>
                              <a:rPr lang="en-US" altLang="zh-TW" sz="2000" b="0" i="1" smtClean="0">
                                <a:latin typeface="Cambria Math" panose="02040503050406030204" pitchFamily="18" charset="0"/>
                              </a:rPr>
                              <m:t>𝑉</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𝑇</m:t>
                                </m:r>
                              </m:e>
                            </m:d>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𝑚</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𝐺</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𝑇</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𝐾</m:t>
                            </m:r>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(1−</m:t>
                                </m:r>
                                <m:r>
                                  <a:rPr lang="en-US" altLang="zh-TW" sz="2000" b="0" i="1" smtClean="0">
                                    <a:latin typeface="Cambria Math" panose="02040503050406030204" pitchFamily="18" charset="0"/>
                                  </a:rPr>
                                  <m:t>𝑡𝑎𝑥</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𝐶</m:t>
                                </m:r>
                              </m:e>
                              <m:sub>
                                <m:r>
                                  <a:rPr lang="en-US" altLang="zh-TW" sz="2000" b="0" i="1" smtClean="0">
                                    <a:latin typeface="Cambria Math" panose="02040503050406030204" pitchFamily="18" charset="0"/>
                                  </a:rPr>
                                  <m:t>1</m:t>
                                </m:r>
                              </m:sub>
                            </m:sSub>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𝑇</m:t>
                            </m:r>
                          </m:oMath>
                        </m:oMathPara>
                      </a14:m>
                      <a:endParaRPr lang="zh-TW" altLang="en-US" sz="2000" i="1" dirty="0"/>
                    </a:p>
                    <a:p>
                      <a:pPr>
                        <a:lnSpc>
                          <a:spcPct val="150000"/>
                        </a:lnSpc>
                      </a:pPr>
                      <a14:m>
                        <m:oMathPara xmlns:m="http://schemas.openxmlformats.org/officeDocument/2006/math">
                          <m:oMathParaPr>
                            <m:jc m:val="centerGroup"/>
                          </m:oMathParaPr>
                          <m:oMath xmlns:m="http://schemas.openxmlformats.org/officeDocument/2006/math">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2</m:t>
                                </m:r>
                              </m:sub>
                            </m:sSub>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(1−</m:t>
                                </m:r>
                                <m:r>
                                  <a:rPr lang="en-US" altLang="zh-TW" sz="2000" b="0" i="1" smtClean="0">
                                    <a:latin typeface="Cambria Math" panose="02040503050406030204" pitchFamily="18" charset="0"/>
                                  </a:rPr>
                                  <m:t>𝑡𝑎𝑥</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𝐶</m:t>
                                </m:r>
                              </m:e>
                              <m:sub>
                                <m:r>
                                  <a:rPr lang="en-US" altLang="zh-TW" sz="2000" b="0" i="1" smtClean="0">
                                    <a:latin typeface="Cambria Math" panose="02040503050406030204" pitchFamily="18" charset="0"/>
                                  </a:rPr>
                                  <m:t>2</m:t>
                                </m:r>
                              </m:sub>
                            </m:sSub>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2</m:t>
                                </m:r>
                              </m:sub>
                            </m:sSub>
                            <m:r>
                              <a:rPr lang="en-US" altLang="zh-TW" sz="2000" b="0" i="1" smtClean="0">
                                <a:latin typeface="Cambria Math" panose="02040503050406030204" pitchFamily="18" charset="0"/>
                              </a:rPr>
                              <m:t>𝑇</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𝐺</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𝑇</m:t>
                            </m:r>
                            <m:r>
                              <a:rPr lang="en-US" altLang="zh-TW" sz="2000" b="0" i="1" smtClean="0">
                                <a:latin typeface="Cambria Math" panose="02040503050406030204" pitchFamily="18" charset="0"/>
                              </a:rPr>
                              <m:t>)</m:t>
                            </m:r>
                          </m:oMath>
                        </m:oMathPara>
                      </a14:m>
                      <a:endParaRPr lang="en-US" altLang="zh-TW" sz="2000" b="0" i="1" dirty="0" smtClean="0">
                        <a:latin typeface="Cambria Math" panose="02040503050406030204" pitchFamily="18" charset="0"/>
                      </a:endParaRPr>
                    </a:p>
                  </p:txBody>
                </p:sp>
              </mc:Choice>
              <mc:Fallback xmlns="">
                <p:sp>
                  <p:nvSpPr>
                    <p:cNvPr id="47" name="文字方塊 46">
                      <a:hlinkClick r:id="rId12" action="ppaction://hlinksldjump"/>
                    </p:cNvPr>
                    <p:cNvSpPr txBox="1">
                      <a:spLocks noRot="1" noChangeAspect="1" noMove="1" noResize="1" noEditPoints="1" noAdjustHandles="1" noChangeArrowheads="1" noChangeShapeType="1" noTextEdit="1"/>
                    </p:cNvSpPr>
                    <p:nvPr/>
                  </p:nvSpPr>
                  <p:spPr>
                    <a:xfrm>
                      <a:off x="6057897" y="5895131"/>
                      <a:ext cx="5022079" cy="923330"/>
                    </a:xfrm>
                    <a:prstGeom prst="rect">
                      <a:avLst/>
                    </a:prstGeom>
                    <a:blipFill rotWithShape="0">
                      <a:blip r:embed="rId1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8" name="文字方塊 47">
                      <a:hlinkClick r:id="rId14" action="ppaction://hlinksldjump"/>
                    </p:cNvPr>
                    <p:cNvSpPr txBox="1"/>
                    <p:nvPr/>
                  </p:nvSpPr>
                  <p:spPr>
                    <a:xfrm>
                      <a:off x="3744748" y="5012575"/>
                      <a:ext cx="3192412" cy="6155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altLang="zh-TW" sz="2000" i="1" smtClean="0">
                                    <a:latin typeface="Cambria Math" panose="02040503050406030204" pitchFamily="18" charset="0"/>
                                  </a:rPr>
                                </m:ctrlPr>
                              </m:dPr>
                              <m:e>
                                <m:r>
                                  <a:rPr lang="en-US" altLang="zh-TW" sz="2000" i="1" smtClean="0">
                                    <a:latin typeface="Cambria Math" panose="02040503050406030204" pitchFamily="18" charset="0"/>
                                  </a:rPr>
                                  <m:t>1</m:t>
                                </m:r>
                                <m:r>
                                  <a:rPr lang="en-US" altLang="zh-TW" sz="2000" i="1">
                                    <a:latin typeface="Cambria Math" panose="02040503050406030204" pitchFamily="18" charset="0"/>
                                  </a:rPr>
                                  <m:t>−</m:t>
                                </m:r>
                                <m:r>
                                  <a:rPr lang="zh-TW" altLang="en-US" sz="2000" i="1" smtClean="0">
                                    <a:latin typeface="Cambria Math" panose="02040503050406030204" pitchFamily="18" charset="0"/>
                                  </a:rPr>
                                  <m:t>𝛼</m:t>
                                </m:r>
                              </m:e>
                            </m:d>
                            <m:r>
                              <a:rPr lang="en-US" altLang="zh-TW" sz="2000" i="1" smtClean="0">
                                <a:latin typeface="Cambria Math" panose="02040503050406030204" pitchFamily="18" charset="0"/>
                              </a:rPr>
                              <m:t>𝑉</m:t>
                            </m:r>
                            <m:d>
                              <m:dPr>
                                <m:ctrlPr>
                                  <a:rPr lang="en-US" altLang="zh-TW" sz="2000" i="1" smtClean="0">
                                    <a:latin typeface="Cambria Math" panose="02040503050406030204" pitchFamily="18" charset="0"/>
                                  </a:rPr>
                                </m:ctrlPr>
                              </m:dPr>
                              <m:e>
                                <m:r>
                                  <a:rPr lang="en-US" altLang="zh-TW" sz="2000" i="1" smtClean="0">
                                    <a:latin typeface="Cambria Math" panose="02040503050406030204" pitchFamily="18" charset="0"/>
                                  </a:rPr>
                                  <m:t>𝑇</m:t>
                                </m:r>
                              </m:e>
                            </m:d>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𝑚</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𝐺</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𝑇</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𝐾</m:t>
                            </m:r>
                            <m:r>
                              <a:rPr lang="en-US" altLang="zh-TW" sz="2000" b="0" i="1" smtClean="0">
                                <a:latin typeface="Cambria Math" panose="02040503050406030204" pitchFamily="18" charset="0"/>
                              </a:rPr>
                              <m:t>)</m:t>
                            </m:r>
                          </m:oMath>
                        </m:oMathPara>
                      </a14:m>
                      <a:endParaRPr lang="en-US" altLang="zh-TW" sz="2000" b="0" i="1" dirty="0" smtClean="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𝐶</m:t>
                                </m:r>
                              </m:e>
                              <m:sub>
                                <m:r>
                                  <a:rPr lang="en-US" altLang="zh-TW" sz="2000" b="0" i="1" smtClean="0">
                                    <a:latin typeface="Cambria Math" panose="02040503050406030204" pitchFamily="18" charset="0"/>
                                  </a:rPr>
                                  <m:t>1</m:t>
                                </m:r>
                              </m:sub>
                            </m:sSub>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𝑇</m:t>
                            </m:r>
                          </m:oMath>
                        </m:oMathPara>
                      </a14:m>
                      <a:endParaRPr lang="zh-TW" altLang="en-US" sz="2000" dirty="0"/>
                    </a:p>
                  </p:txBody>
                </p:sp>
              </mc:Choice>
              <mc:Fallback xmlns="">
                <p:sp>
                  <p:nvSpPr>
                    <p:cNvPr id="48" name="文字方塊 47"/>
                    <p:cNvSpPr txBox="1">
                      <a:spLocks noRot="1" noChangeAspect="1" noMove="1" noResize="1" noEditPoints="1" noAdjustHandles="1" noChangeArrowheads="1" noChangeShapeType="1" noTextEdit="1"/>
                    </p:cNvSpPr>
                    <p:nvPr/>
                  </p:nvSpPr>
                  <p:spPr>
                    <a:xfrm>
                      <a:off x="3744748" y="5012575"/>
                      <a:ext cx="3192412" cy="615553"/>
                    </a:xfrm>
                    <a:prstGeom prst="rect">
                      <a:avLst/>
                    </a:prstGeom>
                    <a:blipFill rotWithShape="0">
                      <a:blip r:embed="rId15"/>
                      <a:stretch>
                        <a:fillRect r="-2490" b="-1250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9" name="文字方塊 48">
                      <a:hlinkClick r:id="rId16" action="ppaction://hlinksldjump"/>
                    </p:cNvPr>
                    <p:cNvSpPr txBox="1"/>
                    <p:nvPr/>
                  </p:nvSpPr>
                  <p:spPr>
                    <a:xfrm>
                      <a:off x="1384647" y="5982269"/>
                      <a:ext cx="3674083"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1−</m:t>
                                </m:r>
                                <m:r>
                                  <a:rPr lang="zh-TW" altLang="en-US" sz="2000" b="0" i="1" smtClean="0">
                                    <a:latin typeface="Cambria Math" panose="02040503050406030204" pitchFamily="18" charset="0"/>
                                  </a:rPr>
                                  <m:t>𝛼</m:t>
                                </m:r>
                              </m:e>
                            </m:d>
                            <m:r>
                              <a:rPr lang="en-US" altLang="zh-TW" sz="2000" b="0" i="1" smtClean="0">
                                <a:latin typeface="Cambria Math" panose="02040503050406030204" pitchFamily="18" charset="0"/>
                              </a:rPr>
                              <m:t>𝑉</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𝑇</m:t>
                                </m:r>
                              </m:e>
                            </m:d>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𝑚</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𝐺</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𝑇</m:t>
                                    </m:r>
                                  </m:e>
                                </m:d>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𝐾</m:t>
                                </m:r>
                              </m:e>
                            </m:d>
                            <m:r>
                              <a:rPr lang="en-US" altLang="zh-TW" sz="2000" b="0" i="1" smtClean="0">
                                <a:latin typeface="Cambria Math" panose="02040503050406030204" pitchFamily="18" charset="0"/>
                              </a:rPr>
                              <m:t>=0</m:t>
                            </m:r>
                          </m:oMath>
                        </m:oMathPara>
                      </a14:m>
                      <a:endParaRPr lang="zh-TW" altLang="en-US" sz="2000" i="1" dirty="0"/>
                    </a:p>
                  </p:txBody>
                </p:sp>
              </mc:Choice>
              <mc:Fallback xmlns="">
                <p:sp>
                  <p:nvSpPr>
                    <p:cNvPr id="49" name="文字方塊 48">
                      <a:hlinkClick r:id="rId17" action="ppaction://hlinksldjump"/>
                    </p:cNvPr>
                    <p:cNvSpPr txBox="1">
                      <a:spLocks noRot="1" noChangeAspect="1" noMove="1" noResize="1" noEditPoints="1" noAdjustHandles="1" noChangeArrowheads="1" noChangeShapeType="1" noTextEdit="1"/>
                    </p:cNvSpPr>
                    <p:nvPr/>
                  </p:nvSpPr>
                  <p:spPr>
                    <a:xfrm>
                      <a:off x="1384647" y="5982269"/>
                      <a:ext cx="3674083" cy="307777"/>
                    </a:xfrm>
                    <a:prstGeom prst="rect">
                      <a:avLst/>
                    </a:prstGeom>
                    <a:blipFill rotWithShape="0">
                      <a:blip r:embed="rId18"/>
                      <a:stretch>
                        <a:fillRect r="-1333" b="-12500"/>
                      </a:stretch>
                    </a:blipFill>
                  </p:spPr>
                  <p:txBody>
                    <a:bodyPr/>
                    <a:lstStyle/>
                    <a:p>
                      <a:r>
                        <a:rPr lang="zh-TW" altLang="en-US">
                          <a:noFill/>
                        </a:rPr>
                        <a:t> </a:t>
                      </a:r>
                    </a:p>
                  </p:txBody>
                </p:sp>
              </mc:Fallback>
            </mc:AlternateContent>
            <p:sp>
              <p:nvSpPr>
                <p:cNvPr id="50" name="矩形 49"/>
                <p:cNvSpPr/>
                <p:nvPr/>
              </p:nvSpPr>
              <p:spPr>
                <a:xfrm>
                  <a:off x="5517869" y="2799362"/>
                  <a:ext cx="1685546" cy="1200329"/>
                </a:xfrm>
                <a:prstGeom prst="rect">
                  <a:avLst/>
                </a:prstGeom>
              </p:spPr>
              <p:txBody>
                <a:bodyPr wrap="square">
                  <a:spAutoFit/>
                </a:bodyPr>
                <a:lstStyle/>
                <a:p>
                  <a:r>
                    <a:rPr lang="zh-TW" altLang="en-US" sz="2400" dirty="0" smtClean="0">
                      <a:latin typeface="微軟正黑體" panose="020B0604030504040204" pitchFamily="34" charset="-120"/>
                      <a:ea typeface="微軟正黑體" panose="020B0604030504040204" pitchFamily="34" charset="-120"/>
                    </a:rPr>
                    <a:t>破產 </a:t>
                  </a:r>
                  <a:r>
                    <a:rPr lang="en-US" altLang="zh-TW" sz="2400" dirty="0" smtClean="0">
                      <a:latin typeface="微軟正黑體" panose="020B0604030504040204" pitchFamily="34" charset="-120"/>
                      <a:ea typeface="微軟正黑體" panose="020B0604030504040204" pitchFamily="34" charset="-120"/>
                    </a:rPr>
                    <a:t/>
                  </a:r>
                  <a:br>
                    <a:rPr lang="en-US" altLang="zh-TW" sz="2400" dirty="0" smtClean="0">
                      <a:latin typeface="微軟正黑體" panose="020B0604030504040204" pitchFamily="34" charset="-120"/>
                      <a:ea typeface="微軟正黑體" panose="020B0604030504040204" pitchFamily="34" charset="-120"/>
                    </a:rPr>
                  </a:br>
                  <a:r>
                    <a:rPr lang="en-US" altLang="zh-TW" sz="2400" dirty="0" smtClean="0">
                      <a:latin typeface="微軟正黑體" panose="020B0604030504040204" pitchFamily="34" charset="-120"/>
                      <a:ea typeface="微軟正黑體" panose="020B0604030504040204" pitchFamily="34" charset="-120"/>
                    </a:rPr>
                    <a:t>SB</a:t>
                  </a:r>
                  <a:r>
                    <a:rPr lang="zh-TW" altLang="en-US" sz="2400" dirty="0" smtClean="0">
                      <a:latin typeface="微軟正黑體" panose="020B0604030504040204" pitchFamily="34" charset="-120"/>
                      <a:ea typeface="微軟正黑體" panose="020B0604030504040204" pitchFamily="34" charset="-120"/>
                    </a:rPr>
                    <a:t>全拿</a:t>
                  </a:r>
                  <a:endParaRPr lang="en-US" altLang="zh-TW" sz="2400" dirty="0" smtClean="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GB</a:t>
                  </a:r>
                  <a:r>
                    <a:rPr lang="zh-TW" altLang="en-US" sz="2400" dirty="0">
                      <a:latin typeface="微軟正黑體" panose="020B0604030504040204" pitchFamily="34" charset="-120"/>
                      <a:ea typeface="微軟正黑體" panose="020B0604030504040204" pitchFamily="34" charset="-120"/>
                    </a:rPr>
                    <a:t>部份</a:t>
                  </a:r>
                </a:p>
              </p:txBody>
            </p:sp>
          </p:grpSp>
          <p:sp>
            <p:nvSpPr>
              <p:cNvPr id="39" name="文字方塊 38"/>
              <p:cNvSpPr txBox="1"/>
              <p:nvPr/>
            </p:nvSpPr>
            <p:spPr>
              <a:xfrm>
                <a:off x="3011552" y="4385358"/>
                <a:ext cx="3660427" cy="461665"/>
              </a:xfrm>
              <a:prstGeom prst="rect">
                <a:avLst/>
              </a:prstGeom>
              <a:noFill/>
            </p:spPr>
            <p:txBody>
              <a:bodyPr wrap="square" rtlCol="0">
                <a:spAutoFit/>
              </a:bodyPr>
              <a:lstStyle/>
              <a:p>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選擇權履約 足夠支付</a:t>
                </a:r>
                <a:r>
                  <a:rPr lang="en-US" altLang="zh-TW" sz="2400" dirty="0" smtClean="0">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p:txBody>
          </p:sp>
          <p:sp>
            <p:nvSpPr>
              <p:cNvPr id="40" name="文字方塊 39"/>
              <p:cNvSpPr txBox="1"/>
              <p:nvPr/>
            </p:nvSpPr>
            <p:spPr>
              <a:xfrm>
                <a:off x="1419539" y="5136157"/>
                <a:ext cx="1124686" cy="646331"/>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選擇權</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不足支付</a:t>
                </a:r>
                <a:endParaRPr lang="zh-TW" altLang="en-US" dirty="0">
                  <a:latin typeface="微軟正黑體" panose="020B0604030504040204" pitchFamily="34" charset="-120"/>
                  <a:ea typeface="微軟正黑體" panose="020B0604030504040204" pitchFamily="34" charset="-120"/>
                </a:endParaRPr>
              </a:p>
            </p:txBody>
          </p:sp>
        </p:grpSp>
        <p:sp>
          <p:nvSpPr>
            <p:cNvPr id="37" name="文字方塊 36"/>
            <p:cNvSpPr txBox="1"/>
            <p:nvPr/>
          </p:nvSpPr>
          <p:spPr>
            <a:xfrm>
              <a:off x="3554378" y="2829174"/>
              <a:ext cx="1429555" cy="461665"/>
            </a:xfrm>
            <a:prstGeom prst="rect">
              <a:avLst/>
            </a:prstGeom>
            <a:noFill/>
          </p:spPr>
          <p:txBody>
            <a:bodyPr wrap="square" rtlCol="0">
              <a:spAutoFit/>
            </a:bodyPr>
            <a:lstStyle/>
            <a:p>
              <a:r>
                <a:rPr lang="en-US" altLang="zh-TW" sz="2400" dirty="0" smtClean="0"/>
                <a:t>(</a:t>
              </a:r>
              <a:r>
                <a:rPr lang="zh-TW" altLang="en-US" sz="2400" dirty="0" smtClean="0"/>
                <a:t>未履約</a:t>
              </a:r>
              <a:r>
                <a:rPr lang="en-US" altLang="zh-TW" sz="2400" dirty="0" smtClean="0"/>
                <a:t>)</a:t>
              </a:r>
              <a:endParaRPr lang="zh-TW" altLang="en-US" sz="2400" dirty="0"/>
            </a:p>
          </p:txBody>
        </p:sp>
      </p:grpSp>
    </p:spTree>
    <p:extLst>
      <p:ext uri="{BB962C8B-B14F-4D97-AF65-F5344CB8AC3E}">
        <p14:creationId xmlns:p14="http://schemas.microsoft.com/office/powerpoint/2010/main" val="15022912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45771" y="155025"/>
            <a:ext cx="10515600" cy="1325563"/>
          </a:xfrm>
        </p:spPr>
        <p:txBody>
          <a:bodyPr>
            <a:normAutofit/>
          </a:bodyPr>
          <a:lstStyle/>
          <a:p>
            <a:r>
              <a:rPr lang="en-US" altLang="zh-TW" sz="3200" dirty="0">
                <a:latin typeface="微軟正黑體" panose="020B0604030504040204" pitchFamily="34" charset="-120"/>
                <a:ea typeface="微軟正黑體" panose="020B0604030504040204" pitchFamily="34" charset="-120"/>
              </a:rPr>
              <a:t>(</a:t>
            </a:r>
            <a:r>
              <a:rPr lang="zh-TW" altLang="en-US" sz="3200" dirty="0">
                <a:latin typeface="微軟正黑體" panose="020B0604030504040204" pitchFamily="34" charset="-120"/>
                <a:ea typeface="微軟正黑體" panose="020B0604030504040204" pitchFamily="34" charset="-120"/>
              </a:rPr>
              <a:t>一</a:t>
            </a:r>
            <a:r>
              <a:rPr lang="en-US" altLang="zh-TW" sz="3200" dirty="0">
                <a:latin typeface="微軟正黑體" panose="020B0604030504040204" pitchFamily="34" charset="-120"/>
                <a:ea typeface="微軟正黑體" panose="020B0604030504040204" pitchFamily="34" charset="-120"/>
              </a:rPr>
              <a:t>) </a:t>
            </a:r>
            <a:r>
              <a:rPr lang="zh-TW" altLang="en-US" sz="3200" dirty="0">
                <a:latin typeface="微軟正黑體" panose="020B0604030504040204" pitchFamily="34" charset="-120"/>
                <a:ea typeface="微軟正黑體" panose="020B0604030504040204" pitchFamily="34" charset="-120"/>
              </a:rPr>
              <a:t>存活與破產的</a:t>
            </a:r>
            <a:r>
              <a:rPr lang="zh-TW" altLang="en-US" sz="3200" dirty="0" smtClean="0">
                <a:latin typeface="微軟正黑體" panose="020B0604030504040204" pitchFamily="34" charset="-120"/>
                <a:ea typeface="微軟正黑體" panose="020B0604030504040204" pitchFamily="34" charset="-120"/>
              </a:rPr>
              <a:t>邊界</a:t>
            </a:r>
            <a:r>
              <a:rPr lang="en-US" altLang="zh-TW" sz="3200" dirty="0" smtClean="0">
                <a:latin typeface="微軟正黑體" panose="020B0604030504040204" pitchFamily="34" charset="-120"/>
                <a:ea typeface="微軟正黑體" panose="020B0604030504040204" pitchFamily="34" charset="-120"/>
              </a:rPr>
              <a:t>(</a:t>
            </a:r>
            <a:r>
              <a:rPr lang="zh-TW" altLang="en-US" sz="3200" dirty="0" smtClean="0">
                <a:latin typeface="微軟正黑體" panose="020B0604030504040204" pitchFamily="34" charset="-120"/>
                <a:ea typeface="微軟正黑體" panose="020B0604030504040204" pitchFamily="34" charset="-120"/>
              </a:rPr>
              <a:t>未履約</a:t>
            </a:r>
            <a:r>
              <a:rPr lang="en-US" altLang="zh-TW" sz="3200" dirty="0" smtClean="0">
                <a:latin typeface="微軟正黑體" panose="020B0604030504040204" pitchFamily="34" charset="-120"/>
                <a:ea typeface="微軟正黑體" panose="020B0604030504040204" pitchFamily="34" charset="-120"/>
              </a:rPr>
              <a:t>)</a:t>
            </a:r>
            <a:r>
              <a:rPr lang="zh-TW" altLang="en-US" sz="3200" dirty="0" smtClean="0">
                <a:latin typeface="微軟正黑體" panose="020B0604030504040204" pitchFamily="34" charset="-120"/>
                <a:ea typeface="微軟正黑體" panose="020B0604030504040204" pitchFamily="34" charset="-120"/>
              </a:rPr>
              <a:t>：</a:t>
            </a:r>
            <a:endParaRPr lang="zh-TW" altLang="en-US" sz="3200" dirty="0">
              <a:latin typeface="微軟正黑體" panose="020B0604030504040204" pitchFamily="34" charset="-120"/>
              <a:ea typeface="微軟正黑體" panose="020B0604030504040204" pitchFamily="34" charset="-12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16982" y="1133342"/>
                <a:ext cx="12568708" cy="5724658"/>
              </a:xfrm>
            </p:spPr>
            <p:txBody>
              <a:bodyPr>
                <a:normAutofit/>
              </a:bodyPr>
              <a:lstStyle/>
              <a:p>
                <a:pPr marL="0" indent="0">
                  <a:lnSpc>
                    <a:spcPct val="150000"/>
                  </a:lnSpc>
                  <a:buNone/>
                </a:pPr>
                <a:r>
                  <a:rPr lang="zh-TW" altLang="en-US" sz="1800" dirty="0" smtClean="0">
                    <a:latin typeface="Cambria Math" panose="02040503050406030204" pitchFamily="18" charset="0"/>
                  </a:rPr>
                  <a:t>設</a:t>
                </a:r>
                <a14:m>
                  <m:oMath xmlns:m="http://schemas.openxmlformats.org/officeDocument/2006/math">
                    <m:r>
                      <a:rPr lang="en-US" altLang="zh-TW" sz="1800" i="1" smtClean="0">
                        <a:latin typeface="Cambria Math" panose="02040503050406030204" pitchFamily="18" charset="0"/>
                      </a:rPr>
                      <m:t>𝐴</m:t>
                    </m:r>
                    <m:r>
                      <a:rPr lang="en-US" altLang="zh-TW" sz="1800" i="1" smtClean="0">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e>
                        </m:d>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b="0" i="1" smtClean="0">
                        <a:latin typeface="Cambria Math" panose="02040503050406030204" pitchFamily="18" charset="0"/>
                      </a:rPr>
                      <m:t>  ,     </m:t>
                    </m:r>
                    <m:r>
                      <a:rPr lang="en-US" altLang="zh-TW" sz="1800" b="0" i="1" smtClean="0">
                        <a:latin typeface="Cambria Math" panose="02040503050406030204" pitchFamily="18" charset="0"/>
                      </a:rPr>
                      <m:t>𝑚</m:t>
                    </m:r>
                    <m:r>
                      <a:rPr lang="en-US" altLang="zh-TW" sz="1800" b="0" i="1" smtClean="0">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e>
                        </m:d>
                        <m:r>
                          <a:rPr lang="en-US" altLang="zh-TW" sz="1800" i="1">
                            <a:latin typeface="Cambria Math" panose="02040503050406030204" pitchFamily="18" charset="0"/>
                          </a:rPr>
                          <m:t>𝐶</m:t>
                        </m:r>
                      </m:e>
                      <m:sub>
                        <m:r>
                          <a:rPr lang="en-US" altLang="zh-TW" sz="1800" i="1">
                            <a:latin typeface="Cambria Math" panose="02040503050406030204" pitchFamily="18" charset="0"/>
                          </a:rPr>
                          <m:t>2</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𝑇</m:t>
                    </m:r>
                  </m:oMath>
                </a14:m>
                <a:endParaRPr lang="en-US" altLang="zh-TW" sz="180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zh-TW" altLang="en-US" sz="1800" i="1" smtClean="0">
                          <a:latin typeface="Cambria Math" panose="02040503050406030204" pitchFamily="18" charset="0"/>
                        </a:rPr>
                        <m:t>未</m:t>
                      </m:r>
                      <m:r>
                        <a:rPr lang="zh-TW" altLang="en-US" sz="1800" i="1">
                          <a:latin typeface="Cambria Math" panose="02040503050406030204" pitchFamily="18" charset="0"/>
                        </a:rPr>
                        <m:t>履約</m:t>
                      </m:r>
                      <m:r>
                        <a:rPr lang="en-US" altLang="zh-TW" sz="1800" i="1" smtClean="0">
                          <a:latin typeface="Cambria Math" panose="02040503050406030204" pitchFamily="18" charset="0"/>
                        </a:rPr>
                        <m:t>:</m:t>
                      </m:r>
                      <m:r>
                        <a:rPr lang="en-US" altLang="zh-TW" sz="1800" i="1" smtClean="0">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r>
                            <a:rPr lang="en-US" altLang="zh-TW" sz="1800" i="1">
                              <a:latin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b="0" i="1" smtClean="0">
                          <a:latin typeface="Cambria Math" panose="02040503050406030204" pitchFamily="18" charset="0"/>
                        </a:rPr>
                        <m:t>+</m:t>
                      </m:r>
                      <m:d>
                        <m:dPr>
                          <m:begChr m:val="["/>
                          <m:endChr m:val="]"/>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e>
                              </m:d>
                              <m:r>
                                <a:rPr lang="en-US" altLang="zh-TW" sz="1800" i="1">
                                  <a:latin typeface="Cambria Math" panose="02040503050406030204" pitchFamily="18" charset="0"/>
                                </a:rPr>
                                <m:t>𝐶</m:t>
                              </m:r>
                            </m:e>
                            <m:sub>
                              <m:r>
                                <a:rPr lang="en-US" altLang="zh-TW" sz="1800" i="1">
                                  <a:latin typeface="Cambria Math" panose="02040503050406030204" pitchFamily="18" charset="0"/>
                                </a:rPr>
                                <m:t>2</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𝑇</m:t>
                          </m:r>
                        </m:e>
                      </m:d>
                      <m:r>
                        <a:rPr lang="en-US" altLang="zh-TW"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oMath>
                  </m:oMathPara>
                </a14:m>
                <a:endParaRPr lang="en-US" altLang="zh-TW" sz="180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b="0" i="1" smtClean="0">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𝐴</m:t>
                      </m:r>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r>
                        <a:rPr lang="en-US" altLang="zh-TW" sz="1800" i="1">
                          <a:latin typeface="Cambria Math" panose="02040503050406030204" pitchFamily="18" charset="0"/>
                        </a:rPr>
                        <m:t>(0)</m:t>
                      </m:r>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oMath>
                  </m:oMathPara>
                </a14:m>
                <a:endParaRPr lang="en-US" altLang="zh-TW" sz="1800" i="1" dirty="0" smtClean="0">
                  <a:latin typeface="Cambria Math" panose="02040503050406030204" pitchFamily="18" charset="0"/>
                </a:endParaRPr>
              </a:p>
              <a:p>
                <a:pPr marL="0" indent="0">
                  <a:lnSpc>
                    <a:spcPct val="150000"/>
                  </a:lnSpc>
                  <a:buNone/>
                </a:pPr>
                <a14:m>
                  <m:oMath xmlns:m="http://schemas.openxmlformats.org/officeDocument/2006/math">
                    <m:r>
                      <a:rPr lang="en-US" altLang="zh-TW" sz="1800" i="1">
                        <a:latin typeface="Cambria Math" panose="02040503050406030204" pitchFamily="18" charset="0"/>
                        <a:ea typeface="Cambria Math" panose="02040503050406030204" pitchFamily="18" charset="0"/>
                      </a:rPr>
                      <m:t>⇒ </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b="0" i="1" smtClean="0">
                        <a:latin typeface="Cambria Math" panose="02040503050406030204" pitchFamily="18" charset="0"/>
                        <a:ea typeface="Cambria Math" panose="02040503050406030204" pitchFamily="18" charset="0"/>
                      </a:rPr>
                      <m:t>=</m:t>
                    </m:r>
                  </m:oMath>
                </a14:m>
                <a:r>
                  <a:rPr lang="en-US" altLang="zh-TW" sz="1800" i="1" dirty="0"/>
                  <a:t> </a:t>
                </a:r>
                <a14:m>
                  <m:oMath xmlns:m="http://schemas.openxmlformats.org/officeDocument/2006/math">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b="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𝐴</m:t>
                    </m:r>
                  </m:oMath>
                </a14:m>
                <a:endParaRPr lang="en-US" altLang="zh-TW" sz="1800" i="1" dirty="0" smtClean="0">
                  <a:latin typeface="Cambria Math" panose="02040503050406030204" pitchFamily="18" charset="0"/>
                  <a:ea typeface="Cambria Math" panose="02040503050406030204" pitchFamily="18" charset="0"/>
                </a:endParaRPr>
              </a:p>
              <a:p>
                <a:pPr marL="0" indent="0">
                  <a:lnSpc>
                    <a:spcPct val="150000"/>
                  </a:lnSpc>
                  <a:buNone/>
                </a:pP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b="0" i="1" smtClean="0">
                        <a:latin typeface="Cambria Math" panose="02040503050406030204" pitchFamily="18" charset="0"/>
                        <a:ea typeface="Cambria Math" panose="02040503050406030204" pitchFamily="18" charset="0"/>
                      </a:rPr>
                      <m:t>=</m:t>
                    </m:r>
                    <m:f>
                      <m:fPr>
                        <m:ctrlPr>
                          <a:rPr lang="en-US" altLang="zh-TW" sz="1800" b="0" i="1" smtClean="0">
                            <a:latin typeface="Cambria Math" panose="02040503050406030204" pitchFamily="18" charset="0"/>
                            <a:ea typeface="Cambria Math" panose="02040503050406030204" pitchFamily="18" charset="0"/>
                          </a:rPr>
                        </m:ctrlPr>
                      </m:fPr>
                      <m:num>
                        <m:r>
                          <a:rPr lang="en-US" altLang="zh-TW" sz="1800" b="0" i="1" smtClean="0">
                            <a:latin typeface="Cambria Math" panose="02040503050406030204" pitchFamily="18" charset="0"/>
                            <a:ea typeface="Cambria Math" panose="02040503050406030204" pitchFamily="18" charset="0"/>
                          </a:rPr>
                          <m:t>1</m:t>
                        </m:r>
                      </m:num>
                      <m:den>
                        <m:sSub>
                          <m:sSubPr>
                            <m:ctrlPr>
                              <a:rPr lang="en-US" altLang="zh-TW" sz="1800" b="0" i="1" smtClean="0">
                                <a:latin typeface="Cambria Math" panose="02040503050406030204" pitchFamily="18" charset="0"/>
                                <a:ea typeface="Cambria Math" panose="02040503050406030204" pitchFamily="18" charset="0"/>
                              </a:rPr>
                            </m:ctrlPr>
                          </m:sSubPr>
                          <m:e>
                            <m:r>
                              <a:rPr lang="zh-TW" altLang="en-US" sz="1800" b="0" i="1" smtClean="0">
                                <a:latin typeface="Cambria Math" panose="02040503050406030204" pitchFamily="18" charset="0"/>
                                <a:ea typeface="Cambria Math" panose="02040503050406030204" pitchFamily="18" charset="0"/>
                              </a:rPr>
                              <m:t>𝜎</m:t>
                            </m:r>
                          </m:e>
                          <m:sub>
                            <m:r>
                              <a:rPr lang="en-US" altLang="zh-TW" sz="1800" b="0" i="1" smtClean="0">
                                <a:latin typeface="Cambria Math" panose="02040503050406030204" pitchFamily="18" charset="0"/>
                                <a:ea typeface="Cambria Math" panose="02040503050406030204" pitchFamily="18" charset="0"/>
                              </a:rPr>
                              <m:t>2</m:t>
                            </m:r>
                          </m:sub>
                        </m:sSub>
                      </m:den>
                    </m:f>
                    <m:func>
                      <m:funcPr>
                        <m:ctrlPr>
                          <a:rPr lang="en-US" altLang="zh-TW" sz="1800" b="0" i="1" smtClean="0">
                            <a:latin typeface="Cambria Math" panose="02040503050406030204" pitchFamily="18" charset="0"/>
                            <a:ea typeface="Cambria Math" panose="02040503050406030204" pitchFamily="18" charset="0"/>
                          </a:rPr>
                        </m:ctrlPr>
                      </m:funcPr>
                      <m:fName>
                        <m:r>
                          <a:rPr lang="en-US" altLang="zh-TW" sz="1800" b="0" i="1" smtClean="0">
                            <a:latin typeface="Cambria Math" panose="02040503050406030204" pitchFamily="18" charset="0"/>
                            <a:ea typeface="Cambria Math" panose="02040503050406030204" pitchFamily="18" charset="0"/>
                          </a:rPr>
                          <m:t>𝑙𝑛</m:t>
                        </m:r>
                      </m:fName>
                      <m:e>
                        <m:r>
                          <a:rPr lang="en-US" altLang="zh-TW" sz="1800" b="0" i="1" smtClean="0">
                            <a:latin typeface="Cambria Math" panose="02040503050406030204" pitchFamily="18" charset="0"/>
                            <a:ea typeface="Cambria Math" panose="02040503050406030204" pitchFamily="18" charset="0"/>
                          </a:rPr>
                          <m:t>[ </m:t>
                        </m:r>
                        <m:f>
                          <m:fPr>
                            <m:ctrlPr>
                              <a:rPr lang="en-US" altLang="zh-TW" sz="1800" b="0" i="1" smtClean="0">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m:rPr>
                                <m:nor/>
                              </m:rPr>
                              <a:rPr lang="en-US" altLang="zh-TW" sz="1800" b="0" i="1" smtClean="0">
                                <a:latin typeface="Cambria Math" panose="02040503050406030204" pitchFamily="18" charset="0"/>
                                <a:ea typeface="Cambria Math" panose="02040503050406030204" pitchFamily="18" charset="0"/>
                              </a:rPr>
                              <m:t>A</m:t>
                            </m:r>
                            <m:r>
                              <m:rPr>
                                <m:nor/>
                              </m:rPr>
                              <a:rPr lang="en-US" altLang="zh-TW" sz="1800" i="1" dirty="0"/>
                              <m:t> </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b="0" i="1" smtClean="0">
                            <a:latin typeface="Cambria Math" panose="02040503050406030204" pitchFamily="18" charset="0"/>
                            <a:ea typeface="Cambria Math" panose="02040503050406030204" pitchFamily="18" charset="0"/>
                          </a:rPr>
                          <m:t> </m:t>
                        </m:r>
                      </m:e>
                    </m:func>
                    <m:r>
                      <a:rPr lang="en-US" altLang="zh-TW" sz="1800" b="0" i="1" smtClean="0">
                        <a:latin typeface="Cambria Math" panose="02040503050406030204" pitchFamily="18" charset="0"/>
                        <a:ea typeface="Cambria Math" panose="02040503050406030204" pitchFamily="18" charset="0"/>
                      </a:rPr>
                      <m:t>] →</m:t>
                    </m:r>
                    <m:r>
                      <a:rPr lang="zh-TW" altLang="en-US" sz="1800" i="1" smtClean="0">
                        <a:solidFill>
                          <a:srgbClr val="FF0000"/>
                        </a:solidFill>
                        <a:latin typeface="Cambria Math" panose="02040503050406030204" pitchFamily="18" charset="0"/>
                        <a:ea typeface="Cambria Math" panose="02040503050406030204" pitchFamily="18" charset="0"/>
                      </a:rPr>
                      <m:t>以</m:t>
                    </m:r>
                    <m:sSub>
                      <m:sSubPr>
                        <m:ctrlPr>
                          <a:rPr lang="en-US" altLang="zh-TW" sz="1800" i="1" smtClean="0">
                            <a:solidFill>
                              <a:srgbClr val="FF0000"/>
                            </a:solidFill>
                            <a:latin typeface="Cambria Math" panose="02040503050406030204" pitchFamily="18" charset="0"/>
                            <a:ea typeface="Cambria Math" panose="02040503050406030204" pitchFamily="18" charset="0"/>
                          </a:rPr>
                        </m:ctrlPr>
                      </m:sSubPr>
                      <m:e>
                        <m:r>
                          <a:rPr lang="en-US" altLang="zh-TW" sz="1800" b="0" i="1" smtClean="0">
                            <a:solidFill>
                              <a:srgbClr val="FF0000"/>
                            </a:solidFill>
                            <a:latin typeface="Cambria Math" panose="02040503050406030204" pitchFamily="18" charset="0"/>
                            <a:ea typeface="Cambria Math" panose="02040503050406030204" pitchFamily="18" charset="0"/>
                          </a:rPr>
                          <m:t>𝑑</m:t>
                        </m:r>
                      </m:e>
                      <m:sub>
                        <m:r>
                          <a:rPr lang="en-US" altLang="zh-TW" sz="1800" b="0" i="1" smtClean="0">
                            <a:solidFill>
                              <a:srgbClr val="FF0000"/>
                            </a:solidFill>
                            <a:latin typeface="Cambria Math" panose="02040503050406030204" pitchFamily="18" charset="0"/>
                            <a:ea typeface="Cambria Math" panose="02040503050406030204" pitchFamily="18" charset="0"/>
                          </a:rPr>
                          <m:t>1</m:t>
                        </m:r>
                      </m:sub>
                    </m:sSub>
                    <m:r>
                      <a:rPr lang="zh-TW" altLang="en-US" sz="1800" i="1" dirty="0">
                        <a:solidFill>
                          <a:srgbClr val="FF0000"/>
                        </a:solidFill>
                        <a:latin typeface="Cambria Math" panose="02040503050406030204" pitchFamily="18" charset="0"/>
                      </a:rPr>
                      <m:t>代表此方程式</m:t>
                    </m:r>
                    <m:r>
                      <a:rPr lang="zh-TW" altLang="en-US" sz="1800" i="1" dirty="0" smtClean="0">
                        <a:latin typeface="Cambria Math" panose="02040503050406030204" pitchFamily="18" charset="0"/>
                      </a:rPr>
                      <m:t>，</m:t>
                    </m:r>
                  </m:oMath>
                </a14:m>
                <a:r>
                  <a:rPr lang="zh-TW" altLang="en-US" sz="1800" dirty="0" smtClean="0">
                    <a:latin typeface="Cambria Math" panose="02040503050406030204" pitchFamily="18" charset="0"/>
                  </a:rPr>
                  <a:t>當</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m:t>
                    </m:r>
                    <m:r>
                      <a:rPr lang="en-US" altLang="zh-TW" sz="1800" i="1">
                        <a:latin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m:rPr>
                            <m:nor/>
                          </m:rPr>
                          <a:rPr lang="en-US" altLang="zh-TW" sz="1800" i="1">
                            <a:latin typeface="Cambria Math" panose="02040503050406030204" pitchFamily="18" charset="0"/>
                            <a:ea typeface="Cambria Math" panose="02040503050406030204" pitchFamily="18" charset="0"/>
                          </a:rPr>
                          <m:t>A</m:t>
                        </m:r>
                        <m:r>
                          <m:rPr>
                            <m:nor/>
                          </m:rPr>
                          <a:rPr lang="en-US" altLang="zh-TW" sz="1800" i="1" dirty="0"/>
                          <m:t> </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b="0" i="1" smtClean="0">
                        <a:latin typeface="Cambria Math" panose="02040503050406030204" pitchFamily="18" charset="0"/>
                      </a:rPr>
                      <m:t>=1</m:t>
                    </m:r>
                    <m:r>
                      <a:rPr lang="zh-TW" altLang="en-US" sz="1800" i="1" smtClean="0">
                        <a:latin typeface="Cambria Math" panose="02040503050406030204" pitchFamily="18" charset="0"/>
                      </a:rPr>
                      <m:t>  </m:t>
                    </m:r>
                    <m:r>
                      <a:rPr lang="en-US" altLang="zh-TW" sz="1800" b="0" i="1" smtClean="0">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b="0" i="1" smtClean="0">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𝐺</m:t>
                            </m:r>
                            <m:r>
                              <a:rPr lang="en-US" altLang="zh-TW" sz="1800" i="1">
                                <a:latin typeface="Cambria Math" panose="02040503050406030204" pitchFamily="18" charset="0"/>
                                <a:ea typeface="Cambria Math" panose="02040503050406030204" pitchFamily="18" charset="0"/>
                              </a:rPr>
                              <m:t>(0)</m:t>
                            </m:r>
                          </m:num>
                          <m:den>
                            <m:r>
                              <a:rPr lang="en-US" altLang="zh-TW" sz="1800" i="1">
                                <a:latin typeface="Cambria Math" panose="02040503050406030204" pitchFamily="18" charset="0"/>
                              </a:rPr>
                              <m:t>𝑉</m:t>
                            </m:r>
                            <m:r>
                              <a:rPr lang="en-US" altLang="zh-TW" sz="1800" i="1">
                                <a:latin typeface="Cambria Math" panose="02040503050406030204" pitchFamily="18" charset="0"/>
                              </a:rPr>
                              <m:t>(0)</m:t>
                            </m:r>
                          </m:den>
                        </m:f>
                        <m:r>
                          <a:rPr lang="en-US" altLang="zh-TW" sz="1800" i="1">
                            <a:latin typeface="Cambria Math" panose="02040503050406030204" pitchFamily="18" charset="0"/>
                            <a:ea typeface="Cambria Math" panose="02040503050406030204" pitchFamily="18" charset="0"/>
                          </a:rPr>
                          <m:t> </m:t>
                        </m:r>
                      </m:e>
                    </m:func>
                    <m:r>
                      <a:rPr lang="en-US" altLang="zh-TW" sz="1800" b="0" i="1" smtClean="0">
                        <a:latin typeface="Cambria Math" panose="02040503050406030204" pitchFamily="18" charset="0"/>
                        <a:ea typeface="Cambria Math" panose="02040503050406030204" pitchFamily="18" charset="0"/>
                      </a:rPr>
                      <m:t>]</m:t>
                    </m:r>
                  </m:oMath>
                </a14:m>
                <a:endParaRPr lang="en-US" altLang="zh-TW" sz="1800" i="1" dirty="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&gt;0  ,當</m:t>
                      </m:r>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m:rPr>
                          <m:nor/>
                        </m:rPr>
                        <a:rPr lang="en-US" altLang="zh-TW" sz="1800" i="1">
                          <a:latin typeface="Cambria Math" panose="02040503050406030204" pitchFamily="18" charset="0"/>
                          <a:ea typeface="Cambria Math" panose="02040503050406030204" pitchFamily="18" charset="0"/>
                        </a:rPr>
                        <m:t>A</m:t>
                      </m:r>
                      <m:r>
                        <a:rPr lang="en-US" altLang="zh-TW" sz="1800" i="1">
                          <a:latin typeface="Cambria Math" panose="02040503050406030204" pitchFamily="18" charset="0"/>
                          <a:ea typeface="Cambria Math" panose="02040503050406030204" pitchFamily="18" charset="0"/>
                        </a:rPr>
                        <m:t>→0</m:t>
                      </m:r>
                    </m:oMath>
                  </m:oMathPara>
                </a14:m>
                <a:endParaRPr lang="en-US" altLang="zh-TW" sz="1800" i="1" dirty="0" smtClean="0">
                  <a:latin typeface="Cambria Math" panose="02040503050406030204" pitchFamily="18" charset="0"/>
                  <a:ea typeface="Cambria Math" panose="02040503050406030204" pitchFamily="18" charset="0"/>
                </a:endParaRPr>
              </a:p>
              <a:p>
                <a:pPr marL="0" indent="0">
                  <a:lnSpc>
                    <a:spcPct val="150000"/>
                  </a:lnSpc>
                  <a:buNone/>
                </a:pP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smtClean="0">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b="0" i="1" smtClean="0">
                                <a:latin typeface="Cambria Math" panose="02040503050406030204" pitchFamily="18" charset="0"/>
                                <a:ea typeface="Cambria Math" panose="02040503050406030204" pitchFamily="18" charset="0"/>
                              </a:rPr>
                              <m:t>1</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d>
                          <m:dPr>
                            <m:begChr m:val="["/>
                            <m:endChr m:val="]"/>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num>
                              <m:den>
                                <m:r>
                                  <a:rPr lang="en-US" altLang="zh-TW" sz="1800" b="0" i="1" smtClean="0">
                                    <a:latin typeface="Cambria Math" panose="02040503050406030204" pitchFamily="18" charset="0"/>
                                  </a:rPr>
                                  <m:t>𝑉</m:t>
                                </m:r>
                                <m:d>
                                  <m:dPr>
                                    <m:ctrlPr>
                                      <a:rPr lang="en-US" altLang="zh-TW" sz="1800" b="0" i="1" smtClean="0">
                                        <a:latin typeface="Cambria Math" panose="02040503050406030204" pitchFamily="18" charset="0"/>
                                      </a:rPr>
                                    </m:ctrlPr>
                                  </m:dPr>
                                  <m:e>
                                    <m:r>
                                      <a:rPr lang="en-US" altLang="zh-TW" sz="1800" b="0" i="1" smtClean="0">
                                        <a:latin typeface="Cambria Math" panose="02040503050406030204" pitchFamily="18" charset="0"/>
                                      </a:rPr>
                                      <m:t>0</m:t>
                                    </m:r>
                                  </m:e>
                                </m:d>
                              </m:den>
                            </m:f>
                            <m:r>
                              <a:rPr lang="en-US" altLang="zh-TW" sz="1800" i="1">
                                <a:latin typeface="Cambria Math" panose="02040503050406030204" pitchFamily="18" charset="0"/>
                                <a:ea typeface="Cambria Math" panose="02040503050406030204" pitchFamily="18" charset="0"/>
                              </a:rPr>
                              <m:t> </m:t>
                            </m:r>
                          </m:e>
                        </m:d>
                      </m:e>
                    </m:func>
                    <m:r>
                      <a:rPr lang="en-US" altLang="zh-TW" sz="1800" b="0" i="1" smtClean="0">
                        <a:latin typeface="Cambria Math" panose="02040503050406030204" pitchFamily="18" charset="0"/>
                        <a:ea typeface="Cambria Math" panose="02040503050406030204" pitchFamily="18" charset="0"/>
                      </a:rPr>
                      <m:t>𝑓𝑟𝑜𝑚</m:t>
                    </m:r>
                    <m:r>
                      <a:rPr lang="en-US" altLang="zh-TW" sz="1800" b="0" i="1" smtClean="0">
                        <a:latin typeface="Cambria Math" panose="02040503050406030204" pitchFamily="18" charset="0"/>
                        <a:ea typeface="Cambria Math" panose="02040503050406030204" pitchFamily="18" charset="0"/>
                      </a:rPr>
                      <m:t> </m:t>
                    </m:r>
                    <m:r>
                      <a:rPr lang="en-US" altLang="zh-TW" sz="1800" b="0" i="1" smtClean="0">
                        <a:latin typeface="Cambria Math" panose="02040503050406030204" pitchFamily="18" charset="0"/>
                        <a:ea typeface="Cambria Math" panose="02040503050406030204" pitchFamily="18" charset="0"/>
                      </a:rPr>
                      <m:t>𝑡h𝑒</m:t>
                    </m:r>
                    <m:r>
                      <a:rPr lang="en-US" altLang="zh-TW" sz="1800" b="0" i="1" smtClean="0">
                        <a:latin typeface="Cambria Math" panose="02040503050406030204" pitchFamily="18" charset="0"/>
                        <a:ea typeface="Cambria Math" panose="02040503050406030204" pitchFamily="18" charset="0"/>
                      </a:rPr>
                      <m:t> </m:t>
                    </m:r>
                    <m:r>
                      <a:rPr lang="en-US" altLang="zh-TW" sz="1800" b="0" i="1" smtClean="0">
                        <a:latin typeface="Cambria Math" panose="02040503050406030204" pitchFamily="18" charset="0"/>
                        <a:ea typeface="Cambria Math" panose="02040503050406030204" pitchFamily="18" charset="0"/>
                      </a:rPr>
                      <m:t>𝑟𝑖𝑔h𝑡</m:t>
                    </m:r>
                    <m:r>
                      <a:rPr lang="en-US" altLang="zh-TW" sz="1800" b="0" i="1" smtClean="0">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smtClean="0">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m:t>
                    </m:r>
                  </m:oMath>
                </a14:m>
                <a:r>
                  <a:rPr lang="zh-TW" altLang="en-US" sz="1800" i="1" dirty="0" smtClean="0">
                    <a:latin typeface="Cambria Math" panose="02040503050406030204" pitchFamily="18" charset="0"/>
                    <a:ea typeface="Cambria Math" panose="02040503050406030204" pitchFamily="18" charset="0"/>
                  </a:rPr>
                  <a:t>   </a:t>
                </a:r>
                <a:endParaRPr lang="en-US" altLang="zh-TW" sz="1800" i="1" dirty="0" smtClean="0">
                  <a:latin typeface="Cambria Math" panose="02040503050406030204" pitchFamily="18" charset="0"/>
                  <a:ea typeface="Cambria Math" panose="02040503050406030204" pitchFamily="18" charset="0"/>
                </a:endParaRPr>
              </a:p>
              <a:p>
                <a:pPr marL="0" indent="0">
                  <a:lnSpc>
                    <a:spcPct val="150000"/>
                  </a:lnSpc>
                  <a:buNone/>
                </a:pPr>
                <a:r>
                  <a:rPr lang="zh-TW" altLang="en-US" sz="1800" i="1" dirty="0">
                    <a:latin typeface="Cambria Math" panose="02040503050406030204" pitchFamily="18" charset="0"/>
                    <a:ea typeface="Cambria Math" panose="02040503050406030204" pitchFamily="18" charset="0"/>
                  </a:rPr>
                  <a:t> </a:t>
                </a:r>
                <a:r>
                  <a:rPr lang="zh-TW" altLang="en-US" sz="1800" i="1" dirty="0" smtClean="0">
                    <a:latin typeface="Cambria Math" panose="02040503050406030204" pitchFamily="18" charset="0"/>
                    <a:ea typeface="Cambria Math" panose="02040503050406030204" pitchFamily="18" charset="0"/>
                  </a:rPr>
                  <a:t>              </a:t>
                </a:r>
                <a:r>
                  <a:rPr lang="zh-TW" altLang="en-US" sz="1800" dirty="0" smtClean="0">
                    <a:latin typeface="Cambria Math" panose="02040503050406030204" pitchFamily="18" charset="0"/>
                    <a:ea typeface="Cambria Math" panose="02040503050406030204" pitchFamily="18" charset="0"/>
                  </a:rPr>
                  <a:t>則</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b="0" i="1" smtClean="0">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d>
                          <m:dPr>
                            <m:begChr m:val="["/>
                            <m:endChr m:val="]"/>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num>
                              <m:den>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ea typeface="Cambria Math" panose="02040503050406030204" pitchFamily="18" charset="0"/>
                              </a:rPr>
                              <m:t> </m:t>
                            </m:r>
                          </m:e>
                        </m:d>
                      </m:e>
                    </m:func>
                    <m:r>
                      <a:rPr lang="zh-TW" altLang="en-US" sz="1800" i="1">
                        <a:latin typeface="Cambria Math" panose="02040503050406030204" pitchFamily="18" charset="0"/>
                        <a:ea typeface="Cambria Math" panose="02040503050406030204" pitchFamily="18" charset="0"/>
                      </a:rPr>
                      <m:t>為</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1</m:t>
                        </m:r>
                      </m:sub>
                    </m:sSub>
                  </m:oMath>
                </a14:m>
                <a:r>
                  <a:rPr lang="zh-TW" altLang="en-US" sz="1800" i="1" dirty="0" smtClean="0">
                    <a:latin typeface="Cambria Math" panose="02040503050406030204" pitchFamily="18" charset="0"/>
                    <a:ea typeface="Cambria Math" panose="02040503050406030204" pitchFamily="18" charset="0"/>
                  </a:rPr>
                  <a:t>在</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zh-TW" altLang="en-US" sz="1800" i="1">
                        <a:latin typeface="Cambria Math" panose="02040503050406030204" pitchFamily="18" charset="0"/>
                        <a:ea typeface="Cambria Math" panose="02040503050406030204" pitchFamily="18" charset="0"/>
                      </a:rPr>
                      <m:t>之</m:t>
                    </m:r>
                    <m:r>
                      <a:rPr lang="zh-TW" altLang="en-US" sz="1800" i="1" dirty="0">
                        <a:latin typeface="Cambria Math" panose="02040503050406030204" pitchFamily="18" charset="0"/>
                        <a:ea typeface="Cambria Math" panose="02040503050406030204" pitchFamily="18" charset="0"/>
                      </a:rPr>
                      <m:t>漸近線→</m:t>
                    </m:r>
                    <m:sSub>
                      <m:sSubPr>
                        <m:ctrlPr>
                          <a:rPr lang="en-US" altLang="zh-TW" sz="1800" i="1" dirty="0" smtClean="0">
                            <a:latin typeface="Cambria Math" panose="02040503050406030204" pitchFamily="18" charset="0"/>
                            <a:ea typeface="Cambria Math" panose="02040503050406030204" pitchFamily="18" charset="0"/>
                          </a:rPr>
                        </m:ctrlPr>
                      </m:sSubPr>
                      <m:e>
                        <m:r>
                          <a:rPr lang="en-US" altLang="zh-TW" sz="1800" b="0" i="1" dirty="0" smtClean="0">
                            <a:latin typeface="Cambria Math" panose="02040503050406030204" pitchFamily="18" charset="0"/>
                            <a:ea typeface="Cambria Math" panose="02040503050406030204" pitchFamily="18" charset="0"/>
                          </a:rPr>
                          <m:t>𝑑</m:t>
                        </m:r>
                      </m:e>
                      <m:sub>
                        <m:r>
                          <a:rPr lang="en-US" altLang="zh-TW" sz="1800" b="0" i="1" dirty="0" smtClean="0">
                            <a:latin typeface="Cambria Math" panose="02040503050406030204" pitchFamily="18" charset="0"/>
                            <a:ea typeface="Cambria Math" panose="02040503050406030204" pitchFamily="18" charset="0"/>
                          </a:rPr>
                          <m:t>1_</m:t>
                        </m:r>
                        <m:sSub>
                          <m:sSubPr>
                            <m:ctrlPr>
                              <a:rPr lang="en-US" altLang="zh-TW" sz="1800" b="0" i="1" dirty="0" smtClean="0">
                                <a:latin typeface="Cambria Math" panose="02040503050406030204" pitchFamily="18" charset="0"/>
                                <a:ea typeface="Cambria Math" panose="02040503050406030204" pitchFamily="18" charset="0"/>
                              </a:rPr>
                            </m:ctrlPr>
                          </m:sSubPr>
                          <m:e>
                            <m:r>
                              <a:rPr lang="en-US" altLang="zh-TW" sz="1800" b="0" i="1" dirty="0" smtClean="0">
                                <a:latin typeface="Cambria Math" panose="02040503050406030204" pitchFamily="18" charset="0"/>
                                <a:ea typeface="Cambria Math" panose="02040503050406030204" pitchFamily="18" charset="0"/>
                              </a:rPr>
                              <m:t>𝑏</m:t>
                            </m:r>
                          </m:e>
                          <m:sub>
                            <m:r>
                              <a:rPr lang="en-US" altLang="zh-TW" sz="1800" b="0" i="1" dirty="0" smtClean="0">
                                <a:latin typeface="Cambria Math" panose="02040503050406030204" pitchFamily="18" charset="0"/>
                                <a:ea typeface="Cambria Math" panose="02040503050406030204" pitchFamily="18" charset="0"/>
                              </a:rPr>
                              <m:t>1</m:t>
                            </m:r>
                          </m:sub>
                        </m:sSub>
                        <m:r>
                          <a:rPr lang="en-US" altLang="zh-TW" sz="1800" b="0" i="1" dirty="0" smtClean="0">
                            <a:latin typeface="Cambria Math" panose="02040503050406030204" pitchFamily="18" charset="0"/>
                            <a:ea typeface="Cambria Math" panose="02040503050406030204" pitchFamily="18" charset="0"/>
                          </a:rPr>
                          <m:t>_</m:t>
                        </m:r>
                        <m:r>
                          <a:rPr lang="en-US" altLang="zh-TW" sz="1800" b="0" i="1" dirty="0" smtClean="0">
                            <a:latin typeface="Cambria Math" panose="02040503050406030204" pitchFamily="18" charset="0"/>
                            <a:ea typeface="Cambria Math" panose="02040503050406030204" pitchFamily="18" charset="0"/>
                          </a:rPr>
                          <m:t>𝑎𝑠𝑦𝑚</m:t>
                        </m:r>
                      </m:sub>
                    </m:sSub>
                  </m:oMath>
                </a14:m>
                <a:endParaRPr lang="en-US" altLang="zh-TW" sz="1800" i="1" dirty="0" smtClean="0">
                  <a:latin typeface="Cambria Math" panose="02040503050406030204" pitchFamily="18" charset="0"/>
                  <a:ea typeface="Cambria Math" panose="02040503050406030204" pitchFamily="18" charset="0"/>
                </a:endParaRPr>
              </a:p>
              <a:p>
                <a:pPr marL="0" indent="0">
                  <a:lnSpc>
                    <a:spcPct val="150000"/>
                  </a:lnSpc>
                  <a:buNone/>
                </a:pPr>
                <a:endParaRPr lang="en-US" altLang="zh-TW" sz="1800" i="1" dirty="0">
                  <a:latin typeface="Cambria Math" panose="02040503050406030204" pitchFamily="18" charset="0"/>
                </a:endParaRPr>
              </a:p>
              <a:p>
                <a:pPr marL="0" indent="0">
                  <a:lnSpc>
                    <a:spcPct val="150000"/>
                  </a:lnSpc>
                  <a:buNone/>
                </a:pPr>
                <a:endParaRPr lang="en-US" altLang="zh-TW" sz="1800" i="1" dirty="0">
                  <a:latin typeface="Cambria Math" panose="02040503050406030204" pitchFamily="18" charset="0"/>
                </a:endParaRPr>
              </a:p>
              <a:p>
                <a:endParaRPr lang="zh-TW" altLang="en-US" sz="1800" i="1"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16982" y="1133342"/>
                <a:ext cx="12568708" cy="5724658"/>
              </a:xfrm>
              <a:blipFill rotWithShape="0">
                <a:blip r:embed="rId2"/>
                <a:stretch>
                  <a:fillRect l="-388"/>
                </a:stretch>
              </a:blipFill>
            </p:spPr>
            <p:txBody>
              <a:bodyPr/>
              <a:lstStyle/>
              <a:p>
                <a:r>
                  <a:rPr lang="zh-TW" altLang="en-US">
                    <a:noFill/>
                  </a:rPr>
                  <a:t> </a:t>
                </a:r>
              </a:p>
            </p:txBody>
          </p:sp>
        </mc:Fallback>
      </mc:AlternateContent>
      <p:sp>
        <p:nvSpPr>
          <p:cNvPr id="6" name="向上箭號 5">
            <a:hlinkClick r:id="rId3" action="ppaction://hlinksldjump"/>
          </p:cNvPr>
          <p:cNvSpPr/>
          <p:nvPr/>
        </p:nvSpPr>
        <p:spPr>
          <a:xfrm>
            <a:off x="11127347" y="656822"/>
            <a:ext cx="257577" cy="32197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投影片編號版面配置區 6"/>
          <p:cNvSpPr>
            <a:spLocks noGrp="1"/>
          </p:cNvSpPr>
          <p:nvPr>
            <p:ph type="sldNum" sz="quarter" idx="12"/>
          </p:nvPr>
        </p:nvSpPr>
        <p:spPr/>
        <p:txBody>
          <a:bodyPr/>
          <a:lstStyle/>
          <a:p>
            <a:fld id="{9005EA9C-0923-47CB-86A6-6BE86EBF36ED}" type="slidenum">
              <a:rPr lang="zh-TW" altLang="en-US" smtClean="0"/>
              <a:t>13</a:t>
            </a:fld>
            <a:endParaRPr lang="zh-TW" altLang="en-US"/>
          </a:p>
        </p:txBody>
      </p:sp>
      <mc:AlternateContent xmlns:mc="http://schemas.openxmlformats.org/markup-compatibility/2006" xmlns:a14="http://schemas.microsoft.com/office/drawing/2010/main">
        <mc:Choice Requires="a14">
          <p:sp>
            <p:nvSpPr>
              <p:cNvPr id="8" name="矩形 7"/>
              <p:cNvSpPr/>
              <p:nvPr/>
            </p:nvSpPr>
            <p:spPr>
              <a:xfrm>
                <a:off x="5858100" y="2240923"/>
                <a:ext cx="4754092" cy="1218923"/>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zh-TW" altLang="en-US" i="1" smtClean="0">
                          <a:latin typeface="Cambria Math" panose="02040503050406030204" pitchFamily="18" charset="0"/>
                        </a:rPr>
                        <m:t>履約邊界</m:t>
                      </m:r>
                      <m:r>
                        <a:rPr lang="en-US" altLang="zh-TW" i="1" smtClean="0">
                          <a:latin typeface="Cambria Math" panose="02040503050406030204" pitchFamily="18" charset="0"/>
                        </a:rPr>
                        <m:t>:</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m:rPr>
                          <m:sty m:val="p"/>
                        </m:rPr>
                        <a:rPr lang="en-US" altLang="zh-TW" i="1">
                          <a:latin typeface="Cambria Math" panose="02040503050406030204" pitchFamily="18" charset="0"/>
                        </a:rPr>
                        <m:t>G</m:t>
                      </m:r>
                      <m:r>
                        <a:rPr lang="en-US" altLang="zh-TW" i="1">
                          <a:latin typeface="Cambria Math" panose="02040503050406030204" pitchFamily="18" charset="0"/>
                        </a:rPr>
                        <m:t>(0)</m:t>
                      </m:r>
                      <m:sSup>
                        <m:sSupPr>
                          <m:ctrlPr>
                            <a:rPr lang="en-US" altLang="zh-TW" i="1">
                              <a:latin typeface="Cambria Math" panose="02040503050406030204" pitchFamily="18" charset="0"/>
                              <a:ea typeface="Cambria Math" panose="02040503050406030204" pitchFamily="18" charset="0"/>
                            </a:rPr>
                          </m:ctrlPr>
                        </m:sSupPr>
                        <m:e>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𝑒</m:t>
                          </m:r>
                        </m:e>
                        <m:sup>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2</m:t>
                              </m:r>
                            </m:sub>
                          </m:sSub>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𝐵</m:t>
                              </m:r>
                            </m:e>
                            <m:sub>
                              <m:r>
                                <a:rPr lang="en-US" altLang="zh-TW" i="1">
                                  <a:latin typeface="Cambria Math" panose="02040503050406030204" pitchFamily="18" charset="0"/>
                                  <a:ea typeface="Cambria Math" panose="02040503050406030204" pitchFamily="18" charset="0"/>
                                </a:rPr>
                                <m:t>2</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sup>
                      </m:sSup>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rPr>
                        <m:t>𝐺</m:t>
                      </m:r>
                      <m:r>
                        <a:rPr lang="en-US" altLang="zh-TW" i="1" smtClean="0">
                          <a:latin typeface="Cambria Math" panose="02040503050406030204" pitchFamily="18" charset="0"/>
                        </a:rPr>
                        <m:t>(</m:t>
                      </m:r>
                      <m:r>
                        <a:rPr lang="en-US" altLang="zh-TW" i="1">
                          <a:latin typeface="Cambria Math" panose="02040503050406030204" pitchFamily="18" charset="0"/>
                        </a:rPr>
                        <m:t>𝑇</m:t>
                      </m:r>
                      <m:r>
                        <a:rPr lang="en-US" altLang="zh-TW" i="1" smtClean="0">
                          <a:latin typeface="Cambria Math" panose="02040503050406030204" pitchFamily="18" charset="0"/>
                        </a:rPr>
                        <m:t>)</m:t>
                      </m:r>
                      <m:r>
                        <a:rPr lang="en-US" altLang="zh-TW" i="1">
                          <a:latin typeface="Cambria Math" panose="02040503050406030204" pitchFamily="18" charset="0"/>
                        </a:rPr>
                        <m:t>=</m:t>
                      </m:r>
                      <m:r>
                        <m:rPr>
                          <m:sty m:val="p"/>
                        </m:rPr>
                        <a:rPr lang="en-US" altLang="zh-TW" i="1" smtClean="0">
                          <a:latin typeface="Cambria Math" panose="02040503050406030204" pitchFamily="18" charset="0"/>
                        </a:rPr>
                        <m:t>K</m:t>
                      </m:r>
                      <m:r>
                        <a:rPr lang="en-US" altLang="zh-TW" i="1">
                          <a:latin typeface="Cambria Math" panose="02040503050406030204" pitchFamily="18" charset="0"/>
                        </a:rPr>
                        <m:t>=</m:t>
                      </m:r>
                      <m:r>
                        <m:rPr>
                          <m:sty m:val="p"/>
                        </m:rPr>
                        <a:rPr lang="en-US" altLang="zh-TW" i="1" smtClean="0">
                          <a:latin typeface="Cambria Math" panose="02040503050406030204" pitchFamily="18" charset="0"/>
                        </a:rPr>
                        <m:t>G</m:t>
                      </m:r>
                      <m:r>
                        <a:rPr lang="en-US" altLang="zh-TW" i="1">
                          <a:latin typeface="Cambria Math" panose="02040503050406030204" pitchFamily="18" charset="0"/>
                        </a:rPr>
                        <m:t>(</m:t>
                      </m:r>
                      <m:r>
                        <a:rPr lang="en-US" altLang="zh-TW" i="1" smtClean="0">
                          <a:latin typeface="Cambria Math" panose="02040503050406030204" pitchFamily="18" charset="0"/>
                        </a:rPr>
                        <m:t>0</m:t>
                      </m:r>
                      <m:r>
                        <a:rPr lang="en-US" altLang="zh-TW" i="1">
                          <a:latin typeface="Cambria Math" panose="02040503050406030204" pitchFamily="18" charset="0"/>
                        </a:rPr>
                        <m:t>)</m:t>
                      </m:r>
                    </m:oMath>
                  </m:oMathPara>
                </a14:m>
                <a:endParaRPr lang="en-US" altLang="zh-TW" i="1" dirty="0" smtClean="0"/>
              </a:p>
              <a:p>
                <a:pPr/>
                <a14:m>
                  <m:oMathPara xmlns:m="http://schemas.openxmlformats.org/officeDocument/2006/math">
                    <m:oMathParaPr>
                      <m:jc m:val="left"/>
                    </m:oMathParaPr>
                    <m:oMath xmlns:m="http://schemas.openxmlformats.org/officeDocument/2006/math">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𝐵</m:t>
                          </m:r>
                        </m:e>
                        <m:sub>
                          <m:r>
                            <a:rPr lang="en-US" altLang="zh-TW" i="1">
                              <a:latin typeface="Cambria Math" panose="02040503050406030204" pitchFamily="18" charset="0"/>
                              <a:ea typeface="Cambria Math" panose="02040503050406030204" pitchFamily="18" charset="0"/>
                            </a:rPr>
                            <m:t>2</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r>
                        <a:rPr lang="en-US" altLang="zh-TW" i="1">
                          <a:latin typeface="Cambria Math" panose="02040503050406030204" pitchFamily="18" charset="0"/>
                          <a:ea typeface="Cambria Math" panose="02040503050406030204" pitchFamily="18" charset="0"/>
                        </a:rPr>
                        <m:t>=</m:t>
                      </m:r>
                      <m:r>
                        <a:rPr lang="en-US" altLang="zh-TW" i="1" smtClean="0">
                          <a:latin typeface="Cambria Math" panose="02040503050406030204" pitchFamily="18" charset="0"/>
                          <a:ea typeface="Cambria Math" panose="02040503050406030204" pitchFamily="18" charset="0"/>
                        </a:rPr>
                        <m:t>0</m:t>
                      </m:r>
                    </m:oMath>
                  </m:oMathPara>
                </a14:m>
                <a:endParaRPr lang="en-US" altLang="zh-TW" i="1" dirty="0" smtClean="0"/>
              </a:p>
              <a:p>
                <a:endParaRPr lang="zh-TW" altLang="en-US" i="1" dirty="0"/>
              </a:p>
            </p:txBody>
          </p:sp>
        </mc:Choice>
        <mc:Fallback xmlns="">
          <p:sp>
            <p:nvSpPr>
              <p:cNvPr id="8" name="矩形 7"/>
              <p:cNvSpPr>
                <a:spLocks noRot="1" noChangeAspect="1" noMove="1" noResize="1" noEditPoints="1" noAdjustHandles="1" noChangeArrowheads="1" noChangeShapeType="1" noTextEdit="1"/>
              </p:cNvSpPr>
              <p:nvPr/>
            </p:nvSpPr>
            <p:spPr>
              <a:xfrm>
                <a:off x="5858100" y="2240923"/>
                <a:ext cx="4754092" cy="1218923"/>
              </a:xfrm>
              <a:prstGeom prst="rect">
                <a:avLst/>
              </a:prstGeom>
              <a:blipFill rotWithShape="0">
                <a:blip r:embed="rId4"/>
                <a:stretch>
                  <a:fillRect l="-385"/>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106250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1377" y="133306"/>
            <a:ext cx="10515600" cy="1325563"/>
          </a:xfrm>
        </p:spPr>
        <p:txBody>
          <a:bodyPr>
            <a:normAutofit/>
          </a:bodyPr>
          <a:lstStyle/>
          <a:p>
            <a:r>
              <a:rPr lang="en-US" altLang="zh-TW" sz="3200" dirty="0" smtClean="0">
                <a:latin typeface="微軟正黑體" panose="020B0604030504040204" pitchFamily="34" charset="-120"/>
                <a:ea typeface="微軟正黑體" panose="020B0604030504040204" pitchFamily="34" charset="-120"/>
              </a:rPr>
              <a:t>(</a:t>
            </a:r>
            <a:r>
              <a:rPr lang="zh-TW" altLang="en-US" sz="3200" dirty="0" smtClean="0">
                <a:latin typeface="微軟正黑體" panose="020B0604030504040204" pitchFamily="34" charset="-120"/>
                <a:ea typeface="微軟正黑體" panose="020B0604030504040204" pitchFamily="34" charset="-120"/>
              </a:rPr>
              <a:t>二</a:t>
            </a:r>
            <a:r>
              <a:rPr lang="en-US" altLang="zh-TW" sz="3200" dirty="0" smtClean="0">
                <a:latin typeface="微軟正黑體" panose="020B0604030504040204" pitchFamily="34" charset="-120"/>
                <a:ea typeface="微軟正黑體" panose="020B0604030504040204" pitchFamily="34" charset="-120"/>
              </a:rPr>
              <a:t>) </a:t>
            </a:r>
            <a:r>
              <a:rPr lang="zh-TW" altLang="en-US" sz="3200" dirty="0">
                <a:latin typeface="微軟正黑體" panose="020B0604030504040204" pitchFamily="34" charset="-120"/>
                <a:ea typeface="微軟正黑體" panose="020B0604030504040204" pitchFamily="34" charset="-120"/>
              </a:rPr>
              <a:t>存活與破產的邊界</a:t>
            </a:r>
            <a:r>
              <a:rPr lang="en-US" altLang="zh-TW" sz="3200" dirty="0" smtClean="0">
                <a:latin typeface="微軟正黑體" panose="020B0604030504040204" pitchFamily="34" charset="-120"/>
                <a:ea typeface="微軟正黑體" panose="020B0604030504040204" pitchFamily="34" charset="-120"/>
              </a:rPr>
              <a:t>(Option</a:t>
            </a:r>
            <a:r>
              <a:rPr lang="zh-TW" altLang="en-US" sz="3200" dirty="0" smtClean="0">
                <a:latin typeface="微軟正黑體" panose="020B0604030504040204" pitchFamily="34" charset="-120"/>
                <a:ea typeface="微軟正黑體" panose="020B0604030504040204" pitchFamily="34" charset="-120"/>
              </a:rPr>
              <a:t>履約</a:t>
            </a:r>
            <a:r>
              <a:rPr lang="en-US" altLang="zh-TW" sz="3200" dirty="0">
                <a:latin typeface="微軟正黑體" panose="020B0604030504040204" pitchFamily="34" charset="-120"/>
                <a:ea typeface="微軟正黑體" panose="020B0604030504040204" pitchFamily="34" charset="-120"/>
              </a:rPr>
              <a:t>)</a:t>
            </a:r>
            <a:r>
              <a:rPr lang="zh-TW" altLang="en-US" sz="3200" dirty="0">
                <a:latin typeface="微軟正黑體" panose="020B0604030504040204" pitchFamily="34" charset="-120"/>
                <a:ea typeface="微軟正黑體" panose="020B0604030504040204" pitchFamily="34" charset="-120"/>
              </a:rPr>
              <a:t>：</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310165" y="1239636"/>
                <a:ext cx="12130826" cy="5618364"/>
              </a:xfrm>
            </p:spPr>
            <p:txBody>
              <a:bodyPr>
                <a:normAutofit/>
              </a:bodyPr>
              <a:lstStyle/>
              <a:p>
                <a:pPr marL="0" indent="0">
                  <a:lnSpc>
                    <a:spcPct val="150000"/>
                  </a:lnSpc>
                  <a:buNone/>
                </a:pPr>
                <a14:m>
                  <m:oMath xmlns:m="http://schemas.openxmlformats.org/officeDocument/2006/math">
                    <m:r>
                      <m:rPr>
                        <m:nor/>
                      </m:rPr>
                      <a:rPr lang="zh-TW" altLang="en-US" sz="1800" dirty="0" smtClean="0">
                        <a:latin typeface="Cambria Math" panose="02040503050406030204" pitchFamily="18" charset="0"/>
                      </a:rPr>
                      <m:t>設</m:t>
                    </m:r>
                    <m:r>
                      <a:rPr lang="en-US" altLang="zh-TW" sz="1800" i="1" smtClean="0">
                        <a:latin typeface="Cambria Math" panose="02040503050406030204" pitchFamily="18" charset="0"/>
                      </a:rPr>
                      <m:t>𝐴</m:t>
                    </m:r>
                    <m:r>
                      <a:rPr lang="en-US" altLang="zh-TW" sz="1800" i="1" smtClean="0">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smtClean="0">
                            <a:latin typeface="Cambria Math" panose="02040503050406030204" pitchFamily="18" charset="0"/>
                          </a:rPr>
                          <m:t>𝐷</m:t>
                        </m:r>
                      </m:e>
                      <m:sub>
                        <m:r>
                          <a:rPr lang="en-US" altLang="zh-TW" sz="1800" i="1" smtClean="0">
                            <a:latin typeface="Cambria Math" panose="02040503050406030204" pitchFamily="18" charset="0"/>
                          </a:rPr>
                          <m:t>1</m:t>
                        </m:r>
                      </m:sub>
                    </m:sSub>
                    <m:r>
                      <a:rPr lang="en-US" altLang="zh-TW" sz="1800" i="1" smtClean="0">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smtClean="0">
                            <a:latin typeface="Cambria Math" panose="02040503050406030204" pitchFamily="18" charset="0"/>
                          </a:rPr>
                          <m:t>1−</m:t>
                        </m:r>
                        <m:r>
                          <a:rPr lang="en-US" altLang="zh-TW" sz="1800" i="1" smtClean="0">
                            <a:latin typeface="Cambria Math" panose="02040503050406030204" pitchFamily="18" charset="0"/>
                          </a:rPr>
                          <m:t>𝑡𝑎𝑥</m:t>
                        </m:r>
                      </m:e>
                    </m:d>
                    <m:sSub>
                      <m:sSubPr>
                        <m:ctrlPr>
                          <a:rPr lang="en-US" altLang="zh-TW" sz="1800" i="1">
                            <a:latin typeface="Cambria Math" panose="02040503050406030204" pitchFamily="18" charset="0"/>
                          </a:rPr>
                        </m:ctrlPr>
                      </m:sSubPr>
                      <m:e>
                        <m:r>
                          <a:rPr lang="en-US" altLang="zh-TW" sz="1800" i="1" smtClean="0">
                            <a:latin typeface="Cambria Math" panose="02040503050406030204" pitchFamily="18" charset="0"/>
                          </a:rPr>
                          <m:t>𝐶</m:t>
                        </m:r>
                      </m:e>
                      <m:sub>
                        <m:r>
                          <a:rPr lang="en-US" altLang="zh-TW" sz="1800" i="1" smtClean="0">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smtClean="0">
                            <a:latin typeface="Cambria Math" panose="02040503050406030204" pitchFamily="18" charset="0"/>
                          </a:rPr>
                          <m:t>𝐷</m:t>
                        </m:r>
                      </m:e>
                      <m:sub>
                        <m:r>
                          <a:rPr lang="en-US" altLang="zh-TW" sz="1800" i="1" smtClean="0">
                            <a:latin typeface="Cambria Math" panose="02040503050406030204" pitchFamily="18" charset="0"/>
                          </a:rPr>
                          <m:t>1</m:t>
                        </m:r>
                      </m:sub>
                    </m:sSub>
                    <m:r>
                      <a:rPr lang="en-US" altLang="zh-TW" sz="1800" i="1" smtClean="0">
                        <a:latin typeface="Cambria Math" panose="02040503050406030204" pitchFamily="18" charset="0"/>
                      </a:rPr>
                      <m:t>𝑇</m:t>
                    </m:r>
                    <m:r>
                      <a:rPr lang="en-US" altLang="zh-TW" sz="1800" i="1">
                        <a:latin typeface="Cambria Math" panose="02040503050406030204" pitchFamily="18" charset="0"/>
                      </a:rPr>
                      <m:t> ,     </m:t>
                    </m:r>
                    <m:r>
                      <a:rPr lang="en-US" altLang="zh-TW" sz="1800" i="1">
                        <a:latin typeface="Cambria Math" panose="02040503050406030204" pitchFamily="18" charset="0"/>
                      </a:rPr>
                      <m:t>𝑚</m:t>
                    </m:r>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e>
                        </m:d>
                        <m:r>
                          <a:rPr lang="en-US" altLang="zh-TW" sz="1800" i="1">
                            <a:latin typeface="Cambria Math" panose="02040503050406030204" pitchFamily="18" charset="0"/>
                          </a:rPr>
                          <m:t>𝐶</m:t>
                        </m:r>
                      </m:e>
                      <m:sub>
                        <m:r>
                          <a:rPr lang="en-US" altLang="zh-TW" sz="1800" i="1">
                            <a:latin typeface="Cambria Math" panose="02040503050406030204" pitchFamily="18" charset="0"/>
                          </a:rPr>
                          <m:t>2</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𝑇</m:t>
                    </m:r>
                    <m:r>
                      <a:rPr lang="en-US" altLang="zh-TW" sz="1800" b="0" i="1" smtClean="0">
                        <a:latin typeface="Cambria Math" panose="02040503050406030204" pitchFamily="18" charset="0"/>
                      </a:rPr>
                      <m:t> ,      </m:t>
                    </m:r>
                    <m:r>
                      <a:rPr lang="en-US" altLang="zh-TW" sz="1800" b="0" i="1" smtClean="0">
                        <a:latin typeface="Cambria Math" panose="02040503050406030204" pitchFamily="18" charset="0"/>
                      </a:rPr>
                      <m:t>𝐾</m:t>
                    </m:r>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𝐺</m:t>
                    </m:r>
                    <m:r>
                      <a:rPr lang="en-US" altLang="zh-TW" sz="1800" b="0" i="1" smtClean="0">
                        <a:latin typeface="Cambria Math" panose="02040503050406030204" pitchFamily="18" charset="0"/>
                      </a:rPr>
                      <m:t>(0)</m:t>
                    </m:r>
                  </m:oMath>
                </a14:m>
                <a:r>
                  <a:rPr lang="en-US" altLang="zh-TW" sz="1800" i="1" dirty="0" smtClean="0">
                    <a:latin typeface="Cambria Math" panose="02040503050406030204" pitchFamily="18" charset="0"/>
                  </a:rPr>
                  <a:t>   </a:t>
                </a:r>
                <a:endParaRPr lang="en-US" altLang="zh-TW" sz="1800" i="1" dirty="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zh-TW" altLang="en-US" sz="1800" i="1" dirty="0" smtClean="0">
                          <a:latin typeface="Cambria Math" panose="02040503050406030204" pitchFamily="18" charset="0"/>
                        </a:rPr>
                        <m:t>履約</m:t>
                      </m:r>
                      <m:r>
                        <a:rPr lang="en-US" altLang="zh-TW" sz="1800" i="1" dirty="0" smtClean="0">
                          <a:latin typeface="Cambria Math" panose="02040503050406030204" pitchFamily="18" charset="0"/>
                        </a:rPr>
                        <m:t>:</m:t>
                      </m:r>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r>
                        <a:rPr lang="en-US" altLang="zh-TW" sz="1800" i="1">
                          <a:latin typeface="Cambria Math" panose="02040503050406030204" pitchFamily="18" charset="0"/>
                        </a:rPr>
                        <m:t>+</m:t>
                      </m:r>
                      <m:r>
                        <a:rPr lang="en-US" altLang="zh-TW" sz="1800" i="1">
                          <a:latin typeface="Cambria Math" panose="02040503050406030204" pitchFamily="18" charset="0"/>
                        </a:rPr>
                        <m:t>𝑚</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r>
                            <a:rPr lang="en-US" altLang="zh-TW" sz="1800" i="1">
                              <a:latin typeface="Cambria Math" panose="02040503050406030204" pitchFamily="18" charset="0"/>
                            </a:rPr>
                            <m:t>−</m:t>
                          </m:r>
                          <m:r>
                            <a:rPr lang="en-US" altLang="zh-TW" sz="1800" i="1">
                              <a:latin typeface="Cambria Math" panose="02040503050406030204" pitchFamily="18" charset="0"/>
                            </a:rPr>
                            <m:t>𝐾</m:t>
                          </m:r>
                        </m:e>
                      </m:d>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e>
                          </m:d>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d>
                        <m:dPr>
                          <m:begChr m:val="["/>
                          <m:endChr m:val="]"/>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e>
                              </m:d>
                              <m:r>
                                <a:rPr lang="en-US" altLang="zh-TW" sz="1800" i="1">
                                  <a:latin typeface="Cambria Math" panose="02040503050406030204" pitchFamily="18" charset="0"/>
                                </a:rPr>
                                <m:t>𝐶</m:t>
                              </m:r>
                            </m:e>
                            <m:sub>
                              <m:r>
                                <a:rPr lang="en-US" altLang="zh-TW" sz="1800" i="1">
                                  <a:latin typeface="Cambria Math" panose="02040503050406030204" pitchFamily="18" charset="0"/>
                                </a:rPr>
                                <m:t>2</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𝑇</m:t>
                          </m:r>
                        </m:e>
                      </m:d>
                      <m:r>
                        <a:rPr lang="en-US" altLang="zh-TW"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oMath>
                  </m:oMathPara>
                </a14:m>
                <a:endParaRPr lang="en-US" altLang="zh-TW" sz="180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rPr>
                        <m:t>+</m:t>
                      </m:r>
                      <m:r>
                        <a:rPr lang="en-US" altLang="zh-TW" sz="1800" i="1">
                          <a:latin typeface="Cambria Math" panose="02040503050406030204" pitchFamily="18" charset="0"/>
                        </a:rPr>
                        <m:t>𝑚</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rPr>
                            <m:t>−</m:t>
                          </m:r>
                          <m:r>
                            <a:rPr lang="en-US" altLang="zh-TW" sz="1800" b="0" i="1" smtClean="0">
                              <a:latin typeface="Cambria Math" panose="02040503050406030204" pitchFamily="18" charset="0"/>
                            </a:rPr>
                            <m:t>𝐺</m:t>
                          </m:r>
                          <m:r>
                            <a:rPr lang="en-US" altLang="zh-TW" sz="1800" b="0" i="1" smtClean="0">
                              <a:latin typeface="Cambria Math" panose="02040503050406030204" pitchFamily="18" charset="0"/>
                            </a:rPr>
                            <m:t>(0)</m:t>
                          </m:r>
                        </m:e>
                      </m:d>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r>
                        <a:rPr lang="en-US" altLang="zh-TW" sz="1800" i="1">
                          <a:latin typeface="Cambria Math" panose="02040503050406030204" pitchFamily="18" charset="0"/>
                        </a:rPr>
                        <m:t>(0)</m:t>
                      </m:r>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oMath>
                  </m:oMathPara>
                </a14:m>
                <a:endParaRPr lang="en-US" altLang="zh-TW" sz="1800" i="1" dirty="0" smtClean="0">
                  <a:latin typeface="Cambria Math" panose="02040503050406030204" pitchFamily="18" charset="0"/>
                </a:endParaRPr>
              </a:p>
              <a:p>
                <a:pPr marL="0" indent="0">
                  <a:lnSpc>
                    <a:spcPct val="150000"/>
                  </a:lnSpc>
                  <a:buNone/>
                </a:pPr>
                <a:r>
                  <a:rPr lang="en-US" altLang="zh-TW" sz="1800" i="1" dirty="0">
                    <a:latin typeface="Cambria Math" panose="02040503050406030204" pitchFamily="18" charset="0"/>
                  </a:rPr>
                  <a:t>	</a:t>
                </a:r>
                <a:r>
                  <a:rPr lang="en-US" altLang="zh-TW" sz="1800" i="1" dirty="0" smtClean="0">
                    <a:latin typeface="Cambria Math" panose="02040503050406030204" pitchFamily="18" charset="0"/>
                  </a:rPr>
                  <a:t>	</a:t>
                </a:r>
                <a:r>
                  <a:rPr lang="en-US" altLang="zh-TW" sz="1800" dirty="0" smtClean="0">
                    <a:latin typeface="Cambria Math" panose="02040503050406030204" pitchFamily="18" charset="0"/>
                  </a:rPr>
                  <a:t>(</a:t>
                </a:r>
                <a:r>
                  <a:rPr lang="zh-TW" altLang="en-US" sz="1800" dirty="0" smtClean="0">
                    <a:latin typeface="Cambria Math" panose="02040503050406030204" pitchFamily="18" charset="0"/>
                  </a:rPr>
                  <a:t>以放空賣權消除</a:t>
                </a:r>
                <a:r>
                  <a:rPr lang="en-US" altLang="zh-TW" sz="1800" dirty="0" smtClean="0">
                    <a:latin typeface="Cambria Math" panose="02040503050406030204" pitchFamily="18" charset="0"/>
                  </a:rPr>
                  <a:t>GB</a:t>
                </a:r>
                <a:r>
                  <a:rPr lang="zh-TW" altLang="en-US" sz="1800" dirty="0" smtClean="0">
                    <a:latin typeface="Cambria Math" panose="02040503050406030204" pitchFamily="18" charset="0"/>
                  </a:rPr>
                  <a:t>在黃金價格低時的避險效果才令</a:t>
                </a:r>
                <a14:m>
                  <m:oMath xmlns:m="http://schemas.openxmlformats.org/officeDocument/2006/math">
                    <m:r>
                      <a:rPr lang="en-US" altLang="zh-TW" sz="1800" i="1">
                        <a:latin typeface="Cambria Math" panose="02040503050406030204" pitchFamily="18" charset="0"/>
                      </a:rPr>
                      <m:t>   </m:t>
                    </m:r>
                    <m:r>
                      <a:rPr lang="en-US" altLang="zh-TW" sz="1800" i="1">
                        <a:latin typeface="Cambria Math" panose="02040503050406030204" pitchFamily="18" charset="0"/>
                      </a:rPr>
                      <m:t>𝑚</m:t>
                    </m:r>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e>
                        </m:d>
                        <m:r>
                          <a:rPr lang="en-US" altLang="zh-TW" sz="1800" i="1">
                            <a:latin typeface="Cambria Math" panose="02040503050406030204" pitchFamily="18" charset="0"/>
                          </a:rPr>
                          <m:t>𝐶</m:t>
                        </m:r>
                      </m:e>
                      <m:sub>
                        <m:r>
                          <a:rPr lang="en-US" altLang="zh-TW" sz="1800" i="1">
                            <a:latin typeface="Cambria Math" panose="02040503050406030204" pitchFamily="18" charset="0"/>
                          </a:rPr>
                          <m:t>2</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𝑇</m:t>
                    </m:r>
                    <m:r>
                      <a:rPr lang="en-US" altLang="zh-TW" sz="1800" i="1">
                        <a:latin typeface="Cambria Math" panose="02040503050406030204" pitchFamily="18" charset="0"/>
                      </a:rPr>
                      <m:t> )</m:t>
                    </m:r>
                  </m:oMath>
                </a14:m>
                <a:endParaRPr lang="en-US" altLang="zh-TW" sz="180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ea typeface="Cambria Math" panose="02040503050406030204" pitchFamily="18" charset="0"/>
                        </a:rPr>
                        <m:t>⇒ </m:t>
                      </m:r>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b="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𝐴</m:t>
                      </m:r>
                      <m:r>
                        <a:rPr lang="en-US" altLang="zh-TW" sz="1800" b="0" i="1" smtClean="0">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𝑚</m:t>
                      </m:r>
                      <m:r>
                        <a:rPr lang="en-US" altLang="zh-TW" sz="1800" b="0" i="1" smtClean="0">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𝐺</m:t>
                      </m:r>
                      <m:d>
                        <m:dPr>
                          <m:ctrlPr>
                            <a:rPr lang="en-US" altLang="zh-TW" sz="1800" b="0" i="1" smtClean="0">
                              <a:latin typeface="Cambria Math" panose="02040503050406030204" pitchFamily="18" charset="0"/>
                              <a:ea typeface="Cambria Math" panose="02040503050406030204" pitchFamily="18" charset="0"/>
                            </a:rPr>
                          </m:ctrlPr>
                        </m:dPr>
                        <m:e>
                          <m:r>
                            <a:rPr lang="en-US" altLang="zh-TW" sz="1800" b="0" i="1" smtClean="0">
                              <a:latin typeface="Cambria Math" panose="02040503050406030204" pitchFamily="18" charset="0"/>
                              <a:ea typeface="Cambria Math" panose="02040503050406030204" pitchFamily="18" charset="0"/>
                            </a:rPr>
                            <m:t>0</m:t>
                          </m:r>
                        </m:e>
                      </m:d>
                      <m:r>
                        <a:rPr lang="en-US" altLang="zh-TW" sz="1800" b="0" i="1" smtClean="0">
                          <a:latin typeface="Cambria Math" panose="02040503050406030204" pitchFamily="18" charset="0"/>
                          <a:ea typeface="Cambria Math" panose="02040503050406030204" pitchFamily="18" charset="0"/>
                        </a:rPr>
                        <m:t> </m:t>
                      </m:r>
                    </m:oMath>
                  </m:oMathPara>
                </a14:m>
                <a:endParaRPr lang="en-US" altLang="zh-TW" sz="1800" b="0" i="1" dirty="0" smtClean="0">
                  <a:latin typeface="Cambria Math" panose="02040503050406030204" pitchFamily="18" charset="0"/>
                  <a:ea typeface="Cambria Math" panose="02040503050406030204" pitchFamily="18" charset="0"/>
                </a:endParaRPr>
              </a:p>
              <a:p>
                <a:pPr marL="0" indent="0">
                  <a:lnSpc>
                    <a:spcPct val="150000"/>
                  </a:lnSpc>
                  <a:buNone/>
                </a:pPr>
                <a14:m>
                  <m:oMath xmlns:m="http://schemas.openxmlformats.org/officeDocument/2006/math">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b="0" i="1" smtClean="0">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b="0" i="1" smtClean="0">
                                <a:latin typeface="Cambria Math" panose="02040503050406030204" pitchFamily="18" charset="0"/>
                                <a:ea typeface="Cambria Math" panose="02040503050406030204" pitchFamily="18" charset="0"/>
                              </a:rPr>
                              <m:t>1</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𝐺</m:t>
                            </m:r>
                            <m:r>
                              <a:rPr lang="en-US" altLang="zh-TW" sz="1800" i="1">
                                <a:latin typeface="Cambria Math" panose="02040503050406030204" pitchFamily="18" charset="0"/>
                                <a:ea typeface="Cambria Math" panose="02040503050406030204" pitchFamily="18" charset="0"/>
                              </a:rPr>
                              <m:t>(0)</m:t>
                            </m:r>
                          </m:num>
                          <m:den>
                            <m:r>
                              <a:rPr lang="en-US" altLang="zh-TW" sz="1800" b="0" i="1" smtClean="0">
                                <a:latin typeface="Cambria Math" panose="02040503050406030204" pitchFamily="18" charset="0"/>
                              </a:rPr>
                              <m:t>𝑉</m:t>
                            </m:r>
                            <m:r>
                              <a:rPr lang="en-US" altLang="zh-TW" sz="1800" b="0" i="1" smtClean="0">
                                <a:latin typeface="Cambria Math" panose="02040503050406030204" pitchFamily="18" charset="0"/>
                              </a:rPr>
                              <m:t>(0)</m:t>
                            </m:r>
                          </m:den>
                        </m:f>
                        <m:r>
                          <a:rPr lang="en-US" altLang="zh-TW" sz="1800" i="1">
                            <a:latin typeface="Cambria Math" panose="02040503050406030204" pitchFamily="18" charset="0"/>
                            <a:ea typeface="Cambria Math" panose="02040503050406030204" pitchFamily="18" charset="0"/>
                          </a:rPr>
                          <m:t> </m:t>
                        </m:r>
                      </m:e>
                    </m:func>
                    <m:r>
                      <a:rPr lang="en-US" altLang="zh-TW" sz="1800" i="1" smtClean="0">
                        <a:latin typeface="Cambria Math" panose="02040503050406030204" pitchFamily="18" charset="0"/>
                        <a:ea typeface="Cambria Math" panose="02040503050406030204" pitchFamily="18" charset="0"/>
                      </a:rPr>
                      <m:t>]→</m:t>
                    </m:r>
                    <m:r>
                      <a:rPr lang="zh-TW" altLang="en-US" sz="1800" i="1" smtClean="0">
                        <a:solidFill>
                          <a:srgbClr val="FF0000"/>
                        </a:solidFill>
                        <a:latin typeface="Cambria Math" panose="02040503050406030204" pitchFamily="18" charset="0"/>
                        <a:ea typeface="Cambria Math" panose="02040503050406030204" pitchFamily="18" charset="0"/>
                      </a:rPr>
                      <m:t>以</m:t>
                    </m:r>
                    <m:sSub>
                      <m:sSubPr>
                        <m:ctrlPr>
                          <a:rPr lang="en-US" altLang="zh-TW" sz="1800" i="1">
                            <a:solidFill>
                              <a:srgbClr val="FF0000"/>
                            </a:solidFill>
                            <a:latin typeface="Cambria Math" panose="02040503050406030204" pitchFamily="18" charset="0"/>
                            <a:ea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𝑑</m:t>
                        </m:r>
                      </m:e>
                      <m:sub>
                        <m:r>
                          <a:rPr lang="en-US" altLang="zh-TW" sz="1800" i="1" smtClean="0">
                            <a:solidFill>
                              <a:srgbClr val="FF0000"/>
                            </a:solidFill>
                            <a:latin typeface="Cambria Math" panose="02040503050406030204" pitchFamily="18" charset="0"/>
                            <a:ea typeface="Cambria Math" panose="02040503050406030204" pitchFamily="18" charset="0"/>
                          </a:rPr>
                          <m:t>2</m:t>
                        </m:r>
                      </m:sub>
                    </m:sSub>
                  </m:oMath>
                </a14:m>
                <a:r>
                  <a:rPr lang="zh-TW" altLang="en-US" sz="1800" dirty="0" smtClean="0">
                    <a:solidFill>
                      <a:srgbClr val="FF0000"/>
                    </a:solidFill>
                    <a:latin typeface="Cambria Math" panose="02040503050406030204" pitchFamily="18" charset="0"/>
                  </a:rPr>
                  <a:t>代表此方程式</a:t>
                </a:r>
                <a:endParaRPr lang="en-US" altLang="zh-TW" sz="1800"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𝐺</m:t>
                      </m:r>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0</m:t>
                          </m:r>
                        </m:e>
                      </m:d>
                      <m:r>
                        <a:rPr lang="en-US" altLang="zh-TW" sz="1800" i="1">
                          <a:latin typeface="Cambria Math" panose="02040503050406030204" pitchFamily="18" charset="0"/>
                          <a:ea typeface="Cambria Math" panose="02040503050406030204" pitchFamily="18" charset="0"/>
                        </a:rPr>
                        <m:t>=</m:t>
                      </m:r>
                    </m:oMath>
                  </m:oMathPara>
                </a14:m>
                <a:endParaRPr lang="en-US" altLang="zh-TW" sz="1800" i="1" dirty="0">
                  <a:latin typeface="Cambria Math" panose="02040503050406030204" pitchFamily="18" charset="0"/>
                  <a:ea typeface="Cambria Math" panose="02040503050406030204" pitchFamily="18" charset="0"/>
                </a:endParaRPr>
              </a:p>
              <a:p>
                <a:pPr marL="0" indent="0">
                  <a:lnSpc>
                    <a:spcPct val="150000"/>
                  </a:lnSpc>
                  <a:buNone/>
                </a:pPr>
                <a:r>
                  <a:rPr lang="en-US" altLang="zh-TW" sz="1800" dirty="0"/>
                  <a:t>  </a:t>
                </a:r>
                <a14:m>
                  <m:oMath xmlns:m="http://schemas.openxmlformats.org/officeDocument/2006/math">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e>
                    </m:d>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𝐺</m:t>
                    </m:r>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0</m:t>
                        </m:r>
                      </m:e>
                    </m:d>
                    <m:r>
                      <a:rPr lang="en-US" altLang="zh-TW" sz="1800" i="1">
                        <a:latin typeface="Cambria Math" panose="02040503050406030204" pitchFamily="18" charset="0"/>
                        <a:ea typeface="Cambria Math" panose="02040503050406030204" pitchFamily="18" charset="0"/>
                      </a:rPr>
                      <m:t>&gt;0)</m:t>
                    </m:r>
                  </m:oMath>
                </a14:m>
                <a:endParaRPr lang="en-US" altLang="zh-TW" sz="1800" i="1" dirty="0">
                  <a:latin typeface="Cambria Math" panose="02040503050406030204" pitchFamily="18" charset="0"/>
                  <a:ea typeface="Cambria Math" panose="02040503050406030204" pitchFamily="18" charset="0"/>
                </a:endParaRPr>
              </a:p>
              <a:p>
                <a:pPr marL="0" indent="0">
                  <a:lnSpc>
                    <a:spcPct val="150000"/>
                  </a:lnSpc>
                  <a:buNone/>
                </a:pPr>
                <a:endParaRPr lang="en-US" altLang="zh-TW" sz="1800" i="1" dirty="0">
                  <a:latin typeface="Cambria Math" panose="02040503050406030204" pitchFamily="18" charset="0"/>
                </a:endParaRPr>
              </a:p>
              <a:p>
                <a:pPr marL="0" indent="0">
                  <a:lnSpc>
                    <a:spcPct val="150000"/>
                  </a:lnSpc>
                  <a:buNone/>
                </a:pPr>
                <a:endParaRPr lang="zh-TW" altLang="en-US" sz="1800" i="1"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310165" y="1239636"/>
                <a:ext cx="12130826" cy="5618364"/>
              </a:xfrm>
              <a:blipFill rotWithShape="0">
                <a:blip r:embed="rId2"/>
                <a:stretch>
                  <a:fillRect l="-151"/>
                </a:stretch>
              </a:blipFill>
            </p:spPr>
            <p:txBody>
              <a:bodyPr/>
              <a:lstStyle/>
              <a:p>
                <a:r>
                  <a:rPr lang="zh-TW" altLang="en-US">
                    <a:noFill/>
                  </a:rPr>
                  <a:t> </a:t>
                </a:r>
              </a:p>
            </p:txBody>
          </p:sp>
        </mc:Fallback>
      </mc:AlternateContent>
      <p:sp>
        <p:nvSpPr>
          <p:cNvPr id="4" name="向上箭號 3">
            <a:hlinkClick r:id="rId3" action="ppaction://hlinksldjump"/>
          </p:cNvPr>
          <p:cNvSpPr/>
          <p:nvPr/>
        </p:nvSpPr>
        <p:spPr>
          <a:xfrm>
            <a:off x="11127347" y="656822"/>
            <a:ext cx="257577" cy="32197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6" name="群組 65"/>
          <p:cNvGrpSpPr/>
          <p:nvPr/>
        </p:nvGrpSpPr>
        <p:grpSpPr>
          <a:xfrm>
            <a:off x="5304312" y="3417812"/>
            <a:ext cx="6268439" cy="3245281"/>
            <a:chOff x="5304312" y="3417812"/>
            <a:chExt cx="6268439" cy="3245281"/>
          </a:xfrm>
        </p:grpSpPr>
        <p:grpSp>
          <p:nvGrpSpPr>
            <p:cNvPr id="60" name="群組 59"/>
            <p:cNvGrpSpPr/>
            <p:nvPr/>
          </p:nvGrpSpPr>
          <p:grpSpPr>
            <a:xfrm>
              <a:off x="5304312" y="3417812"/>
              <a:ext cx="6268439" cy="3245281"/>
              <a:chOff x="5880295" y="3516285"/>
              <a:chExt cx="6268439" cy="3245281"/>
            </a:xfrm>
          </p:grpSpPr>
          <p:grpSp>
            <p:nvGrpSpPr>
              <p:cNvPr id="59" name="群組 58"/>
              <p:cNvGrpSpPr/>
              <p:nvPr/>
            </p:nvGrpSpPr>
            <p:grpSpPr>
              <a:xfrm>
                <a:off x="5880295" y="3516285"/>
                <a:ext cx="6268439" cy="3245281"/>
                <a:chOff x="5880295" y="3516285"/>
                <a:chExt cx="6268439" cy="3245281"/>
              </a:xfrm>
            </p:grpSpPr>
            <p:grpSp>
              <p:nvGrpSpPr>
                <p:cNvPr id="19" name="群組 18"/>
                <p:cNvGrpSpPr/>
                <p:nvPr/>
              </p:nvGrpSpPr>
              <p:grpSpPr>
                <a:xfrm>
                  <a:off x="5880295" y="3516285"/>
                  <a:ext cx="6268439" cy="3245281"/>
                  <a:chOff x="5867416" y="3722347"/>
                  <a:chExt cx="6268439" cy="3245281"/>
                </a:xfrm>
              </p:grpSpPr>
              <p:cxnSp>
                <p:nvCxnSpPr>
                  <p:cNvPr id="6" name="直線單箭頭接點 5"/>
                  <p:cNvCxnSpPr/>
                  <p:nvPr/>
                </p:nvCxnSpPr>
                <p:spPr>
                  <a:xfrm flipV="1">
                    <a:off x="6005372" y="5968152"/>
                    <a:ext cx="4025721" cy="1287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直線單箭頭接點 6"/>
                  <p:cNvCxnSpPr/>
                  <p:nvPr/>
                </p:nvCxnSpPr>
                <p:spPr>
                  <a:xfrm flipH="1" flipV="1">
                    <a:off x="8370535" y="4101648"/>
                    <a:ext cx="4363" cy="286598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文字方塊 9"/>
                      <p:cNvSpPr txBox="1"/>
                      <p:nvPr/>
                    </p:nvSpPr>
                    <p:spPr>
                      <a:xfrm>
                        <a:off x="10035525" y="5754377"/>
                        <a:ext cx="2100330" cy="369332"/>
                      </a:xfrm>
                      <a:prstGeom prst="rect">
                        <a:avLst/>
                      </a:prstGeom>
                      <a:noFill/>
                    </p:spPr>
                    <p:txBody>
                      <a:bodyPr wrap="square" rtlCol="0">
                        <a:spAutoFit/>
                      </a:bodyPr>
                      <a:lstStyle/>
                      <a:p>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𝑏</m:t>
                                </m:r>
                              </m:e>
                              <m:sub>
                                <m:r>
                                  <a:rPr lang="en-US" altLang="zh-TW" b="0" i="1" smtClean="0">
                                    <a:latin typeface="Cambria Math" panose="02040503050406030204" pitchFamily="18" charset="0"/>
                                  </a:rPr>
                                  <m:t>1</m:t>
                                </m:r>
                                <m:r>
                                  <a:rPr lang="zh-TW" altLang="en-US" i="1">
                                    <a:latin typeface="Cambria Math" panose="02040503050406030204" pitchFamily="18" charset="0"/>
                                  </a:rPr>
                                  <m:t> </m:t>
                                </m:r>
                              </m:sub>
                            </m:sSub>
                            <m:r>
                              <a:rPr lang="en-US" altLang="zh-TW" b="0" i="1" smtClean="0">
                                <a:latin typeface="Cambria Math" panose="02040503050406030204" pitchFamily="18" charset="0"/>
                              </a:rPr>
                              <m:t>(</m:t>
                            </m:r>
                            <m:r>
                              <a:rPr lang="zh-TW" altLang="en-US" i="1">
                                <a:latin typeface="Cambria Math" panose="02040503050406030204" pitchFamily="18" charset="0"/>
                              </a:rPr>
                              <m:t>履約邊界</m:t>
                            </m:r>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r>
                              <a:rPr lang="en-US" altLang="zh-TW" i="1" smtClean="0">
                                <a:latin typeface="Cambria Math" panose="02040503050406030204" pitchFamily="18" charset="0"/>
                              </a:rPr>
                              <m:t>=</m:t>
                            </m:r>
                            <m:r>
                              <a:rPr lang="en-US" altLang="zh-TW" i="1">
                                <a:latin typeface="Cambria Math" panose="02040503050406030204" pitchFamily="18" charset="0"/>
                              </a:rPr>
                              <m:t>0</m:t>
                            </m:r>
                          </m:oMath>
                        </a14:m>
                        <a:r>
                          <a:rPr lang="en-US" altLang="zh-TW" dirty="0" smtClean="0"/>
                          <a:t>)</a:t>
                        </a:r>
                        <a:endParaRPr lang="zh-TW" altLang="en-US" dirty="0"/>
                      </a:p>
                    </p:txBody>
                  </p:sp>
                </mc:Choice>
                <mc:Fallback xmlns="">
                  <p:sp>
                    <p:nvSpPr>
                      <p:cNvPr id="10" name="文字方塊 9"/>
                      <p:cNvSpPr txBox="1">
                        <a:spLocks noRot="1" noChangeAspect="1" noMove="1" noResize="1" noEditPoints="1" noAdjustHandles="1" noChangeArrowheads="1" noChangeShapeType="1" noTextEdit="1"/>
                      </p:cNvSpPr>
                      <p:nvPr/>
                    </p:nvSpPr>
                    <p:spPr>
                      <a:xfrm>
                        <a:off x="10035525" y="5754377"/>
                        <a:ext cx="2100330" cy="369332"/>
                      </a:xfrm>
                      <a:prstGeom prst="rect">
                        <a:avLst/>
                      </a:prstGeom>
                      <a:blipFill rotWithShape="0">
                        <a:blip r:embed="rId5"/>
                        <a:stretch>
                          <a:fillRect t="-8197" r="-5523" b="-24590"/>
                        </a:stretch>
                      </a:blipFill>
                    </p:spPr>
                    <p:txBody>
                      <a:bodyPr/>
                      <a:lstStyle/>
                      <a:p>
                        <a:r>
                          <a:rPr lang="zh-TW" altLang="en-US">
                            <a:noFill/>
                          </a:rPr>
                          <a:t> </a:t>
                        </a:r>
                      </a:p>
                    </p:txBody>
                  </p:sp>
                </mc:Fallback>
              </mc:AlternateContent>
              <p:cxnSp>
                <p:nvCxnSpPr>
                  <p:cNvPr id="12" name="直線接點 11"/>
                  <p:cNvCxnSpPr/>
                  <p:nvPr/>
                </p:nvCxnSpPr>
                <p:spPr>
                  <a:xfrm flipV="1">
                    <a:off x="5867416" y="5991000"/>
                    <a:ext cx="4085531" cy="9384"/>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矩形 13"/>
                      <p:cNvSpPr/>
                      <p:nvPr/>
                    </p:nvSpPr>
                    <p:spPr>
                      <a:xfrm>
                        <a:off x="8144077" y="3722347"/>
                        <a:ext cx="4626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oMath>
                          </m:oMathPara>
                        </a14:m>
                        <a:endParaRPr lang="zh-TW" altLang="en-US" dirty="0"/>
                      </a:p>
                    </p:txBody>
                  </p:sp>
                </mc:Choice>
                <mc:Fallback xmlns="">
                  <p:sp>
                    <p:nvSpPr>
                      <p:cNvPr id="14" name="矩形 13"/>
                      <p:cNvSpPr>
                        <a:spLocks noRot="1" noChangeAspect="1" noMove="1" noResize="1" noEditPoints="1" noAdjustHandles="1" noChangeArrowheads="1" noChangeShapeType="1" noTextEdit="1"/>
                      </p:cNvSpPr>
                      <p:nvPr/>
                    </p:nvSpPr>
                    <p:spPr>
                      <a:xfrm>
                        <a:off x="8144077" y="3722347"/>
                        <a:ext cx="462626" cy="369332"/>
                      </a:xfrm>
                      <a:prstGeom prst="rect">
                        <a:avLst/>
                      </a:prstGeom>
                      <a:blipFill rotWithShape="0">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5" name="矩形 14"/>
                      <p:cNvSpPr/>
                      <p:nvPr/>
                    </p:nvSpPr>
                    <p:spPr>
                      <a:xfrm>
                        <a:off x="7852080" y="6514741"/>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2</m:t>
                                  </m:r>
                                </m:sub>
                              </m:sSub>
                            </m:oMath>
                          </m:oMathPara>
                        </a14:m>
                        <a:endParaRPr lang="zh-TW" altLang="en-US" dirty="0"/>
                      </a:p>
                    </p:txBody>
                  </p:sp>
                </mc:Choice>
                <mc:Fallback xmlns="">
                  <p:sp>
                    <p:nvSpPr>
                      <p:cNvPr id="15" name="矩形 14"/>
                      <p:cNvSpPr>
                        <a:spLocks noRot="1" noChangeAspect="1" noMove="1" noResize="1" noEditPoints="1" noAdjustHandles="1" noChangeArrowheads="1" noChangeShapeType="1" noTextEdit="1"/>
                      </p:cNvSpPr>
                      <p:nvPr/>
                    </p:nvSpPr>
                    <p:spPr>
                      <a:xfrm>
                        <a:off x="7852080" y="6514741"/>
                        <a:ext cx="477951" cy="369332"/>
                      </a:xfrm>
                      <a:prstGeom prst="rect">
                        <a:avLst/>
                      </a:prstGeom>
                      <a:blipFill rotWithShape="0">
                        <a:blip r:embed="rId7"/>
                        <a:stretch>
                          <a:fillRect/>
                        </a:stretch>
                      </a:blipFill>
                    </p:spPr>
                    <p:txBody>
                      <a:bodyPr/>
                      <a:lstStyle/>
                      <a:p>
                        <a:r>
                          <a:rPr lang="zh-TW" altLang="en-US">
                            <a:noFill/>
                          </a:rPr>
                          <a:t> </a:t>
                        </a:r>
                      </a:p>
                    </p:txBody>
                  </p:sp>
                </mc:Fallback>
              </mc:AlternateContent>
              <p:cxnSp>
                <p:nvCxnSpPr>
                  <p:cNvPr id="17" name="直線接點 16"/>
                  <p:cNvCxnSpPr/>
                  <p:nvPr/>
                </p:nvCxnSpPr>
                <p:spPr>
                  <a:xfrm flipH="1">
                    <a:off x="7723292" y="5968118"/>
                    <a:ext cx="1250" cy="94792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21" name="直線接點 20"/>
                <p:cNvCxnSpPr/>
                <p:nvPr/>
              </p:nvCxnSpPr>
              <p:spPr>
                <a:xfrm flipV="1">
                  <a:off x="6963526" y="3700951"/>
                  <a:ext cx="9368" cy="3060615"/>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矩形 25"/>
                    <p:cNvSpPr/>
                    <p:nvPr/>
                  </p:nvSpPr>
                  <p:spPr>
                    <a:xfrm>
                      <a:off x="6977326" y="3921804"/>
                      <a:ext cx="1235466"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1_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26" name="矩形 25"/>
                    <p:cNvSpPr>
                      <a:spLocks noRot="1" noChangeAspect="1" noMove="1" noResize="1" noEditPoints="1" noAdjustHandles="1" noChangeArrowheads="1" noChangeShapeType="1" noTextEdit="1"/>
                    </p:cNvSpPr>
                    <p:nvPr/>
                  </p:nvSpPr>
                  <p:spPr>
                    <a:xfrm>
                      <a:off x="6977326" y="3921804"/>
                      <a:ext cx="1235466" cy="393121"/>
                    </a:xfrm>
                    <a:prstGeom prst="rect">
                      <a:avLst/>
                    </a:prstGeom>
                    <a:blipFill rotWithShape="0">
                      <a:blip r:embed="rId8"/>
                      <a:stretch>
                        <a:fillRect b="-3077"/>
                      </a:stretch>
                    </a:blipFill>
                  </p:spPr>
                  <p:txBody>
                    <a:bodyPr/>
                    <a:lstStyle/>
                    <a:p>
                      <a:r>
                        <a:rPr lang="zh-TW" altLang="en-US">
                          <a:noFill/>
                        </a:rPr>
                        <a:t> </a:t>
                      </a:r>
                    </a:p>
                  </p:txBody>
                </p:sp>
              </mc:Fallback>
            </mc:AlternateContent>
            <p:sp>
              <p:nvSpPr>
                <p:cNvPr id="47" name="手繪多邊形 46"/>
                <p:cNvSpPr/>
                <p:nvPr/>
              </p:nvSpPr>
              <p:spPr>
                <a:xfrm>
                  <a:off x="7736171" y="5017832"/>
                  <a:ext cx="2217544" cy="720028"/>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48" name="矩形 47"/>
                    <p:cNvSpPr/>
                    <p:nvPr/>
                  </p:nvSpPr>
                  <p:spPr>
                    <a:xfrm>
                      <a:off x="9325667" y="5100519"/>
                      <a:ext cx="47263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1</m:t>
                                </m:r>
                              </m:sub>
                            </m:sSub>
                          </m:oMath>
                        </m:oMathPara>
                      </a14:m>
                      <a:endParaRPr lang="zh-TW" altLang="en-US" dirty="0"/>
                    </a:p>
                  </p:txBody>
                </p:sp>
              </mc:Choice>
              <mc:Fallback xmlns="">
                <p:sp>
                  <p:nvSpPr>
                    <p:cNvPr id="48" name="矩形 47"/>
                    <p:cNvSpPr>
                      <a:spLocks noRot="1" noChangeAspect="1" noMove="1" noResize="1" noEditPoints="1" noAdjustHandles="1" noChangeArrowheads="1" noChangeShapeType="1" noTextEdit="1"/>
                    </p:cNvSpPr>
                    <p:nvPr/>
                  </p:nvSpPr>
                  <p:spPr>
                    <a:xfrm>
                      <a:off x="9325667" y="5100519"/>
                      <a:ext cx="472630" cy="369332"/>
                    </a:xfrm>
                    <a:prstGeom prst="rect">
                      <a:avLst/>
                    </a:prstGeom>
                    <a:blipFill rotWithShape="0">
                      <a:blip r:embed="rId9"/>
                      <a:stretch>
                        <a:fillRect/>
                      </a:stretch>
                    </a:blipFill>
                  </p:spPr>
                  <p:txBody>
                    <a:bodyPr/>
                    <a:lstStyle/>
                    <a:p>
                      <a:r>
                        <a:rPr lang="zh-TW" altLang="en-US">
                          <a:noFill/>
                        </a:rPr>
                        <a:t> </a:t>
                      </a:r>
                    </a:p>
                  </p:txBody>
                </p:sp>
              </mc:Fallback>
            </mc:AlternateContent>
          </p:grpSp>
          <p:sp>
            <p:nvSpPr>
              <p:cNvPr id="51" name="手繪多邊形 50"/>
              <p:cNvSpPr/>
              <p:nvPr/>
            </p:nvSpPr>
            <p:spPr>
              <a:xfrm>
                <a:off x="7081015" y="5732981"/>
                <a:ext cx="655156" cy="1028584"/>
              </a:xfrm>
              <a:custGeom>
                <a:avLst/>
                <a:gdLst>
                  <a:gd name="connsiteX0" fmla="*/ 0 w 655156"/>
                  <a:gd name="connsiteY0" fmla="*/ 1028584 h 1028584"/>
                  <a:gd name="connsiteX1" fmla="*/ 90152 w 655156"/>
                  <a:gd name="connsiteY1" fmla="*/ 680854 h 1028584"/>
                  <a:gd name="connsiteX2" fmla="*/ 270456 w 655156"/>
                  <a:gd name="connsiteY2" fmla="*/ 371761 h 1028584"/>
                  <a:gd name="connsiteX3" fmla="*/ 489397 w 655156"/>
                  <a:gd name="connsiteY3" fmla="*/ 127062 h 1028584"/>
                  <a:gd name="connsiteX4" fmla="*/ 643944 w 655156"/>
                  <a:gd name="connsiteY4" fmla="*/ 11153 h 1028584"/>
                  <a:gd name="connsiteX5" fmla="*/ 631065 w 655156"/>
                  <a:gd name="connsiteY5" fmla="*/ 11153 h 10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156" h="1028584">
                    <a:moveTo>
                      <a:pt x="0" y="1028584"/>
                    </a:moveTo>
                    <a:cubicBezTo>
                      <a:pt x="22538" y="909454"/>
                      <a:pt x="45076" y="790324"/>
                      <a:pt x="90152" y="680854"/>
                    </a:cubicBezTo>
                    <a:cubicBezTo>
                      <a:pt x="135228" y="571384"/>
                      <a:pt x="203915" y="464060"/>
                      <a:pt x="270456" y="371761"/>
                    </a:cubicBezTo>
                    <a:cubicBezTo>
                      <a:pt x="336997" y="279462"/>
                      <a:pt x="427149" y="187163"/>
                      <a:pt x="489397" y="127062"/>
                    </a:cubicBezTo>
                    <a:cubicBezTo>
                      <a:pt x="551645" y="66961"/>
                      <a:pt x="620333" y="30471"/>
                      <a:pt x="643944" y="11153"/>
                    </a:cubicBezTo>
                    <a:cubicBezTo>
                      <a:pt x="667555" y="-8165"/>
                      <a:pt x="649310" y="1494"/>
                      <a:pt x="631065" y="11153"/>
                    </a:cubicBezTo>
                  </a:path>
                </a:pathLst>
              </a:cu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64" name="文字方塊 63"/>
            <p:cNvSpPr txBox="1"/>
            <p:nvPr/>
          </p:nvSpPr>
          <p:spPr>
            <a:xfrm>
              <a:off x="8083603" y="5922383"/>
              <a:ext cx="1108772" cy="369332"/>
            </a:xfrm>
            <a:prstGeom prst="rect">
              <a:avLst/>
            </a:prstGeom>
            <a:noFill/>
          </p:spPr>
          <p:txBody>
            <a:bodyPr wrap="square" rtlCol="0">
              <a:spAutoFit/>
            </a:bodyPr>
            <a:lstStyle/>
            <a:p>
              <a:r>
                <a:rPr lang="zh-TW" altLang="en-US" dirty="0" smtClean="0"/>
                <a:t>存活</a:t>
              </a:r>
              <a:endParaRPr lang="zh-TW" altLang="en-US" dirty="0"/>
            </a:p>
          </p:txBody>
        </p:sp>
        <p:sp>
          <p:nvSpPr>
            <p:cNvPr id="65" name="文字方塊 64"/>
            <p:cNvSpPr txBox="1"/>
            <p:nvPr/>
          </p:nvSpPr>
          <p:spPr>
            <a:xfrm>
              <a:off x="6695855" y="4632714"/>
              <a:ext cx="646331" cy="369332"/>
            </a:xfrm>
            <a:prstGeom prst="rect">
              <a:avLst/>
            </a:prstGeom>
            <a:noFill/>
          </p:spPr>
          <p:txBody>
            <a:bodyPr wrap="none" rtlCol="0">
              <a:spAutoFit/>
            </a:bodyPr>
            <a:lstStyle/>
            <a:p>
              <a:r>
                <a:rPr lang="zh-TW" altLang="en-US" dirty="0" smtClean="0"/>
                <a:t>破產</a:t>
              </a:r>
              <a:endParaRPr lang="zh-TW" altLang="en-US" dirty="0"/>
            </a:p>
          </p:txBody>
        </p:sp>
      </p:grpSp>
      <p:grpSp>
        <p:nvGrpSpPr>
          <p:cNvPr id="71" name="群組 70"/>
          <p:cNvGrpSpPr/>
          <p:nvPr/>
        </p:nvGrpSpPr>
        <p:grpSpPr>
          <a:xfrm>
            <a:off x="515155" y="5279373"/>
            <a:ext cx="3195366" cy="12879"/>
            <a:chOff x="515155" y="5279373"/>
            <a:chExt cx="3195366" cy="12879"/>
          </a:xfrm>
        </p:grpSpPr>
        <p:cxnSp>
          <p:nvCxnSpPr>
            <p:cNvPr id="68" name="直線接點 67"/>
            <p:cNvCxnSpPr/>
            <p:nvPr/>
          </p:nvCxnSpPr>
          <p:spPr>
            <a:xfrm flipV="1">
              <a:off x="515155" y="5279373"/>
              <a:ext cx="2112135" cy="1287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9" name="直線接點 68"/>
            <p:cNvCxnSpPr/>
            <p:nvPr/>
          </p:nvCxnSpPr>
          <p:spPr>
            <a:xfrm flipV="1">
              <a:off x="2832280" y="5279373"/>
              <a:ext cx="878241" cy="2"/>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75" name="投影片編號版面配置區 74"/>
          <p:cNvSpPr>
            <a:spLocks noGrp="1"/>
          </p:cNvSpPr>
          <p:nvPr>
            <p:ph type="sldNum" sz="quarter" idx="12"/>
          </p:nvPr>
        </p:nvSpPr>
        <p:spPr/>
        <p:txBody>
          <a:bodyPr/>
          <a:lstStyle/>
          <a:p>
            <a:fld id="{9005EA9C-0923-47CB-86A6-6BE86EBF36ED}" type="slidenum">
              <a:rPr lang="zh-TW" altLang="en-US" smtClean="0"/>
              <a:t>14</a:t>
            </a:fld>
            <a:endParaRPr lang="zh-TW" altLang="en-US"/>
          </a:p>
        </p:txBody>
      </p:sp>
    </p:spTree>
    <p:extLst>
      <p:ext uri="{BB962C8B-B14F-4D97-AF65-F5344CB8AC3E}">
        <p14:creationId xmlns:p14="http://schemas.microsoft.com/office/powerpoint/2010/main" val="29302070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2741" y="171941"/>
            <a:ext cx="10515600" cy="1325563"/>
          </a:xfrm>
        </p:spPr>
        <p:txBody>
          <a:bodyPr>
            <a:noAutofit/>
          </a:bodyPr>
          <a:lstStyle/>
          <a:p>
            <a:r>
              <a:rPr lang="en-US" altLang="zh-TW" sz="3200" dirty="0" smtClean="0">
                <a:latin typeface="微軟正黑體" panose="020B0604030504040204" pitchFamily="34" charset="-120"/>
                <a:ea typeface="微軟正黑體" panose="020B0604030504040204" pitchFamily="34" charset="-120"/>
              </a:rPr>
              <a:t>(</a:t>
            </a:r>
            <a:r>
              <a:rPr lang="zh-TW" altLang="en-US" sz="3200" dirty="0">
                <a:latin typeface="微軟正黑體" panose="020B0604030504040204" pitchFamily="34" charset="-120"/>
                <a:ea typeface="微軟正黑體" panose="020B0604030504040204" pitchFamily="34" charset="-120"/>
              </a:rPr>
              <a:t>三</a:t>
            </a:r>
            <a:r>
              <a:rPr lang="en-US" altLang="zh-TW" sz="3200" dirty="0">
                <a:latin typeface="微軟正黑體" panose="020B0604030504040204" pitchFamily="34" charset="-120"/>
                <a:ea typeface="微軟正黑體" panose="020B0604030504040204" pitchFamily="34" charset="-120"/>
              </a:rPr>
              <a:t>) </a:t>
            </a:r>
            <a:r>
              <a:rPr lang="zh-TW" altLang="en-US" sz="3200" dirty="0" smtClean="0">
                <a:latin typeface="微軟正黑體" panose="020B0604030504040204" pitchFamily="34" charset="-120"/>
                <a:ea typeface="微軟正黑體" panose="020B0604030504040204" pitchFamily="34" charset="-120"/>
              </a:rPr>
              <a:t>破產、</a:t>
            </a:r>
            <a:r>
              <a:rPr lang="en-US" altLang="zh-TW" sz="3200" dirty="0">
                <a:latin typeface="微軟正黑體" panose="020B0604030504040204" pitchFamily="34" charset="-120"/>
                <a:ea typeface="微軟正黑體" panose="020B0604030504040204" pitchFamily="34" charset="-120"/>
              </a:rPr>
              <a:t>SB</a:t>
            </a:r>
            <a:r>
              <a:rPr lang="zh-TW" altLang="en-US" sz="3200" dirty="0">
                <a:latin typeface="微軟正黑體" panose="020B0604030504040204" pitchFamily="34" charset="-120"/>
                <a:ea typeface="微軟正黑體" panose="020B0604030504040204" pitchFamily="34" charset="-120"/>
              </a:rPr>
              <a:t>拿全部</a:t>
            </a:r>
            <a:r>
              <a:rPr lang="zh-TW" altLang="en-US" sz="3200" dirty="0" smtClean="0">
                <a:latin typeface="微軟正黑體" panose="020B0604030504040204" pitchFamily="34" charset="-120"/>
                <a:ea typeface="微軟正黑體" panose="020B0604030504040204" pitchFamily="34" charset="-120"/>
              </a:rPr>
              <a:t>、</a:t>
            </a:r>
            <a:r>
              <a:rPr lang="en-US" altLang="zh-TW" sz="3200" dirty="0" smtClean="0">
                <a:latin typeface="微軟正黑體" panose="020B0604030504040204" pitchFamily="34" charset="-120"/>
                <a:ea typeface="微軟正黑體" panose="020B0604030504040204" pitchFamily="34" charset="-120"/>
              </a:rPr>
              <a:t>GB</a:t>
            </a:r>
            <a:r>
              <a:rPr lang="zh-TW" altLang="en-US" sz="3200" dirty="0" smtClean="0">
                <a:latin typeface="微軟正黑體" panose="020B0604030504040204" pitchFamily="34" charset="-120"/>
                <a:ea typeface="微軟正黑體" panose="020B0604030504040204" pitchFamily="34" charset="-120"/>
              </a:rPr>
              <a:t>拿</a:t>
            </a:r>
            <a:r>
              <a:rPr lang="zh-TW" altLang="en-US" sz="3200" dirty="0">
                <a:latin typeface="微軟正黑體" panose="020B0604030504040204" pitchFamily="34" charset="-120"/>
                <a:ea typeface="微軟正黑體" panose="020B0604030504040204" pitchFamily="34" charset="-120"/>
              </a:rPr>
              <a:t>部分與破產</a:t>
            </a:r>
            <a:r>
              <a:rPr lang="zh-TW" altLang="en-US" sz="3200" dirty="0" smtClean="0">
                <a:latin typeface="微軟正黑體" panose="020B0604030504040204" pitchFamily="34" charset="-120"/>
                <a:ea typeface="微軟正黑體" panose="020B0604030504040204" pitchFamily="34" charset="-120"/>
              </a:rPr>
              <a:t>、</a:t>
            </a:r>
            <a:r>
              <a:rPr lang="en-US" altLang="zh-TW" sz="3200" dirty="0" smtClean="0">
                <a:latin typeface="微軟正黑體" panose="020B0604030504040204" pitchFamily="34" charset="-120"/>
                <a:ea typeface="微軟正黑體" panose="020B0604030504040204" pitchFamily="34" charset="-120"/>
              </a:rPr>
              <a:t>SB</a:t>
            </a:r>
            <a:r>
              <a:rPr lang="zh-TW" altLang="en-US" sz="3200" dirty="0">
                <a:latin typeface="微軟正黑體" panose="020B0604030504040204" pitchFamily="34" charset="-120"/>
                <a:ea typeface="微軟正黑體" panose="020B0604030504040204" pitchFamily="34" charset="-120"/>
              </a:rPr>
              <a:t>拿部分</a:t>
            </a:r>
            <a:r>
              <a:rPr lang="zh-TW" altLang="en-US" sz="3200" dirty="0" smtClean="0">
                <a:latin typeface="微軟正黑體" panose="020B0604030504040204" pitchFamily="34" charset="-120"/>
                <a:ea typeface="微軟正黑體" panose="020B0604030504040204" pitchFamily="34" charset="-120"/>
              </a:rPr>
              <a:t>、</a:t>
            </a:r>
            <a:r>
              <a:rPr lang="en-US" altLang="zh-TW" sz="3200" dirty="0" smtClean="0">
                <a:latin typeface="微軟正黑體" panose="020B0604030504040204" pitchFamily="34" charset="-120"/>
                <a:ea typeface="微軟正黑體" panose="020B0604030504040204" pitchFamily="34" charset="-120"/>
              </a:rPr>
              <a:t>GB</a:t>
            </a:r>
            <a:r>
              <a:rPr lang="zh-TW" altLang="en-US" sz="3200" dirty="0" smtClean="0">
                <a:latin typeface="微軟正黑體" panose="020B0604030504040204" pitchFamily="34" charset="-120"/>
                <a:ea typeface="微軟正黑體" panose="020B0604030504040204" pitchFamily="34" charset="-120"/>
              </a:rPr>
              <a:t>分不到邊界</a:t>
            </a:r>
            <a:r>
              <a:rPr lang="en-US" altLang="zh-TW" sz="3200" dirty="0" smtClean="0">
                <a:latin typeface="微軟正黑體" panose="020B0604030504040204" pitchFamily="34" charset="-120"/>
                <a:ea typeface="微軟正黑體" panose="020B0604030504040204" pitchFamily="34" charset="-120"/>
              </a:rPr>
              <a:t>(</a:t>
            </a:r>
            <a:r>
              <a:rPr lang="zh-TW" altLang="en-US" sz="3200" dirty="0" smtClean="0">
                <a:latin typeface="微軟正黑體" panose="020B0604030504040204" pitchFamily="34" charset="-120"/>
                <a:ea typeface="微軟正黑體" panose="020B0604030504040204" pitchFamily="34" charset="-120"/>
              </a:rPr>
              <a:t>未履約</a:t>
            </a:r>
            <a:r>
              <a:rPr lang="en-US" altLang="zh-TW" sz="3200" dirty="0" smtClean="0">
                <a:latin typeface="微軟正黑體" panose="020B0604030504040204" pitchFamily="34" charset="-120"/>
                <a:ea typeface="微軟正黑體" panose="020B0604030504040204" pitchFamily="34" charset="-120"/>
              </a:rPr>
              <a:t>)</a:t>
            </a:r>
            <a:endParaRPr lang="zh-TW" altLang="en-US" sz="3200" dirty="0">
              <a:latin typeface="微軟正黑體" panose="020B0604030504040204" pitchFamily="34" charset="-120"/>
              <a:ea typeface="微軟正黑體" panose="020B0604030504040204" pitchFamily="34" charset="-12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284408" y="1497504"/>
                <a:ext cx="11211059" cy="4773166"/>
              </a:xfrm>
            </p:spPr>
            <p:txBody>
              <a:bodyPr>
                <a:normAutofit/>
              </a:bodyPr>
              <a:lstStyle/>
              <a:p>
                <a:pPr marL="0" indent="0">
                  <a:lnSpc>
                    <a:spcPct val="150000"/>
                  </a:lnSpc>
                  <a:buNone/>
                </a:pPr>
                <a14:m>
                  <m:oMathPara xmlns:m="http://schemas.openxmlformats.org/officeDocument/2006/math">
                    <m:oMathParaPr>
                      <m:jc m:val="left"/>
                    </m:oMathParaPr>
                    <m:oMath xmlns:m="http://schemas.openxmlformats.org/officeDocument/2006/math">
                      <m:r>
                        <m:rPr>
                          <m:nor/>
                        </m:rPr>
                        <a:rPr lang="zh-TW" altLang="en-US" sz="1800" i="1" dirty="0" smtClean="0">
                          <a:latin typeface="Cambria Math" panose="02040503050406030204" pitchFamily="18" charset="0"/>
                        </a:rPr>
                        <m:t>設</m:t>
                      </m:r>
                      <m:r>
                        <a:rPr lang="en-US" altLang="zh-TW" sz="1800" i="1">
                          <a:latin typeface="Cambria Math" panose="02040503050406030204" pitchFamily="18" charset="0"/>
                        </a:rPr>
                        <m:t>𝐴</m:t>
                      </m:r>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e>
                          </m:d>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  ,  </m:t>
                      </m:r>
                      <m:r>
                        <a:rPr lang="en-US" altLang="zh-TW" sz="1800" i="1">
                          <a:latin typeface="Cambria Math" panose="02040503050406030204" pitchFamily="18" charset="0"/>
                        </a:rPr>
                        <m:t>𝑚</m:t>
                      </m:r>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e>
                          </m:d>
                          <m:r>
                            <a:rPr lang="en-US" altLang="zh-TW" sz="1800" i="1">
                              <a:latin typeface="Cambria Math" panose="02040503050406030204" pitchFamily="18" charset="0"/>
                            </a:rPr>
                            <m:t>𝐶</m:t>
                          </m:r>
                        </m:e>
                        <m:sub>
                          <m:r>
                            <a:rPr lang="en-US" altLang="zh-TW" sz="1800" i="1">
                              <a:latin typeface="Cambria Math" panose="02040503050406030204" pitchFamily="18" charset="0"/>
                            </a:rPr>
                            <m:t>2</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𝑇</m:t>
                      </m:r>
                    </m:oMath>
                  </m:oMathPara>
                </a14:m>
                <a:endParaRPr lang="en-US" altLang="zh-TW" sz="1800" i="1" dirty="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zh-TW" altLang="en-US" sz="1800" i="1" smtClean="0">
                          <a:latin typeface="Cambria Math" panose="02040503050406030204" pitchFamily="18" charset="0"/>
                        </a:rPr>
                        <m:t>未</m:t>
                      </m:r>
                      <m:r>
                        <a:rPr lang="zh-TW" altLang="en-US" sz="1800" i="1">
                          <a:latin typeface="Cambria Math" panose="02040503050406030204" pitchFamily="18" charset="0"/>
                        </a:rPr>
                        <m:t>履約</m:t>
                      </m:r>
                      <m:r>
                        <a:rPr lang="en-US" altLang="zh-TW" sz="1800" i="1">
                          <a:latin typeface="Cambria Math" panose="02040503050406030204" pitchFamily="18" charset="0"/>
                        </a:rPr>
                        <m:t>: </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oMath>
                  </m:oMathPara>
                </a14:m>
                <a:endParaRPr lang="en-US" altLang="zh-TW" sz="1800" i="1"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smtClean="0">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b="0" i="1" smtClean="0">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𝐴</m:t>
                      </m:r>
                      <m:r>
                        <a:rPr lang="en-US" altLang="zh-TW" sz="1800" b="0" i="1" smtClean="0">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oMath>
                  </m:oMathPara>
                </a14:m>
                <a:endParaRPr lang="en-US" altLang="zh-TW" sz="1800" i="1" dirty="0"/>
              </a:p>
              <a:p>
                <a:pPr marL="0" indent="0">
                  <a:lnSpc>
                    <a:spcPct val="150000"/>
                  </a:lnSpc>
                  <a:buNone/>
                </a:pPr>
                <a14:m>
                  <m:oMath xmlns:m="http://schemas.openxmlformats.org/officeDocument/2006/math">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b="0" i="1" smtClean="0">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m:rPr>
                                <m:nor/>
                              </m:rPr>
                              <a:rPr lang="en-US" altLang="zh-TW" sz="1800" i="1" dirty="0"/>
                              <m:t> </m:t>
                            </m:r>
                          </m:num>
                          <m:den>
                            <m:r>
                              <a:rPr lang="en-US" altLang="zh-TW" sz="1800" b="0" i="1" smtClean="0">
                                <a:latin typeface="Cambria Math" panose="02040503050406030204" pitchFamily="18" charset="0"/>
                                <a:ea typeface="Cambria Math" panose="02040503050406030204" pitchFamily="18" charset="0"/>
                              </a:rPr>
                              <m:t>(1−</m:t>
                            </m:r>
                            <m:r>
                              <a:rPr lang="zh-TW" altLang="en-US" sz="1800" b="0" i="1" smtClean="0">
                                <a:latin typeface="Cambria Math" panose="02040503050406030204" pitchFamily="18" charset="0"/>
                                <a:ea typeface="Cambria Math" panose="02040503050406030204" pitchFamily="18" charset="0"/>
                              </a:rPr>
                              <m:t>𝛼</m:t>
                            </m:r>
                            <m:r>
                              <a:rPr lang="en-US" altLang="zh-TW" sz="1800" b="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𝑉</m:t>
                            </m:r>
                            <m:r>
                              <a:rPr lang="en-US" altLang="zh-TW" sz="1800" i="1">
                                <a:latin typeface="Cambria Math" panose="02040503050406030204" pitchFamily="18" charset="0"/>
                              </a:rPr>
                              <m:t>(0)</m:t>
                            </m:r>
                          </m:den>
                        </m:f>
                        <m:r>
                          <a:rPr lang="en-US" altLang="zh-TW" sz="1800" i="1">
                            <a:latin typeface="Cambria Math" panose="02040503050406030204" pitchFamily="18" charset="0"/>
                            <a:ea typeface="Cambria Math" panose="02040503050406030204" pitchFamily="18" charset="0"/>
                          </a:rPr>
                          <m:t> </m:t>
                        </m:r>
                      </m:e>
                    </m:func>
                    <m:r>
                      <a:rPr lang="en-US" altLang="zh-TW" sz="1800" b="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m:t>
                    </m:r>
                    <m:r>
                      <a:rPr lang="zh-TW" altLang="en-US" sz="1800" i="1" smtClean="0">
                        <a:solidFill>
                          <a:srgbClr val="FF0000"/>
                        </a:solidFill>
                        <a:latin typeface="Cambria Math" panose="02040503050406030204" pitchFamily="18" charset="0"/>
                        <a:ea typeface="Cambria Math" panose="02040503050406030204" pitchFamily="18" charset="0"/>
                      </a:rPr>
                      <m:t>以</m:t>
                    </m:r>
                    <m:sSub>
                      <m:sSubPr>
                        <m:ctrlPr>
                          <a:rPr lang="en-US" altLang="zh-TW" sz="1800" i="1">
                            <a:solidFill>
                              <a:srgbClr val="FF0000"/>
                            </a:solidFill>
                            <a:latin typeface="Cambria Math" panose="02040503050406030204" pitchFamily="18" charset="0"/>
                            <a:ea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𝑑</m:t>
                        </m:r>
                      </m:e>
                      <m:sub>
                        <m:r>
                          <a:rPr lang="en-US" altLang="zh-TW" sz="1800" i="1">
                            <a:solidFill>
                              <a:srgbClr val="FF0000"/>
                            </a:solidFill>
                            <a:latin typeface="Cambria Math" panose="02040503050406030204" pitchFamily="18" charset="0"/>
                            <a:ea typeface="Cambria Math" panose="02040503050406030204" pitchFamily="18" charset="0"/>
                          </a:rPr>
                          <m:t>3</m:t>
                        </m:r>
                      </m:sub>
                    </m:sSub>
                  </m:oMath>
                </a14:m>
                <a:r>
                  <a:rPr lang="zh-TW" altLang="en-US" sz="1800" dirty="0" smtClean="0">
                    <a:solidFill>
                      <a:srgbClr val="FF0000"/>
                    </a:solidFill>
                  </a:rPr>
                  <a:t>代表此方程式</a:t>
                </a:r>
                <a:endParaRPr lang="en-US" altLang="zh-TW" sz="1800" dirty="0" smtClean="0">
                  <a:solidFill>
                    <a:srgbClr val="FF0000"/>
                  </a:solidFill>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b="0" i="1" smtClean="0">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ea typeface="Cambria Math" panose="02040503050406030204" pitchFamily="18" charset="0"/>
                        </a:rPr>
                        <m:t>&gt;</m:t>
                      </m:r>
                      <m:r>
                        <a:rPr lang="en-US" altLang="zh-TW" sz="1800" i="1">
                          <a:latin typeface="Cambria Math" panose="02040503050406030204" pitchFamily="18" charset="0"/>
                        </a:rPr>
                        <m:t>0</m:t>
                      </m:r>
                    </m:oMath>
                  </m:oMathPara>
                </a14:m>
                <a:endParaRPr lang="en-US" altLang="zh-TW" sz="1800" i="1" dirty="0" smtClean="0"/>
              </a:p>
              <a:p>
                <a:pPr marL="0" indent="0">
                  <a:lnSpc>
                    <a:spcPct val="150000"/>
                  </a:lnSpc>
                  <a:buNone/>
                </a:pPr>
                <a:endParaRPr lang="en-US" altLang="zh-TW" sz="1800" i="1" dirty="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   </m:t>
                      </m:r>
                      <m:r>
                        <a:rPr lang="en-US" altLang="zh-TW" sz="1800" b="0" i="1" smtClean="0">
                          <a:latin typeface="Cambria Math" panose="02040503050406030204" pitchFamily="18" charset="0"/>
                        </a:rPr>
                        <m:t>𝐼𝑓</m:t>
                      </m:r>
                      <m:r>
                        <a:rPr lang="en-US" altLang="zh-TW" sz="1800" b="0" i="1" smtClean="0">
                          <a:latin typeface="Cambria Math" panose="02040503050406030204" pitchFamily="18" charset="0"/>
                        </a:rPr>
                        <m:t>  </m:t>
                      </m:r>
                      <m:r>
                        <a:rPr lang="en-US" altLang="zh-TW" sz="1800" i="1">
                          <a:latin typeface="Cambria Math" panose="02040503050406030204" pitchFamily="18" charset="0"/>
                        </a:rPr>
                        <m:t>𝐴</m:t>
                      </m:r>
                      <m:r>
                        <a:rPr lang="en-US" altLang="zh-TW" sz="1800" i="1" smtClean="0">
                          <a:latin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ea typeface="Cambria Math" panose="02040503050406030204" pitchFamily="18" charset="0"/>
                        </a:rPr>
                        <m:t>&gt;(1−</m:t>
                      </m:r>
                      <m:r>
                        <a:rPr lang="zh-TW" altLang="en-US" sz="1800" i="1">
                          <a:latin typeface="Cambria Math" panose="02040503050406030204" pitchFamily="18" charset="0"/>
                          <a:ea typeface="Cambria Math" panose="02040503050406030204" pitchFamily="18" charset="0"/>
                        </a:rPr>
                        <m:t>𝛼</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𝐺</m:t>
                      </m:r>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0</m:t>
                          </m:r>
                        </m:e>
                      </m:d>
                      <m:r>
                        <a:rPr lang="en-US" altLang="zh-TW" sz="1800" i="1">
                          <a:latin typeface="Cambria Math" panose="02040503050406030204" pitchFamily="18" charset="0"/>
                          <a:ea typeface="Cambria Math" panose="02040503050406030204" pitchFamily="18" charset="0"/>
                        </a:rPr>
                        <m:t>)</m:t>
                      </m:r>
                    </m:oMath>
                  </m:oMathPara>
                </a14:m>
                <a:endParaRPr lang="en-US" altLang="zh-TW" sz="1800" i="1" dirty="0" smtClean="0">
                  <a:latin typeface="Cambria Math" panose="02040503050406030204" pitchFamily="18" charset="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m:rPr>
                                  <m:nor/>
                                </m:rPr>
                                <a:rPr lang="en-US" altLang="zh-TW" sz="1800" i="1" dirty="0"/>
                                <m:t> </m:t>
                              </m:r>
                            </m:num>
                            <m:den>
                              <m:r>
                                <a:rPr lang="en-US" altLang="zh-TW" sz="1800" i="1">
                                  <a:latin typeface="Cambria Math" panose="02040503050406030204" pitchFamily="18" charset="0"/>
                                  <a:ea typeface="Cambria Math" panose="02040503050406030204" pitchFamily="18" charset="0"/>
                                </a:rPr>
                                <m:t>(1−</m:t>
                              </m:r>
                              <m:r>
                                <a:rPr lang="zh-TW" altLang="en-US" sz="1800" i="1">
                                  <a:latin typeface="Cambria Math" panose="02040503050406030204" pitchFamily="18" charset="0"/>
                                  <a:ea typeface="Cambria Math" panose="02040503050406030204" pitchFamily="18" charset="0"/>
                                </a:rPr>
                                <m:t>𝛼</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𝑉</m:t>
                              </m:r>
                              <m:r>
                                <a:rPr lang="en-US" altLang="zh-TW" sz="1800" i="1">
                                  <a:latin typeface="Cambria Math" panose="02040503050406030204" pitchFamily="18" charset="0"/>
                                </a:rPr>
                                <m:t>(0)</m:t>
                              </m:r>
                            </m:den>
                          </m:f>
                          <m:r>
                            <a:rPr lang="en-US" altLang="zh-TW" sz="1800" i="1">
                              <a:latin typeface="Cambria Math" panose="02040503050406030204" pitchFamily="18" charset="0"/>
                              <a:ea typeface="Cambria Math" panose="02040503050406030204" pitchFamily="18" charset="0"/>
                            </a:rPr>
                            <m:t> </m:t>
                          </m:r>
                        </m:e>
                      </m:func>
                      <m:r>
                        <a:rPr lang="en-US" altLang="zh-TW" sz="1800" i="1">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&gt;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𝐺</m:t>
                              </m:r>
                              <m:r>
                                <a:rPr lang="en-US" altLang="zh-TW" sz="1800" i="1">
                                  <a:latin typeface="Cambria Math" panose="02040503050406030204" pitchFamily="18" charset="0"/>
                                  <a:ea typeface="Cambria Math" panose="02040503050406030204" pitchFamily="18" charset="0"/>
                                </a:rPr>
                                <m:t>(0)</m:t>
                              </m:r>
                            </m:num>
                            <m:den>
                              <m:r>
                                <a:rPr lang="en-US" altLang="zh-TW" sz="1800" i="1">
                                  <a:latin typeface="Cambria Math" panose="02040503050406030204" pitchFamily="18" charset="0"/>
                                </a:rPr>
                                <m:t>𝑉</m:t>
                              </m:r>
                              <m:r>
                                <a:rPr lang="en-US" altLang="zh-TW" sz="1800" i="1">
                                  <a:latin typeface="Cambria Math" panose="02040503050406030204" pitchFamily="18" charset="0"/>
                                </a:rPr>
                                <m:t>(0)</m:t>
                              </m:r>
                            </m:den>
                          </m:f>
                          <m:r>
                            <a:rPr lang="en-US" altLang="zh-TW" sz="1800" i="1">
                              <a:latin typeface="Cambria Math" panose="02040503050406030204" pitchFamily="18" charset="0"/>
                              <a:ea typeface="Cambria Math" panose="02040503050406030204" pitchFamily="18" charset="0"/>
                            </a:rPr>
                            <m:t> ]</m:t>
                          </m:r>
                        </m:e>
                      </m:func>
                      <m:r>
                        <a:rPr lang="en-US" altLang="zh-TW" sz="1800" b="0" i="1" smtClean="0">
                          <a:latin typeface="Cambria Math" panose="02040503050406030204" pitchFamily="18" charset="0"/>
                          <a:ea typeface="Cambria Math" panose="02040503050406030204" pitchFamily="18" charset="0"/>
                        </a:rPr>
                        <m:t>  }</m:t>
                      </m:r>
                    </m:oMath>
                  </m:oMathPara>
                </a14:m>
                <a:endParaRPr lang="en-US" altLang="zh-TW" sz="1800" i="1" dirty="0" smtClean="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smtClean="0">
                              <a:solidFill>
                                <a:schemeClr val="tx1"/>
                              </a:solidFill>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rPr>
                            <m:t>⇒</m:t>
                          </m:r>
                          <m:r>
                            <a:rPr lang="en-US" altLang="zh-TW" sz="1800" i="1">
                              <a:solidFill>
                                <a:schemeClr val="tx1"/>
                              </a:solidFill>
                              <a:latin typeface="Cambria Math" panose="02040503050406030204" pitchFamily="18" charset="0"/>
                              <a:ea typeface="Cambria Math" panose="02040503050406030204" pitchFamily="18" charset="0"/>
                            </a:rPr>
                            <m:t>𝑑</m:t>
                          </m:r>
                        </m:e>
                        <m:sub>
                          <m:r>
                            <a:rPr lang="en-US" altLang="zh-TW" sz="1800" i="1">
                              <a:solidFill>
                                <a:schemeClr val="tx1"/>
                              </a:solidFill>
                              <a:latin typeface="Cambria Math" panose="02040503050406030204" pitchFamily="18" charset="0"/>
                              <a:ea typeface="Cambria Math" panose="02040503050406030204" pitchFamily="18" charset="0"/>
                            </a:rPr>
                            <m:t>3</m:t>
                          </m:r>
                        </m:sub>
                      </m:sSub>
                      <m:r>
                        <a:rPr lang="zh-TW" altLang="en-US" sz="1800" i="1">
                          <a:solidFill>
                            <a:schemeClr val="tx1"/>
                          </a:solidFill>
                          <a:latin typeface="Cambria Math" panose="02040503050406030204" pitchFamily="18" charset="0"/>
                          <a:ea typeface="Cambria Math" panose="02040503050406030204" pitchFamily="18" charset="0"/>
                        </a:rPr>
                        <m:t>在</m:t>
                      </m:r>
                      <m:sSub>
                        <m:sSubPr>
                          <m:ctrlPr>
                            <a:rPr lang="en-US" altLang="zh-TW" sz="1800" i="1">
                              <a:solidFill>
                                <a:schemeClr val="tx1"/>
                              </a:solidFill>
                              <a:latin typeface="Cambria Math" panose="02040503050406030204" pitchFamily="18" charset="0"/>
                              <a:ea typeface="Cambria Math" panose="02040503050406030204" pitchFamily="18" charset="0"/>
                            </a:rPr>
                          </m:ctrlPr>
                        </m:sSubPr>
                        <m:e>
                          <m:r>
                            <a:rPr lang="en-US" altLang="zh-TW" sz="1800" i="1">
                              <a:solidFill>
                                <a:schemeClr val="tx1"/>
                              </a:solidFill>
                              <a:latin typeface="Cambria Math" panose="02040503050406030204" pitchFamily="18" charset="0"/>
                              <a:ea typeface="Cambria Math" panose="02040503050406030204" pitchFamily="18" charset="0"/>
                            </a:rPr>
                            <m:t>𝑑</m:t>
                          </m:r>
                        </m:e>
                        <m:sub>
                          <m:r>
                            <a:rPr lang="en-US" altLang="zh-TW" sz="1800" i="1">
                              <a:solidFill>
                                <a:schemeClr val="tx1"/>
                              </a:solidFill>
                              <a:latin typeface="Cambria Math" panose="02040503050406030204" pitchFamily="18" charset="0"/>
                              <a:ea typeface="Cambria Math" panose="02040503050406030204" pitchFamily="18" charset="0"/>
                            </a:rPr>
                            <m:t>2</m:t>
                          </m:r>
                        </m:sub>
                      </m:sSub>
                      <m:r>
                        <a:rPr lang="zh-TW" altLang="en-US" sz="1800" i="1">
                          <a:solidFill>
                            <a:schemeClr val="tx1"/>
                          </a:solidFill>
                          <a:latin typeface="Cambria Math" panose="02040503050406030204" pitchFamily="18" charset="0"/>
                          <a:ea typeface="Cambria Math" panose="02040503050406030204" pitchFamily="18" charset="0"/>
                        </a:rPr>
                        <m:t>右方</m:t>
                      </m:r>
                    </m:oMath>
                  </m:oMathPara>
                </a14:m>
                <a:endParaRPr lang="en-US" altLang="zh-TW" sz="1800" i="1" dirty="0" smtClean="0">
                  <a:solidFill>
                    <a:schemeClr val="tx1"/>
                  </a:solidFill>
                </a:endParaRPr>
              </a:p>
              <a:p>
                <a:pPr marL="0" indent="0">
                  <a:lnSpc>
                    <a:spcPct val="150000"/>
                  </a:lnSpc>
                  <a:buNone/>
                </a:pPr>
                <a:endParaRPr lang="en-US" altLang="zh-TW" sz="1800" i="1" dirty="0"/>
              </a:p>
              <a:p>
                <a:pPr marL="0" indent="0">
                  <a:lnSpc>
                    <a:spcPct val="150000"/>
                  </a:lnSpc>
                  <a:buNone/>
                </a:pPr>
                <a:endParaRPr lang="zh-TW" altLang="en-US" sz="1800" i="1" dirty="0"/>
              </a:p>
              <a:p>
                <a:pPr marL="0" indent="0">
                  <a:lnSpc>
                    <a:spcPct val="150000"/>
                  </a:lnSpc>
                  <a:buNone/>
                </a:pPr>
                <a:endParaRPr lang="zh-TW" altLang="en-US" sz="1800" i="1"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284408" y="1497504"/>
                <a:ext cx="11211059" cy="4773166"/>
              </a:xfrm>
              <a:blipFill rotWithShape="0">
                <a:blip r:embed="rId2"/>
                <a:stretch>
                  <a:fillRect/>
                </a:stretch>
              </a:blipFill>
            </p:spPr>
            <p:txBody>
              <a:bodyPr/>
              <a:lstStyle/>
              <a:p>
                <a:r>
                  <a:rPr lang="zh-TW" altLang="en-US">
                    <a:noFill/>
                  </a:rPr>
                  <a:t> </a:t>
                </a:r>
              </a:p>
            </p:txBody>
          </p:sp>
        </mc:Fallback>
      </mc:AlternateContent>
      <p:sp>
        <p:nvSpPr>
          <p:cNvPr id="4" name="向上箭號 3">
            <a:hlinkClick r:id="rId3" action="ppaction://hlinksldjump"/>
          </p:cNvPr>
          <p:cNvSpPr/>
          <p:nvPr/>
        </p:nvSpPr>
        <p:spPr>
          <a:xfrm>
            <a:off x="11127347" y="656822"/>
            <a:ext cx="257577" cy="32197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投影片編號版面配置區 4"/>
          <p:cNvSpPr>
            <a:spLocks noGrp="1"/>
          </p:cNvSpPr>
          <p:nvPr>
            <p:ph type="sldNum" sz="quarter" idx="12"/>
          </p:nvPr>
        </p:nvSpPr>
        <p:spPr/>
        <p:txBody>
          <a:bodyPr/>
          <a:lstStyle/>
          <a:p>
            <a:fld id="{9005EA9C-0923-47CB-86A6-6BE86EBF36ED}" type="slidenum">
              <a:rPr lang="zh-TW" altLang="en-US" smtClean="0"/>
              <a:t>15</a:t>
            </a:fld>
            <a:endParaRPr lang="zh-TW" altLang="en-US"/>
          </a:p>
        </p:txBody>
      </p:sp>
      <p:grpSp>
        <p:nvGrpSpPr>
          <p:cNvPr id="51" name="群組 50"/>
          <p:cNvGrpSpPr/>
          <p:nvPr/>
        </p:nvGrpSpPr>
        <p:grpSpPr>
          <a:xfrm>
            <a:off x="5716435" y="3316359"/>
            <a:ext cx="6268439" cy="3222553"/>
            <a:chOff x="5690678" y="3360470"/>
            <a:chExt cx="6268439" cy="3222553"/>
          </a:xfrm>
        </p:grpSpPr>
        <p:grpSp>
          <p:nvGrpSpPr>
            <p:cNvPr id="48" name="群組 47"/>
            <p:cNvGrpSpPr/>
            <p:nvPr/>
          </p:nvGrpSpPr>
          <p:grpSpPr>
            <a:xfrm>
              <a:off x="5690678" y="3360470"/>
              <a:ext cx="6268439" cy="3222553"/>
              <a:chOff x="5690678" y="3360470"/>
              <a:chExt cx="6268439" cy="3222553"/>
            </a:xfrm>
          </p:grpSpPr>
          <mc:AlternateContent xmlns:mc="http://schemas.openxmlformats.org/markup-compatibility/2006" xmlns:a14="http://schemas.microsoft.com/office/drawing/2010/main">
            <mc:Choice Requires="a14">
              <p:sp>
                <p:nvSpPr>
                  <p:cNvPr id="45" name="文字方塊 44"/>
                  <p:cNvSpPr txBox="1"/>
                  <p:nvPr/>
                </p:nvSpPr>
                <p:spPr>
                  <a:xfrm>
                    <a:off x="7359697" y="4209190"/>
                    <a:ext cx="463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3</m:t>
                              </m:r>
                            </m:sub>
                          </m:sSub>
                        </m:oMath>
                      </m:oMathPara>
                    </a14:m>
                    <a:endParaRPr lang="zh-TW" altLang="en-US" dirty="0"/>
                  </a:p>
                </p:txBody>
              </p:sp>
            </mc:Choice>
            <mc:Fallback xmlns="">
              <p:sp>
                <p:nvSpPr>
                  <p:cNvPr id="45" name="文字方塊 44"/>
                  <p:cNvSpPr txBox="1">
                    <a:spLocks noRot="1" noChangeAspect="1" noMove="1" noResize="1" noEditPoints="1" noAdjustHandles="1" noChangeArrowheads="1" noChangeShapeType="1" noTextEdit="1"/>
                  </p:cNvSpPr>
                  <p:nvPr/>
                </p:nvSpPr>
                <p:spPr>
                  <a:xfrm>
                    <a:off x="7359697" y="4209190"/>
                    <a:ext cx="463650" cy="369332"/>
                  </a:xfrm>
                  <a:prstGeom prst="rect">
                    <a:avLst/>
                  </a:prstGeom>
                  <a:blipFill rotWithShape="0">
                    <a:blip r:embed="rId4"/>
                    <a:stretch>
                      <a:fillRect/>
                    </a:stretch>
                  </a:blipFill>
                </p:spPr>
                <p:txBody>
                  <a:bodyPr/>
                  <a:lstStyle/>
                  <a:p>
                    <a:r>
                      <a:rPr lang="zh-TW" altLang="en-US">
                        <a:noFill/>
                      </a:rPr>
                      <a:t> </a:t>
                    </a:r>
                  </a:p>
                </p:txBody>
              </p:sp>
            </mc:Fallback>
          </mc:AlternateContent>
          <p:grpSp>
            <p:nvGrpSpPr>
              <p:cNvPr id="47" name="群組 46"/>
              <p:cNvGrpSpPr/>
              <p:nvPr/>
            </p:nvGrpSpPr>
            <p:grpSpPr>
              <a:xfrm>
                <a:off x="5690678" y="3360470"/>
                <a:ext cx="6268439" cy="3222553"/>
                <a:chOff x="5690678" y="3360470"/>
                <a:chExt cx="6268439" cy="3222553"/>
              </a:xfrm>
            </p:grpSpPr>
            <p:cxnSp>
              <p:nvCxnSpPr>
                <p:cNvPr id="25" name="直線接點 24"/>
                <p:cNvCxnSpPr/>
                <p:nvPr/>
              </p:nvCxnSpPr>
              <p:spPr>
                <a:xfrm flipH="1">
                  <a:off x="7887630" y="3922708"/>
                  <a:ext cx="1250" cy="1442064"/>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27" name="群組 26"/>
                <p:cNvGrpSpPr/>
                <p:nvPr/>
              </p:nvGrpSpPr>
              <p:grpSpPr>
                <a:xfrm>
                  <a:off x="5690678" y="3360470"/>
                  <a:ext cx="6268439" cy="3222553"/>
                  <a:chOff x="5304312" y="3484651"/>
                  <a:chExt cx="6268439" cy="3222553"/>
                </a:xfrm>
              </p:grpSpPr>
              <p:grpSp>
                <p:nvGrpSpPr>
                  <p:cNvPr id="28" name="群組 27"/>
                  <p:cNvGrpSpPr/>
                  <p:nvPr/>
                </p:nvGrpSpPr>
                <p:grpSpPr>
                  <a:xfrm>
                    <a:off x="5304312" y="3484651"/>
                    <a:ext cx="6268439" cy="3222553"/>
                    <a:chOff x="5880295" y="3583124"/>
                    <a:chExt cx="6268439" cy="3222553"/>
                  </a:xfrm>
                </p:grpSpPr>
                <p:grpSp>
                  <p:nvGrpSpPr>
                    <p:cNvPr id="31" name="群組 30"/>
                    <p:cNvGrpSpPr/>
                    <p:nvPr/>
                  </p:nvGrpSpPr>
                  <p:grpSpPr>
                    <a:xfrm>
                      <a:off x="5880295" y="3583124"/>
                      <a:ext cx="6268439" cy="3222553"/>
                      <a:chOff x="5880295" y="3583124"/>
                      <a:chExt cx="6268439" cy="3222553"/>
                    </a:xfrm>
                  </p:grpSpPr>
                  <p:grpSp>
                    <p:nvGrpSpPr>
                      <p:cNvPr id="33" name="群組 32"/>
                      <p:cNvGrpSpPr/>
                      <p:nvPr/>
                    </p:nvGrpSpPr>
                    <p:grpSpPr>
                      <a:xfrm>
                        <a:off x="5880295" y="3583124"/>
                        <a:ext cx="6268439" cy="3222553"/>
                        <a:chOff x="5867416" y="3789186"/>
                        <a:chExt cx="6268439" cy="3222553"/>
                      </a:xfrm>
                    </p:grpSpPr>
                    <p:cxnSp>
                      <p:nvCxnSpPr>
                        <p:cNvPr id="38" name="直線單箭頭接點 37"/>
                        <p:cNvCxnSpPr/>
                        <p:nvPr/>
                      </p:nvCxnSpPr>
                      <p:spPr>
                        <a:xfrm flipV="1">
                          <a:off x="6005372" y="5968152"/>
                          <a:ext cx="4025721" cy="1287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直線單箭頭接點 38"/>
                        <p:cNvCxnSpPr/>
                        <p:nvPr/>
                      </p:nvCxnSpPr>
                      <p:spPr>
                        <a:xfrm flipH="1" flipV="1">
                          <a:off x="8419295" y="4145759"/>
                          <a:ext cx="4363" cy="286598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0" name="文字方塊 39"/>
                            <p:cNvSpPr txBox="1"/>
                            <p:nvPr/>
                          </p:nvSpPr>
                          <p:spPr>
                            <a:xfrm>
                              <a:off x="10035525" y="5754377"/>
                              <a:ext cx="2100330" cy="369332"/>
                            </a:xfrm>
                            <a:prstGeom prst="rect">
                              <a:avLst/>
                            </a:prstGeom>
                            <a:noFill/>
                          </p:spPr>
                          <p:txBody>
                            <a:bodyPr wrap="square" rtlCol="0">
                              <a:spAutoFit/>
                            </a:bodyPr>
                            <a:lstStyle/>
                            <a:p>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𝑏</m:t>
                                      </m:r>
                                    </m:e>
                                    <m:sub>
                                      <m:r>
                                        <a:rPr lang="en-US" altLang="zh-TW" b="0" i="1" smtClean="0">
                                          <a:latin typeface="Cambria Math" panose="02040503050406030204" pitchFamily="18" charset="0"/>
                                        </a:rPr>
                                        <m:t>1</m:t>
                                      </m:r>
                                      <m:r>
                                        <a:rPr lang="zh-TW" altLang="en-US" i="1">
                                          <a:latin typeface="Cambria Math" panose="02040503050406030204" pitchFamily="18" charset="0"/>
                                        </a:rPr>
                                        <m:t> </m:t>
                                      </m:r>
                                    </m:sub>
                                  </m:sSub>
                                  <m:r>
                                    <a:rPr lang="en-US" altLang="zh-TW" b="0" i="1" smtClean="0">
                                      <a:latin typeface="Cambria Math" panose="02040503050406030204" pitchFamily="18" charset="0"/>
                                    </a:rPr>
                                    <m:t>(</m:t>
                                  </m:r>
                                  <m:r>
                                    <a:rPr lang="zh-TW" altLang="en-US" i="1">
                                      <a:latin typeface="Cambria Math" panose="02040503050406030204" pitchFamily="18" charset="0"/>
                                    </a:rPr>
                                    <m:t>履約邊界</m:t>
                                  </m:r>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r>
                                    <a:rPr lang="en-US" altLang="zh-TW" i="1" smtClean="0">
                                      <a:latin typeface="Cambria Math" panose="02040503050406030204" pitchFamily="18" charset="0"/>
                                    </a:rPr>
                                    <m:t>=</m:t>
                                  </m:r>
                                  <m:r>
                                    <a:rPr lang="en-US" altLang="zh-TW" i="1">
                                      <a:latin typeface="Cambria Math" panose="02040503050406030204" pitchFamily="18" charset="0"/>
                                    </a:rPr>
                                    <m:t>0</m:t>
                                  </m:r>
                                </m:oMath>
                              </a14:m>
                              <a:r>
                                <a:rPr lang="en-US" altLang="zh-TW" dirty="0" smtClean="0"/>
                                <a:t>)</a:t>
                              </a:r>
                              <a:endParaRPr lang="zh-TW" altLang="en-US" dirty="0"/>
                            </a:p>
                          </p:txBody>
                        </p:sp>
                      </mc:Choice>
                      <mc:Fallback xmlns="">
                        <p:sp>
                          <p:nvSpPr>
                            <p:cNvPr id="10" name="文字方塊 9"/>
                            <p:cNvSpPr txBox="1">
                              <a:spLocks noRot="1" noChangeAspect="1" noMove="1" noResize="1" noEditPoints="1" noAdjustHandles="1" noChangeArrowheads="1" noChangeShapeType="1" noTextEdit="1"/>
                            </p:cNvSpPr>
                            <p:nvPr/>
                          </p:nvSpPr>
                          <p:spPr>
                            <a:xfrm>
                              <a:off x="10035525" y="5754377"/>
                              <a:ext cx="2100330" cy="369332"/>
                            </a:xfrm>
                            <a:prstGeom prst="rect">
                              <a:avLst/>
                            </a:prstGeom>
                            <a:blipFill rotWithShape="0">
                              <a:blip r:embed="rId5"/>
                              <a:stretch>
                                <a:fillRect t="-8197" r="-5523" b="-24590"/>
                              </a:stretch>
                            </a:blipFill>
                          </p:spPr>
                          <p:txBody>
                            <a:bodyPr/>
                            <a:lstStyle/>
                            <a:p>
                              <a:r>
                                <a:rPr lang="zh-TW" altLang="en-US">
                                  <a:noFill/>
                                </a:rPr>
                                <a:t> </a:t>
                              </a:r>
                            </a:p>
                          </p:txBody>
                        </p:sp>
                      </mc:Fallback>
                    </mc:AlternateContent>
                    <p:cxnSp>
                      <p:nvCxnSpPr>
                        <p:cNvPr id="41" name="直線接點 40"/>
                        <p:cNvCxnSpPr/>
                        <p:nvPr/>
                      </p:nvCxnSpPr>
                      <p:spPr>
                        <a:xfrm flipV="1">
                          <a:off x="5867416" y="5991000"/>
                          <a:ext cx="4085531" cy="9384"/>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2" name="矩形 41"/>
                            <p:cNvSpPr/>
                            <p:nvPr/>
                          </p:nvSpPr>
                          <p:spPr>
                            <a:xfrm>
                              <a:off x="8187982" y="3789186"/>
                              <a:ext cx="4626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oMath>
                                </m:oMathPara>
                              </a14:m>
                              <a:endParaRPr lang="zh-TW" altLang="en-US" dirty="0"/>
                            </a:p>
                          </p:txBody>
                        </p:sp>
                      </mc:Choice>
                      <mc:Fallback xmlns="">
                        <p:sp>
                          <p:nvSpPr>
                            <p:cNvPr id="42" name="矩形 41"/>
                            <p:cNvSpPr>
                              <a:spLocks noRot="1" noChangeAspect="1" noMove="1" noResize="1" noEditPoints="1" noAdjustHandles="1" noChangeArrowheads="1" noChangeShapeType="1" noTextEdit="1"/>
                            </p:cNvSpPr>
                            <p:nvPr/>
                          </p:nvSpPr>
                          <p:spPr>
                            <a:xfrm>
                              <a:off x="8187982" y="3789186"/>
                              <a:ext cx="462626" cy="369332"/>
                            </a:xfrm>
                            <a:prstGeom prst="rect">
                              <a:avLst/>
                            </a:prstGeom>
                            <a:blipFill rotWithShape="0">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3" name="矩形 42"/>
                            <p:cNvSpPr/>
                            <p:nvPr/>
                          </p:nvSpPr>
                          <p:spPr>
                            <a:xfrm>
                              <a:off x="7321265" y="6630227"/>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2</m:t>
                                        </m:r>
                                      </m:sub>
                                    </m:sSub>
                                  </m:oMath>
                                </m:oMathPara>
                              </a14:m>
                              <a:endParaRPr lang="zh-TW" altLang="en-US" dirty="0"/>
                            </a:p>
                          </p:txBody>
                        </p:sp>
                      </mc:Choice>
                      <mc:Fallback xmlns="">
                        <p:sp>
                          <p:nvSpPr>
                            <p:cNvPr id="43" name="矩形 42"/>
                            <p:cNvSpPr>
                              <a:spLocks noRot="1" noChangeAspect="1" noMove="1" noResize="1" noEditPoints="1" noAdjustHandles="1" noChangeArrowheads="1" noChangeShapeType="1" noTextEdit="1"/>
                            </p:cNvSpPr>
                            <p:nvPr/>
                          </p:nvSpPr>
                          <p:spPr>
                            <a:xfrm>
                              <a:off x="7321265" y="6630227"/>
                              <a:ext cx="477951" cy="369332"/>
                            </a:xfrm>
                            <a:prstGeom prst="rect">
                              <a:avLst/>
                            </a:prstGeom>
                            <a:blipFill rotWithShape="0">
                              <a:blip r:embed="rId7"/>
                              <a:stretch>
                                <a:fillRect/>
                              </a:stretch>
                            </a:blipFill>
                          </p:spPr>
                          <p:txBody>
                            <a:bodyPr/>
                            <a:lstStyle/>
                            <a:p>
                              <a:r>
                                <a:rPr lang="zh-TW" altLang="en-US">
                                  <a:noFill/>
                                </a:rPr>
                                <a:t> </a:t>
                              </a:r>
                            </a:p>
                          </p:txBody>
                        </p:sp>
                      </mc:Fallback>
                    </mc:AlternateContent>
                    <p:cxnSp>
                      <p:nvCxnSpPr>
                        <p:cNvPr id="44" name="直線接點 43"/>
                        <p:cNvCxnSpPr/>
                        <p:nvPr/>
                      </p:nvCxnSpPr>
                      <p:spPr>
                        <a:xfrm flipH="1">
                          <a:off x="7723292" y="5968118"/>
                          <a:ext cx="1250" cy="94792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34" name="直線接點 33"/>
                      <p:cNvCxnSpPr/>
                      <p:nvPr/>
                    </p:nvCxnSpPr>
                    <p:spPr>
                      <a:xfrm flipV="1">
                        <a:off x="6963526" y="3700951"/>
                        <a:ext cx="9368" cy="3060615"/>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5" name="矩形 34"/>
                          <p:cNvSpPr/>
                          <p:nvPr/>
                        </p:nvSpPr>
                        <p:spPr>
                          <a:xfrm>
                            <a:off x="6906776" y="3743137"/>
                            <a:ext cx="1235466"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1_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35" name="矩形 34"/>
                          <p:cNvSpPr>
                            <a:spLocks noRot="1" noChangeAspect="1" noMove="1" noResize="1" noEditPoints="1" noAdjustHandles="1" noChangeArrowheads="1" noChangeShapeType="1" noTextEdit="1"/>
                          </p:cNvSpPr>
                          <p:nvPr/>
                        </p:nvSpPr>
                        <p:spPr>
                          <a:xfrm>
                            <a:off x="6906776" y="3743137"/>
                            <a:ext cx="1235466" cy="393121"/>
                          </a:xfrm>
                          <a:prstGeom prst="rect">
                            <a:avLst/>
                          </a:prstGeom>
                          <a:blipFill rotWithShape="0">
                            <a:blip r:embed="rId8"/>
                            <a:stretch>
                              <a:fillRect b="-3077"/>
                            </a:stretch>
                          </a:blipFill>
                        </p:spPr>
                        <p:txBody>
                          <a:bodyPr/>
                          <a:lstStyle/>
                          <a:p>
                            <a:r>
                              <a:rPr lang="zh-TW" altLang="en-US">
                                <a:noFill/>
                              </a:rPr>
                              <a:t> </a:t>
                            </a:r>
                          </a:p>
                        </p:txBody>
                      </p:sp>
                    </mc:Fallback>
                  </mc:AlternateContent>
                  <p:sp>
                    <p:nvSpPr>
                      <p:cNvPr id="36" name="手繪多邊形 35"/>
                      <p:cNvSpPr/>
                      <p:nvPr/>
                    </p:nvSpPr>
                    <p:spPr>
                      <a:xfrm>
                        <a:off x="7736171" y="5017832"/>
                        <a:ext cx="2217544" cy="720028"/>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37" name="矩形 36"/>
                          <p:cNvSpPr/>
                          <p:nvPr/>
                        </p:nvSpPr>
                        <p:spPr>
                          <a:xfrm>
                            <a:off x="9325667" y="5100519"/>
                            <a:ext cx="47263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1</m:t>
                                      </m:r>
                                    </m:sub>
                                  </m:sSub>
                                </m:oMath>
                              </m:oMathPara>
                            </a14:m>
                            <a:endParaRPr lang="zh-TW" altLang="en-US" dirty="0"/>
                          </a:p>
                        </p:txBody>
                      </p:sp>
                    </mc:Choice>
                    <mc:Fallback xmlns="">
                      <p:sp>
                        <p:nvSpPr>
                          <p:cNvPr id="48" name="矩形 47"/>
                          <p:cNvSpPr>
                            <a:spLocks noRot="1" noChangeAspect="1" noMove="1" noResize="1" noEditPoints="1" noAdjustHandles="1" noChangeArrowheads="1" noChangeShapeType="1" noTextEdit="1"/>
                          </p:cNvSpPr>
                          <p:nvPr/>
                        </p:nvSpPr>
                        <p:spPr>
                          <a:xfrm>
                            <a:off x="9325667" y="5100519"/>
                            <a:ext cx="472630" cy="369332"/>
                          </a:xfrm>
                          <a:prstGeom prst="rect">
                            <a:avLst/>
                          </a:prstGeom>
                          <a:blipFill rotWithShape="0">
                            <a:blip r:embed="rId9"/>
                            <a:stretch>
                              <a:fillRect/>
                            </a:stretch>
                          </a:blipFill>
                        </p:spPr>
                        <p:txBody>
                          <a:bodyPr/>
                          <a:lstStyle/>
                          <a:p>
                            <a:r>
                              <a:rPr lang="zh-TW" altLang="en-US">
                                <a:noFill/>
                              </a:rPr>
                              <a:t> </a:t>
                            </a:r>
                          </a:p>
                        </p:txBody>
                      </p:sp>
                    </mc:Fallback>
                  </mc:AlternateContent>
                </p:grpSp>
                <p:sp>
                  <p:nvSpPr>
                    <p:cNvPr id="32" name="手繪多邊形 31"/>
                    <p:cNvSpPr/>
                    <p:nvPr/>
                  </p:nvSpPr>
                  <p:spPr>
                    <a:xfrm>
                      <a:off x="7081015" y="5732981"/>
                      <a:ext cx="655156" cy="1028584"/>
                    </a:xfrm>
                    <a:custGeom>
                      <a:avLst/>
                      <a:gdLst>
                        <a:gd name="connsiteX0" fmla="*/ 0 w 655156"/>
                        <a:gd name="connsiteY0" fmla="*/ 1028584 h 1028584"/>
                        <a:gd name="connsiteX1" fmla="*/ 90152 w 655156"/>
                        <a:gd name="connsiteY1" fmla="*/ 680854 h 1028584"/>
                        <a:gd name="connsiteX2" fmla="*/ 270456 w 655156"/>
                        <a:gd name="connsiteY2" fmla="*/ 371761 h 1028584"/>
                        <a:gd name="connsiteX3" fmla="*/ 489397 w 655156"/>
                        <a:gd name="connsiteY3" fmla="*/ 127062 h 1028584"/>
                        <a:gd name="connsiteX4" fmla="*/ 643944 w 655156"/>
                        <a:gd name="connsiteY4" fmla="*/ 11153 h 1028584"/>
                        <a:gd name="connsiteX5" fmla="*/ 631065 w 655156"/>
                        <a:gd name="connsiteY5" fmla="*/ 11153 h 10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156" h="1028584">
                          <a:moveTo>
                            <a:pt x="0" y="1028584"/>
                          </a:moveTo>
                          <a:cubicBezTo>
                            <a:pt x="22538" y="909454"/>
                            <a:pt x="45076" y="790324"/>
                            <a:pt x="90152" y="680854"/>
                          </a:cubicBezTo>
                          <a:cubicBezTo>
                            <a:pt x="135228" y="571384"/>
                            <a:pt x="203915" y="464060"/>
                            <a:pt x="270456" y="371761"/>
                          </a:cubicBezTo>
                          <a:cubicBezTo>
                            <a:pt x="336997" y="279462"/>
                            <a:pt x="427149" y="187163"/>
                            <a:pt x="489397" y="127062"/>
                          </a:cubicBezTo>
                          <a:cubicBezTo>
                            <a:pt x="551645" y="66961"/>
                            <a:pt x="620333" y="30471"/>
                            <a:pt x="643944" y="11153"/>
                          </a:cubicBezTo>
                          <a:cubicBezTo>
                            <a:pt x="667555" y="-8165"/>
                            <a:pt x="649310" y="1494"/>
                            <a:pt x="631065" y="11153"/>
                          </a:cubicBezTo>
                        </a:path>
                      </a:pathLst>
                    </a:cu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9" name="文字方塊 28"/>
                  <p:cNvSpPr txBox="1"/>
                  <p:nvPr/>
                </p:nvSpPr>
                <p:spPr>
                  <a:xfrm>
                    <a:off x="8083603" y="5922383"/>
                    <a:ext cx="1108772" cy="369332"/>
                  </a:xfrm>
                  <a:prstGeom prst="rect">
                    <a:avLst/>
                  </a:prstGeom>
                  <a:noFill/>
                </p:spPr>
                <p:txBody>
                  <a:bodyPr wrap="square" rtlCol="0">
                    <a:spAutoFit/>
                  </a:bodyPr>
                  <a:lstStyle/>
                  <a:p>
                    <a:r>
                      <a:rPr lang="zh-TW" altLang="en-US" dirty="0" smtClean="0"/>
                      <a:t>存活</a:t>
                    </a:r>
                    <a:endParaRPr lang="zh-TW" altLang="en-US" dirty="0"/>
                  </a:p>
                </p:txBody>
              </p:sp>
              <p:sp>
                <p:nvSpPr>
                  <p:cNvPr id="30" name="文字方塊 29"/>
                  <p:cNvSpPr txBox="1"/>
                  <p:nvPr/>
                </p:nvSpPr>
                <p:spPr>
                  <a:xfrm>
                    <a:off x="7881163" y="4007693"/>
                    <a:ext cx="917239" cy="923330"/>
                  </a:xfrm>
                  <a:prstGeom prst="rect">
                    <a:avLst/>
                  </a:prstGeom>
                  <a:noFill/>
                </p:spPr>
                <p:txBody>
                  <a:bodyPr wrap="none" rtlCol="0">
                    <a:spAutoFit/>
                  </a:bodyPr>
                  <a:lstStyle/>
                  <a:p>
                    <a:r>
                      <a:rPr lang="zh-TW" altLang="en-US" dirty="0" smtClean="0"/>
                      <a:t>破產</a:t>
                    </a:r>
                    <a:endParaRPr lang="en-US" altLang="zh-TW" dirty="0" smtClean="0"/>
                  </a:p>
                  <a:p>
                    <a:r>
                      <a:rPr lang="en-US" altLang="zh-TW" dirty="0" smtClean="0"/>
                      <a:t>SB</a:t>
                    </a:r>
                    <a:r>
                      <a:rPr lang="zh-TW" altLang="en-US" dirty="0" smtClean="0"/>
                      <a:t>全拿</a:t>
                    </a:r>
                    <a:endParaRPr lang="en-US" altLang="zh-TW" dirty="0" smtClean="0"/>
                  </a:p>
                  <a:p>
                    <a:r>
                      <a:rPr lang="en-US" altLang="zh-TW" dirty="0" smtClean="0"/>
                      <a:t>GB</a:t>
                    </a:r>
                    <a:r>
                      <a:rPr lang="zh-TW" altLang="en-US" dirty="0" smtClean="0"/>
                      <a:t>部份</a:t>
                    </a:r>
                    <a:endParaRPr lang="zh-TW" altLang="en-US" dirty="0"/>
                  </a:p>
                </p:txBody>
              </p:sp>
            </p:grpSp>
            <p:sp>
              <p:nvSpPr>
                <p:cNvPr id="46" name="文字方塊 45"/>
                <p:cNvSpPr txBox="1"/>
                <p:nvPr/>
              </p:nvSpPr>
              <p:spPr>
                <a:xfrm flipH="1">
                  <a:off x="6283845" y="4255538"/>
                  <a:ext cx="1468648" cy="923330"/>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破產</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SB</a:t>
                  </a:r>
                  <a:r>
                    <a:rPr lang="zh-TW" altLang="en-US" dirty="0" smtClean="0">
                      <a:latin typeface="微軟正黑體" panose="020B0604030504040204" pitchFamily="34" charset="-120"/>
                      <a:ea typeface="微軟正黑體" panose="020B0604030504040204" pitchFamily="34" charset="-120"/>
                    </a:rPr>
                    <a:t>部分</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GB</a:t>
                  </a:r>
                  <a:r>
                    <a:rPr lang="zh-TW" altLang="en-US" dirty="0" smtClean="0">
                      <a:latin typeface="微軟正黑體" panose="020B0604030504040204" pitchFamily="34" charset="-120"/>
                      <a:ea typeface="微軟正黑體" panose="020B0604030504040204" pitchFamily="34" charset="-120"/>
                    </a:rPr>
                    <a:t>無</a:t>
                  </a:r>
                  <a:endParaRPr lang="zh-TW" altLang="en-US" dirty="0"/>
                </a:p>
              </p:txBody>
            </p:sp>
          </p:grpSp>
        </p:grpSp>
        <p:cxnSp>
          <p:nvCxnSpPr>
            <p:cNvPr id="49" name="直線接點 48"/>
            <p:cNvCxnSpPr/>
            <p:nvPr/>
          </p:nvCxnSpPr>
          <p:spPr>
            <a:xfrm>
              <a:off x="7887630" y="5417994"/>
              <a:ext cx="0" cy="92333"/>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734464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4256" y="149740"/>
            <a:ext cx="10515600" cy="1325563"/>
          </a:xfrm>
        </p:spPr>
        <p:txBody>
          <a:bodyPr>
            <a:noAutofit/>
          </a:bodyPr>
          <a:lstStyle/>
          <a:p>
            <a:r>
              <a:rPr lang="en-US" altLang="zh-TW" sz="3200" dirty="0" smtClean="0">
                <a:latin typeface="微軟正黑體" panose="020B0604030504040204" pitchFamily="34" charset="-120"/>
                <a:ea typeface="微軟正黑體" panose="020B0604030504040204" pitchFamily="34" charset="-120"/>
              </a:rPr>
              <a:t>(</a:t>
            </a:r>
            <a:r>
              <a:rPr lang="zh-TW" altLang="en-US" sz="3200" dirty="0" smtClean="0">
                <a:latin typeface="微軟正黑體" panose="020B0604030504040204" pitchFamily="34" charset="-120"/>
                <a:ea typeface="微軟正黑體" panose="020B0604030504040204" pitchFamily="34" charset="-120"/>
              </a:rPr>
              <a:t>四</a:t>
            </a:r>
            <a:r>
              <a:rPr lang="en-US" altLang="zh-TW" sz="3200" dirty="0" smtClean="0">
                <a:latin typeface="微軟正黑體" panose="020B0604030504040204" pitchFamily="34" charset="-120"/>
                <a:ea typeface="微軟正黑體" panose="020B0604030504040204" pitchFamily="34" charset="-120"/>
              </a:rPr>
              <a:t>) </a:t>
            </a:r>
            <a:r>
              <a:rPr lang="zh-TW" altLang="en-US" sz="3200" dirty="0">
                <a:latin typeface="微軟正黑體" panose="020B0604030504040204" pitchFamily="34" charset="-120"/>
                <a:ea typeface="微軟正黑體" panose="020B0604030504040204" pitchFamily="34" charset="-120"/>
              </a:rPr>
              <a:t>破產、</a:t>
            </a:r>
            <a:r>
              <a:rPr lang="en-US" altLang="zh-TW" sz="3200" dirty="0">
                <a:latin typeface="微軟正黑體" panose="020B0604030504040204" pitchFamily="34" charset="-120"/>
                <a:ea typeface="微軟正黑體" panose="020B0604030504040204" pitchFamily="34" charset="-120"/>
              </a:rPr>
              <a:t>SB</a:t>
            </a:r>
            <a:r>
              <a:rPr lang="zh-TW" altLang="en-US" sz="3200" dirty="0">
                <a:latin typeface="微軟正黑體" panose="020B0604030504040204" pitchFamily="34" charset="-120"/>
                <a:ea typeface="微軟正黑體" panose="020B0604030504040204" pitchFamily="34" charset="-120"/>
              </a:rPr>
              <a:t>拿全部、</a:t>
            </a:r>
            <a:r>
              <a:rPr lang="en-US" altLang="zh-TW" sz="3200" dirty="0">
                <a:latin typeface="微軟正黑體" panose="020B0604030504040204" pitchFamily="34" charset="-120"/>
                <a:ea typeface="微軟正黑體" panose="020B0604030504040204" pitchFamily="34" charset="-120"/>
              </a:rPr>
              <a:t>GB</a:t>
            </a:r>
            <a:r>
              <a:rPr lang="zh-TW" altLang="en-US" sz="3200" dirty="0">
                <a:latin typeface="微軟正黑體" panose="020B0604030504040204" pitchFamily="34" charset="-120"/>
                <a:ea typeface="微軟正黑體" panose="020B0604030504040204" pitchFamily="34" charset="-120"/>
              </a:rPr>
              <a:t>拿部分與破產、</a:t>
            </a:r>
            <a:r>
              <a:rPr lang="en-US" altLang="zh-TW" sz="3200" dirty="0">
                <a:latin typeface="微軟正黑體" panose="020B0604030504040204" pitchFamily="34" charset="-120"/>
                <a:ea typeface="微軟正黑體" panose="020B0604030504040204" pitchFamily="34" charset="-120"/>
              </a:rPr>
              <a:t>SB</a:t>
            </a:r>
            <a:r>
              <a:rPr lang="zh-TW" altLang="en-US" sz="3200" dirty="0">
                <a:latin typeface="微軟正黑體" panose="020B0604030504040204" pitchFamily="34" charset="-120"/>
                <a:ea typeface="微軟正黑體" panose="020B0604030504040204" pitchFamily="34" charset="-120"/>
              </a:rPr>
              <a:t>拿部分、</a:t>
            </a:r>
            <a:r>
              <a:rPr lang="en-US" altLang="zh-TW" sz="3200" dirty="0">
                <a:latin typeface="微軟正黑體" panose="020B0604030504040204" pitchFamily="34" charset="-120"/>
                <a:ea typeface="微軟正黑體" panose="020B0604030504040204" pitchFamily="34" charset="-120"/>
              </a:rPr>
              <a:t>GB</a:t>
            </a:r>
            <a:r>
              <a:rPr lang="zh-TW" altLang="en-US" sz="3200" dirty="0">
                <a:latin typeface="微軟正黑體" panose="020B0604030504040204" pitchFamily="34" charset="-120"/>
                <a:ea typeface="微軟正黑體" panose="020B0604030504040204" pitchFamily="34" charset="-120"/>
              </a:rPr>
              <a:t>分不到邊界</a:t>
            </a:r>
            <a:r>
              <a:rPr lang="en-US" altLang="zh-TW" sz="3200" dirty="0" smtClean="0">
                <a:latin typeface="微軟正黑體" panose="020B0604030504040204" pitchFamily="34" charset="-120"/>
                <a:ea typeface="微軟正黑體" panose="020B0604030504040204" pitchFamily="34" charset="-120"/>
              </a:rPr>
              <a:t>(Option</a:t>
            </a:r>
            <a:r>
              <a:rPr lang="zh-TW" altLang="en-US" sz="3200" dirty="0" smtClean="0">
                <a:latin typeface="微軟正黑體" panose="020B0604030504040204" pitchFamily="34" charset="-120"/>
                <a:ea typeface="微軟正黑體" panose="020B0604030504040204" pitchFamily="34" charset="-120"/>
              </a:rPr>
              <a:t>履約</a:t>
            </a:r>
            <a:r>
              <a:rPr lang="en-US" altLang="zh-TW" sz="3200" dirty="0" smtClean="0">
                <a:latin typeface="微軟正黑體" panose="020B0604030504040204" pitchFamily="34" charset="-120"/>
                <a:ea typeface="微軟正黑體" panose="020B0604030504040204" pitchFamily="34" charset="-120"/>
              </a:rPr>
              <a:t>)</a:t>
            </a:r>
            <a:endParaRPr lang="zh-TW" altLang="en-US" sz="3200" dirty="0">
              <a:latin typeface="微軟正黑體" panose="020B0604030504040204" pitchFamily="34" charset="-120"/>
              <a:ea typeface="微軟正黑體" panose="020B0604030504040204" pitchFamily="34" charset="-12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94256" y="1214169"/>
                <a:ext cx="12852043" cy="5972241"/>
              </a:xfrm>
            </p:spPr>
            <p:txBody>
              <a:bodyPr>
                <a:normAutofit/>
              </a:bodyPr>
              <a:lstStyle/>
              <a:p>
                <a:pPr marL="0" indent="0">
                  <a:lnSpc>
                    <a:spcPct val="150000"/>
                  </a:lnSpc>
                  <a:buNone/>
                </a:pPr>
                <a14:m>
                  <m:oMathPara xmlns:m="http://schemas.openxmlformats.org/officeDocument/2006/math">
                    <m:oMathParaPr>
                      <m:jc m:val="left"/>
                    </m:oMathParaPr>
                    <m:oMath xmlns:m="http://schemas.openxmlformats.org/officeDocument/2006/math">
                      <m:r>
                        <a:rPr lang="zh-TW" altLang="en-US" sz="1800" i="1" smtClean="0">
                          <a:latin typeface="Cambria Math" panose="02040503050406030204" pitchFamily="18" charset="0"/>
                        </a:rPr>
                        <m:t>履約</m:t>
                      </m:r>
                      <m:r>
                        <a:rPr lang="en-US" altLang="zh-TW" sz="1800" i="1">
                          <a:latin typeface="Cambria Math" panose="02040503050406030204" pitchFamily="18" charset="0"/>
                        </a:rPr>
                        <m:t>: </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rPr>
                        <m:t>(</m:t>
                      </m:r>
                      <m:r>
                        <a:rPr lang="en-US" altLang="zh-TW" sz="1800" i="1">
                          <a:latin typeface="Cambria Math" panose="02040503050406030204" pitchFamily="18" charset="0"/>
                        </a:rPr>
                        <m:t>𝐺</m:t>
                      </m:r>
                      <m:r>
                        <a:rPr lang="en-US" altLang="zh-TW" sz="1800" i="1">
                          <a:latin typeface="Cambria Math" panose="02040503050406030204" pitchFamily="18" charset="0"/>
                        </a:rPr>
                        <m:t>(</m:t>
                      </m:r>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𝐾</m:t>
                      </m:r>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oMath>
                  </m:oMathPara>
                </a14:m>
                <a:endParaRPr lang="en-US" altLang="zh-TW" sz="1800" i="1"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smtClean="0">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b="0" i="1" smtClean="0">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𝑚</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rPr>
                            <m:t>−</m:t>
                          </m:r>
                          <m:r>
                            <a:rPr lang="en-US" altLang="zh-TW" sz="1800" i="1">
                              <a:latin typeface="Cambria Math" panose="02040503050406030204" pitchFamily="18" charset="0"/>
                            </a:rPr>
                            <m:t>𝐺</m:t>
                          </m:r>
                          <m:r>
                            <a:rPr lang="en-US" altLang="zh-TW" sz="1800" i="1">
                              <a:latin typeface="Cambria Math" panose="02040503050406030204" pitchFamily="18" charset="0"/>
                            </a:rPr>
                            <m:t>(0)</m:t>
                          </m:r>
                        </m:e>
                      </m:d>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oMath>
                  </m:oMathPara>
                </a14:m>
                <a:endParaRPr lang="en-US" altLang="zh-TW" sz="1800" i="1"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smtClean="0">
                          <a:latin typeface="Cambria Math" panose="02040503050406030204" pitchFamily="18" charset="0"/>
                        </a:rPr>
                        <m:t>⇒</m:t>
                      </m:r>
                      <m:r>
                        <a:rPr lang="en-US" altLang="zh-TW" sz="1800" b="0" i="1" smtClean="0">
                          <a:latin typeface="Cambria Math" panose="02040503050406030204" pitchFamily="18" charset="0"/>
                        </a:rPr>
                        <m:t>𝑚</m:t>
                      </m:r>
                      <m:r>
                        <a:rPr lang="en-US" altLang="zh-TW" sz="1800" b="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b="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𝑚</m:t>
                      </m:r>
                      <m:r>
                        <a:rPr lang="en-US" altLang="zh-TW" sz="1800" b="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b="0" i="1" smtClean="0">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oMath>
                  </m:oMathPara>
                </a14:m>
                <a:endParaRPr lang="en-US" altLang="zh-TW" sz="1800" i="1"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b="0" i="1" smtClean="0">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b="0" i="1" smtClean="0">
                                  <a:latin typeface="Cambria Math" panose="02040503050406030204" pitchFamily="18" charset="0"/>
                                  <a:ea typeface="Cambria Math" panose="02040503050406030204" pitchFamily="18" charset="0"/>
                                </a:rPr>
                                <m:t>2</m:t>
                              </m:r>
                            </m:sub>
                          </m:sSub>
                        </m:den>
                      </m:f>
                      <m:func>
                        <m:funcPr>
                          <m:ctrlPr>
                            <a:rPr lang="en-US" altLang="zh-TW" sz="1800" i="1" smtClean="0">
                              <a:latin typeface="Cambria Math" panose="02040503050406030204" pitchFamily="18" charset="0"/>
                              <a:ea typeface="Cambria Math" panose="02040503050406030204" pitchFamily="18" charset="0"/>
                            </a:rPr>
                          </m:ctrlPr>
                        </m:funcPr>
                        <m:fName>
                          <m:r>
                            <a:rPr lang="en-US" altLang="zh-TW" sz="1800" i="1" smtClean="0">
                              <a:latin typeface="Cambria Math" panose="02040503050406030204" pitchFamily="18" charset="0"/>
                              <a:ea typeface="Cambria Math" panose="02040503050406030204" pitchFamily="18" charset="0"/>
                            </a:rPr>
                            <m:t>𝑙𝑛</m:t>
                          </m:r>
                        </m:fName>
                        <m:e>
                          <m:r>
                            <a:rPr lang="en-US" altLang="zh-TW" sz="1800" b="0" i="1" smtClean="0">
                              <a:latin typeface="Cambria Math" panose="02040503050406030204" pitchFamily="18" charset="0"/>
                              <a:ea typeface="Cambria Math" panose="02040503050406030204" pitchFamily="18" charset="0"/>
                            </a:rPr>
                            <m:t>[</m:t>
                          </m:r>
                          <m:f>
                            <m:fPr>
                              <m:ctrlPr>
                                <a:rPr lang="en-US" altLang="zh-TW" sz="1800" i="1" smtClean="0">
                                  <a:latin typeface="Cambria Math" panose="02040503050406030204" pitchFamily="18" charset="0"/>
                                  <a:ea typeface="Cambria Math" panose="02040503050406030204" pitchFamily="18" charset="0"/>
                                </a:rPr>
                              </m:ctrlPr>
                            </m:fPr>
                            <m:num>
                              <m:r>
                                <a:rPr lang="en-US" altLang="zh-TW" sz="1800" i="1" smtClean="0">
                                  <a:latin typeface="Cambria Math" panose="02040503050406030204" pitchFamily="18" charset="0"/>
                                  <a:ea typeface="Cambria Math" panose="02040503050406030204" pitchFamily="18" charset="0"/>
                                </a:rPr>
                                <m:t>𝐴</m:t>
                              </m:r>
                              <m:r>
                                <a:rPr lang="en-US" altLang="zh-TW" sz="1800" i="1" smtClean="0">
                                  <a:latin typeface="Cambria Math" panose="02040503050406030204" pitchFamily="18" charset="0"/>
                                  <a:ea typeface="Cambria Math" panose="02040503050406030204" pitchFamily="18" charset="0"/>
                                </a:rPr>
                                <m:t>+</m:t>
                              </m:r>
                              <m:r>
                                <a:rPr lang="en-US" altLang="zh-TW" sz="1800" i="1" smtClean="0">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b="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m:t>
                      </m:r>
                      <m:r>
                        <a:rPr lang="zh-TW" altLang="en-US" sz="1800" i="1">
                          <a:solidFill>
                            <a:srgbClr val="FF0000"/>
                          </a:solidFill>
                          <a:latin typeface="Cambria Math" panose="02040503050406030204" pitchFamily="18" charset="0"/>
                          <a:ea typeface="Cambria Math" panose="02040503050406030204" pitchFamily="18" charset="0"/>
                        </a:rPr>
                        <m:t>以</m:t>
                      </m:r>
                      <m:sSub>
                        <m:sSubPr>
                          <m:ctrlPr>
                            <a:rPr lang="en-US" altLang="zh-TW" sz="1800" i="1">
                              <a:solidFill>
                                <a:srgbClr val="FF0000"/>
                              </a:solidFill>
                              <a:latin typeface="Cambria Math" panose="02040503050406030204" pitchFamily="18" charset="0"/>
                              <a:ea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𝑑</m:t>
                          </m:r>
                        </m:e>
                        <m:sub>
                          <m:r>
                            <a:rPr lang="en-US" altLang="zh-TW" sz="1800" b="0" i="1" smtClean="0">
                              <a:solidFill>
                                <a:srgbClr val="FF0000"/>
                              </a:solidFill>
                              <a:latin typeface="Cambria Math" panose="02040503050406030204" pitchFamily="18" charset="0"/>
                              <a:ea typeface="Cambria Math" panose="02040503050406030204" pitchFamily="18" charset="0"/>
                            </a:rPr>
                            <m:t>4</m:t>
                          </m:r>
                        </m:sub>
                      </m:sSub>
                      <m:r>
                        <m:rPr>
                          <m:nor/>
                        </m:rPr>
                        <a:rPr lang="zh-TW" altLang="en-US" sz="1800" dirty="0">
                          <a:solidFill>
                            <a:srgbClr val="FF0000"/>
                          </a:solidFill>
                        </a:rPr>
                        <m:t>代表此方程式</m:t>
                      </m:r>
                      <m:r>
                        <a:rPr lang="zh-TW" altLang="en-US" sz="1800" i="0" dirty="0" smtClean="0">
                          <a:solidFill>
                            <a:srgbClr val="FF0000"/>
                          </a:solidFill>
                          <a:latin typeface="Cambria Math" panose="02040503050406030204" pitchFamily="18" charset="0"/>
                        </a:rPr>
                        <m:t> </m:t>
                      </m:r>
                      <m:r>
                        <a:rPr lang="zh-TW" altLang="en-US" sz="1800" i="0" dirty="0">
                          <a:solidFill>
                            <a:srgbClr val="FF0000"/>
                          </a:solidFill>
                          <a:latin typeface="Cambria Math" panose="02040503050406030204" pitchFamily="18" charset="0"/>
                        </a:rPr>
                        <m:t> </m:t>
                      </m:r>
                      <m:sSub>
                        <m:sSubPr>
                          <m:ctrlPr>
                            <a:rPr lang="en-US" altLang="zh-TW" sz="1800" i="1">
                              <a:latin typeface="Cambria Math" panose="02040503050406030204" pitchFamily="18" charset="0"/>
                              <a:ea typeface="Cambria Math" panose="02040503050406030204" pitchFamily="18" charset="0"/>
                            </a:rPr>
                          </m:ctrlPr>
                        </m:sSubPr>
                        <m:e>
                          <m:r>
                            <a:rPr lang="en-US" altLang="zh-TW" sz="1800" b="0" i="1" smtClean="0">
                              <a:latin typeface="Cambria Math" panose="02040503050406030204" pitchFamily="18" charset="0"/>
                              <a:ea typeface="Cambria Math" panose="02040503050406030204" pitchFamily="18" charset="0"/>
                            </a:rPr>
                            <m:t>,</m:t>
                          </m:r>
                          <m:r>
                            <a:rPr lang="zh-TW" altLang="en-US" sz="1800" i="1">
                              <a:latin typeface="Cambria Math" panose="02040503050406030204" pitchFamily="18" charset="0"/>
                              <a:ea typeface="Cambria Math" panose="02040503050406030204" pitchFamily="18" charset="0"/>
                            </a:rPr>
                            <m:t>當</m:t>
                          </m:r>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r>
                        <a:rPr lang="en-US" altLang="zh-TW" sz="1800" i="1" smtClean="0">
                          <a:latin typeface="Cambria Math" panose="02040503050406030204" pitchFamily="18" charset="0"/>
                          <a:ea typeface="Cambria Math" panose="02040503050406030204" pitchFamily="18" charset="0"/>
                        </a:rPr>
                        <m:t>0</m:t>
                      </m:r>
                    </m:oMath>
                  </m:oMathPara>
                </a14:m>
                <a:endParaRPr lang="en-US" altLang="zh-TW" sz="1800" i="1" dirty="0" smtClean="0">
                  <a:solidFill>
                    <a:srgbClr val="FF0000"/>
                  </a:solidFill>
                </a:endParaRPr>
              </a:p>
              <a:p>
                <a:pPr marL="0" indent="0">
                  <a:lnSpc>
                    <a:spcPct val="150000"/>
                  </a:lnSpc>
                  <a:buNone/>
                </a:pPr>
                <a14:m>
                  <m:oMathPara xmlns:m="http://schemas.openxmlformats.org/officeDocument/2006/math">
                    <m:oMathParaPr>
                      <m:jc m:val="left"/>
                    </m:oMathParaPr>
                    <m:oMath xmlns:m="http://schemas.openxmlformats.org/officeDocument/2006/math">
                      <m:r>
                        <a:rPr lang="zh-TW" altLang="en-US" sz="1800" i="1" dirty="0" smtClean="0">
                          <a:solidFill>
                            <a:schemeClr val="tx1"/>
                          </a:solidFill>
                          <a:latin typeface="Cambria Math" panose="02040503050406030204" pitchFamily="18" charset="0"/>
                          <a:ea typeface="Cambria Math" panose="02040503050406030204" pitchFamily="18" charset="0"/>
                        </a:rPr>
                        <m:t>當</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0</m:t>
                      </m:r>
                    </m:oMath>
                  </m:oMathPara>
                </a14:m>
                <a:endParaRPr lang="en-US" altLang="zh-TW" sz="1800" i="1" dirty="0" smtClean="0">
                  <a:solidFill>
                    <a:srgbClr val="FF0000"/>
                  </a:solidFill>
                </a:endParaRPr>
              </a:p>
              <a:p>
                <a:pPr marL="0" indent="0">
                  <a:lnSpc>
                    <a:spcPct val="150000"/>
                  </a:lnSpc>
                  <a:buNone/>
                </a:pP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zh-TW" altLang="en-US" sz="1800" i="1" smtClean="0">
                            <a:latin typeface="Cambria Math" panose="02040503050406030204" pitchFamily="18" charset="0"/>
                            <a:ea typeface="Cambria Math" panose="02040503050406030204" pitchFamily="18" charset="0"/>
                          </a:rPr>
                          <m:t>則</m:t>
                        </m:r>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d>
                          <m:dPr>
                            <m:begChr m:val="["/>
                            <m:endChr m:val="]"/>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num>
                              <m:den>
                                <m:r>
                                  <a:rPr lang="en-US" altLang="zh-TW" sz="1800" b="0" i="1" smtClean="0">
                                    <a:latin typeface="Cambria Math" panose="02040503050406030204" pitchFamily="18" charset="0"/>
                                    <a:ea typeface="Cambria Math" panose="02040503050406030204" pitchFamily="18" charset="0"/>
                                  </a:rPr>
                                  <m:t>(1−</m:t>
                                </m:r>
                                <m:r>
                                  <a:rPr lang="zh-TW" altLang="en-US" sz="1800" b="0" i="1" smtClean="0">
                                    <a:latin typeface="Cambria Math" panose="02040503050406030204" pitchFamily="18" charset="0"/>
                                    <a:ea typeface="Cambria Math" panose="02040503050406030204" pitchFamily="18" charset="0"/>
                                  </a:rPr>
                                  <m:t>𝛼</m:t>
                                </m:r>
                                <m:r>
                                  <a:rPr lang="en-US" altLang="zh-TW" sz="1800" b="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ea typeface="Cambria Math" panose="02040503050406030204" pitchFamily="18" charset="0"/>
                              </a:rPr>
                              <m:t> </m:t>
                            </m:r>
                          </m:e>
                        </m:d>
                      </m:e>
                    </m:func>
                    <m:r>
                      <a:rPr lang="en-US" altLang="zh-TW" sz="1800" i="1">
                        <a:latin typeface="Cambria Math" panose="02040503050406030204" pitchFamily="18" charset="0"/>
                        <a:ea typeface="Cambria Math" panose="02040503050406030204" pitchFamily="18" charset="0"/>
                      </a:rPr>
                      <m:t>𝑓𝑟𝑜𝑚</m:t>
                    </m:r>
                    <m:r>
                      <a:rPr lang="en-US" altLang="zh-TW" sz="1800" i="1">
                        <a:latin typeface="Cambria Math" panose="02040503050406030204" pitchFamily="18" charset="0"/>
                        <a:ea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𝑡h𝑒</m:t>
                    </m:r>
                    <m:r>
                      <a:rPr lang="en-US" altLang="zh-TW" sz="1800" i="1">
                        <a:latin typeface="Cambria Math" panose="02040503050406030204" pitchFamily="18" charset="0"/>
                        <a:ea typeface="Cambria Math" panose="02040503050406030204" pitchFamily="18" charset="0"/>
                      </a:rPr>
                      <m:t> </m:t>
                    </m:r>
                    <m:r>
                      <a:rPr lang="en-US" altLang="zh-TW" sz="1800" b="0" i="1" smtClean="0">
                        <a:latin typeface="Cambria Math" panose="02040503050406030204" pitchFamily="18" charset="0"/>
                        <a:ea typeface="Cambria Math" panose="02040503050406030204" pitchFamily="18" charset="0"/>
                      </a:rPr>
                      <m:t>𝑙𝑒𝑓𝑡</m:t>
                    </m:r>
                    <m:r>
                      <a:rPr lang="en-US" altLang="zh-TW" sz="1800" b="0" i="1" smtClean="0">
                        <a:latin typeface="Cambria Math" panose="02040503050406030204" pitchFamily="18" charset="0"/>
                        <a:ea typeface="Cambria Math" panose="02040503050406030204" pitchFamily="18" charset="0"/>
                      </a:rPr>
                      <m:t> ⇒  </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oMath>
                </a14:m>
                <a:r>
                  <a:rPr lang="zh-TW" altLang="en-US" sz="1800" i="1" dirty="0">
                    <a:latin typeface="Cambria Math" panose="02040503050406030204" pitchFamily="18" charset="0"/>
                    <a:ea typeface="Cambria Math" panose="02040503050406030204" pitchFamily="18" charset="0"/>
                  </a:rPr>
                  <a:t>   </a:t>
                </a:r>
                <a14:m>
                  <m:oMath xmlns:m="http://schemas.openxmlformats.org/officeDocument/2006/math">
                    <m:r>
                      <a:rPr lang="zh-TW" altLang="en-US" sz="1800" i="1">
                        <a:latin typeface="Cambria Math" panose="02040503050406030204" pitchFamily="18" charset="0"/>
                        <a:ea typeface="Cambria Math" panose="02040503050406030204" pitchFamily="18" charset="0"/>
                      </a:rPr>
                      <m:t>為</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b="0" i="1" smtClean="0">
                            <a:latin typeface="Cambria Math" panose="02040503050406030204" pitchFamily="18" charset="0"/>
                            <a:ea typeface="Cambria Math" panose="02040503050406030204" pitchFamily="18" charset="0"/>
                          </a:rPr>
                          <m:t>4</m:t>
                        </m:r>
                      </m:sub>
                    </m:sSub>
                  </m:oMath>
                </a14:m>
                <a:r>
                  <a:rPr lang="zh-TW" altLang="en-US" sz="1800" i="1" dirty="0">
                    <a:latin typeface="Cambria Math" panose="02040503050406030204" pitchFamily="18" charset="0"/>
                    <a:ea typeface="Cambria Math" panose="02040503050406030204" pitchFamily="18" charset="0"/>
                  </a:rPr>
                  <a:t>在</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zh-TW" altLang="en-US" sz="1800" i="1">
                        <a:latin typeface="Cambria Math" panose="02040503050406030204" pitchFamily="18" charset="0"/>
                        <a:ea typeface="Cambria Math" panose="02040503050406030204" pitchFamily="18" charset="0"/>
                      </a:rPr>
                      <m:t>之</m:t>
                    </m:r>
                    <m:r>
                      <a:rPr lang="zh-TW" altLang="en-US" sz="1800" i="1" dirty="0">
                        <a:latin typeface="Cambria Math" panose="02040503050406030204" pitchFamily="18" charset="0"/>
                        <a:ea typeface="Cambria Math" panose="02040503050406030204" pitchFamily="18" charset="0"/>
                      </a:rPr>
                      <m:t>漸近線→</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b="0" i="1" dirty="0" smtClean="0">
                            <a:latin typeface="Cambria Math" panose="02040503050406030204" pitchFamily="18" charset="0"/>
                            <a:ea typeface="Cambria Math" panose="02040503050406030204" pitchFamily="18" charset="0"/>
                          </a:rPr>
                          <m:t>4</m:t>
                        </m:r>
                        <m:r>
                          <a:rPr lang="en-US" altLang="zh-TW" sz="1800" i="1" dirty="0">
                            <a:latin typeface="Cambria Math" panose="02040503050406030204" pitchFamily="18" charset="0"/>
                            <a:ea typeface="Cambria Math" panose="02040503050406030204" pitchFamily="18" charset="0"/>
                          </a:rPr>
                          <m:t>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a14:m>
                <a:endParaRPr lang="en-US" altLang="zh-TW" sz="1800" i="1" dirty="0" smtClean="0"/>
              </a:p>
              <a:p>
                <a:pPr marL="0" indent="0">
                  <a:lnSpc>
                    <a:spcPct val="150000"/>
                  </a:lnSpc>
                  <a:buNone/>
                </a:pPr>
                <a14:m>
                  <m:oMathPara xmlns:m="http://schemas.openxmlformats.org/officeDocument/2006/math">
                    <m:oMathParaPr>
                      <m:jc m:val="left"/>
                    </m:oMathParaPr>
                    <m:oMath xmlns:m="http://schemas.openxmlformats.org/officeDocument/2006/math">
                      <m:func>
                        <m:funcPr>
                          <m:ctrlPr>
                            <a:rPr lang="en-US" altLang="zh-TW" sz="1800" i="1">
                              <a:latin typeface="Cambria Math" panose="02040503050406030204" pitchFamily="18" charset="0"/>
                              <a:ea typeface="Cambria Math" panose="02040503050406030204" pitchFamily="18" charset="0"/>
                            </a:rPr>
                          </m:ctrlPr>
                        </m:funcPr>
                        <m:fName>
                          <m:r>
                            <a:rPr lang="zh-TW" altLang="en-US" sz="1800" i="1" smtClean="0">
                              <a:latin typeface="Cambria Math" panose="02040503050406030204" pitchFamily="18" charset="0"/>
                              <a:ea typeface="Cambria Math" panose="02040503050406030204" pitchFamily="18" charset="0"/>
                            </a:rPr>
                            <m:t>當</m:t>
                          </m:r>
                          <m:limLow>
                            <m:limLowPr>
                              <m:ctrlPr>
                                <a:rPr lang="en-US" altLang="zh-TW" sz="1800" i="1">
                                  <a:latin typeface="Cambria Math" panose="02040503050406030204" pitchFamily="18" charset="0"/>
                                  <a:ea typeface="Cambria Math" panose="02040503050406030204" pitchFamily="18" charset="0"/>
                                </a:rPr>
                              </m:ctrlPr>
                            </m:limLowPr>
                            <m:e>
                              <m:r>
                                <a:rPr lang="en-US" altLang="zh-TW" sz="1800" i="1">
                                  <a:latin typeface="Cambria Math" panose="02040503050406030204" pitchFamily="18" charset="0"/>
                                  <a:ea typeface="Cambria Math" panose="02040503050406030204" pitchFamily="18" charset="0"/>
                                </a:rPr>
                                <m:t>𝑙𝑖𝑚</m:t>
                              </m:r>
                            </m:e>
                            <m:lim>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lim>
                          </m:limLow>
                        </m:fName>
                        <m:e>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ea typeface="Cambria Math" panose="02040503050406030204" pitchFamily="18" charset="0"/>
                                </a:rPr>
                                <m:t> </m:t>
                              </m:r>
                            </m:e>
                          </m:func>
                          <m:r>
                            <a:rPr lang="en-US" altLang="zh-TW" sz="1800" i="1">
                              <a:latin typeface="Cambria Math" panose="02040503050406030204" pitchFamily="18" charset="0"/>
                              <a:ea typeface="Cambria Math" panose="02040503050406030204" pitchFamily="18" charset="0"/>
                            </a:rPr>
                            <m:t>] </m:t>
                          </m:r>
                        </m:e>
                      </m:func>
                    </m:oMath>
                  </m:oMathPara>
                </a14:m>
                <a:endParaRPr lang="en-US" altLang="zh-TW" sz="1800" i="1" dirty="0" smtClean="0"/>
              </a:p>
              <a:p>
                <a:pPr marL="0" indent="0">
                  <a:lnSpc>
                    <a:spcPct val="150000"/>
                  </a:lnSpc>
                  <a:buNone/>
                </a:pPr>
                <a14:m>
                  <m:oMath xmlns:m="http://schemas.openxmlformats.org/officeDocument/2006/math">
                    <m:r>
                      <a:rPr lang="zh-TW" altLang="en-US" sz="1800" i="1">
                        <a:latin typeface="Cambria Math" panose="02040503050406030204" pitchFamily="18" charset="0"/>
                        <a:ea typeface="Cambria Math" panose="02040503050406030204" pitchFamily="18" charset="0"/>
                      </a:rPr>
                      <m:t>則</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ea typeface="Cambria Math" panose="02040503050406030204" pitchFamily="18" charset="0"/>
                          </a:rPr>
                          <m:t> </m:t>
                        </m:r>
                      </m:e>
                    </m:func>
                    <m:r>
                      <a:rPr lang="en-US" altLang="zh-TW" sz="1800" i="1">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    </m:t>
                    </m:r>
                    <m:r>
                      <a:rPr lang="zh-TW" altLang="en-US" sz="1800" i="1">
                        <a:latin typeface="Cambria Math" panose="02040503050406030204" pitchFamily="18" charset="0"/>
                        <a:ea typeface="Cambria Math" panose="02040503050406030204" pitchFamily="18" charset="0"/>
                      </a:rPr>
                      <m:t>為</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b="0" i="1" smtClean="0">
                            <a:latin typeface="Cambria Math" panose="02040503050406030204" pitchFamily="18" charset="0"/>
                            <a:ea typeface="Cambria Math" panose="02040503050406030204" pitchFamily="18" charset="0"/>
                          </a:rPr>
                          <m:t>4</m:t>
                        </m:r>
                      </m:sub>
                    </m:sSub>
                  </m:oMath>
                </a14:m>
                <a:r>
                  <a:rPr lang="zh-TW" altLang="en-US" sz="1800" i="1" dirty="0">
                    <a:latin typeface="Cambria Math" panose="02040503050406030204" pitchFamily="18" charset="0"/>
                    <a:ea typeface="Cambria Math" panose="02040503050406030204" pitchFamily="18" charset="0"/>
                  </a:rPr>
                  <a:t>在</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b="0" i="1" smtClean="0">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zh-TW" altLang="en-US" sz="1800" i="1">
                        <a:latin typeface="Cambria Math" panose="02040503050406030204" pitchFamily="18" charset="0"/>
                        <a:ea typeface="Cambria Math" panose="02040503050406030204" pitchFamily="18" charset="0"/>
                      </a:rPr>
                      <m:t>之</m:t>
                    </m:r>
                    <m:r>
                      <a:rPr lang="zh-TW" altLang="en-US" sz="1800" i="1" dirty="0">
                        <a:latin typeface="Cambria Math" panose="02040503050406030204" pitchFamily="18" charset="0"/>
                        <a:ea typeface="Cambria Math" panose="02040503050406030204" pitchFamily="18" charset="0"/>
                      </a:rPr>
                      <m:t>漸近線→</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b="0" i="1" dirty="0" smtClean="0">
                                <a:latin typeface="Cambria Math" panose="02040503050406030204" pitchFamily="18" charset="0"/>
                                <a:ea typeface="Cambria Math" panose="02040503050406030204" pitchFamily="18" charset="0"/>
                              </a:rPr>
                              <m:t>2</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a14:m>
                <a:endParaRPr lang="en-US" altLang="zh-TW" sz="1800" i="1" dirty="0"/>
              </a:p>
              <a:p>
                <a:pPr marL="0" indent="0">
                  <a:lnSpc>
                    <a:spcPct val="150000"/>
                  </a:lnSpc>
                  <a:buNone/>
                </a:pPr>
                <a:endParaRPr lang="en-US" altLang="zh-TW" sz="1800" i="1" dirty="0"/>
              </a:p>
              <a:p>
                <a:pPr marL="0" indent="0">
                  <a:lnSpc>
                    <a:spcPct val="150000"/>
                  </a:lnSpc>
                  <a:buNone/>
                </a:pPr>
                <a:endParaRPr lang="zh-TW" altLang="en-US" sz="1800" i="1" dirty="0"/>
              </a:p>
              <a:p>
                <a:pPr marL="0" indent="0">
                  <a:lnSpc>
                    <a:spcPct val="150000"/>
                  </a:lnSpc>
                  <a:buNone/>
                </a:pPr>
                <a:endParaRPr lang="en-US" altLang="zh-TW" sz="1800" i="1" dirty="0" smtClean="0">
                  <a:latin typeface="Cambria Math" panose="02040503050406030204" pitchFamily="18" charset="0"/>
                </a:endParaRPr>
              </a:p>
              <a:p>
                <a:pPr marL="0" indent="0">
                  <a:lnSpc>
                    <a:spcPct val="150000"/>
                  </a:lnSpc>
                  <a:buNone/>
                </a:pPr>
                <a:endParaRPr lang="en-US" altLang="zh-TW" sz="1800" i="1" dirty="0">
                  <a:latin typeface="Cambria Math" panose="02040503050406030204" pitchFamily="18" charset="0"/>
                </a:endParaRPr>
              </a:p>
              <a:p>
                <a:pPr>
                  <a:lnSpc>
                    <a:spcPct val="150000"/>
                  </a:lnSpc>
                </a:pPr>
                <a:endParaRPr lang="zh-TW" altLang="en-US" sz="1800" i="1"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94256" y="1214169"/>
                <a:ext cx="12852043" cy="5972241"/>
              </a:xfrm>
              <a:blipFill rotWithShape="0">
                <a:blip r:embed="rId2"/>
                <a:stretch>
                  <a:fillRect l="-142"/>
                </a:stretch>
              </a:blipFill>
            </p:spPr>
            <p:txBody>
              <a:bodyPr/>
              <a:lstStyle/>
              <a:p>
                <a:r>
                  <a:rPr lang="zh-TW" altLang="en-US">
                    <a:noFill/>
                  </a:rPr>
                  <a:t> </a:t>
                </a:r>
              </a:p>
            </p:txBody>
          </p:sp>
        </mc:Fallback>
      </mc:AlternateContent>
      <p:sp>
        <p:nvSpPr>
          <p:cNvPr id="4" name="向上箭號 3">
            <a:hlinkClick r:id="rId3" action="ppaction://hlinksldjump"/>
          </p:cNvPr>
          <p:cNvSpPr/>
          <p:nvPr/>
        </p:nvSpPr>
        <p:spPr>
          <a:xfrm>
            <a:off x="11127347" y="656822"/>
            <a:ext cx="257577" cy="32197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2" name="群組 21"/>
          <p:cNvGrpSpPr/>
          <p:nvPr/>
        </p:nvGrpSpPr>
        <p:grpSpPr>
          <a:xfrm>
            <a:off x="8293994" y="3384439"/>
            <a:ext cx="4056845" cy="855072"/>
            <a:chOff x="8293994" y="3384439"/>
            <a:chExt cx="4056845" cy="855072"/>
          </a:xfrm>
        </p:grpSpPr>
        <mc:AlternateContent xmlns:mc="http://schemas.openxmlformats.org/markup-compatibility/2006" xmlns:a14="http://schemas.microsoft.com/office/drawing/2010/main">
          <mc:Choice Requires="a14">
            <p:sp>
              <p:nvSpPr>
                <p:cNvPr id="5" name="文字方塊 4"/>
                <p:cNvSpPr txBox="1"/>
                <p:nvPr/>
              </p:nvSpPr>
              <p:spPr>
                <a:xfrm>
                  <a:off x="8293994" y="3535672"/>
                  <a:ext cx="4056845" cy="66191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𝐵</m:t>
                            </m:r>
                          </m:e>
                          <m:sub>
                            <m:r>
                              <a:rPr lang="en-US" altLang="zh-TW" i="1">
                                <a:latin typeface="Cambria Math" panose="02040503050406030204" pitchFamily="18" charset="0"/>
                                <a:ea typeface="Cambria Math" panose="02040503050406030204" pitchFamily="18" charset="0"/>
                              </a:rPr>
                              <m:t>1</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r>
                          <a:rPr lang="en-US" altLang="zh-TW" i="1">
                            <a:latin typeface="Cambria Math" panose="02040503050406030204" pitchFamily="18" charset="0"/>
                            <a:ea typeface="Cambria Math" panose="02040503050406030204" pitchFamily="18" charset="0"/>
                          </a:rPr>
                          <m:t>=</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1</m:t>
                            </m:r>
                          </m:num>
                          <m:den>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1</m:t>
                                </m:r>
                              </m:sub>
                            </m:sSub>
                          </m:den>
                        </m:f>
                        <m:func>
                          <m:funcPr>
                            <m:ctrlPr>
                              <a:rPr lang="en-US" altLang="zh-TW" i="1">
                                <a:latin typeface="Cambria Math" panose="02040503050406030204" pitchFamily="18" charset="0"/>
                                <a:ea typeface="Cambria Math" panose="02040503050406030204" pitchFamily="18" charset="0"/>
                              </a:rPr>
                            </m:ctrlPr>
                          </m:funcPr>
                          <m:fName>
                            <m:r>
                              <a:rPr lang="en-US" altLang="zh-TW" i="1">
                                <a:latin typeface="Cambria Math" panose="02040503050406030204" pitchFamily="18" charset="0"/>
                                <a:ea typeface="Cambria Math" panose="02040503050406030204" pitchFamily="18" charset="0"/>
                              </a:rPr>
                              <m:t>𝑙𝑛</m:t>
                            </m:r>
                          </m:fName>
                          <m:e>
                            <m:r>
                              <a:rPr lang="en-US" altLang="zh-TW" i="1">
                                <a:latin typeface="Cambria Math" panose="02040503050406030204" pitchFamily="18" charset="0"/>
                                <a:ea typeface="Cambria Math" panose="02040503050406030204" pitchFamily="18" charset="0"/>
                              </a:rPr>
                              <m:t>[ </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𝐴</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𝑡𝑎𝑥</m:t>
                                </m:r>
                                <m:sSub>
                                  <m:sSubPr>
                                    <m:ctrlPr>
                                      <a:rPr lang="en-US" altLang="zh-TW" i="1">
                                        <a:latin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rPr>
                                      <m:t>𝐶</m:t>
                                    </m:r>
                                  </m:e>
                                  <m:sub>
                                    <m:r>
                                      <a:rPr lang="en-US" altLang="zh-TW" i="1">
                                        <a:latin typeface="Cambria Math" panose="02040503050406030204" pitchFamily="18" charset="0"/>
                                      </a:rPr>
                                      <m:t>1</m:t>
                                    </m:r>
                                  </m:sub>
                                </m:sSub>
                                <m:sSub>
                                  <m:sSubPr>
                                    <m:ctrlPr>
                                      <a:rPr lang="en-US" altLang="zh-TW" i="1">
                                        <a:latin typeface="Cambria Math" panose="02040503050406030204" pitchFamily="18" charset="0"/>
                                      </a:rPr>
                                    </m:ctrlPr>
                                  </m:sSubPr>
                                  <m:e>
                                    <m:r>
                                      <a:rPr lang="en-US" altLang="zh-TW" i="1">
                                        <a:latin typeface="Cambria Math" panose="02040503050406030204" pitchFamily="18" charset="0"/>
                                      </a:rPr>
                                      <m:t>𝐷</m:t>
                                    </m:r>
                                  </m:e>
                                  <m:sub>
                                    <m:r>
                                      <a:rPr lang="en-US" altLang="zh-TW" i="1">
                                        <a:latin typeface="Cambria Math" panose="02040503050406030204" pitchFamily="18" charset="0"/>
                                      </a:rPr>
                                      <m:t>1</m:t>
                                    </m:r>
                                  </m:sub>
                                </m:sSub>
                                <m:r>
                                  <a:rPr lang="en-US" altLang="zh-TW" i="1">
                                    <a:latin typeface="Cambria Math" panose="02040503050406030204" pitchFamily="18" charset="0"/>
                                  </a:rPr>
                                  <m:t>𝑇</m:t>
                                </m:r>
                                <m:r>
                                  <m:rPr>
                                    <m:nor/>
                                  </m:rPr>
                                  <a:rPr lang="en-US" altLang="zh-TW" i="1" dirty="0"/>
                                  <m:t> </m:t>
                                </m:r>
                              </m:num>
                              <m:den>
                                <m:r>
                                  <a:rPr lang="en-US" altLang="zh-TW" i="1">
                                    <a:latin typeface="Cambria Math" panose="02040503050406030204" pitchFamily="18" charset="0"/>
                                    <a:ea typeface="Cambria Math" panose="02040503050406030204" pitchFamily="18" charset="0"/>
                                  </a:rPr>
                                  <m:t>(1−</m:t>
                                </m:r>
                                <m:r>
                                  <a:rPr lang="zh-TW" altLang="en-US" i="1">
                                    <a:latin typeface="Cambria Math" panose="02040503050406030204" pitchFamily="18" charset="0"/>
                                    <a:ea typeface="Cambria Math" panose="02040503050406030204" pitchFamily="18" charset="0"/>
                                  </a:rPr>
                                  <m:t>𝛼</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rPr>
                                  <m:t>𝑉</m:t>
                                </m:r>
                                <m:r>
                                  <a:rPr lang="en-US" altLang="zh-TW" i="1">
                                    <a:latin typeface="Cambria Math" panose="02040503050406030204" pitchFamily="18" charset="0"/>
                                  </a:rPr>
                                  <m:t>(0)</m:t>
                                </m:r>
                              </m:den>
                            </m:f>
                            <m:r>
                              <a:rPr lang="en-US" altLang="zh-TW" i="1">
                                <a:latin typeface="Cambria Math" panose="02040503050406030204" pitchFamily="18" charset="0"/>
                                <a:ea typeface="Cambria Math" panose="02040503050406030204" pitchFamily="18" charset="0"/>
                              </a:rPr>
                              <m:t> </m:t>
                            </m:r>
                          </m:e>
                        </m:func>
                        <m:r>
                          <a:rPr lang="en-US" altLang="zh-TW" i="1">
                            <a:latin typeface="Cambria Math" panose="02040503050406030204" pitchFamily="18" charset="0"/>
                            <a:ea typeface="Cambria Math" panose="02040503050406030204" pitchFamily="18" charset="0"/>
                          </a:rPr>
                          <m:t>]</m:t>
                        </m:r>
                      </m:oMath>
                    </m:oMathPara>
                  </a14:m>
                  <a:endParaRPr lang="zh-TW" altLang="en-US" dirty="0"/>
                </a:p>
              </p:txBody>
            </p:sp>
          </mc:Choice>
          <mc:Fallback xmlns="">
            <p:sp>
              <p:nvSpPr>
                <p:cNvPr id="5" name="文字方塊 4"/>
                <p:cNvSpPr txBox="1">
                  <a:spLocks noRot="1" noChangeAspect="1" noMove="1" noResize="1" noEditPoints="1" noAdjustHandles="1" noChangeArrowheads="1" noChangeShapeType="1" noTextEdit="1"/>
                </p:cNvSpPr>
                <p:nvPr/>
              </p:nvSpPr>
              <p:spPr>
                <a:xfrm>
                  <a:off x="8293994" y="3535672"/>
                  <a:ext cx="4056845" cy="661912"/>
                </a:xfrm>
                <a:prstGeom prst="rect">
                  <a:avLst/>
                </a:prstGeom>
                <a:blipFill rotWithShape="0">
                  <a:blip r:embed="rId4"/>
                  <a:stretch>
                    <a:fillRect/>
                  </a:stretch>
                </a:blipFill>
              </p:spPr>
              <p:txBody>
                <a:bodyPr/>
                <a:lstStyle/>
                <a:p>
                  <a:r>
                    <a:rPr lang="zh-TW" altLang="en-US">
                      <a:noFill/>
                    </a:rPr>
                    <a:t> </a:t>
                  </a:r>
                </a:p>
              </p:txBody>
            </p:sp>
          </mc:Fallback>
        </mc:AlternateContent>
        <p:sp>
          <p:nvSpPr>
            <p:cNvPr id="10" name="矩形 9"/>
            <p:cNvSpPr/>
            <p:nvPr/>
          </p:nvSpPr>
          <p:spPr>
            <a:xfrm>
              <a:off x="8538693" y="3384439"/>
              <a:ext cx="3567448" cy="855072"/>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14" name="弧形接點 13"/>
          <p:cNvCxnSpPr/>
          <p:nvPr/>
        </p:nvCxnSpPr>
        <p:spPr>
          <a:xfrm>
            <a:off x="11111784" y="3107213"/>
            <a:ext cx="288702" cy="211593"/>
          </a:xfrm>
          <a:prstGeom prst="curvedConnector3">
            <a:avLst>
              <a:gd name="adj1" fmla="val 94610"/>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3" name="投影片編號版面配置區 22"/>
          <p:cNvSpPr>
            <a:spLocks noGrp="1"/>
          </p:cNvSpPr>
          <p:nvPr>
            <p:ph type="sldNum" sz="quarter" idx="12"/>
          </p:nvPr>
        </p:nvSpPr>
        <p:spPr/>
        <p:txBody>
          <a:bodyPr/>
          <a:lstStyle/>
          <a:p>
            <a:fld id="{9005EA9C-0923-47CB-86A6-6BE86EBF36ED}" type="slidenum">
              <a:rPr lang="zh-TW" altLang="en-US" smtClean="0"/>
              <a:t>16</a:t>
            </a:fld>
            <a:endParaRPr lang="zh-TW" altLang="en-US"/>
          </a:p>
        </p:txBody>
      </p:sp>
    </p:spTree>
    <p:extLst>
      <p:ext uri="{BB962C8B-B14F-4D97-AF65-F5344CB8AC3E}">
        <p14:creationId xmlns:p14="http://schemas.microsoft.com/office/powerpoint/2010/main" val="33038810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07134" y="274973"/>
            <a:ext cx="10515600" cy="1325563"/>
          </a:xfrm>
        </p:spPr>
        <p:txBody>
          <a:bodyPr>
            <a:normAutofit/>
          </a:bodyPr>
          <a:lstStyle/>
          <a:p>
            <a:r>
              <a:rPr lang="en-US" altLang="zh-TW" sz="3200" dirty="0" smtClean="0">
                <a:latin typeface="微軟正黑體" panose="020B0604030504040204" pitchFamily="34" charset="-120"/>
                <a:ea typeface="微軟正黑體" panose="020B0604030504040204" pitchFamily="34" charset="-120"/>
              </a:rPr>
              <a:t>(</a:t>
            </a:r>
            <a:r>
              <a:rPr lang="zh-TW" altLang="en-US" sz="3200" dirty="0" smtClean="0">
                <a:latin typeface="微軟正黑體" panose="020B0604030504040204" pitchFamily="34" charset="-120"/>
                <a:ea typeface="微軟正黑體" panose="020B0604030504040204" pitchFamily="34" charset="-120"/>
              </a:rPr>
              <a:t>五</a:t>
            </a:r>
            <a:r>
              <a:rPr lang="en-US" altLang="zh-TW" sz="3200" dirty="0" smtClean="0">
                <a:latin typeface="微軟正黑體" panose="020B0604030504040204" pitchFamily="34" charset="-120"/>
                <a:ea typeface="微軟正黑體" panose="020B0604030504040204" pitchFamily="34" charset="-120"/>
              </a:rPr>
              <a:t>)</a:t>
            </a:r>
            <a:r>
              <a:rPr lang="zh-TW" altLang="en-US" sz="3200" dirty="0" smtClean="0">
                <a:latin typeface="微軟正黑體" panose="020B0604030504040204" pitchFamily="34" charset="-120"/>
                <a:ea typeface="微軟正黑體" panose="020B0604030504040204" pitchFamily="34" charset="-120"/>
              </a:rPr>
              <a:t>破產</a:t>
            </a:r>
            <a:r>
              <a:rPr lang="zh-TW" altLang="en-US" sz="3200" dirty="0">
                <a:latin typeface="微軟正黑體" panose="020B0604030504040204" pitchFamily="34" charset="-120"/>
                <a:ea typeface="微軟正黑體" panose="020B0604030504040204" pitchFamily="34" charset="-120"/>
              </a:rPr>
              <a:t>、</a:t>
            </a:r>
            <a:r>
              <a:rPr lang="en-US" altLang="zh-TW" sz="3200" dirty="0">
                <a:latin typeface="微軟正黑體" panose="020B0604030504040204" pitchFamily="34" charset="-120"/>
                <a:ea typeface="微軟正黑體" panose="020B0604030504040204" pitchFamily="34" charset="-120"/>
              </a:rPr>
              <a:t>SB</a:t>
            </a:r>
            <a:r>
              <a:rPr lang="zh-TW" altLang="en-US" sz="3200" dirty="0">
                <a:latin typeface="微軟正黑體" panose="020B0604030504040204" pitchFamily="34" charset="-120"/>
                <a:ea typeface="微軟正黑體" panose="020B0604030504040204" pitchFamily="34" charset="-120"/>
              </a:rPr>
              <a:t>拿部分、</a:t>
            </a:r>
            <a:r>
              <a:rPr lang="en-US" altLang="zh-TW" sz="3200" dirty="0">
                <a:latin typeface="微軟正黑體" panose="020B0604030504040204" pitchFamily="34" charset="-120"/>
                <a:ea typeface="微軟正黑體" panose="020B0604030504040204" pitchFamily="34" charset="-120"/>
              </a:rPr>
              <a:t>GB</a:t>
            </a:r>
            <a:r>
              <a:rPr lang="zh-TW" altLang="en-US" sz="3200" dirty="0">
                <a:latin typeface="微軟正黑體" panose="020B0604030504040204" pitchFamily="34" charset="-120"/>
                <a:ea typeface="微軟正黑體" panose="020B0604030504040204" pitchFamily="34" charset="-120"/>
              </a:rPr>
              <a:t>分</a:t>
            </a:r>
            <a:r>
              <a:rPr lang="zh-TW" altLang="en-US" sz="3200" dirty="0" smtClean="0">
                <a:latin typeface="微軟正黑體" panose="020B0604030504040204" pitchFamily="34" charset="-120"/>
                <a:ea typeface="微軟正黑體" panose="020B0604030504040204" pitchFamily="34" charset="-120"/>
              </a:rPr>
              <a:t>不到</a:t>
            </a:r>
            <a:r>
              <a:rPr lang="en-US" altLang="zh-TW" sz="3200" dirty="0" smtClean="0">
                <a:latin typeface="微軟正黑體" panose="020B0604030504040204" pitchFamily="34" charset="-120"/>
                <a:ea typeface="微軟正黑體" panose="020B0604030504040204" pitchFamily="34" charset="-120"/>
              </a:rPr>
              <a:t>(</a:t>
            </a:r>
            <a:r>
              <a:rPr lang="en-US" altLang="zh-TW" sz="3200" dirty="0">
                <a:latin typeface="微軟正黑體" panose="020B0604030504040204" pitchFamily="34" charset="-120"/>
                <a:ea typeface="微軟正黑體" panose="020B0604030504040204" pitchFamily="34" charset="-120"/>
              </a:rPr>
              <a:t>Option</a:t>
            </a:r>
            <a:r>
              <a:rPr lang="zh-TW" altLang="en-US" sz="3200" dirty="0">
                <a:latin typeface="微軟正黑體" panose="020B0604030504040204" pitchFamily="34" charset="-120"/>
                <a:ea typeface="微軟正黑體" panose="020B0604030504040204" pitchFamily="34" charset="-120"/>
              </a:rPr>
              <a:t>履約</a:t>
            </a:r>
            <a:r>
              <a:rPr lang="en-US" altLang="zh-TW" sz="3200" dirty="0" smtClean="0">
                <a:latin typeface="微軟正黑體" panose="020B0604030504040204" pitchFamily="34" charset="-120"/>
                <a:ea typeface="微軟正黑體" panose="020B0604030504040204" pitchFamily="34" charset="-120"/>
              </a:rPr>
              <a:t>)</a:t>
            </a:r>
            <a:r>
              <a:rPr lang="zh-TW" altLang="en-US" sz="3200" dirty="0" smtClean="0">
                <a:latin typeface="微軟正黑體" panose="020B0604030504040204" pitchFamily="34" charset="-120"/>
                <a:ea typeface="微軟正黑體" panose="020B0604030504040204" pitchFamily="34" charset="-120"/>
              </a:rPr>
              <a:t>與</a:t>
            </a:r>
            <a:r>
              <a:rPr lang="zh-TW" altLang="en-US" sz="3200" dirty="0">
                <a:latin typeface="微軟正黑體" panose="020B0604030504040204" pitchFamily="34" charset="-120"/>
                <a:ea typeface="微軟正黑體" panose="020B0604030504040204" pitchFamily="34" charset="-120"/>
              </a:rPr>
              <a:t>選擇</a:t>
            </a:r>
            <a:r>
              <a:rPr lang="zh-TW" altLang="en-US" sz="3200" dirty="0" smtClean="0">
                <a:latin typeface="微軟正黑體" panose="020B0604030504040204" pitchFamily="34" charset="-120"/>
                <a:ea typeface="微軟正黑體" panose="020B0604030504040204" pitchFamily="34" charset="-120"/>
              </a:rPr>
              <a:t>權不足支付邊界</a:t>
            </a:r>
            <a:endParaRPr lang="zh-TW" altLang="en-US" sz="3200"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238258" y="1410236"/>
                <a:ext cx="11146666" cy="5550795"/>
              </a:xfrm>
            </p:spPr>
            <p:txBody>
              <a:bodyPr>
                <a:normAutofit/>
              </a:bodyPr>
              <a:lstStyle/>
              <a:p>
                <a:pPr marL="0" indent="0">
                  <a:lnSpc>
                    <a:spcPct val="150000"/>
                  </a:lnSpc>
                  <a:buNone/>
                </a:pPr>
                <a14:m>
                  <m:oMathPara xmlns:m="http://schemas.openxmlformats.org/officeDocument/2006/math">
                    <m:oMathParaPr>
                      <m:jc m:val="left"/>
                    </m:oMathParaPr>
                    <m:oMath xmlns:m="http://schemas.openxmlformats.org/officeDocument/2006/math">
                      <m:r>
                        <m:rPr>
                          <m:nor/>
                        </m:rPr>
                        <a:rPr lang="zh-TW" altLang="en-US" sz="1800" dirty="0" smtClean="0">
                          <a:latin typeface="Cambria Math" panose="02040503050406030204" pitchFamily="18" charset="0"/>
                        </a:rPr>
                        <m:t>設</m:t>
                      </m:r>
                      <m:r>
                        <a:rPr lang="en-US" altLang="zh-TW" sz="1800" i="1">
                          <a:latin typeface="Cambria Math" panose="02040503050406030204" pitchFamily="18" charset="0"/>
                        </a:rPr>
                        <m:t>𝐴</m:t>
                      </m:r>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e>
                          </m:d>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  ,  </m:t>
                      </m:r>
                      <m:r>
                        <a:rPr lang="en-US" altLang="zh-TW" sz="1800" i="1">
                          <a:latin typeface="Cambria Math" panose="02040503050406030204" pitchFamily="18" charset="0"/>
                        </a:rPr>
                        <m:t>𝑚</m:t>
                      </m:r>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e>
                          </m:d>
                          <m:r>
                            <a:rPr lang="en-US" altLang="zh-TW" sz="1800" i="1">
                              <a:latin typeface="Cambria Math" panose="02040503050406030204" pitchFamily="18" charset="0"/>
                            </a:rPr>
                            <m:t>𝐶</m:t>
                          </m:r>
                        </m:e>
                        <m:sub>
                          <m:r>
                            <a:rPr lang="en-US" altLang="zh-TW" sz="1800" i="1">
                              <a:latin typeface="Cambria Math" panose="02040503050406030204" pitchFamily="18" charset="0"/>
                            </a:rPr>
                            <m:t>2</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𝑇</m:t>
                      </m:r>
                    </m:oMath>
                    <m:oMath xmlns:m="http://schemas.openxmlformats.org/officeDocument/2006/math">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r>
                        <a:rPr lang="en-US" altLang="zh-TW" sz="1800" i="1">
                          <a:latin typeface="Cambria Math" panose="02040503050406030204" pitchFamily="18" charset="0"/>
                        </a:rPr>
                        <m:t>+</m:t>
                      </m:r>
                      <m:r>
                        <a:rPr lang="en-US" altLang="zh-TW" sz="1800" i="1">
                          <a:latin typeface="Cambria Math" panose="02040503050406030204" pitchFamily="18" charset="0"/>
                        </a:rPr>
                        <m:t>𝑚</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r>
                            <a:rPr lang="en-US" altLang="zh-TW" sz="1800" i="1">
                              <a:latin typeface="Cambria Math" panose="02040503050406030204" pitchFamily="18" charset="0"/>
                            </a:rPr>
                            <m:t>−</m:t>
                          </m:r>
                          <m:r>
                            <a:rPr lang="en-US" altLang="zh-TW" sz="1800" i="1">
                              <a:latin typeface="Cambria Math" panose="02040503050406030204" pitchFamily="18" charset="0"/>
                            </a:rPr>
                            <m:t>𝐾</m:t>
                          </m:r>
                        </m:e>
                      </m:d>
                      <m:r>
                        <a:rPr lang="en-US" altLang="zh-TW" sz="1800" i="1">
                          <a:latin typeface="Cambria Math" panose="02040503050406030204" pitchFamily="18" charset="0"/>
                        </a:rPr>
                        <m:t>=0</m:t>
                      </m:r>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𝑚</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rPr>
                            <m:t>−</m:t>
                          </m:r>
                          <m:r>
                            <a:rPr lang="en-US" altLang="zh-TW" sz="1800" i="1">
                              <a:latin typeface="Cambria Math" panose="02040503050406030204" pitchFamily="18" charset="0"/>
                            </a:rPr>
                            <m:t>𝐺</m:t>
                          </m:r>
                          <m:r>
                            <a:rPr lang="en-US" altLang="zh-TW" sz="1800" i="1">
                              <a:latin typeface="Cambria Math" panose="02040503050406030204" pitchFamily="18" charset="0"/>
                            </a:rPr>
                            <m:t>(0)</m:t>
                          </m:r>
                        </m:e>
                      </m:d>
                      <m:r>
                        <a:rPr lang="en-US" altLang="zh-TW" sz="1800" b="0" i="0" smtClean="0">
                          <a:latin typeface="Cambria Math" panose="02040503050406030204" pitchFamily="18" charset="0"/>
                        </a:rPr>
                        <m:t>=0</m:t>
                      </m:r>
                    </m:oMath>
                  </m:oMathPara>
                </a14:m>
                <a:endParaRPr lang="en-US" altLang="zh-TW" sz="1800" b="0"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m:t>
                      </m:r>
                      <m:r>
                        <a:rPr lang="zh-TW" altLang="en-US" sz="1800">
                          <a:solidFill>
                            <a:srgbClr val="FF0000"/>
                          </a:solidFill>
                          <a:latin typeface="Cambria Math" panose="02040503050406030204" pitchFamily="18" charset="0"/>
                          <a:ea typeface="Cambria Math" panose="02040503050406030204" pitchFamily="18" charset="0"/>
                        </a:rPr>
                        <m:t>以</m:t>
                      </m:r>
                      <m:sSub>
                        <m:sSubPr>
                          <m:ctrlPr>
                            <a:rPr lang="en-US" altLang="zh-TW" sz="1800" i="1">
                              <a:solidFill>
                                <a:srgbClr val="FF0000"/>
                              </a:solidFill>
                              <a:latin typeface="Cambria Math" panose="02040503050406030204" pitchFamily="18" charset="0"/>
                              <a:ea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𝑑</m:t>
                          </m:r>
                        </m:e>
                        <m:sub>
                          <m:r>
                            <a:rPr lang="en-US" altLang="zh-TW" sz="1800" i="1">
                              <a:solidFill>
                                <a:srgbClr val="FF0000"/>
                              </a:solidFill>
                              <a:latin typeface="Cambria Math" panose="02040503050406030204" pitchFamily="18" charset="0"/>
                              <a:ea typeface="Cambria Math" panose="02040503050406030204" pitchFamily="18" charset="0"/>
                            </a:rPr>
                            <m:t>5</m:t>
                          </m:r>
                        </m:sub>
                      </m:sSub>
                      <m:r>
                        <m:rPr>
                          <m:nor/>
                        </m:rPr>
                        <a:rPr lang="zh-TW" altLang="en-US" sz="1800" dirty="0">
                          <a:solidFill>
                            <a:srgbClr val="FF0000"/>
                          </a:solidFill>
                        </a:rPr>
                        <m:t>代表此方程式</m:t>
                      </m:r>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r>
                        <a:rPr lang="zh-TW" altLang="en-US" sz="1800" i="1" dirty="0">
                          <a:latin typeface="Cambria Math" panose="02040503050406030204" pitchFamily="18" charset="0"/>
                        </a:rPr>
                        <m:t>當</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→0</m:t>
                      </m:r>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zh-TW" altLang="en-US" sz="1800" i="1" smtClean="0">
                              <a:latin typeface="Cambria Math" panose="02040503050406030204" pitchFamily="18" charset="0"/>
                              <a:ea typeface="Cambria Math" panose="02040503050406030204" pitchFamily="18" charset="0"/>
                            </a:rPr>
                            <m:t>則</m:t>
                          </m:r>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b="0" i="1" smtClean="0">
                                  <a:latin typeface="Cambria Math" panose="02040503050406030204" pitchFamily="18" charset="0"/>
                                  <a:ea typeface="Cambria Math" panose="02040503050406030204" pitchFamily="18" charset="0"/>
                                </a:rPr>
                                <m:t>1</m:t>
                              </m:r>
                            </m:sub>
                          </m:sSub>
                        </m:den>
                      </m:f>
                      <m:func>
                        <m:funcPr>
                          <m:ctrlPr>
                            <a:rPr lang="en-US" altLang="zh-TW" sz="1800" b="0" i="1" smtClean="0">
                              <a:latin typeface="Cambria Math" panose="02040503050406030204" pitchFamily="18" charset="0"/>
                              <a:ea typeface="Cambria Math" panose="02040503050406030204" pitchFamily="18" charset="0"/>
                            </a:rPr>
                          </m:ctrlPr>
                        </m:funcPr>
                        <m:fName>
                          <m:r>
                            <m:rPr>
                              <m:sty m:val="p"/>
                            </m:rPr>
                            <a:rPr lang="en-US" altLang="zh-TW" sz="1800" b="0" i="0" smtClean="0">
                              <a:latin typeface="Cambria Math" panose="02040503050406030204" pitchFamily="18" charset="0"/>
                              <a:ea typeface="Cambria Math" panose="02040503050406030204" pitchFamily="18" charset="0"/>
                            </a:rPr>
                            <m:t>ln</m:t>
                          </m:r>
                        </m:fName>
                        <m:e>
                          <m:d>
                            <m:dPr>
                              <m:begChr m:val="["/>
                              <m:endChr m:val="]"/>
                              <m:ctrlPr>
                                <a:rPr lang="en-US" altLang="zh-TW" sz="1800" b="0" i="1" smtClean="0">
                                  <a:latin typeface="Cambria Math" panose="02040503050406030204" pitchFamily="18" charset="0"/>
                                  <a:ea typeface="Cambria Math" panose="02040503050406030204" pitchFamily="18" charset="0"/>
                                </a:rPr>
                              </m:ctrlPr>
                            </m:dPr>
                            <m:e>
                              <m:f>
                                <m:fPr>
                                  <m:ctrlPr>
                                    <a:rPr lang="en-US" altLang="zh-TW" sz="1800" b="0" i="1" smtClean="0">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rPr>
                                    <m:t>𝑚</m:t>
                                  </m:r>
                                  <m:r>
                                    <a:rPr lang="en-US" altLang="zh-TW"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num>
                                <m:den>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d>
                        </m:e>
                      </m:func>
                      <m:r>
                        <a:rPr lang="en-US" altLang="zh-TW" sz="1800" b="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𝑓𝑟𝑜𝑚</m:t>
                      </m:r>
                      <m:r>
                        <a:rPr lang="en-US" altLang="zh-TW" sz="1800" i="1">
                          <a:latin typeface="Cambria Math" panose="02040503050406030204" pitchFamily="18" charset="0"/>
                          <a:ea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𝑡h𝑒</m:t>
                      </m:r>
                      <m:r>
                        <a:rPr lang="en-US" altLang="zh-TW" sz="1800" i="1">
                          <a:latin typeface="Cambria Math" panose="02040503050406030204" pitchFamily="18" charset="0"/>
                          <a:ea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𝑙𝑒𝑓𝑡</m:t>
                      </m:r>
                      <m:r>
                        <a:rPr lang="en-US" altLang="zh-TW" sz="1800" i="1">
                          <a:latin typeface="Cambria Math" panose="02040503050406030204" pitchFamily="18" charset="0"/>
                          <a:ea typeface="Cambria Math" panose="02040503050406030204" pitchFamily="18" charset="0"/>
                        </a:rPr>
                        <m:t> ⇒  </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r>
                        <m:rPr>
                          <m:nor/>
                        </m:rPr>
                        <a:rPr lang="zh-TW" altLang="en-US" sz="1800" i="1" dirty="0">
                          <a:latin typeface="Cambria Math" panose="02040503050406030204" pitchFamily="18" charset="0"/>
                          <a:ea typeface="Cambria Math" panose="02040503050406030204" pitchFamily="18" charset="0"/>
                        </a:rPr>
                        <m:t>   </m:t>
                      </m:r>
                      <m:r>
                        <a:rPr lang="zh-TW" altLang="en-US" sz="1800" i="1">
                          <a:latin typeface="Cambria Math" panose="02040503050406030204" pitchFamily="18" charset="0"/>
                          <a:ea typeface="Cambria Math" panose="02040503050406030204" pitchFamily="18" charset="0"/>
                        </a:rPr>
                        <m:t>為</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5</m:t>
                          </m:r>
                        </m:sub>
                      </m:sSub>
                      <m:r>
                        <m:rPr>
                          <m:nor/>
                        </m:rPr>
                        <a:rPr lang="zh-TW" altLang="en-US" sz="1800" i="1" dirty="0">
                          <a:latin typeface="Cambria Math" panose="02040503050406030204" pitchFamily="18" charset="0"/>
                          <a:ea typeface="Cambria Math" panose="02040503050406030204" pitchFamily="18" charset="0"/>
                        </a:rPr>
                        <m:t>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zh-TW" altLang="en-US" sz="1800" i="1">
                          <a:latin typeface="Cambria Math" panose="02040503050406030204" pitchFamily="18" charset="0"/>
                          <a:ea typeface="Cambria Math" panose="02040503050406030204" pitchFamily="18" charset="0"/>
                        </a:rPr>
                        <m:t>之</m:t>
                      </m:r>
                      <m:r>
                        <a:rPr lang="zh-TW" altLang="en-US" sz="1800" i="1" dirty="0">
                          <a:latin typeface="Cambria Math" panose="02040503050406030204" pitchFamily="18" charset="0"/>
                          <a:ea typeface="Cambria Math" panose="02040503050406030204" pitchFamily="18" charset="0"/>
                        </a:rPr>
                        <m:t>漸近線→</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5_</m:t>
                          </m:r>
                          <m:sSub>
                            <m:sSubPr>
                              <m:ctrlPr>
                                <a:rPr lang="en-US" altLang="zh-TW" sz="1800" i="1" dirty="0" smtClean="0">
                                  <a:latin typeface="Cambria Math" panose="02040503050406030204" pitchFamily="18" charset="0"/>
                                  <a:ea typeface="Cambria Math" panose="02040503050406030204" pitchFamily="18" charset="0"/>
                                </a:rPr>
                              </m:ctrlPr>
                            </m:sSubPr>
                            <m:e>
                              <m:r>
                                <a:rPr lang="en-US" altLang="zh-TW" sz="1800" b="0" i="1" dirty="0" smtClean="0">
                                  <a:latin typeface="Cambria Math" panose="02040503050406030204" pitchFamily="18" charset="0"/>
                                  <a:ea typeface="Cambria Math" panose="02040503050406030204" pitchFamily="18" charset="0"/>
                                </a:rPr>
                                <m:t>𝑏</m:t>
                              </m:r>
                            </m:e>
                            <m:sub>
                              <m:r>
                                <a:rPr lang="en-US" altLang="zh-TW" sz="1800" b="0" i="1" dirty="0" smtClean="0">
                                  <a:latin typeface="Cambria Math" panose="02040503050406030204" pitchFamily="18" charset="0"/>
                                  <a:ea typeface="Cambria Math" panose="02040503050406030204" pitchFamily="18" charset="0"/>
                                </a:rPr>
                                <m:t>1_</m:t>
                              </m:r>
                              <m:r>
                                <a:rPr lang="en-US" altLang="zh-TW" sz="1800" b="0" i="1" dirty="0" smtClean="0">
                                  <a:latin typeface="Cambria Math" panose="02040503050406030204" pitchFamily="18" charset="0"/>
                                  <a:ea typeface="Cambria Math" panose="02040503050406030204" pitchFamily="18" charset="0"/>
                                </a:rPr>
                                <m:t>𝑎𝑠𝑦𝑚</m:t>
                              </m:r>
                            </m:sub>
                          </m:sSub>
                        </m:sub>
                      </m:sSub>
                    </m:oMath>
                  </m:oMathPara>
                </a14:m>
                <a:endParaRPr lang="en-US" altLang="zh-TW" sz="1800" i="1" dirty="0" smtClean="0">
                  <a:latin typeface="Cambria Math" panose="02040503050406030204" pitchFamily="18" charset="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zh-TW" altLang="en-US" sz="1800" i="1">
                          <a:latin typeface="Cambria Math" panose="02040503050406030204" pitchFamily="18" charset="0"/>
                          <a:ea typeface="Cambria Math" panose="02040503050406030204" pitchFamily="18" charset="0"/>
                        </a:rPr>
                        <m:t>當</m:t>
                      </m:r>
                      <m:limLow>
                        <m:limLowPr>
                          <m:ctrlPr>
                            <a:rPr lang="en-US" altLang="zh-TW" sz="1800" i="1">
                              <a:latin typeface="Cambria Math" panose="02040503050406030204" pitchFamily="18" charset="0"/>
                              <a:ea typeface="Cambria Math" panose="02040503050406030204" pitchFamily="18" charset="0"/>
                            </a:rPr>
                          </m:ctrlPr>
                        </m:limLowPr>
                        <m:e>
                          <m:r>
                            <a:rPr lang="en-US" altLang="zh-TW" sz="1800" i="1">
                              <a:latin typeface="Cambria Math" panose="02040503050406030204" pitchFamily="18" charset="0"/>
                              <a:ea typeface="Cambria Math" panose="02040503050406030204" pitchFamily="18" charset="0"/>
                            </a:rPr>
                            <m:t>𝑙𝑖𝑚</m:t>
                          </m:r>
                        </m:e>
                        <m:lim>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lim>
                      </m:limLow>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rPr>
                        <m:t>]</m:t>
                      </m:r>
                      <m:r>
                        <a:rPr lang="en-US" altLang="zh-TW" sz="1800" b="0" i="1" smtClean="0">
                          <a:latin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rPr>
                        <m:t>]=0</m:t>
                      </m:r>
                    </m:oMath>
                  </m:oMathPara>
                </a14:m>
                <a:endParaRPr lang="zh-TW" altLang="en-US" sz="1800" i="1" dirty="0"/>
              </a:p>
              <a:p>
                <a:pPr marL="0" indent="0">
                  <a:lnSpc>
                    <a:spcPct val="150000"/>
                  </a:lnSpc>
                  <a:buNone/>
                </a:pPr>
                <a14:m>
                  <m:oMath xmlns:m="http://schemas.openxmlformats.org/officeDocument/2006/math">
                    <m:r>
                      <a:rPr lang="zh-TW" altLang="en-US" sz="1800" i="1">
                        <a:latin typeface="Cambria Math" panose="02040503050406030204" pitchFamily="18" charset="0"/>
                        <a:ea typeface="Cambria Math" panose="02040503050406030204" pitchFamily="18" charset="0"/>
                      </a:rPr>
                      <m:t>則</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m:t>
                    </m:r>
                    <m:r>
                      <a:rPr lang="zh-TW" altLang="en-US" sz="1800" i="1">
                        <a:latin typeface="Cambria Math" panose="02040503050406030204" pitchFamily="18" charset="0"/>
                        <a:ea typeface="Cambria Math" panose="02040503050406030204" pitchFamily="18" charset="0"/>
                      </a:rPr>
                      <m:t>   為</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b="0" i="1" smtClean="0">
                            <a:latin typeface="Cambria Math" panose="02040503050406030204" pitchFamily="18" charset="0"/>
                            <a:ea typeface="Cambria Math" panose="02040503050406030204" pitchFamily="18" charset="0"/>
                          </a:rPr>
                          <m:t>5</m:t>
                        </m:r>
                      </m:sub>
                    </m:sSub>
                  </m:oMath>
                </a14:m>
                <a:r>
                  <a:rPr lang="zh-TW" altLang="en-US" sz="1800" i="1" dirty="0">
                    <a:latin typeface="Cambria Math" panose="02040503050406030204" pitchFamily="18" charset="0"/>
                    <a:ea typeface="Cambria Math" panose="02040503050406030204" pitchFamily="18" charset="0"/>
                  </a:rPr>
                  <a:t>在</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zh-TW" altLang="en-US" sz="1800" i="1">
                        <a:latin typeface="Cambria Math" panose="02040503050406030204" pitchFamily="18" charset="0"/>
                        <a:ea typeface="Cambria Math" panose="02040503050406030204" pitchFamily="18" charset="0"/>
                      </a:rPr>
                      <m:t>之</m:t>
                    </m:r>
                    <m:r>
                      <a:rPr lang="zh-TW" altLang="en-US" sz="1800" i="1" dirty="0">
                        <a:latin typeface="Cambria Math" panose="02040503050406030204" pitchFamily="18" charset="0"/>
                        <a:ea typeface="Cambria Math" panose="02040503050406030204" pitchFamily="18" charset="0"/>
                      </a:rPr>
                      <m:t>漸近線→</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b="0" i="1" dirty="0" smtClean="0">
                            <a:latin typeface="Cambria Math" panose="02040503050406030204" pitchFamily="18" charset="0"/>
                            <a:ea typeface="Cambria Math" panose="02040503050406030204" pitchFamily="18" charset="0"/>
                          </a:rPr>
                          <m:t>5</m:t>
                        </m:r>
                        <m:r>
                          <a:rPr lang="en-US" altLang="zh-TW" sz="1800" i="1" dirty="0">
                            <a:latin typeface="Cambria Math" panose="02040503050406030204" pitchFamily="18" charset="0"/>
                            <a:ea typeface="Cambria Math" panose="02040503050406030204" pitchFamily="18" charset="0"/>
                          </a:rPr>
                          <m:t>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2</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a14:m>
                <a:endParaRPr lang="en-US" altLang="zh-TW" sz="1800" dirty="0" smtClean="0"/>
              </a:p>
              <a:p>
                <a:pPr marL="0" indent="0">
                  <a:lnSpc>
                    <a:spcPct val="150000"/>
                  </a:lnSpc>
                  <a:buNone/>
                </a:pPr>
                <a:endParaRPr lang="en-US" altLang="zh-TW" sz="1800" dirty="0"/>
              </a:p>
              <a:p>
                <a:pPr marL="0" indent="0">
                  <a:lnSpc>
                    <a:spcPct val="150000"/>
                  </a:lnSpc>
                  <a:buNone/>
                </a:pPr>
                <a:endParaRPr lang="zh-TW" altLang="en-US" sz="18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238258" y="1410236"/>
                <a:ext cx="11146666" cy="5550795"/>
              </a:xfrm>
              <a:blipFill rotWithShape="0">
                <a:blip r:embed="rId2"/>
                <a:stretch>
                  <a:fillRect l="-164"/>
                </a:stretch>
              </a:blipFill>
            </p:spPr>
            <p:txBody>
              <a:bodyPr/>
              <a:lstStyle/>
              <a:p>
                <a:r>
                  <a:rPr lang="zh-TW" altLang="en-US">
                    <a:noFill/>
                  </a:rPr>
                  <a:t> </a:t>
                </a:r>
              </a:p>
            </p:txBody>
          </p:sp>
        </mc:Fallback>
      </mc:AlternateContent>
      <p:sp>
        <p:nvSpPr>
          <p:cNvPr id="9" name="投影片編號版面配置區 8"/>
          <p:cNvSpPr>
            <a:spLocks noGrp="1"/>
          </p:cNvSpPr>
          <p:nvPr>
            <p:ph type="sldNum" sz="quarter" idx="12"/>
          </p:nvPr>
        </p:nvSpPr>
        <p:spPr/>
        <p:txBody>
          <a:bodyPr/>
          <a:lstStyle/>
          <a:p>
            <a:fld id="{9005EA9C-0923-47CB-86A6-6BE86EBF36ED}" type="slidenum">
              <a:rPr lang="zh-TW" altLang="en-US" smtClean="0"/>
              <a:t>17</a:t>
            </a:fld>
            <a:endParaRPr lang="zh-TW" altLang="en-US"/>
          </a:p>
        </p:txBody>
      </p:sp>
      <p:sp>
        <p:nvSpPr>
          <p:cNvPr id="6" name="向上箭號 5">
            <a:hlinkClick r:id="rId3" action="ppaction://hlinksldjump"/>
          </p:cNvPr>
          <p:cNvSpPr/>
          <p:nvPr/>
        </p:nvSpPr>
        <p:spPr>
          <a:xfrm>
            <a:off x="11127347" y="656822"/>
            <a:ext cx="257577" cy="32197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8602203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97287" y="171941"/>
            <a:ext cx="10515600" cy="1325563"/>
          </a:xfrm>
        </p:spPr>
        <p:txBody>
          <a:bodyPr>
            <a:noAutofit/>
          </a:bodyPr>
          <a:lstStyle/>
          <a:p>
            <a:r>
              <a:rPr lang="zh-TW" altLang="en-US" sz="3200" dirty="0" smtClean="0">
                <a:latin typeface="微軟正黑體" panose="020B0604030504040204" pitchFamily="34" charset="-120"/>
                <a:ea typeface="微軟正黑體" panose="020B0604030504040204" pitchFamily="34" charset="-120"/>
              </a:rPr>
              <a:t>邊界和漸近線</a:t>
            </a:r>
            <a:r>
              <a:rPr lang="zh-TW" altLang="en-US" sz="3200" dirty="0">
                <a:latin typeface="微軟正黑體" panose="020B0604030504040204" pitchFamily="34" charset="-120"/>
                <a:ea typeface="微軟正黑體" panose="020B0604030504040204" pitchFamily="34" charset="-120"/>
              </a:rPr>
              <a:t>之大小</a:t>
            </a:r>
            <a:r>
              <a:rPr lang="zh-TW" altLang="en-US" sz="3200" dirty="0" smtClean="0">
                <a:latin typeface="微軟正黑體" panose="020B0604030504040204" pitchFamily="34" charset="-120"/>
                <a:ea typeface="微軟正黑體" panose="020B0604030504040204" pitchFamily="34" charset="-120"/>
              </a:rPr>
              <a:t>關係</a:t>
            </a:r>
            <a:endParaRPr lang="zh-TW" altLang="en-US" sz="3200" dirty="0">
              <a:latin typeface="微軟正黑體" panose="020B0604030504040204" pitchFamily="34" charset="-120"/>
              <a:ea typeface="微軟正黑體" panose="020B0604030504040204" pitchFamily="34" charset="-12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297287" y="1048499"/>
                <a:ext cx="11345214" cy="5809501"/>
              </a:xfrm>
            </p:spPr>
            <p:txBody>
              <a:bodyPr>
                <a:normAutofit fontScale="92500"/>
              </a:bodyPr>
              <a:lstStyle/>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smtClean="0">
                              <a:solidFill>
                                <a:schemeClr val="tx1"/>
                              </a:solidFill>
                              <a:latin typeface="Cambria Math" panose="02040503050406030204" pitchFamily="18" charset="0"/>
                              <a:ea typeface="Cambria Math" panose="02040503050406030204" pitchFamily="18" charset="0"/>
                            </a:rPr>
                          </m:ctrlPr>
                        </m:sSubPr>
                        <m:e>
                          <m:r>
                            <a:rPr lang="en-US" altLang="zh-TW" sz="1800" i="1">
                              <a:solidFill>
                                <a:schemeClr val="tx1"/>
                              </a:solidFill>
                              <a:latin typeface="Cambria Math" panose="02040503050406030204" pitchFamily="18" charset="0"/>
                              <a:ea typeface="Cambria Math" panose="02040503050406030204" pitchFamily="18" charset="0"/>
                            </a:rPr>
                            <m:t>𝑑</m:t>
                          </m:r>
                        </m:e>
                        <m:sub>
                          <m:r>
                            <a:rPr lang="en-US" altLang="zh-TW" sz="1800" i="1">
                              <a:solidFill>
                                <a:schemeClr val="tx1"/>
                              </a:solidFill>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m:rPr>
                                  <m:nor/>
                                </m:rPr>
                                <a:rPr lang="en-US" altLang="zh-TW" sz="1800" i="1">
                                  <a:latin typeface="Cambria Math" panose="02040503050406030204" pitchFamily="18" charset="0"/>
                                  <a:ea typeface="Cambria Math" panose="02040503050406030204" pitchFamily="18" charset="0"/>
                                </a:rPr>
                                <m:t>A</m:t>
                              </m:r>
                              <m:r>
                                <m:rPr>
                                  <m:nor/>
                                </m:rPr>
                                <a:rPr lang="en-US" altLang="zh-TW" sz="1800" i="1" dirty="0"/>
                                <m:t> </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ea typeface="Cambria Math" panose="02040503050406030204" pitchFamily="18" charset="0"/>
                            </a:rPr>
                            <m:t> </m:t>
                          </m:r>
                        </m:e>
                      </m:func>
                      <m:r>
                        <a:rPr lang="en-US" altLang="zh-TW" sz="1800" i="1">
                          <a:latin typeface="Cambria Math" panose="02040503050406030204" pitchFamily="18" charset="0"/>
                          <a:ea typeface="Cambria Math" panose="02040503050406030204" pitchFamily="18" charset="0"/>
                        </a:rPr>
                        <m:t>]</m:t>
                      </m:r>
                      <m:r>
                        <a:rPr lang="zh-TW" altLang="en-US" sz="1800" i="1" smtClean="0">
                          <a:latin typeface="Cambria Math" panose="02040503050406030204" pitchFamily="18" charset="0"/>
                          <a:ea typeface="Cambria Math" panose="02040503050406030204" pitchFamily="18" charset="0"/>
                        </a:rPr>
                        <m:t> </m:t>
                      </m:r>
                      <m:r>
                        <a:rPr lang="zh-TW" altLang="en-US" sz="1800" i="1">
                          <a:latin typeface="Cambria Math" panose="02040503050406030204" pitchFamily="18" charset="0"/>
                          <a:ea typeface="Cambria Math" panose="02040503050406030204" pitchFamily="18" charset="0"/>
                        </a:rPr>
                        <m:t> </m:t>
                      </m:r>
                      <m:r>
                        <a:rPr lang="zh-TW" altLang="en-US" sz="1800" i="1" smtClean="0">
                          <a:latin typeface="Cambria Math" panose="02040503050406030204" pitchFamily="18" charset="0"/>
                          <a:ea typeface="Cambria Math" panose="02040503050406030204" pitchFamily="18" charset="0"/>
                        </a:rPr>
                        <m:t> </m:t>
                      </m:r>
                      <m:r>
                        <a:rPr lang="zh-TW" altLang="en-US" sz="1800" i="1">
                          <a:latin typeface="Cambria Math" panose="02040503050406030204" pitchFamily="18" charset="0"/>
                          <a:ea typeface="Cambria Math" panose="02040503050406030204" pitchFamily="18" charset="0"/>
                        </a:rPr>
                        <m:t> </m:t>
                      </m:r>
                      <m:r>
                        <a:rPr lang="zh-TW" altLang="en-US" sz="1800" i="1" smtClean="0">
                          <a:latin typeface="Cambria Math" panose="02040503050406030204" pitchFamily="18" charset="0"/>
                          <a:ea typeface="Cambria Math" panose="02040503050406030204" pitchFamily="18" charset="0"/>
                        </a:rPr>
                        <m:t> </m:t>
                      </m:r>
                      <m:r>
                        <a:rPr lang="zh-TW" altLang="en-US" sz="1800" i="1">
                          <a:latin typeface="Cambria Math" panose="02040503050406030204" pitchFamily="18" charset="0"/>
                          <a:ea typeface="Cambria Math" panose="02040503050406030204" pitchFamily="18" charset="0"/>
                        </a:rPr>
                        <m:t> </m:t>
                      </m:r>
                      <m:r>
                        <a:rPr lang="en-US" altLang="zh-TW" sz="1800" b="0" i="1" smtClean="0">
                          <a:latin typeface="Cambria Math" panose="02040503050406030204" pitchFamily="18" charset="0"/>
                          <a:ea typeface="Cambria Math" panose="02040503050406030204" pitchFamily="18" charset="0"/>
                        </a:rPr>
                        <m:t>      </m:t>
                      </m:r>
                      <m:r>
                        <a:rPr lang="zh-TW" altLang="en-US" sz="1800" i="1" smtClean="0">
                          <a:latin typeface="Cambria Math" panose="02040503050406030204" pitchFamily="18" charset="0"/>
                          <a:ea typeface="Cambria Math" panose="02040503050406030204" pitchFamily="18" charset="0"/>
                        </a:rPr>
                        <m:t> </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1_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d>
                            <m:dPr>
                              <m:begChr m:val="["/>
                              <m:endChr m:val="]"/>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num>
                                <m:den>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ea typeface="Cambria Math" panose="02040503050406030204" pitchFamily="18" charset="0"/>
                                </a:rPr>
                                <m:t> </m:t>
                              </m:r>
                            </m:e>
                          </m:d>
                        </m:e>
                      </m:func>
                      <m:r>
                        <a:rPr lang="en-US" altLang="zh-TW" sz="1800" b="0" i="1" smtClean="0">
                          <a:latin typeface="Cambria Math" panose="02040503050406030204" pitchFamily="18" charset="0"/>
                          <a:ea typeface="Cambria Math" panose="02040503050406030204" pitchFamily="18" charset="0"/>
                        </a:rPr>
                        <m:t>  </m:t>
                      </m:r>
                      <m:r>
                        <a:rPr lang="zh-TW" altLang="en-US" sz="1800" i="1">
                          <a:latin typeface="Cambria Math" panose="02040503050406030204" pitchFamily="18" charset="0"/>
                          <a:ea typeface="Cambria Math" panose="02040503050406030204" pitchFamily="18" charset="0"/>
                        </a:rPr>
                        <m:t>直</m:t>
                      </m:r>
                      <m:r>
                        <a:rPr lang="zh-TW" altLang="en-US" sz="1800" i="1">
                          <a:solidFill>
                            <a:schemeClr val="tx1"/>
                          </a:solidFill>
                          <a:latin typeface="Cambria Math" panose="02040503050406030204" pitchFamily="18" charset="0"/>
                        </a:rPr>
                        <m:t>線</m:t>
                      </m:r>
                    </m:oMath>
                  </m:oMathPara>
                </a14:m>
                <a:endParaRPr lang="en-US" altLang="zh-TW" sz="1800" dirty="0" smtClean="0">
                  <a:solidFill>
                    <a:schemeClr val="tx1"/>
                  </a:solidFill>
                </a:endParaRPr>
              </a:p>
              <a:p>
                <a:pPr marL="0" indent="0">
                  <a:lnSpc>
                    <a:spcPct val="150000"/>
                  </a:lnSpc>
                  <a:buNone/>
                </a:pPr>
                <a14:m>
                  <m:oMath xmlns:m="http://schemas.openxmlformats.org/officeDocument/2006/math">
                    <m:sSub>
                      <m:sSubPr>
                        <m:ctrlPr>
                          <a:rPr lang="en-US" altLang="zh-TW" sz="1800" i="1">
                            <a:solidFill>
                              <a:schemeClr val="tx1"/>
                            </a:solidFill>
                            <a:latin typeface="Cambria Math" panose="02040503050406030204" pitchFamily="18" charset="0"/>
                            <a:ea typeface="Cambria Math" panose="02040503050406030204" pitchFamily="18" charset="0"/>
                          </a:rPr>
                        </m:ctrlPr>
                      </m:sSubPr>
                      <m:e>
                        <m:r>
                          <a:rPr lang="en-US" altLang="zh-TW" sz="1800" i="1">
                            <a:solidFill>
                              <a:schemeClr val="tx1"/>
                            </a:solidFill>
                            <a:latin typeface="Cambria Math" panose="02040503050406030204" pitchFamily="18" charset="0"/>
                            <a:ea typeface="Cambria Math" panose="02040503050406030204" pitchFamily="18" charset="0"/>
                          </a:rPr>
                          <m:t>𝑑</m:t>
                        </m:r>
                      </m:e>
                      <m:sub>
                        <m:r>
                          <a:rPr lang="en-US" altLang="zh-TW" sz="1800" i="1" smtClean="0">
                            <a:solidFill>
                              <a:schemeClr val="tx1"/>
                            </a:solidFill>
                            <a:latin typeface="Cambria Math" panose="02040503050406030204" pitchFamily="18" charset="0"/>
                            <a:ea typeface="Cambria Math" panose="02040503050406030204" pitchFamily="18" charset="0"/>
                          </a:rPr>
                          <m:t>2</m:t>
                        </m:r>
                      </m:sub>
                    </m:sSub>
                  </m:oMath>
                </a14:m>
                <a:r>
                  <a:rPr lang="en-US" altLang="zh-TW" sz="1800" dirty="0">
                    <a:ea typeface="Cambria Math" panose="02040503050406030204" pitchFamily="18" charset="0"/>
                  </a:rPr>
                  <a:t> </a:t>
                </a:r>
                <a14:m>
                  <m:oMath xmlns:m="http://schemas.openxmlformats.org/officeDocument/2006/math">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𝐺</m:t>
                            </m:r>
                            <m:r>
                              <a:rPr lang="en-US" altLang="zh-TW" sz="1800" i="1">
                                <a:latin typeface="Cambria Math" panose="02040503050406030204" pitchFamily="18" charset="0"/>
                                <a:ea typeface="Cambria Math" panose="02040503050406030204" pitchFamily="18" charset="0"/>
                              </a:rPr>
                              <m:t>(0)</m:t>
                            </m:r>
                          </m:num>
                          <m:den>
                            <m:r>
                              <a:rPr lang="en-US" altLang="zh-TW" sz="1800" i="1">
                                <a:latin typeface="Cambria Math" panose="02040503050406030204" pitchFamily="18" charset="0"/>
                              </a:rPr>
                              <m:t>𝑉</m:t>
                            </m:r>
                            <m:r>
                              <a:rPr lang="en-US" altLang="zh-TW" sz="1800" i="1">
                                <a:latin typeface="Cambria Math" panose="02040503050406030204" pitchFamily="18" charset="0"/>
                              </a:rPr>
                              <m:t>(0)</m:t>
                            </m:r>
                          </m:den>
                        </m:f>
                        <m:r>
                          <a:rPr lang="en-US" altLang="zh-TW" sz="1800" i="1">
                            <a:latin typeface="Cambria Math" panose="02040503050406030204" pitchFamily="18" charset="0"/>
                            <a:ea typeface="Cambria Math" panose="02040503050406030204" pitchFamily="18" charset="0"/>
                          </a:rPr>
                          <m:t> </m:t>
                        </m:r>
                      </m:e>
                    </m:func>
                    <m:r>
                      <a:rPr lang="en-US" altLang="zh-TW" sz="1800" i="1">
                        <a:latin typeface="Cambria Math" panose="02040503050406030204" pitchFamily="18" charset="0"/>
                        <a:ea typeface="Cambria Math" panose="02040503050406030204" pitchFamily="18" charset="0"/>
                      </a:rPr>
                      <m:t>]</m:t>
                    </m:r>
                  </m:oMath>
                </a14:m>
                <a:r>
                  <a:rPr lang="zh-TW" altLang="en-US" sz="1800" i="1" dirty="0" smtClean="0">
                    <a:solidFill>
                      <a:schemeClr val="tx1"/>
                    </a:solidFill>
                    <a:latin typeface="Cambria Math" panose="02040503050406030204" pitchFamily="18" charset="0"/>
                    <a:ea typeface="Cambria Math" panose="02040503050406030204" pitchFamily="18" charset="0"/>
                  </a:rPr>
                  <a:t>  </a:t>
                </a:r>
                <a:r>
                  <a:rPr lang="zh-TW" altLang="en-US" sz="1800" dirty="0" smtClean="0">
                    <a:solidFill>
                      <a:schemeClr val="tx1"/>
                    </a:solidFill>
                    <a:latin typeface="Cambria Math" panose="02040503050406030204" pitchFamily="18" charset="0"/>
                    <a:ea typeface="Cambria Math" panose="02040503050406030204" pitchFamily="18" charset="0"/>
                  </a:rPr>
                  <a:t>直線</a:t>
                </a:r>
                <a:endParaRPr lang="en-US" altLang="zh-TW" sz="1800" dirty="0" smtClean="0">
                  <a:solidFill>
                    <a:schemeClr val="tx1"/>
                  </a:solidFill>
                  <a:latin typeface="Cambria Math" panose="02040503050406030204" pitchFamily="18" charset="0"/>
                  <a:ea typeface="Cambria Math" panose="02040503050406030204" pitchFamily="18" charset="0"/>
                </a:endParaRPr>
              </a:p>
              <a:p>
                <a:pPr marL="0" indent="0">
                  <a:lnSpc>
                    <a:spcPct val="150000"/>
                  </a:lnSpc>
                  <a:buNone/>
                </a:pPr>
                <a14:m>
                  <m:oMath xmlns:m="http://schemas.openxmlformats.org/officeDocument/2006/math">
                    <m:sSub>
                      <m:sSubPr>
                        <m:ctrlPr>
                          <a:rPr lang="en-US" altLang="zh-TW" sz="1800" i="1">
                            <a:solidFill>
                              <a:schemeClr val="tx1"/>
                            </a:solidFill>
                            <a:latin typeface="Cambria Math" panose="02040503050406030204" pitchFamily="18" charset="0"/>
                            <a:ea typeface="Cambria Math" panose="02040503050406030204" pitchFamily="18" charset="0"/>
                          </a:rPr>
                        </m:ctrlPr>
                      </m:sSubPr>
                      <m:e>
                        <m:r>
                          <a:rPr lang="en-US" altLang="zh-TW" sz="1800" i="1">
                            <a:solidFill>
                              <a:schemeClr val="tx1"/>
                            </a:solidFill>
                            <a:latin typeface="Cambria Math" panose="02040503050406030204" pitchFamily="18" charset="0"/>
                            <a:ea typeface="Cambria Math" panose="02040503050406030204" pitchFamily="18" charset="0"/>
                          </a:rPr>
                          <m:t>𝑑</m:t>
                        </m:r>
                      </m:e>
                      <m:sub>
                        <m:r>
                          <a:rPr lang="en-US" altLang="zh-TW" sz="1800" i="1" smtClean="0">
                            <a:solidFill>
                              <a:schemeClr val="tx1"/>
                            </a:solidFill>
                            <a:latin typeface="Cambria Math" panose="02040503050406030204" pitchFamily="18" charset="0"/>
                            <a:ea typeface="Cambria Math" panose="02040503050406030204" pitchFamily="18" charset="0"/>
                          </a:rPr>
                          <m:t>3</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m:rPr>
                                <m:nor/>
                              </m:rPr>
                              <a:rPr lang="en-US" altLang="zh-TW" sz="1800" i="1" dirty="0"/>
                              <m:t> </m:t>
                            </m:r>
                          </m:num>
                          <m:den>
                            <m:r>
                              <a:rPr lang="en-US" altLang="zh-TW" sz="1800" i="1">
                                <a:latin typeface="Cambria Math" panose="02040503050406030204" pitchFamily="18" charset="0"/>
                                <a:ea typeface="Cambria Math" panose="02040503050406030204" pitchFamily="18" charset="0"/>
                              </a:rPr>
                              <m:t>(1−</m:t>
                            </m:r>
                            <m:r>
                              <a:rPr lang="zh-TW" altLang="en-US" sz="1800" i="1">
                                <a:latin typeface="Cambria Math" panose="02040503050406030204" pitchFamily="18" charset="0"/>
                                <a:ea typeface="Cambria Math" panose="02040503050406030204" pitchFamily="18" charset="0"/>
                              </a:rPr>
                              <m:t>𝛼</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𝑉</m:t>
                            </m:r>
                            <m:r>
                              <a:rPr lang="en-US" altLang="zh-TW" sz="1800" i="1">
                                <a:latin typeface="Cambria Math" panose="02040503050406030204" pitchFamily="18" charset="0"/>
                              </a:rPr>
                              <m:t>(0)</m:t>
                            </m:r>
                          </m:den>
                        </m:f>
                        <m:r>
                          <a:rPr lang="en-US" altLang="zh-TW" sz="1800" i="1">
                            <a:latin typeface="Cambria Math" panose="02040503050406030204" pitchFamily="18" charset="0"/>
                            <a:ea typeface="Cambria Math" panose="02040503050406030204" pitchFamily="18" charset="0"/>
                          </a:rPr>
                          <m:t> </m:t>
                        </m:r>
                      </m:e>
                    </m:func>
                    <m:r>
                      <a:rPr lang="en-US" altLang="zh-TW" sz="1800" i="1">
                        <a:latin typeface="Cambria Math" panose="02040503050406030204" pitchFamily="18" charset="0"/>
                        <a:ea typeface="Cambria Math" panose="02040503050406030204" pitchFamily="18" charset="0"/>
                      </a:rPr>
                      <m:t>]</m:t>
                    </m:r>
                  </m:oMath>
                </a14:m>
                <a:r>
                  <a:rPr lang="zh-TW" altLang="en-US" sz="1800" dirty="0">
                    <a:latin typeface="Cambria Math" panose="02040503050406030204" pitchFamily="18" charset="0"/>
                    <a:ea typeface="Cambria Math" panose="02040503050406030204" pitchFamily="18" charset="0"/>
                  </a:rPr>
                  <a:t>直線</a:t>
                </a:r>
                <a:endParaRPr lang="en-US" altLang="zh-TW" sz="1800" i="1" dirty="0" smtClean="0">
                  <a:solidFill>
                    <a:schemeClr val="tx1"/>
                  </a:solidFill>
                  <a:latin typeface="Cambria Math" panose="02040503050406030204" pitchFamily="18" charset="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solidFill>
                                <a:schemeClr val="tx1"/>
                              </a:solidFill>
                              <a:latin typeface="Cambria Math" panose="02040503050406030204" pitchFamily="18" charset="0"/>
                              <a:ea typeface="Cambria Math" panose="02040503050406030204" pitchFamily="18" charset="0"/>
                            </a:rPr>
                          </m:ctrlPr>
                        </m:sSubPr>
                        <m:e>
                          <m:r>
                            <a:rPr lang="en-US" altLang="zh-TW" sz="1800" i="1">
                              <a:solidFill>
                                <a:schemeClr val="tx1"/>
                              </a:solidFill>
                              <a:latin typeface="Cambria Math" panose="02040503050406030204" pitchFamily="18" charset="0"/>
                              <a:ea typeface="Cambria Math" panose="02040503050406030204" pitchFamily="18" charset="0"/>
                            </a:rPr>
                            <m:t>𝑑</m:t>
                          </m:r>
                        </m:e>
                        <m:sub>
                          <m:r>
                            <a:rPr lang="en-US" altLang="zh-TW" sz="1800" i="1" smtClean="0">
                              <a:solidFill>
                                <a:schemeClr val="tx1"/>
                              </a:solidFill>
                              <a:latin typeface="Cambria Math" panose="02040503050406030204" pitchFamily="18" charset="0"/>
                              <a:ea typeface="Cambria Math" panose="02040503050406030204" pitchFamily="18" charset="0"/>
                            </a:rPr>
                            <m:t>4</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ea typeface="Cambria Math" panose="02040503050406030204" pitchFamily="18" charset="0"/>
                        </a:rPr>
                        <m:t>]</m:t>
                      </m:r>
                    </m:oMath>
                  </m:oMathPara>
                </a14:m>
                <a:endParaRPr lang="en-US" altLang="zh-TW" sz="1800" i="1" dirty="0" smtClean="0">
                  <a:solidFill>
                    <a:schemeClr val="tx1"/>
                  </a:solidFill>
                  <a:latin typeface="Cambria Math" panose="02040503050406030204" pitchFamily="18" charset="0"/>
                  <a:ea typeface="Cambria Math" panose="02040503050406030204" pitchFamily="18" charset="0"/>
                </a:endParaRPr>
              </a:p>
              <a:p>
                <a:pPr marL="0" indent="0">
                  <a:lnSpc>
                    <a:spcPct val="150000"/>
                  </a:lnSpc>
                  <a:buNone/>
                </a:pPr>
                <a14:m>
                  <m:oMath xmlns:m="http://schemas.openxmlformats.org/officeDocument/2006/math">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smtClean="0">
                            <a:latin typeface="Cambria Math" panose="02040503050406030204" pitchFamily="18" charset="0"/>
                            <a:ea typeface="Cambria Math" panose="02040503050406030204" pitchFamily="18" charset="0"/>
                          </a:rPr>
                          <m:t>4</m:t>
                        </m:r>
                        <m:r>
                          <a:rPr lang="en-US" altLang="zh-TW" sz="1800" i="1" dirty="0">
                            <a:latin typeface="Cambria Math" panose="02040503050406030204" pitchFamily="18" charset="0"/>
                            <a:ea typeface="Cambria Math" panose="02040503050406030204" pitchFamily="18" charset="0"/>
                          </a:rPr>
                          <m:t>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a14:m>
                <a:r>
                  <a:rPr lang="en-US" altLang="zh-TW" sz="1800" dirty="0">
                    <a:ea typeface="Cambria Math" panose="02040503050406030204" pitchFamily="18" charset="0"/>
                  </a:rPr>
                  <a:t> </a:t>
                </a:r>
                <a14:m>
                  <m:oMath xmlns:m="http://schemas.openxmlformats.org/officeDocument/2006/math">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b="0" i="1" smtClean="0">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d>
                          <m:dPr>
                            <m:begChr m:val="["/>
                            <m:endChr m:val="]"/>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num>
                              <m:den>
                                <m:r>
                                  <a:rPr lang="en-US" altLang="zh-TW" sz="1800" i="1">
                                    <a:latin typeface="Cambria Math" panose="02040503050406030204" pitchFamily="18" charset="0"/>
                                    <a:ea typeface="Cambria Math" panose="02040503050406030204" pitchFamily="18" charset="0"/>
                                  </a:rPr>
                                  <m:t>(1−</m:t>
                                </m:r>
                                <m:r>
                                  <a:rPr lang="zh-TW" altLang="en-US" sz="1800" i="1">
                                    <a:latin typeface="Cambria Math" panose="02040503050406030204" pitchFamily="18" charset="0"/>
                                    <a:ea typeface="Cambria Math" panose="02040503050406030204" pitchFamily="18" charset="0"/>
                                  </a:rPr>
                                  <m:t>𝛼</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ea typeface="Cambria Math" panose="02040503050406030204" pitchFamily="18" charset="0"/>
                              </a:rPr>
                              <m:t> </m:t>
                            </m:r>
                          </m:e>
                        </m:d>
                      </m:e>
                    </m:func>
                    <m:r>
                      <m:rPr>
                        <m:nor/>
                      </m:rPr>
                      <a:rPr lang="zh-TW" altLang="en-US" sz="1800" dirty="0">
                        <a:latin typeface="Cambria Math" panose="02040503050406030204" pitchFamily="18" charset="0"/>
                        <a:ea typeface="Cambria Math" panose="02040503050406030204" pitchFamily="18" charset="0"/>
                      </a:rPr>
                      <m:t>直線</m:t>
                    </m:r>
                    <m:r>
                      <a:rPr lang="zh-TW" altLang="en-US" sz="1800" i="1" dirty="0" smtClean="0">
                        <a:latin typeface="Cambria Math" panose="02040503050406030204" pitchFamily="18" charset="0"/>
                        <a:ea typeface="Cambria Math" panose="02040503050406030204" pitchFamily="18" charset="0"/>
                      </a:rPr>
                      <m:t> </m:t>
                    </m:r>
                    <m:r>
                      <a:rPr lang="zh-TW" altLang="en-US" sz="1800" i="1" dirty="0">
                        <a:latin typeface="Cambria Math" panose="02040503050406030204" pitchFamily="18" charset="0"/>
                        <a:ea typeface="Cambria Math" panose="02040503050406030204" pitchFamily="18" charset="0"/>
                      </a:rPr>
                      <m:t> </m:t>
                    </m:r>
                    <m:r>
                      <a:rPr lang="zh-TW" altLang="en-US" sz="1800" i="1" dirty="0" smtClean="0">
                        <a:latin typeface="Cambria Math" panose="02040503050406030204" pitchFamily="18" charset="0"/>
                        <a:ea typeface="Cambria Math" panose="02040503050406030204" pitchFamily="18" charset="0"/>
                      </a:rPr>
                      <m:t> </m:t>
                    </m:r>
                    <m:r>
                      <a:rPr lang="zh-TW" altLang="en-US" sz="1800" i="1" dirty="0">
                        <a:latin typeface="Cambria Math" panose="02040503050406030204" pitchFamily="18" charset="0"/>
                        <a:ea typeface="Cambria Math" panose="02040503050406030204" pitchFamily="18" charset="0"/>
                      </a:rPr>
                      <m:t>                 </m:t>
                    </m:r>
                    <m:r>
                      <a:rPr lang="zh-TW" altLang="en-US" sz="1800" i="1" dirty="0" smtClean="0">
                        <a:latin typeface="Cambria Math" panose="02040503050406030204" pitchFamily="18" charset="0"/>
                        <a:ea typeface="Cambria Math" panose="02040503050406030204" pitchFamily="18" charset="0"/>
                      </a:rPr>
                      <m:t> </m:t>
                    </m:r>
                    <m:r>
                      <a:rPr lang="zh-TW" altLang="en-US" sz="1800" i="1" dirty="0">
                        <a:latin typeface="Cambria Math" panose="02040503050406030204" pitchFamily="18" charset="0"/>
                        <a:ea typeface="Cambria Math" panose="02040503050406030204" pitchFamily="18" charset="0"/>
                      </a:rPr>
                      <m:t> </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smtClean="0">
                            <a:latin typeface="Cambria Math" panose="02040503050406030204" pitchFamily="18" charset="0"/>
                            <a:ea typeface="Cambria Math" panose="02040503050406030204" pitchFamily="18" charset="0"/>
                          </a:rPr>
                          <m:t>4</m:t>
                        </m:r>
                        <m:r>
                          <a:rPr lang="en-US" altLang="zh-TW" sz="1800" i="1" dirty="0">
                            <a:latin typeface="Cambria Math" panose="02040503050406030204" pitchFamily="18" charset="0"/>
                            <a:ea typeface="Cambria Math" panose="02040503050406030204" pitchFamily="18" charset="0"/>
                          </a:rPr>
                          <m:t>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smtClean="0">
                                <a:latin typeface="Cambria Math" panose="02040503050406030204" pitchFamily="18" charset="0"/>
                                <a:ea typeface="Cambria Math" panose="02040503050406030204" pitchFamily="18" charset="0"/>
                              </a:rPr>
                              <m:t>2</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a14:m>
                <a:r>
                  <a:rPr lang="en-US" altLang="zh-TW" sz="1800" dirty="0">
                    <a:ea typeface="Cambria Math" panose="02040503050406030204" pitchFamily="18" charset="0"/>
                  </a:rPr>
                  <a:t> </a:t>
                </a:r>
                <a14:m>
                  <m:oMath xmlns:m="http://schemas.openxmlformats.org/officeDocument/2006/math">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ea typeface="Cambria Math" panose="02040503050406030204" pitchFamily="18" charset="0"/>
                          </a:rPr>
                          <m:t> </m:t>
                        </m:r>
                      </m:e>
                    </m:func>
                    <m:r>
                      <a:rPr lang="en-US" altLang="zh-TW" sz="1800" i="1">
                        <a:latin typeface="Cambria Math" panose="02040503050406030204" pitchFamily="18" charset="0"/>
                        <a:ea typeface="Cambria Math" panose="02040503050406030204" pitchFamily="18" charset="0"/>
                      </a:rPr>
                      <m:t>] </m:t>
                    </m:r>
                  </m:oMath>
                </a14:m>
                <a:endParaRPr lang="en-US" altLang="zh-TW" sz="1800" i="1" dirty="0" smtClean="0">
                  <a:solidFill>
                    <a:schemeClr val="tx1"/>
                  </a:solidFill>
                  <a:latin typeface="Cambria Math" panose="02040503050406030204" pitchFamily="18" charset="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solidFill>
                                <a:schemeClr val="tx1"/>
                              </a:solidFill>
                              <a:latin typeface="Cambria Math" panose="02040503050406030204" pitchFamily="18" charset="0"/>
                              <a:ea typeface="Cambria Math" panose="02040503050406030204" pitchFamily="18" charset="0"/>
                            </a:rPr>
                          </m:ctrlPr>
                        </m:sSubPr>
                        <m:e>
                          <m:r>
                            <a:rPr lang="en-US" altLang="zh-TW" sz="1800" i="1">
                              <a:solidFill>
                                <a:schemeClr val="tx1"/>
                              </a:solidFill>
                              <a:latin typeface="Cambria Math" panose="02040503050406030204" pitchFamily="18" charset="0"/>
                              <a:ea typeface="Cambria Math" panose="02040503050406030204" pitchFamily="18" charset="0"/>
                            </a:rPr>
                            <m:t>𝑑</m:t>
                          </m:r>
                        </m:e>
                        <m:sub>
                          <m:r>
                            <a:rPr lang="en-US" altLang="zh-TW" sz="1800" i="1" smtClean="0">
                              <a:solidFill>
                                <a:schemeClr val="tx1"/>
                              </a:solidFill>
                              <a:latin typeface="Cambria Math" panose="02040503050406030204" pitchFamily="18" charset="0"/>
                              <a:ea typeface="Cambria Math" panose="02040503050406030204" pitchFamily="18" charset="0"/>
                            </a:rPr>
                            <m:t>5</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rPr>
                        <m:t>]</m:t>
                      </m:r>
                    </m:oMath>
                  </m:oMathPara>
                </a14:m>
                <a:endParaRPr lang="en-US" altLang="zh-TW" sz="1800" b="1" dirty="0" smtClean="0">
                  <a:solidFill>
                    <a:schemeClr val="tx1"/>
                  </a:solidFill>
                </a:endParaRPr>
              </a:p>
              <a:p>
                <a:pPr marL="0" indent="0">
                  <a:lnSpc>
                    <a:spcPct val="150000"/>
                  </a:lnSpc>
                  <a:buNone/>
                </a:pPr>
                <a14:m>
                  <m:oMath xmlns:m="http://schemas.openxmlformats.org/officeDocument/2006/math">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smtClean="0">
                            <a:latin typeface="Cambria Math" panose="02040503050406030204" pitchFamily="18" charset="0"/>
                            <a:ea typeface="Cambria Math" panose="02040503050406030204" pitchFamily="18" charset="0"/>
                          </a:rPr>
                          <m:t>5</m:t>
                        </m:r>
                        <m:r>
                          <a:rPr lang="en-US" altLang="zh-TW" sz="1800" i="1" dirty="0">
                            <a:latin typeface="Cambria Math" panose="02040503050406030204" pitchFamily="18" charset="0"/>
                            <a:ea typeface="Cambria Math" panose="02040503050406030204" pitchFamily="18" charset="0"/>
                          </a:rPr>
                          <m:t>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a14:m>
                <a:r>
                  <a:rPr lang="en-US" altLang="zh-TW" sz="1800" dirty="0">
                    <a:ea typeface="Cambria Math" panose="02040503050406030204" pitchFamily="18" charset="0"/>
                  </a:rPr>
                  <a:t> </a:t>
                </a:r>
                <a14:m>
                  <m:oMath xmlns:m="http://schemas.openxmlformats.org/officeDocument/2006/math">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b="0" i="1" smtClean="0">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b="0" i="1" smtClean="0">
                                <a:latin typeface="Cambria Math" panose="02040503050406030204" pitchFamily="18" charset="0"/>
                                <a:ea typeface="Cambria Math" panose="02040503050406030204" pitchFamily="18" charset="0"/>
                              </a:rPr>
                              <m:t>1</m:t>
                            </m:r>
                          </m:sub>
                        </m:sSub>
                      </m:den>
                    </m:f>
                    <m:func>
                      <m:funcPr>
                        <m:ctrlPr>
                          <a:rPr lang="en-US" altLang="zh-TW" sz="1800" i="1">
                            <a:latin typeface="Cambria Math" panose="02040503050406030204" pitchFamily="18" charset="0"/>
                            <a:ea typeface="Cambria Math" panose="02040503050406030204" pitchFamily="18" charset="0"/>
                          </a:rPr>
                        </m:ctrlPr>
                      </m:funcPr>
                      <m:fName>
                        <m:r>
                          <m:rPr>
                            <m:sty m:val="p"/>
                          </m:rPr>
                          <a:rPr lang="en-US" altLang="zh-TW" sz="1800">
                            <a:latin typeface="Cambria Math" panose="02040503050406030204" pitchFamily="18" charset="0"/>
                            <a:ea typeface="Cambria Math" panose="02040503050406030204" pitchFamily="18" charset="0"/>
                          </a:rPr>
                          <m:t>ln</m:t>
                        </m:r>
                      </m:fName>
                      <m:e>
                        <m:d>
                          <m:dPr>
                            <m:begChr m:val="["/>
                            <m:endChr m:val="]"/>
                            <m:ctrlPr>
                              <a:rPr lang="en-US" altLang="zh-TW" sz="1800" i="1">
                                <a:latin typeface="Cambria Math" panose="02040503050406030204" pitchFamily="18" charset="0"/>
                                <a:ea typeface="Cambria Math" panose="02040503050406030204" pitchFamily="18" charset="0"/>
                              </a:rPr>
                            </m:ctrlPr>
                          </m:dPr>
                          <m:e>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num>
                              <m:den>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d>
                      </m:e>
                    </m:func>
                    <m:r>
                      <m:rPr>
                        <m:nor/>
                      </m:rPr>
                      <a:rPr lang="zh-TW" altLang="en-US" sz="1800" dirty="0">
                        <a:latin typeface="Cambria Math" panose="02040503050406030204" pitchFamily="18" charset="0"/>
                        <a:ea typeface="Cambria Math" panose="02040503050406030204" pitchFamily="18" charset="0"/>
                      </a:rPr>
                      <m:t>直線</m:t>
                    </m:r>
                    <m:r>
                      <a:rPr lang="zh-TW" altLang="en-US" sz="1800" i="1" dirty="0" smtClean="0">
                        <a:latin typeface="Cambria Math" panose="02040503050406030204" pitchFamily="18" charset="0"/>
                        <a:ea typeface="Cambria Math" panose="02040503050406030204" pitchFamily="18" charset="0"/>
                      </a:rPr>
                      <m:t> </m:t>
                    </m:r>
                    <m:r>
                      <a:rPr lang="zh-TW" altLang="en-US" sz="1800" i="1" dirty="0">
                        <a:latin typeface="Cambria Math" panose="02040503050406030204" pitchFamily="18" charset="0"/>
                        <a:ea typeface="Cambria Math" panose="02040503050406030204" pitchFamily="18" charset="0"/>
                      </a:rPr>
                      <m:t>                       </m:t>
                    </m:r>
                    <m:r>
                      <a:rPr lang="zh-TW" altLang="en-US" sz="1800" i="1" dirty="0" smtClean="0">
                        <a:latin typeface="Cambria Math" panose="02040503050406030204" pitchFamily="18" charset="0"/>
                        <a:ea typeface="Cambria Math" panose="02040503050406030204" pitchFamily="18" charset="0"/>
                      </a:rPr>
                      <m:t> </m:t>
                    </m:r>
                    <m:r>
                      <a:rPr lang="zh-TW" altLang="en-US" sz="1800" i="1" dirty="0">
                        <a:latin typeface="Cambria Math" panose="02040503050406030204" pitchFamily="18" charset="0"/>
                        <a:ea typeface="Cambria Math" panose="02040503050406030204" pitchFamily="18" charset="0"/>
                      </a:rPr>
                      <m:t> </m:t>
                    </m:r>
                    <m:r>
                      <a:rPr lang="zh-TW" altLang="en-US" sz="1800" i="1" dirty="0" smtClean="0">
                        <a:latin typeface="Cambria Math" panose="02040503050406030204" pitchFamily="18" charset="0"/>
                        <a:ea typeface="Cambria Math" panose="02040503050406030204" pitchFamily="18" charset="0"/>
                      </a:rPr>
                      <m:t> </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smtClean="0">
                            <a:latin typeface="Cambria Math" panose="02040503050406030204" pitchFamily="18" charset="0"/>
                            <a:ea typeface="Cambria Math" panose="02040503050406030204" pitchFamily="18" charset="0"/>
                          </a:rPr>
                          <m:t>5</m:t>
                        </m:r>
                        <m:r>
                          <a:rPr lang="en-US" altLang="zh-TW" sz="1800" i="1" dirty="0">
                            <a:latin typeface="Cambria Math" panose="02040503050406030204" pitchFamily="18" charset="0"/>
                            <a:ea typeface="Cambria Math" panose="02040503050406030204" pitchFamily="18" charset="0"/>
                          </a:rPr>
                          <m:t>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smtClean="0">
                                <a:latin typeface="Cambria Math" panose="02040503050406030204" pitchFamily="18" charset="0"/>
                                <a:ea typeface="Cambria Math" panose="02040503050406030204" pitchFamily="18" charset="0"/>
                              </a:rPr>
                              <m:t>2</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a14:m>
                <a:r>
                  <a:rPr lang="en-US" altLang="zh-TW" sz="1800" dirty="0">
                    <a:ea typeface="Cambria Math" panose="02040503050406030204" pitchFamily="18" charset="0"/>
                  </a:rPr>
                  <a:t> </a:t>
                </a:r>
                <a14:m>
                  <m:oMath xmlns:m="http://schemas.openxmlformats.org/officeDocument/2006/math">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m:t>
                    </m:r>
                  </m:oMath>
                </a14:m>
                <a:endParaRPr lang="zh-TW" altLang="en-US" sz="1800" b="1" dirty="0">
                  <a:solidFill>
                    <a:schemeClr val="tx1"/>
                  </a:solidFill>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297287" y="1048499"/>
                <a:ext cx="11345214" cy="5809501"/>
              </a:xfrm>
              <a:blipFill rotWithShape="0">
                <a:blip r:embed="rId2"/>
                <a:stretch>
                  <a:fillRect/>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18</a:t>
            </a:fld>
            <a:endParaRPr lang="zh-TW" altLang="en-US"/>
          </a:p>
        </p:txBody>
      </p:sp>
    </p:spTree>
    <p:extLst>
      <p:ext uri="{BB962C8B-B14F-4D97-AF65-F5344CB8AC3E}">
        <p14:creationId xmlns:p14="http://schemas.microsoft.com/office/powerpoint/2010/main" val="2317224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425002" y="334851"/>
                <a:ext cx="11766997" cy="6645498"/>
              </a:xfrm>
            </p:spPr>
            <p:txBody>
              <a:bodyPr>
                <a:normAutofit/>
              </a:bodyPr>
              <a:lstStyle/>
              <a:p>
                <a:pPr marL="0" indent="0">
                  <a:lnSpc>
                    <a:spcPct val="150000"/>
                  </a:lnSpc>
                  <a:buNone/>
                </a:pPr>
                <a:r>
                  <a:rPr lang="en-US" altLang="zh-TW" sz="1800" dirty="0" smtClean="0"/>
                  <a:t>For all condition:</a:t>
                </a:r>
              </a:p>
              <a:p>
                <a:pPr marL="0" indent="0">
                  <a:lnSpc>
                    <a:spcPct val="150000"/>
                  </a:lnSpc>
                  <a:buNone/>
                </a:pPr>
                <a:r>
                  <a:rPr lang="zh-TW" altLang="en-US" sz="1800" dirty="0" smtClean="0"/>
                  <a:t>垂直線  </a:t>
                </a:r>
                <a:r>
                  <a:rPr lang="en-US" altLang="zh-TW" sz="1800" dirty="0" smtClean="0"/>
                  <a:t>:</a:t>
                </a:r>
                <a14:m>
                  <m:oMath xmlns:m="http://schemas.openxmlformats.org/officeDocument/2006/math">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d>
                          <m:dPr>
                            <m:begChr m:val="["/>
                            <m:endChr m:val="]"/>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num>
                              <m:den>
                                <m:r>
                                  <a:rPr lang="en-US" altLang="zh-TW" sz="1800" i="1">
                                    <a:latin typeface="Cambria Math" panose="02040503050406030204" pitchFamily="18" charset="0"/>
                                    <a:ea typeface="Cambria Math" panose="02040503050406030204" pitchFamily="18" charset="0"/>
                                  </a:rPr>
                                  <m:t>(1−</m:t>
                                </m:r>
                                <m:r>
                                  <a:rPr lang="zh-TW" altLang="en-US" sz="1800" i="1">
                                    <a:latin typeface="Cambria Math" panose="02040503050406030204" pitchFamily="18" charset="0"/>
                                    <a:ea typeface="Cambria Math" panose="02040503050406030204" pitchFamily="18" charset="0"/>
                                  </a:rPr>
                                  <m:t>𝛼</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ea typeface="Cambria Math" panose="02040503050406030204" pitchFamily="18" charset="0"/>
                              </a:rPr>
                              <m:t> </m:t>
                            </m:r>
                          </m:e>
                        </m:d>
                      </m:e>
                    </m:func>
                    <m:r>
                      <a:rPr lang="en-US" altLang="zh-TW" sz="1800" i="1">
                        <a:latin typeface="Cambria Math" panose="02040503050406030204" pitchFamily="18" charset="0"/>
                        <a:ea typeface="Cambria Math" panose="02040503050406030204" pitchFamily="18" charset="0"/>
                      </a:rPr>
                      <m:t>&gt;</m:t>
                    </m:r>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𝐺</m:t>
                            </m:r>
                            <m:r>
                              <a:rPr lang="en-US" altLang="zh-TW" sz="1800" i="1">
                                <a:latin typeface="Cambria Math" panose="02040503050406030204" pitchFamily="18" charset="0"/>
                                <a:ea typeface="Cambria Math" panose="02040503050406030204" pitchFamily="18" charset="0"/>
                              </a:rPr>
                              <m:t>(0)</m:t>
                            </m:r>
                          </m:num>
                          <m:den>
                            <m:r>
                              <a:rPr lang="en-US" altLang="zh-TW" sz="1800" i="1">
                                <a:latin typeface="Cambria Math" panose="02040503050406030204" pitchFamily="18" charset="0"/>
                              </a:rPr>
                              <m:t>𝑉</m:t>
                            </m:r>
                            <m:r>
                              <a:rPr lang="en-US" altLang="zh-TW" sz="1800" i="1">
                                <a:latin typeface="Cambria Math" panose="02040503050406030204" pitchFamily="18" charset="0"/>
                              </a:rPr>
                              <m:t>(0)</m:t>
                            </m:r>
                          </m:den>
                        </m:f>
                        <m:r>
                          <a:rPr lang="en-US" altLang="zh-TW" sz="1800" i="1">
                            <a:latin typeface="Cambria Math" panose="02040503050406030204" pitchFamily="18" charset="0"/>
                            <a:ea typeface="Cambria Math" panose="02040503050406030204" pitchFamily="18" charset="0"/>
                          </a:rPr>
                          <m:t> </m:t>
                        </m:r>
                      </m:e>
                    </m:func>
                    <m:r>
                      <a:rPr lang="en-US" altLang="zh-TW" sz="1800" i="1">
                        <a:latin typeface="Cambria Math" panose="02040503050406030204" pitchFamily="18" charset="0"/>
                        <a:ea typeface="Cambria Math" panose="02040503050406030204" pitchFamily="18" charset="0"/>
                      </a:rPr>
                      <m:t>]&gt;</m:t>
                    </m:r>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d>
                          <m:dPr>
                            <m:begChr m:val="["/>
                            <m:endChr m:val="]"/>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num>
                              <m:den>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ea typeface="Cambria Math" panose="02040503050406030204" pitchFamily="18" charset="0"/>
                              </a:rPr>
                              <m:t> </m:t>
                            </m:r>
                          </m:e>
                        </m:d>
                      </m:e>
                    </m:func>
                    <m:r>
                      <a:rPr lang="zh-TW" altLang="en-US" sz="1800" i="1">
                        <a:latin typeface="Cambria Math" panose="02040503050406030204" pitchFamily="18" charset="0"/>
                        <a:ea typeface="Cambria Math" panose="02040503050406030204" pitchFamily="18" charset="0"/>
                      </a:rPr>
                      <m:t>    </m:t>
                    </m:r>
                    <m:sSub>
                      <m:sSubPr>
                        <m:ctrlPr>
                          <a:rPr lang="en-US" altLang="zh-TW" sz="1800" i="1" dirty="0" smtClean="0">
                            <a:solidFill>
                              <a:srgbClr val="FF0000"/>
                            </a:solidFill>
                            <a:latin typeface="Cambria Math" panose="02040503050406030204" pitchFamily="18" charset="0"/>
                            <a:ea typeface="Cambria Math" panose="02040503050406030204" pitchFamily="18" charset="0"/>
                          </a:rPr>
                        </m:ctrlPr>
                      </m:sSubPr>
                      <m:e>
                        <m:r>
                          <a:rPr lang="zh-TW" altLang="en-US" sz="1800" i="1" dirty="0" smtClean="0">
                            <a:solidFill>
                              <a:srgbClr val="FF0000"/>
                            </a:solidFill>
                            <a:latin typeface="Cambria Math" panose="02040503050406030204" pitchFamily="18" charset="0"/>
                            <a:ea typeface="Cambria Math" panose="02040503050406030204" pitchFamily="18" charset="0"/>
                          </a:rPr>
                          <m:t> </m:t>
                        </m:r>
                        <m:r>
                          <a:rPr lang="zh-TW" altLang="en-US" sz="1800" i="1" dirty="0">
                            <a:solidFill>
                              <a:srgbClr val="FF0000"/>
                            </a:solidFill>
                            <a:latin typeface="Cambria Math" panose="02040503050406030204" pitchFamily="18" charset="0"/>
                            <a:ea typeface="Cambria Math" panose="02040503050406030204" pitchFamily="18" charset="0"/>
                          </a:rPr>
                          <m:t> </m:t>
                        </m:r>
                        <m:r>
                          <a:rPr lang="zh-TW" altLang="en-US" sz="1800" i="1" dirty="0" smtClean="0">
                            <a:solidFill>
                              <a:srgbClr val="FF0000"/>
                            </a:solidFill>
                            <a:latin typeface="Cambria Math" panose="02040503050406030204" pitchFamily="18" charset="0"/>
                            <a:ea typeface="Cambria Math" panose="02040503050406030204" pitchFamily="18" charset="0"/>
                          </a:rPr>
                          <m:t> </m:t>
                        </m:r>
                        <m:r>
                          <a:rPr lang="zh-TW" altLang="en-US" sz="1800" i="1" dirty="0">
                            <a:solidFill>
                              <a:srgbClr val="FF0000"/>
                            </a:solidFill>
                            <a:latin typeface="Cambria Math" panose="02040503050406030204" pitchFamily="18" charset="0"/>
                            <a:ea typeface="Cambria Math" panose="02040503050406030204" pitchFamily="18" charset="0"/>
                          </a:rPr>
                          <m:t> </m:t>
                        </m:r>
                        <m:r>
                          <a:rPr lang="en-US" altLang="zh-TW" sz="1800" i="1" dirty="0">
                            <a:solidFill>
                              <a:srgbClr val="FF0000"/>
                            </a:solidFill>
                            <a:latin typeface="Cambria Math" panose="02040503050406030204" pitchFamily="18" charset="0"/>
                            <a:ea typeface="Cambria Math" panose="02040503050406030204" pitchFamily="18" charset="0"/>
                          </a:rPr>
                          <m:t>𝑑</m:t>
                        </m:r>
                      </m:e>
                      <m:sub>
                        <m:r>
                          <a:rPr lang="en-US" altLang="zh-TW" sz="1800" i="1" dirty="0">
                            <a:solidFill>
                              <a:srgbClr val="FF0000"/>
                            </a:solidFill>
                            <a:latin typeface="Cambria Math" panose="02040503050406030204" pitchFamily="18" charset="0"/>
                            <a:ea typeface="Cambria Math" panose="02040503050406030204" pitchFamily="18" charset="0"/>
                          </a:rPr>
                          <m:t>4_</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𝑏</m:t>
                            </m:r>
                          </m:e>
                          <m:sub>
                            <m:r>
                              <a:rPr lang="en-US" altLang="zh-TW" sz="1800" i="1" dirty="0">
                                <a:solidFill>
                                  <a:srgbClr val="FF0000"/>
                                </a:solidFill>
                                <a:latin typeface="Cambria Math" panose="02040503050406030204" pitchFamily="18" charset="0"/>
                                <a:ea typeface="Cambria Math" panose="02040503050406030204" pitchFamily="18" charset="0"/>
                              </a:rPr>
                              <m:t>1</m:t>
                            </m:r>
                          </m:sub>
                        </m:sSub>
                        <m:r>
                          <a:rPr lang="en-US" altLang="zh-TW" sz="1800" i="1" dirty="0">
                            <a:solidFill>
                              <a:srgbClr val="FF0000"/>
                            </a:solidFill>
                            <a:latin typeface="Cambria Math" panose="02040503050406030204" pitchFamily="18" charset="0"/>
                            <a:ea typeface="Cambria Math" panose="02040503050406030204" pitchFamily="18" charset="0"/>
                          </a:rPr>
                          <m:t>_</m:t>
                        </m:r>
                        <m:r>
                          <a:rPr lang="en-US" altLang="zh-TW" sz="1800" i="1" dirty="0">
                            <a:solidFill>
                              <a:srgbClr val="FF0000"/>
                            </a:solidFill>
                            <a:latin typeface="Cambria Math" panose="02040503050406030204" pitchFamily="18" charset="0"/>
                            <a:ea typeface="Cambria Math" panose="02040503050406030204" pitchFamily="18" charset="0"/>
                          </a:rPr>
                          <m:t>𝑎𝑠𝑦𝑚</m:t>
                        </m:r>
                      </m:sub>
                    </m:sSub>
                    <m:r>
                      <a:rPr lang="en-US" altLang="zh-TW" sz="1800" i="1" dirty="0">
                        <a:solidFill>
                          <a:srgbClr val="FF0000"/>
                        </a:solidFill>
                        <a:latin typeface="Cambria Math" panose="02040503050406030204" pitchFamily="18" charset="0"/>
                        <a:ea typeface="Cambria Math" panose="02040503050406030204" pitchFamily="18" charset="0"/>
                      </a:rPr>
                      <m:t>&gt;</m:t>
                    </m:r>
                    <m:sSub>
                      <m:sSubPr>
                        <m:ctrlPr>
                          <a:rPr lang="en-US" altLang="zh-TW" sz="1800" i="1">
                            <a:solidFill>
                              <a:srgbClr val="FF0000"/>
                            </a:solidFill>
                            <a:latin typeface="Cambria Math" panose="02040503050406030204" pitchFamily="18" charset="0"/>
                            <a:ea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𝑑</m:t>
                        </m:r>
                      </m:e>
                      <m:sub>
                        <m:r>
                          <a:rPr lang="en-US" altLang="zh-TW" sz="1800" i="1">
                            <a:solidFill>
                              <a:srgbClr val="FF0000"/>
                            </a:solidFill>
                            <a:latin typeface="Cambria Math" panose="02040503050406030204" pitchFamily="18" charset="0"/>
                            <a:ea typeface="Cambria Math" panose="02040503050406030204" pitchFamily="18" charset="0"/>
                          </a:rPr>
                          <m:t>2</m:t>
                        </m:r>
                      </m:sub>
                    </m:sSub>
                    <m:r>
                      <a:rPr lang="en-US" altLang="zh-TW" sz="1800" i="1">
                        <a:solidFill>
                          <a:srgbClr val="FF0000"/>
                        </a:solidFill>
                        <a:latin typeface="Cambria Math" panose="02040503050406030204" pitchFamily="18" charset="0"/>
                        <a:ea typeface="Cambria Math" panose="02040503050406030204" pitchFamily="18" charset="0"/>
                      </a:rPr>
                      <m:t>&gt;</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𝑑</m:t>
                        </m:r>
                      </m:e>
                      <m:sub>
                        <m:r>
                          <a:rPr lang="en-US" altLang="zh-TW" sz="1800" i="1" dirty="0">
                            <a:solidFill>
                              <a:srgbClr val="FF0000"/>
                            </a:solidFill>
                            <a:latin typeface="Cambria Math" panose="02040503050406030204" pitchFamily="18" charset="0"/>
                            <a:ea typeface="Cambria Math" panose="02040503050406030204" pitchFamily="18" charset="0"/>
                          </a:rPr>
                          <m:t>1_</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𝑏</m:t>
                            </m:r>
                          </m:e>
                          <m:sub>
                            <m:r>
                              <a:rPr lang="en-US" altLang="zh-TW" sz="1800" i="1" dirty="0">
                                <a:solidFill>
                                  <a:srgbClr val="FF0000"/>
                                </a:solidFill>
                                <a:latin typeface="Cambria Math" panose="02040503050406030204" pitchFamily="18" charset="0"/>
                                <a:ea typeface="Cambria Math" panose="02040503050406030204" pitchFamily="18" charset="0"/>
                              </a:rPr>
                              <m:t>1</m:t>
                            </m:r>
                          </m:sub>
                        </m:sSub>
                        <m:r>
                          <a:rPr lang="en-US" altLang="zh-TW" sz="1800" i="1" dirty="0">
                            <a:solidFill>
                              <a:srgbClr val="FF0000"/>
                            </a:solidFill>
                            <a:latin typeface="Cambria Math" panose="02040503050406030204" pitchFamily="18" charset="0"/>
                            <a:ea typeface="Cambria Math" panose="02040503050406030204" pitchFamily="18" charset="0"/>
                          </a:rPr>
                          <m:t>_</m:t>
                        </m:r>
                        <m:r>
                          <a:rPr lang="en-US" altLang="zh-TW" sz="1800" i="1" dirty="0">
                            <a:solidFill>
                              <a:srgbClr val="FF0000"/>
                            </a:solidFill>
                            <a:latin typeface="Cambria Math" panose="02040503050406030204" pitchFamily="18" charset="0"/>
                            <a:ea typeface="Cambria Math" panose="02040503050406030204" pitchFamily="18" charset="0"/>
                          </a:rPr>
                          <m:t>𝑎𝑠𝑦𝑚</m:t>
                        </m:r>
                      </m:sub>
                    </m:sSub>
                  </m:oMath>
                </a14:m>
                <a:endParaRPr lang="en-US" altLang="zh-TW" sz="1800" dirty="0" smtClean="0">
                  <a:ea typeface="Cambria Math" panose="02040503050406030204" pitchFamily="18" charset="0"/>
                </a:endParaRPr>
              </a:p>
              <a:p>
                <a:pPr marL="0" indent="0">
                  <a:lnSpc>
                    <a:spcPct val="150000"/>
                  </a:lnSpc>
                  <a:buNone/>
                </a:pPr>
                <a:r>
                  <a:rPr lang="en-US" altLang="zh-TW" sz="1800" dirty="0" smtClean="0">
                    <a:ea typeface="Cambria Math" panose="02040503050406030204" pitchFamily="18" charset="0"/>
                  </a:rPr>
                  <a:t>	</a:t>
                </a:r>
                <a14:m>
                  <m:oMath xmlns:m="http://schemas.openxmlformats.org/officeDocument/2006/math">
                    <m:r>
                      <a:rPr lang="en-US" altLang="zh-TW"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 </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oMath>
                </a14:m>
                <a:r>
                  <a:rPr lang="en-US" altLang="zh-TW" sz="1800" dirty="0"/>
                  <a:t> </a:t>
                </a:r>
                <a14:m>
                  <m:oMath xmlns:m="http://schemas.openxmlformats.org/officeDocument/2006/math">
                    <m:r>
                      <a:rPr lang="en-US" altLang="zh-TW" sz="1800" i="1">
                        <a:latin typeface="Cambria Math" panose="02040503050406030204" pitchFamily="18" charset="0"/>
                      </a:rPr>
                      <m:t>&gt; </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𝐴</m:t>
                    </m:r>
                  </m:oMath>
                </a14:m>
                <a:endParaRPr lang="en-US" altLang="zh-TW" sz="1800" dirty="0" smtClean="0"/>
              </a:p>
              <a:p>
                <a:pPr marL="0" indent="0">
                  <a:lnSpc>
                    <a:spcPct val="150000"/>
                  </a:lnSpc>
                  <a:buNone/>
                </a:pPr>
                <a14:m>
                  <m:oMath xmlns:m="http://schemas.openxmlformats.org/officeDocument/2006/math">
                    <m:sSub>
                      <m:sSubPr>
                        <m:ctrlPr>
                          <a:rPr lang="en-US" altLang="zh-TW" sz="1800" i="1" smtClean="0">
                            <a:solidFill>
                              <a:srgbClr val="FF0000"/>
                            </a:solidFill>
                            <a:latin typeface="Cambria Math" panose="02040503050406030204" pitchFamily="18" charset="0"/>
                            <a:ea typeface="Cambria Math" panose="02040503050406030204" pitchFamily="18" charset="0"/>
                          </a:rPr>
                        </m:ctrlPr>
                      </m:sSubPr>
                      <m:e>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d>
                              <m:dPr>
                                <m:begChr m:val="["/>
                                <m:endChr m:val="]"/>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num>
                                  <m:den>
                                    <m:r>
                                      <a:rPr lang="en-US" altLang="zh-TW" sz="1800" i="1">
                                        <a:latin typeface="Cambria Math" panose="02040503050406030204" pitchFamily="18" charset="0"/>
                                        <a:ea typeface="Cambria Math" panose="02040503050406030204" pitchFamily="18" charset="0"/>
                                      </a:rPr>
                                      <m:t>(1−</m:t>
                                    </m:r>
                                    <m:r>
                                      <a:rPr lang="zh-TW" altLang="en-US" sz="1800" i="1">
                                        <a:latin typeface="Cambria Math" panose="02040503050406030204" pitchFamily="18" charset="0"/>
                                        <a:ea typeface="Cambria Math" panose="02040503050406030204" pitchFamily="18" charset="0"/>
                                      </a:rPr>
                                      <m:t>𝛼</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ea typeface="Cambria Math" panose="02040503050406030204" pitchFamily="18" charset="0"/>
                                  </a:rPr>
                                  <m:t> </m:t>
                                </m:r>
                              </m:e>
                            </m:d>
                          </m:e>
                        </m:func>
                        <m:r>
                          <a:rPr lang="en-US" altLang="zh-TW" sz="1800" i="1">
                            <a:latin typeface="Cambria Math" panose="02040503050406030204" pitchFamily="18" charset="0"/>
                            <a:ea typeface="Cambria Math" panose="02040503050406030204" pitchFamily="18" charset="0"/>
                          </a:rPr>
                          <m:t>&gt;</m:t>
                        </m:r>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num>
                              <m:den>
                                <m:r>
                                  <a:rPr lang="en-US" altLang="zh-TW" sz="1800" i="1">
                                    <a:latin typeface="Cambria Math" panose="02040503050406030204" pitchFamily="18" charset="0"/>
                                    <a:ea typeface="Cambria Math" panose="02040503050406030204" pitchFamily="18" charset="0"/>
                                  </a:rPr>
                                  <m:t>(1−</m:t>
                                </m:r>
                                <m:r>
                                  <a:rPr lang="zh-TW" altLang="en-US" sz="1800" i="1">
                                    <a:latin typeface="Cambria Math" panose="02040503050406030204" pitchFamily="18" charset="0"/>
                                    <a:ea typeface="Cambria Math" panose="02040503050406030204" pitchFamily="18" charset="0"/>
                                  </a:rPr>
                                  <m:t>𝛼</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𝑉</m:t>
                                </m:r>
                                <m:r>
                                  <a:rPr lang="en-US" altLang="zh-TW" sz="1800" i="1">
                                    <a:latin typeface="Cambria Math" panose="02040503050406030204" pitchFamily="18" charset="0"/>
                                  </a:rPr>
                                  <m:t>(0)</m:t>
                                </m:r>
                              </m:den>
                            </m:f>
                            <m:r>
                              <a:rPr lang="en-US" altLang="zh-TW" sz="1800" i="1">
                                <a:latin typeface="Cambria Math" panose="02040503050406030204" pitchFamily="18" charset="0"/>
                                <a:ea typeface="Cambria Math" panose="02040503050406030204" pitchFamily="18" charset="0"/>
                              </a:rPr>
                              <m:t> </m:t>
                            </m:r>
                          </m:e>
                        </m:func>
                        <m:r>
                          <a:rPr lang="en-US" altLang="zh-TW" sz="1800" i="1">
                            <a:latin typeface="Cambria Math" panose="02040503050406030204" pitchFamily="18" charset="0"/>
                            <a:ea typeface="Cambria Math" panose="02040503050406030204" pitchFamily="18" charset="0"/>
                          </a:rPr>
                          <m:t>]&gt;</m:t>
                        </m:r>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d>
                              <m:dPr>
                                <m:begChr m:val="["/>
                                <m:endChr m:val="]"/>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num>
                                  <m:den>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ea typeface="Cambria Math" panose="02040503050406030204" pitchFamily="18" charset="0"/>
                                  </a:rPr>
                                  <m:t> </m:t>
                                </m:r>
                              </m:e>
                            </m:d>
                          </m:e>
                        </m:func>
                        <m:r>
                          <a:rPr lang="zh-TW" altLang="en-US" sz="1800" i="1">
                            <a:latin typeface="Cambria Math" panose="02040503050406030204" pitchFamily="18" charset="0"/>
                            <a:ea typeface="Cambria Math" panose="02040503050406030204" pitchFamily="18" charset="0"/>
                          </a:rPr>
                          <m:t>             </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zh-TW" altLang="en-US" sz="1800" i="1" dirty="0">
                                <a:solidFill>
                                  <a:srgbClr val="FF0000"/>
                                </a:solidFill>
                                <a:latin typeface="Cambria Math" panose="02040503050406030204" pitchFamily="18" charset="0"/>
                                <a:ea typeface="Cambria Math" panose="02040503050406030204" pitchFamily="18" charset="0"/>
                              </a:rPr>
                              <m:t>       </m:t>
                            </m:r>
                            <m:r>
                              <a:rPr lang="en-US" altLang="zh-TW" sz="1800" i="1" dirty="0">
                                <a:solidFill>
                                  <a:srgbClr val="FF0000"/>
                                </a:solidFill>
                                <a:latin typeface="Cambria Math" panose="02040503050406030204" pitchFamily="18" charset="0"/>
                                <a:ea typeface="Cambria Math" panose="02040503050406030204" pitchFamily="18" charset="0"/>
                              </a:rPr>
                              <m:t>𝑑</m:t>
                            </m:r>
                          </m:e>
                          <m:sub>
                            <m:r>
                              <a:rPr lang="en-US" altLang="zh-TW" sz="1800" i="1" dirty="0">
                                <a:solidFill>
                                  <a:srgbClr val="FF0000"/>
                                </a:solidFill>
                                <a:latin typeface="Cambria Math" panose="02040503050406030204" pitchFamily="18" charset="0"/>
                                <a:ea typeface="Cambria Math" panose="02040503050406030204" pitchFamily="18" charset="0"/>
                              </a:rPr>
                              <m:t>4_</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𝑏</m:t>
                                </m:r>
                              </m:e>
                              <m:sub>
                                <m:r>
                                  <a:rPr lang="en-US" altLang="zh-TW" sz="1800" i="1" dirty="0">
                                    <a:solidFill>
                                      <a:srgbClr val="FF0000"/>
                                    </a:solidFill>
                                    <a:latin typeface="Cambria Math" panose="02040503050406030204" pitchFamily="18" charset="0"/>
                                    <a:ea typeface="Cambria Math" panose="02040503050406030204" pitchFamily="18" charset="0"/>
                                  </a:rPr>
                                  <m:t>1</m:t>
                                </m:r>
                              </m:sub>
                            </m:sSub>
                            <m:r>
                              <a:rPr lang="en-US" altLang="zh-TW" sz="1800" i="1" dirty="0">
                                <a:solidFill>
                                  <a:srgbClr val="FF0000"/>
                                </a:solidFill>
                                <a:latin typeface="Cambria Math" panose="02040503050406030204" pitchFamily="18" charset="0"/>
                                <a:ea typeface="Cambria Math" panose="02040503050406030204" pitchFamily="18" charset="0"/>
                              </a:rPr>
                              <m:t>_</m:t>
                            </m:r>
                            <m:r>
                              <a:rPr lang="en-US" altLang="zh-TW" sz="1800" i="1" dirty="0">
                                <a:solidFill>
                                  <a:srgbClr val="FF0000"/>
                                </a:solidFill>
                                <a:latin typeface="Cambria Math" panose="02040503050406030204" pitchFamily="18" charset="0"/>
                                <a:ea typeface="Cambria Math" panose="02040503050406030204" pitchFamily="18" charset="0"/>
                              </a:rPr>
                              <m:t>𝑎𝑠𝑦𝑚</m:t>
                            </m:r>
                          </m:sub>
                        </m:sSub>
                        <m:r>
                          <a:rPr lang="en-US" altLang="zh-TW" sz="1800" i="1" smtClean="0">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𝑑</m:t>
                        </m:r>
                      </m:e>
                      <m:sub>
                        <m:r>
                          <a:rPr lang="en-US" altLang="zh-TW" sz="1800" b="0" i="1" smtClean="0">
                            <a:solidFill>
                              <a:srgbClr val="FF0000"/>
                            </a:solidFill>
                            <a:latin typeface="Cambria Math" panose="02040503050406030204" pitchFamily="18" charset="0"/>
                            <a:ea typeface="Cambria Math" panose="02040503050406030204" pitchFamily="18" charset="0"/>
                          </a:rPr>
                          <m:t>3</m:t>
                        </m:r>
                      </m:sub>
                    </m:sSub>
                    <m:r>
                      <a:rPr lang="en-US" altLang="zh-TW" sz="1800" i="1">
                        <a:solidFill>
                          <a:srgbClr val="FF0000"/>
                        </a:solidFill>
                        <a:latin typeface="Cambria Math" panose="02040503050406030204" pitchFamily="18" charset="0"/>
                        <a:ea typeface="Cambria Math" panose="02040503050406030204" pitchFamily="18" charset="0"/>
                      </a:rPr>
                      <m:t>&gt;</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𝑑</m:t>
                        </m:r>
                      </m:e>
                      <m:sub>
                        <m:r>
                          <a:rPr lang="en-US" altLang="zh-TW" sz="1800" i="1" dirty="0">
                            <a:solidFill>
                              <a:srgbClr val="FF0000"/>
                            </a:solidFill>
                            <a:latin typeface="Cambria Math" panose="02040503050406030204" pitchFamily="18" charset="0"/>
                            <a:ea typeface="Cambria Math" panose="02040503050406030204" pitchFamily="18" charset="0"/>
                          </a:rPr>
                          <m:t>1_</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𝑏</m:t>
                            </m:r>
                          </m:e>
                          <m:sub>
                            <m:r>
                              <a:rPr lang="en-US" altLang="zh-TW" sz="1800" i="1" dirty="0">
                                <a:solidFill>
                                  <a:srgbClr val="FF0000"/>
                                </a:solidFill>
                                <a:latin typeface="Cambria Math" panose="02040503050406030204" pitchFamily="18" charset="0"/>
                                <a:ea typeface="Cambria Math" panose="02040503050406030204" pitchFamily="18" charset="0"/>
                              </a:rPr>
                              <m:t>1</m:t>
                            </m:r>
                          </m:sub>
                        </m:sSub>
                        <m:r>
                          <a:rPr lang="en-US" altLang="zh-TW" sz="1800" i="1" dirty="0">
                            <a:solidFill>
                              <a:srgbClr val="FF0000"/>
                            </a:solidFill>
                            <a:latin typeface="Cambria Math" panose="02040503050406030204" pitchFamily="18" charset="0"/>
                            <a:ea typeface="Cambria Math" panose="02040503050406030204" pitchFamily="18" charset="0"/>
                          </a:rPr>
                          <m:t>_</m:t>
                        </m:r>
                        <m:r>
                          <a:rPr lang="en-US" altLang="zh-TW" sz="1800" i="1" dirty="0">
                            <a:solidFill>
                              <a:srgbClr val="FF0000"/>
                            </a:solidFill>
                            <a:latin typeface="Cambria Math" panose="02040503050406030204" pitchFamily="18" charset="0"/>
                            <a:ea typeface="Cambria Math" panose="02040503050406030204" pitchFamily="18" charset="0"/>
                          </a:rPr>
                          <m:t>𝑎𝑠𝑦𝑚</m:t>
                        </m:r>
                      </m:sub>
                    </m:sSub>
                  </m:oMath>
                </a14:m>
                <a:r>
                  <a:rPr lang="zh-TW" altLang="en-US" sz="1800" dirty="0" smtClean="0"/>
                  <a:t> </a:t>
                </a:r>
                <a:endParaRPr lang="en-US" altLang="zh-TW" sz="1800" dirty="0" smtClean="0"/>
              </a:p>
              <a:p>
                <a:pPr marL="0" indent="0">
                  <a:lnSpc>
                    <a:spcPct val="150000"/>
                  </a:lnSpc>
                  <a:buNone/>
                </a:pPr>
                <a:r>
                  <a:rPr lang="en-US" altLang="zh-TW" sz="1800" dirty="0" smtClean="0">
                    <a:ea typeface="Cambria Math" panose="02040503050406030204" pitchFamily="18" charset="0"/>
                  </a:rPr>
                  <a:t>	</a:t>
                </a:r>
                <a14:m>
                  <m:oMath xmlns:m="http://schemas.openxmlformats.org/officeDocument/2006/math">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oMath>
                </a14:m>
                <a:r>
                  <a:rPr lang="en-US" altLang="zh-TW" sz="1800" dirty="0">
                    <a:ea typeface="Cambria Math" panose="02040503050406030204" pitchFamily="18" charset="0"/>
                  </a:rPr>
                  <a:t> </a:t>
                </a:r>
                <a14:m>
                  <m:oMath xmlns:m="http://schemas.openxmlformats.org/officeDocument/2006/math">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&gt; </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𝐴</m:t>
                    </m:r>
                  </m:oMath>
                </a14:m>
                <a:endParaRPr lang="zh-TW" altLang="en-US" sz="1800" dirty="0"/>
              </a:p>
              <a:p>
                <a:pPr marL="0" indent="0">
                  <a:lnSpc>
                    <a:spcPct val="150000"/>
                  </a:lnSpc>
                  <a:buNone/>
                </a:pPr>
                <a14:m>
                  <m:oMathPara xmlns:m="http://schemas.openxmlformats.org/officeDocument/2006/math">
                    <m:oMathParaPr>
                      <m:jc m:val="left"/>
                    </m:oMathParaPr>
                    <m:oMath xmlns:m="http://schemas.openxmlformats.org/officeDocument/2006/math">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num>
                            <m:den>
                              <m:r>
                                <a:rPr lang="en-US" altLang="zh-TW" sz="1800" i="1">
                                  <a:latin typeface="Cambria Math" panose="02040503050406030204" pitchFamily="18" charset="0"/>
                                  <a:ea typeface="Cambria Math" panose="02040503050406030204" pitchFamily="18" charset="0"/>
                                </a:rPr>
                                <m:t>(1−</m:t>
                              </m:r>
                              <m:r>
                                <a:rPr lang="zh-TW" altLang="en-US" sz="1800" i="1">
                                  <a:latin typeface="Cambria Math" panose="02040503050406030204" pitchFamily="18" charset="0"/>
                                  <a:ea typeface="Cambria Math" panose="02040503050406030204" pitchFamily="18" charset="0"/>
                                </a:rPr>
                                <m:t>𝛼</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rPr>
                            <m:t>]</m:t>
                          </m:r>
                        </m:e>
                      </m:func>
                      <m:r>
                        <a:rPr lang="en-US" altLang="zh-TW" sz="1800" i="1">
                          <a:latin typeface="Cambria Math" panose="02040503050406030204" pitchFamily="18" charset="0"/>
                          <a:ea typeface="Cambria Math" panose="02040503050406030204" pitchFamily="18" charset="0"/>
                        </a:rPr>
                        <m:t>&gt;</m:t>
                      </m:r>
                      <m:func>
                        <m:funcPr>
                          <m:ctrlPr>
                            <a:rPr lang="en-US" altLang="zh-TW" sz="1800" i="1">
                              <a:latin typeface="Cambria Math" panose="02040503050406030204" pitchFamily="18" charset="0"/>
                              <a:ea typeface="Cambria Math" panose="02040503050406030204" pitchFamily="18" charset="0"/>
                            </a:rPr>
                          </m:ctrlPr>
                        </m:funcPr>
                        <m:fName>
                          <m:r>
                            <m:rPr>
                              <m:sty m:val="p"/>
                            </m:rPr>
                            <a:rPr lang="en-US" altLang="zh-TW" sz="1800">
                              <a:latin typeface="Cambria Math" panose="02040503050406030204" pitchFamily="18" charset="0"/>
                              <a:ea typeface="Cambria Math" panose="02040503050406030204" pitchFamily="18" charset="0"/>
                            </a:rPr>
                            <m:t>ln</m:t>
                          </m:r>
                        </m:fName>
                        <m:e>
                          <m:d>
                            <m:dPr>
                              <m:begChr m:val="["/>
                              <m:endChr m:val="]"/>
                              <m:ctrlPr>
                                <a:rPr lang="en-US" altLang="zh-TW" sz="1800" i="1">
                                  <a:latin typeface="Cambria Math" panose="02040503050406030204" pitchFamily="18" charset="0"/>
                                  <a:ea typeface="Cambria Math" panose="02040503050406030204" pitchFamily="18" charset="0"/>
                                </a:rPr>
                              </m:ctrlPr>
                            </m:dPr>
                            <m:e>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num>
                                <m:den>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d>
                        </m:e>
                      </m:func>
                      <m:r>
                        <a:rPr lang="zh-TW" altLang="en-US" sz="1800" i="1">
                          <a:latin typeface="Cambria Math" panose="02040503050406030204" pitchFamily="18" charset="0"/>
                        </a:rPr>
                        <m:t>                        </m:t>
                      </m:r>
                      <m:sSub>
                        <m:sSubPr>
                          <m:ctrlPr>
                            <a:rPr lang="en-US" altLang="zh-TW" sz="1800" i="1" dirty="0" smtClean="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𝑑</m:t>
                          </m:r>
                        </m:e>
                        <m:sub>
                          <m:r>
                            <a:rPr lang="en-US" altLang="zh-TW" sz="1800" i="1" dirty="0">
                              <a:solidFill>
                                <a:srgbClr val="FF0000"/>
                              </a:solidFill>
                              <a:latin typeface="Cambria Math" panose="02040503050406030204" pitchFamily="18" charset="0"/>
                              <a:ea typeface="Cambria Math" panose="02040503050406030204" pitchFamily="18" charset="0"/>
                            </a:rPr>
                            <m:t>4_</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𝑏</m:t>
                              </m:r>
                            </m:e>
                            <m:sub>
                              <m:r>
                                <a:rPr lang="en-US" altLang="zh-TW" sz="1800" i="1" dirty="0">
                                  <a:solidFill>
                                    <a:srgbClr val="FF0000"/>
                                  </a:solidFill>
                                  <a:latin typeface="Cambria Math" panose="02040503050406030204" pitchFamily="18" charset="0"/>
                                  <a:ea typeface="Cambria Math" panose="02040503050406030204" pitchFamily="18" charset="0"/>
                                </a:rPr>
                                <m:t>1</m:t>
                              </m:r>
                            </m:sub>
                          </m:sSub>
                          <m:r>
                            <a:rPr lang="en-US" altLang="zh-TW" sz="1800" i="1" dirty="0">
                              <a:solidFill>
                                <a:srgbClr val="FF0000"/>
                              </a:solidFill>
                              <a:latin typeface="Cambria Math" panose="02040503050406030204" pitchFamily="18" charset="0"/>
                              <a:ea typeface="Cambria Math" panose="02040503050406030204" pitchFamily="18" charset="0"/>
                            </a:rPr>
                            <m:t>_</m:t>
                          </m:r>
                          <m:r>
                            <a:rPr lang="en-US" altLang="zh-TW" sz="1800" i="1" dirty="0">
                              <a:solidFill>
                                <a:srgbClr val="FF0000"/>
                              </a:solidFill>
                              <a:latin typeface="Cambria Math" panose="02040503050406030204" pitchFamily="18" charset="0"/>
                              <a:ea typeface="Cambria Math" panose="02040503050406030204" pitchFamily="18" charset="0"/>
                            </a:rPr>
                            <m:t>𝑎𝑠𝑦𝑚</m:t>
                          </m:r>
                        </m:sub>
                      </m:sSub>
                      <m:r>
                        <a:rPr lang="en-US" altLang="zh-TW" sz="1800" i="1">
                          <a:solidFill>
                            <a:srgbClr val="FF0000"/>
                          </a:solidFill>
                          <a:latin typeface="Cambria Math" panose="02040503050406030204" pitchFamily="18" charset="0"/>
                          <a:ea typeface="Cambria Math" panose="02040503050406030204" pitchFamily="18" charset="0"/>
                        </a:rPr>
                        <m:t>&gt;</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𝑑</m:t>
                          </m:r>
                        </m:e>
                        <m:sub>
                          <m:r>
                            <a:rPr lang="en-US" altLang="zh-TW" sz="1800" i="1" dirty="0">
                              <a:solidFill>
                                <a:srgbClr val="FF0000"/>
                              </a:solidFill>
                              <a:latin typeface="Cambria Math" panose="02040503050406030204" pitchFamily="18" charset="0"/>
                              <a:ea typeface="Cambria Math" panose="02040503050406030204" pitchFamily="18" charset="0"/>
                            </a:rPr>
                            <m:t>5_</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𝑏</m:t>
                              </m:r>
                            </m:e>
                            <m:sub>
                              <m:r>
                                <a:rPr lang="en-US" altLang="zh-TW" sz="1800" i="1" dirty="0">
                                  <a:solidFill>
                                    <a:srgbClr val="FF0000"/>
                                  </a:solidFill>
                                  <a:latin typeface="Cambria Math" panose="02040503050406030204" pitchFamily="18" charset="0"/>
                                  <a:ea typeface="Cambria Math" panose="02040503050406030204" pitchFamily="18" charset="0"/>
                                </a:rPr>
                                <m:t>1</m:t>
                              </m:r>
                            </m:sub>
                          </m:sSub>
                          <m:r>
                            <a:rPr lang="en-US" altLang="zh-TW" sz="1800" i="1" dirty="0">
                              <a:solidFill>
                                <a:srgbClr val="FF0000"/>
                              </a:solidFill>
                              <a:latin typeface="Cambria Math" panose="02040503050406030204" pitchFamily="18" charset="0"/>
                              <a:ea typeface="Cambria Math" panose="02040503050406030204" pitchFamily="18" charset="0"/>
                            </a:rPr>
                            <m:t>_</m:t>
                          </m:r>
                          <m:r>
                            <a:rPr lang="en-US" altLang="zh-TW" sz="1800" i="1" dirty="0">
                              <a:solidFill>
                                <a:srgbClr val="FF0000"/>
                              </a:solidFill>
                              <a:latin typeface="Cambria Math" panose="02040503050406030204" pitchFamily="18" charset="0"/>
                              <a:ea typeface="Cambria Math" panose="02040503050406030204" pitchFamily="18" charset="0"/>
                            </a:rPr>
                            <m:t>𝑎𝑠𝑦𝑚</m:t>
                          </m:r>
                        </m:sub>
                      </m:sSub>
                    </m:oMath>
                  </m:oMathPara>
                </a14:m>
                <a:endParaRPr lang="en-US" altLang="zh-TW" sz="1800" dirty="0" smtClean="0"/>
              </a:p>
              <a:p>
                <a:pPr marL="0" indent="0">
                  <a:lnSpc>
                    <a:spcPct val="150000"/>
                  </a:lnSpc>
                  <a:buNone/>
                </a:pPr>
                <a:r>
                  <a:rPr lang="en-US" altLang="zh-TW" sz="1800" dirty="0" smtClean="0">
                    <a:ea typeface="Cambria Math" panose="02040503050406030204" pitchFamily="18" charset="0"/>
                  </a:rPr>
                  <a:t>	</a:t>
                </a:r>
                <a14:m>
                  <m:oMath xmlns:m="http://schemas.openxmlformats.org/officeDocument/2006/math">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oMath>
                </a14:m>
                <a:endParaRPr lang="en-US" altLang="zh-TW" sz="1800" dirty="0" smtClean="0"/>
              </a:p>
              <a:p>
                <a:pPr marL="0" indent="0">
                  <a:lnSpc>
                    <a:spcPct val="150000"/>
                  </a:lnSpc>
                  <a:buNone/>
                </a:pPr>
                <a:r>
                  <a:rPr lang="zh-TW" altLang="en-US" sz="1800" dirty="0" smtClean="0"/>
                  <a:t>判斷</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r>
                      <a:rPr lang="zh-TW" altLang="en-US" sz="1800" i="1" smtClean="0">
                        <a:latin typeface="Cambria Math" panose="02040503050406030204" pitchFamily="18" charset="0"/>
                        <a:ea typeface="Cambria Math" panose="02040503050406030204" pitchFamily="18" charset="0"/>
                      </a:rPr>
                      <m: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5_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a14:m>
                <a:r>
                  <a:rPr lang="zh-TW" altLang="en-US" sz="1800" dirty="0" smtClean="0"/>
                  <a:t>和</a:t>
                </a:r>
                <a14:m>
                  <m:oMath xmlns:m="http://schemas.openxmlformats.org/officeDocument/2006/math">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5_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sSub>
                      <m:sSubPr>
                        <m:ctrlPr>
                          <a:rPr lang="en-US" altLang="zh-TW" sz="1800" i="1" dirty="0">
                            <a:latin typeface="Cambria Math" panose="02040503050406030204" pitchFamily="18" charset="0"/>
                            <a:ea typeface="Cambria Math" panose="02040503050406030204" pitchFamily="18" charset="0"/>
                          </a:rPr>
                        </m:ctrlPr>
                      </m:sSubPr>
                      <m:e>
                        <m:r>
                          <a:rPr lang="zh-TW" altLang="en-US" sz="1800" i="1" dirty="0" smtClean="0">
                            <a:latin typeface="Cambria Math" panose="02040503050406030204" pitchFamily="18" charset="0"/>
                            <a:ea typeface="Cambria Math" panose="02040503050406030204" pitchFamily="18" charset="0"/>
                          </a:rPr>
                          <m:t>、</m:t>
                        </m:r>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1_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zh-TW" altLang="en-US" sz="1800" i="1" dirty="0">
                        <a:latin typeface="Cambria Math" panose="02040503050406030204" pitchFamily="18" charset="0"/>
                        <a:ea typeface="Cambria Math" panose="02040503050406030204" pitchFamily="18" charset="0"/>
                      </a:rPr>
                      <m:t>共</m:t>
                    </m:r>
                    <m:r>
                      <a:rPr lang="en-US" altLang="zh-TW" sz="1800" i="1" dirty="0">
                        <a:latin typeface="Cambria Math" panose="02040503050406030204" pitchFamily="18" charset="0"/>
                        <a:ea typeface="Cambria Math" panose="02040503050406030204" pitchFamily="18" charset="0"/>
                      </a:rPr>
                      <m:t>8</m:t>
                    </m:r>
                    <m:r>
                      <a:rPr lang="zh-TW" altLang="en-US" sz="1800" i="1" dirty="0">
                        <a:latin typeface="Cambria Math" panose="02040503050406030204" pitchFamily="18" charset="0"/>
                      </a:rPr>
                      <m:t>種情況</m:t>
                    </m:r>
                  </m:oMath>
                </a14:m>
                <a:endParaRPr lang="en-US" altLang="zh-TW" sz="1800" dirty="0" smtClean="0"/>
              </a:p>
              <a:p>
                <a:pPr marL="0" indent="0">
                  <a:lnSpc>
                    <a:spcPct val="150000"/>
                  </a:lnSpc>
                  <a:buNone/>
                </a:pPr>
                <a:r>
                  <a:rPr lang="zh-TW" altLang="en-US" sz="1800" dirty="0" smtClean="0"/>
                  <a:t>水平線</a:t>
                </a:r>
                <a:r>
                  <a:rPr lang="en-US" altLang="zh-TW" sz="1800" dirty="0" smtClean="0"/>
                  <a:t>:</a:t>
                </a:r>
                <a:r>
                  <a:rPr lang="zh-TW" altLang="en-US" sz="1800" dirty="0" smtClean="0"/>
                  <a:t> </a:t>
                </a:r>
                <a14:m>
                  <m:oMath xmlns:m="http://schemas.openxmlformats.org/officeDocument/2006/math">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 </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ea typeface="Cambria Math" panose="02040503050406030204" pitchFamily="18" charset="0"/>
                          </a:rPr>
                          <m:t> </m:t>
                        </m:r>
                      </m:e>
                    </m:func>
                    <m:r>
                      <a:rPr lang="en-US" altLang="zh-TW" sz="1800" i="1">
                        <a:latin typeface="Cambria Math" panose="02040503050406030204" pitchFamily="18" charset="0"/>
                        <a:ea typeface="Cambria Math" panose="02040503050406030204" pitchFamily="18" charset="0"/>
                      </a:rPr>
                      <m:t>]&gt;0</m:t>
                    </m:r>
                    <m:r>
                      <a:rPr lang="zh-TW" altLang="en-US" sz="1800" i="1">
                        <a:latin typeface="Cambria Math" panose="02040503050406030204" pitchFamily="18" charset="0"/>
                        <a:ea typeface="Cambria Math" panose="02040503050406030204" pitchFamily="18" charset="0"/>
                      </a:rPr>
                      <m:t>                 </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2</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ea typeface="Cambria Math" panose="02040503050406030204" pitchFamily="18" charset="0"/>
                      </a:rPr>
                      <m:t>&gt;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5_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2</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a14:m>
                <a:endParaRPr lang="en-US" altLang="zh-TW" sz="1800" dirty="0" smtClean="0"/>
              </a:p>
              <a:p>
                <a:pPr marL="0" indent="0">
                  <a:lnSpc>
                    <a:spcPct val="150000"/>
                  </a:lnSpc>
                  <a:buNone/>
                </a:pPr>
                <a:endParaRPr lang="en-US" altLang="zh-TW" sz="1800" dirty="0" smtClean="0"/>
              </a:p>
              <a:p>
                <a:pPr marL="0" indent="0">
                  <a:lnSpc>
                    <a:spcPct val="150000"/>
                  </a:lnSpc>
                  <a:buNone/>
                </a:pPr>
                <a:endParaRPr lang="zh-TW" altLang="en-US" sz="18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425002" y="334851"/>
                <a:ext cx="11766997" cy="6645498"/>
              </a:xfrm>
              <a:blipFill rotWithShape="0">
                <a:blip r:embed="rId2"/>
                <a:stretch>
                  <a:fillRect l="-466"/>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19</a:t>
            </a:fld>
            <a:endParaRPr lang="zh-TW" altLang="en-US"/>
          </a:p>
        </p:txBody>
      </p:sp>
    </p:spTree>
    <p:extLst>
      <p:ext uri="{BB962C8B-B14F-4D97-AF65-F5344CB8AC3E}">
        <p14:creationId xmlns:p14="http://schemas.microsoft.com/office/powerpoint/2010/main" val="15216175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188936" y="193184"/>
            <a:ext cx="3987084" cy="6345728"/>
          </a:xfrm>
        </p:spPr>
        <p:txBody>
          <a:bodyPr>
            <a:normAutofit/>
          </a:bodyPr>
          <a:lstStyle/>
          <a:p>
            <a:pPr>
              <a:lnSpc>
                <a:spcPct val="150000"/>
              </a:lnSpc>
            </a:pPr>
            <a:r>
              <a:rPr lang="zh-TW" altLang="en-US" sz="1600" dirty="0" smtClean="0">
                <a:latin typeface="微軟正黑體" panose="020B0604030504040204" pitchFamily="34" charset="-120"/>
                <a:ea typeface="微軟正黑體" panose="020B0604030504040204" pitchFamily="34" charset="-120"/>
              </a:rPr>
              <a:t>優先順位債券</a:t>
            </a:r>
            <a:r>
              <a:rPr lang="en-US" altLang="zh-TW" sz="1600" dirty="0" smtClean="0">
                <a:latin typeface="微軟正黑體" panose="020B0604030504040204" pitchFamily="34" charset="-120"/>
                <a:ea typeface="微軟正黑體" panose="020B0604030504040204" pitchFamily="34" charset="-120"/>
              </a:rPr>
              <a:t>:SB</a:t>
            </a:r>
            <a:r>
              <a:rPr lang="zh-TW" altLang="en-US" sz="1600" dirty="0" smtClean="0">
                <a:latin typeface="微軟正黑體" panose="020B0604030504040204" pitchFamily="34" charset="-120"/>
                <a:ea typeface="微軟正黑體" panose="020B0604030504040204" pitchFamily="34" charset="-120"/>
              </a:rPr>
              <a:t>   次順位債券</a:t>
            </a:r>
            <a:r>
              <a:rPr lang="en-US" altLang="zh-TW" sz="1600" dirty="0" smtClean="0">
                <a:latin typeface="微軟正黑體" panose="020B0604030504040204" pitchFamily="34" charset="-120"/>
                <a:ea typeface="微軟正黑體" panose="020B0604030504040204" pitchFamily="34" charset="-120"/>
              </a:rPr>
              <a:t>:JB</a:t>
            </a:r>
          </a:p>
          <a:p>
            <a:pPr>
              <a:lnSpc>
                <a:spcPct val="150000"/>
              </a:lnSpc>
            </a:pPr>
            <a:r>
              <a:rPr lang="zh-TW" altLang="en-US" sz="1600" dirty="0" smtClean="0">
                <a:latin typeface="微軟正黑體" panose="020B0604030504040204" pitchFamily="34" charset="-120"/>
                <a:ea typeface="微軟正黑體" panose="020B0604030504040204" pitchFamily="34" charset="-120"/>
              </a:rPr>
              <a:t>黃金</a:t>
            </a:r>
            <a:r>
              <a:rPr lang="zh-TW" altLang="en-US" sz="1600" dirty="0">
                <a:latin typeface="微軟正黑體" panose="020B0604030504040204" pitchFamily="34" charset="-120"/>
                <a:ea typeface="微軟正黑體" panose="020B0604030504040204" pitchFamily="34" charset="-120"/>
              </a:rPr>
              <a:t>連結債券</a:t>
            </a:r>
            <a:r>
              <a:rPr lang="en-US" altLang="zh-TW" sz="1600" dirty="0">
                <a:latin typeface="微軟正黑體" panose="020B0604030504040204" pitchFamily="34" charset="-120"/>
                <a:ea typeface="微軟正黑體" panose="020B0604030504040204" pitchFamily="34" charset="-120"/>
              </a:rPr>
              <a:t>(GB):</a:t>
            </a:r>
            <a:r>
              <a:rPr lang="zh-TW" altLang="en-US" sz="1600" dirty="0">
                <a:latin typeface="微軟正黑體" panose="020B0604030504040204" pitchFamily="34" charset="-120"/>
                <a:ea typeface="微軟正黑體" panose="020B0604030504040204" pitchFamily="34" charset="-120"/>
              </a:rPr>
              <a:t>債券面額為某個</a:t>
            </a:r>
            <a:r>
              <a:rPr lang="zh-TW" altLang="en-US" sz="1600" dirty="0" smtClean="0">
                <a:latin typeface="微軟正黑體" panose="020B0604030504040204" pitchFamily="34" charset="-120"/>
                <a:ea typeface="微軟正黑體" panose="020B0604030504040204" pitchFamily="34" charset="-120"/>
              </a:rPr>
              <a:t>單位到期時黃金</a:t>
            </a:r>
            <a:r>
              <a:rPr lang="zh-TW" altLang="en-US" sz="1600" dirty="0">
                <a:latin typeface="微軟正黑體" panose="020B0604030504040204" pitchFamily="34" charset="-120"/>
                <a:ea typeface="微軟正黑體" panose="020B0604030504040204" pitchFamily="34" charset="-120"/>
              </a:rPr>
              <a:t>價格</a:t>
            </a:r>
            <a:endParaRPr lang="en-US" altLang="zh-TW" sz="1600" dirty="0">
              <a:latin typeface="微軟正黑體" panose="020B0604030504040204" pitchFamily="34" charset="-120"/>
              <a:ea typeface="微軟正黑體" panose="020B0604030504040204" pitchFamily="34" charset="-120"/>
            </a:endParaRPr>
          </a:p>
          <a:p>
            <a:pPr>
              <a:lnSpc>
                <a:spcPct val="150000"/>
              </a:lnSpc>
            </a:pPr>
            <a:r>
              <a:rPr lang="zh-TW" altLang="en-US" sz="1600" dirty="0" smtClean="0">
                <a:latin typeface="微軟正黑體" panose="020B0604030504040204" pitchFamily="34" charset="-120"/>
                <a:ea typeface="微軟正黑體" panose="020B0604030504040204" pitchFamily="34" charset="-120"/>
              </a:rPr>
              <a:t>反轉</a:t>
            </a:r>
            <a:r>
              <a:rPr lang="zh-TW" altLang="en-US" sz="1600" dirty="0">
                <a:latin typeface="微軟正黑體" panose="020B0604030504040204" pitchFamily="34" charset="-120"/>
                <a:ea typeface="微軟正黑體" panose="020B0604030504040204" pitchFamily="34" charset="-120"/>
              </a:rPr>
              <a:t>可轉換</a:t>
            </a:r>
            <a:r>
              <a:rPr lang="zh-TW" altLang="en-US" sz="1600" dirty="0" smtClean="0">
                <a:latin typeface="微軟正黑體" panose="020B0604030504040204" pitchFamily="34" charset="-120"/>
                <a:ea typeface="微軟正黑體" panose="020B0604030504040204" pitchFamily="34" charset="-120"/>
              </a:rPr>
              <a:t>債券</a:t>
            </a:r>
            <a:r>
              <a:rPr lang="en-US" altLang="zh-TW" sz="1600" dirty="0" smtClean="0">
                <a:latin typeface="微軟正黑體" panose="020B0604030504040204" pitchFamily="34" charset="-120"/>
                <a:ea typeface="微軟正黑體" panose="020B0604030504040204" pitchFamily="34" charset="-120"/>
              </a:rPr>
              <a:t>(RC):</a:t>
            </a:r>
            <a:r>
              <a:rPr lang="zh-TW" altLang="en-US" sz="1600" dirty="0">
                <a:latin typeface="微軟正黑體" panose="020B0604030504040204" pitchFamily="34" charset="-120"/>
                <a:ea typeface="微軟正黑體" panose="020B0604030504040204" pitchFamily="34" charset="-120"/>
              </a:rPr>
              <a:t>當到期時自己公司股價低於門檻值</a:t>
            </a:r>
            <a:r>
              <a:rPr lang="zh-TW" altLang="en-US" sz="1600" dirty="0" smtClean="0">
                <a:latin typeface="微軟正黑體" panose="020B0604030504040204" pitchFamily="34" charset="-120"/>
                <a:ea typeface="微軟正黑體" panose="020B0604030504040204" pitchFamily="34" charset="-120"/>
              </a:rPr>
              <a:t>時，發行公司</a:t>
            </a:r>
            <a:r>
              <a:rPr lang="zh-TW" altLang="en-US" sz="1600" dirty="0">
                <a:latin typeface="微軟正黑體" panose="020B0604030504040204" pitchFamily="34" charset="-120"/>
                <a:ea typeface="微軟正黑體" panose="020B0604030504040204" pitchFamily="34" charset="-120"/>
              </a:rPr>
              <a:t>可將發行的債券轉換為自己公司的</a:t>
            </a:r>
            <a:r>
              <a:rPr lang="zh-TW" altLang="en-US" sz="1600" dirty="0" smtClean="0">
                <a:latin typeface="微軟正黑體" panose="020B0604030504040204" pitchFamily="34" charset="-120"/>
                <a:ea typeface="微軟正黑體" panose="020B0604030504040204" pitchFamily="34" charset="-120"/>
              </a:rPr>
              <a:t>股票</a:t>
            </a:r>
            <a:endParaRPr lang="en-US" altLang="zh-TW" sz="1600" dirty="0" smtClean="0">
              <a:latin typeface="微軟正黑體" panose="020B0604030504040204" pitchFamily="34" charset="-120"/>
              <a:ea typeface="微軟正黑體" panose="020B0604030504040204" pitchFamily="34" charset="-120"/>
            </a:endParaRPr>
          </a:p>
          <a:p>
            <a:pPr>
              <a:lnSpc>
                <a:spcPct val="150000"/>
              </a:lnSpc>
            </a:pPr>
            <a:r>
              <a:rPr lang="zh-TW" altLang="en-US" sz="1600" dirty="0" smtClean="0">
                <a:latin typeface="微軟正黑體" panose="020B0604030504040204" pitchFamily="34" charset="-120"/>
                <a:ea typeface="微軟正黑體" panose="020B0604030504040204" pitchFamily="34" charset="-120"/>
              </a:rPr>
              <a:t>反轉</a:t>
            </a:r>
            <a:r>
              <a:rPr lang="zh-TW" altLang="en-US" sz="1600" dirty="0">
                <a:latin typeface="微軟正黑體" panose="020B0604030504040204" pitchFamily="34" charset="-120"/>
                <a:ea typeface="微軟正黑體" panose="020B0604030504040204" pitchFamily="34" charset="-120"/>
              </a:rPr>
              <a:t>可替換</a:t>
            </a:r>
            <a:r>
              <a:rPr lang="zh-TW" altLang="en-US" sz="1600" dirty="0" smtClean="0">
                <a:latin typeface="微軟正黑體" panose="020B0604030504040204" pitchFamily="34" charset="-120"/>
                <a:ea typeface="微軟正黑體" panose="020B0604030504040204" pitchFamily="34" charset="-120"/>
              </a:rPr>
              <a:t>債券</a:t>
            </a:r>
            <a:r>
              <a:rPr lang="en-US" altLang="zh-TW" sz="1600" dirty="0" smtClean="0">
                <a:latin typeface="微軟正黑體" panose="020B0604030504040204" pitchFamily="34" charset="-120"/>
                <a:ea typeface="微軟正黑體" panose="020B0604030504040204" pitchFamily="34" charset="-120"/>
              </a:rPr>
              <a:t>(RE):</a:t>
            </a:r>
            <a:r>
              <a:rPr lang="zh-TW" altLang="en-US" sz="1600" dirty="0">
                <a:latin typeface="微軟正黑體" panose="020B0604030504040204" pitchFamily="34" charset="-120"/>
                <a:ea typeface="微軟正黑體" panose="020B0604030504040204" pitchFamily="34" charset="-120"/>
              </a:rPr>
              <a:t>當到期</a:t>
            </a:r>
            <a:r>
              <a:rPr lang="zh-TW" altLang="en-US" sz="1600" dirty="0" smtClean="0">
                <a:latin typeface="微軟正黑體" panose="020B0604030504040204" pitchFamily="34" charset="-120"/>
                <a:ea typeface="微軟正黑體" panose="020B0604030504040204" pitchFamily="34" charset="-120"/>
              </a:rPr>
              <a:t>時標的物價值低於</a:t>
            </a:r>
            <a:r>
              <a:rPr lang="zh-TW" altLang="en-US" sz="1600" dirty="0">
                <a:latin typeface="微軟正黑體" panose="020B0604030504040204" pitchFamily="34" charset="-120"/>
                <a:ea typeface="微軟正黑體" panose="020B0604030504040204" pitchFamily="34" charset="-120"/>
              </a:rPr>
              <a:t>門檻值</a:t>
            </a:r>
            <a:r>
              <a:rPr lang="zh-TW" altLang="en-US" sz="1600" dirty="0" smtClean="0">
                <a:latin typeface="微軟正黑體" panose="020B0604030504040204" pitchFamily="34" charset="-120"/>
                <a:ea typeface="微軟正黑體" panose="020B0604030504040204" pitchFamily="34" charset="-120"/>
              </a:rPr>
              <a:t>時，發行公司</a:t>
            </a:r>
            <a:r>
              <a:rPr lang="zh-TW" altLang="en-US" sz="1600" dirty="0">
                <a:latin typeface="微軟正黑體" panose="020B0604030504040204" pitchFamily="34" charset="-120"/>
                <a:ea typeface="微軟正黑體" panose="020B0604030504040204" pitchFamily="34" charset="-120"/>
              </a:rPr>
              <a:t>可將發行的債券轉換</a:t>
            </a:r>
            <a:r>
              <a:rPr lang="zh-TW" altLang="en-US" sz="1600" dirty="0" smtClean="0">
                <a:latin typeface="微軟正黑體" panose="020B0604030504040204" pitchFamily="34" charset="-120"/>
                <a:ea typeface="微軟正黑體" panose="020B0604030504040204" pitchFamily="34" charset="-120"/>
              </a:rPr>
              <a:t>為指定標</a:t>
            </a:r>
            <a:r>
              <a:rPr lang="zh-TW" altLang="en-US" sz="1600" dirty="0">
                <a:latin typeface="微軟正黑體" panose="020B0604030504040204" pitchFamily="34" charset="-120"/>
                <a:ea typeface="微軟正黑體" panose="020B0604030504040204" pitchFamily="34" charset="-120"/>
              </a:rPr>
              <a:t>的資產</a:t>
            </a:r>
            <a:r>
              <a:rPr lang="en-US" altLang="zh-TW" sz="1600" dirty="0" smtClean="0">
                <a:latin typeface="微軟正黑體" panose="020B0604030504040204" pitchFamily="34" charset="-120"/>
                <a:ea typeface="微軟正黑體" panose="020B0604030504040204" pitchFamily="34" charset="-120"/>
              </a:rPr>
              <a:t>(</a:t>
            </a:r>
            <a:r>
              <a:rPr lang="zh-TW" altLang="en-US" sz="1600" dirty="0" smtClean="0">
                <a:latin typeface="微軟正黑體" panose="020B0604030504040204" pitchFamily="34" charset="-120"/>
                <a:ea typeface="微軟正黑體" panose="020B0604030504040204" pitchFamily="34" charset="-120"/>
              </a:rPr>
              <a:t>例</a:t>
            </a:r>
            <a:r>
              <a:rPr lang="zh-TW" altLang="en-US" sz="1600" dirty="0">
                <a:latin typeface="微軟正黑體" panose="020B0604030504040204" pitchFamily="34" charset="-120"/>
                <a:ea typeface="微軟正黑體" panose="020B0604030504040204" pitchFamily="34" charset="-120"/>
              </a:rPr>
              <a:t>如</a:t>
            </a:r>
            <a:r>
              <a:rPr lang="zh-TW" altLang="en-US" sz="1600" dirty="0" smtClean="0">
                <a:latin typeface="微軟正黑體" panose="020B0604030504040204" pitchFamily="34" charset="-120"/>
                <a:ea typeface="微軟正黑體" panose="020B0604030504040204" pitchFamily="34" charset="-120"/>
              </a:rPr>
              <a:t>黃金</a:t>
            </a:r>
            <a:r>
              <a:rPr lang="en-US" altLang="zh-TW" sz="1600" dirty="0" smtClean="0">
                <a:latin typeface="微軟正黑體" panose="020B0604030504040204" pitchFamily="34" charset="-120"/>
                <a:ea typeface="微軟正黑體" panose="020B0604030504040204" pitchFamily="34" charset="-120"/>
              </a:rPr>
              <a:t>)</a:t>
            </a:r>
          </a:p>
          <a:p>
            <a:pPr>
              <a:lnSpc>
                <a:spcPct val="150000"/>
              </a:lnSpc>
            </a:pPr>
            <a:r>
              <a:rPr lang="zh-TW" altLang="en-US" sz="1600" dirty="0" smtClean="0">
                <a:latin typeface="微軟正黑體" panose="020B0604030504040204" pitchFamily="34" charset="-120"/>
                <a:ea typeface="微軟正黑體" panose="020B0604030504040204" pitchFamily="34" charset="-120"/>
              </a:rPr>
              <a:t>信用</a:t>
            </a:r>
            <a:r>
              <a:rPr lang="zh-TW" altLang="en-US" sz="1600" dirty="0">
                <a:latin typeface="微軟正黑體" panose="020B0604030504040204" pitchFamily="34" charset="-120"/>
                <a:ea typeface="微軟正黑體" panose="020B0604030504040204" pitchFamily="34" charset="-120"/>
              </a:rPr>
              <a:t>增強</a:t>
            </a:r>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當發行</a:t>
            </a:r>
            <a:r>
              <a:rPr lang="en-US" altLang="zh-TW" sz="1600" dirty="0">
                <a:latin typeface="微軟正黑體" panose="020B0604030504040204" pitchFamily="34" charset="-120"/>
                <a:ea typeface="微軟正黑體" panose="020B0604030504040204" pitchFamily="34" charset="-120"/>
              </a:rPr>
              <a:t>JB</a:t>
            </a:r>
            <a:r>
              <a:rPr lang="zh-TW" altLang="en-US" sz="1600" dirty="0">
                <a:latin typeface="微軟正黑體" panose="020B0604030504040204" pitchFamily="34" charset="-120"/>
                <a:ea typeface="微軟正黑體" panose="020B0604030504040204" pitchFamily="34" charset="-120"/>
              </a:rPr>
              <a:t>時，使</a:t>
            </a:r>
            <a:r>
              <a:rPr lang="en-US" altLang="zh-TW" sz="1600" dirty="0">
                <a:latin typeface="微軟正黑體" panose="020B0604030504040204" pitchFamily="34" charset="-120"/>
                <a:ea typeface="微軟正黑體" panose="020B0604030504040204" pitchFamily="34" charset="-120"/>
              </a:rPr>
              <a:t>SB</a:t>
            </a:r>
            <a:r>
              <a:rPr lang="zh-TW" altLang="en-US" sz="1600" dirty="0">
                <a:latin typeface="微軟正黑體" panose="020B0604030504040204" pitchFamily="34" charset="-120"/>
                <a:ea typeface="微軟正黑體" panose="020B0604030504040204" pitchFamily="34" charset="-120"/>
              </a:rPr>
              <a:t>的風險下降</a:t>
            </a:r>
          </a:p>
          <a:p>
            <a:pPr>
              <a:lnSpc>
                <a:spcPct val="150000"/>
              </a:lnSpc>
            </a:pPr>
            <a:r>
              <a:rPr lang="zh-TW" altLang="en-US" sz="1600" dirty="0" smtClean="0">
                <a:latin typeface="微軟正黑體" panose="020B0604030504040204" pitchFamily="34" charset="-120"/>
                <a:ea typeface="微軟正黑體" panose="020B0604030504040204" pitchFamily="34" charset="-120"/>
              </a:rPr>
              <a:t>債權</a:t>
            </a:r>
            <a:r>
              <a:rPr lang="zh-TW" altLang="en-US" sz="1600" dirty="0">
                <a:latin typeface="微軟正黑體" panose="020B0604030504040204" pitchFamily="34" charset="-120"/>
                <a:ea typeface="微軟正黑體" panose="020B0604030504040204" pitchFamily="34" charset="-120"/>
              </a:rPr>
              <a:t>稀釋</a:t>
            </a:r>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當發新債的時候，破產風險增加，讓舊債價值下降</a:t>
            </a:r>
          </a:p>
          <a:p>
            <a:pPr>
              <a:lnSpc>
                <a:spcPct val="150000"/>
              </a:lnSpc>
            </a:pPr>
            <a:r>
              <a:rPr lang="zh-TW" altLang="en-US" sz="1600" dirty="0" smtClean="0">
                <a:latin typeface="微軟正黑體" panose="020B0604030504040204" pitchFamily="34" charset="-120"/>
                <a:ea typeface="微軟正黑體" panose="020B0604030504040204" pitchFamily="34" charset="-120"/>
              </a:rPr>
              <a:t>財富</a:t>
            </a:r>
            <a:r>
              <a:rPr lang="zh-TW" altLang="en-US" sz="1600" dirty="0">
                <a:latin typeface="微軟正黑體" panose="020B0604030504040204" pitchFamily="34" charset="-120"/>
                <a:ea typeface="微軟正黑體" panose="020B0604030504040204" pitchFamily="34" charset="-120"/>
              </a:rPr>
              <a:t>轉移</a:t>
            </a:r>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當發行</a:t>
            </a:r>
            <a:r>
              <a:rPr lang="en-US" altLang="zh-TW" sz="1600" dirty="0">
                <a:latin typeface="微軟正黑體" panose="020B0604030504040204" pitchFamily="34" charset="-120"/>
                <a:ea typeface="微軟正黑體" panose="020B0604030504040204" pitchFamily="34" charset="-120"/>
              </a:rPr>
              <a:t>JB</a:t>
            </a:r>
            <a:r>
              <a:rPr lang="zh-TW" altLang="en-US" sz="1600" dirty="0">
                <a:latin typeface="微軟正黑體" panose="020B0604030504040204" pitchFamily="34" charset="-120"/>
                <a:ea typeface="微軟正黑體" panose="020B0604030504040204" pitchFamily="34" charset="-120"/>
              </a:rPr>
              <a:t>時造成</a:t>
            </a:r>
            <a:r>
              <a:rPr lang="en-US" altLang="zh-TW" sz="1600" dirty="0">
                <a:latin typeface="微軟正黑體" panose="020B0604030504040204" pitchFamily="34" charset="-120"/>
                <a:ea typeface="微軟正黑體" panose="020B0604030504040204" pitchFamily="34" charset="-120"/>
              </a:rPr>
              <a:t>SB</a:t>
            </a:r>
            <a:r>
              <a:rPr lang="zh-TW" altLang="en-US" sz="1600" dirty="0">
                <a:latin typeface="微軟正黑體" panose="020B0604030504040204" pitchFamily="34" charset="-120"/>
                <a:ea typeface="微軟正黑體" panose="020B0604030504040204" pitchFamily="34" charset="-120"/>
              </a:rPr>
              <a:t>、</a:t>
            </a:r>
            <a:r>
              <a:rPr lang="en-US" altLang="zh-TW" sz="1600" dirty="0">
                <a:latin typeface="微軟正黑體" panose="020B0604030504040204" pitchFamily="34" charset="-120"/>
                <a:ea typeface="微軟正黑體" panose="020B0604030504040204" pitchFamily="34" charset="-120"/>
              </a:rPr>
              <a:t>JB</a:t>
            </a:r>
            <a:r>
              <a:rPr lang="zh-TW" altLang="en-US" sz="1600" dirty="0">
                <a:latin typeface="微軟正黑體" panose="020B0604030504040204" pitchFamily="34" charset="-120"/>
                <a:ea typeface="微軟正黑體" panose="020B0604030504040204" pitchFamily="34" charset="-120"/>
              </a:rPr>
              <a:t>、</a:t>
            </a:r>
            <a:r>
              <a:rPr lang="en-US" altLang="zh-TW" sz="1600" dirty="0">
                <a:latin typeface="微軟正黑體" panose="020B0604030504040204" pitchFamily="34" charset="-120"/>
                <a:ea typeface="微軟正黑體" panose="020B0604030504040204" pitchFamily="34" charset="-120"/>
              </a:rPr>
              <a:t>equity</a:t>
            </a:r>
            <a:r>
              <a:rPr lang="zh-TW" altLang="en-US" sz="1600" dirty="0">
                <a:latin typeface="微軟正黑體" panose="020B0604030504040204" pitchFamily="34" charset="-120"/>
                <a:ea typeface="微軟正黑體" panose="020B0604030504040204" pitchFamily="34" charset="-120"/>
              </a:rPr>
              <a:t>之間價值的</a:t>
            </a:r>
            <a:r>
              <a:rPr lang="zh-TW" altLang="en-US" sz="1600" dirty="0" smtClean="0">
                <a:latin typeface="微軟正黑體" panose="020B0604030504040204" pitchFamily="34" charset="-120"/>
                <a:ea typeface="微軟正黑體" panose="020B0604030504040204" pitchFamily="34" charset="-120"/>
              </a:rPr>
              <a:t>轉換</a:t>
            </a:r>
            <a:endParaRPr lang="zh-TW" altLang="en-US" sz="1600"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fld id="{9005EA9C-0923-47CB-86A6-6BE86EBF36ED}" type="slidenum">
              <a:rPr lang="zh-TW" altLang="en-US" smtClean="0"/>
              <a:t>2</a:t>
            </a:fld>
            <a:endParaRPr lang="zh-TW" altLang="en-US"/>
          </a:p>
        </p:txBody>
      </p:sp>
      <p:grpSp>
        <p:nvGrpSpPr>
          <p:cNvPr id="32" name="群組 31"/>
          <p:cNvGrpSpPr/>
          <p:nvPr/>
        </p:nvGrpSpPr>
        <p:grpSpPr>
          <a:xfrm>
            <a:off x="32303" y="255580"/>
            <a:ext cx="8156633" cy="6220936"/>
            <a:chOff x="32303" y="193184"/>
            <a:chExt cx="8156633" cy="6220936"/>
          </a:xfrm>
        </p:grpSpPr>
        <p:cxnSp>
          <p:nvCxnSpPr>
            <p:cNvPr id="39" name="直線接點 38"/>
            <p:cNvCxnSpPr/>
            <p:nvPr/>
          </p:nvCxnSpPr>
          <p:spPr>
            <a:xfrm>
              <a:off x="1120600" y="1055192"/>
              <a:ext cx="2023066" cy="6479"/>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61" name="群組 60"/>
            <p:cNvGrpSpPr/>
            <p:nvPr/>
          </p:nvGrpSpPr>
          <p:grpSpPr>
            <a:xfrm>
              <a:off x="32303" y="193184"/>
              <a:ext cx="8156633" cy="6220936"/>
              <a:chOff x="32303" y="193184"/>
              <a:chExt cx="8156633" cy="6220936"/>
            </a:xfrm>
          </p:grpSpPr>
          <p:grpSp>
            <p:nvGrpSpPr>
              <p:cNvPr id="42" name="群組 41"/>
              <p:cNvGrpSpPr/>
              <p:nvPr/>
            </p:nvGrpSpPr>
            <p:grpSpPr>
              <a:xfrm>
                <a:off x="32303" y="193184"/>
                <a:ext cx="8156633" cy="6220936"/>
                <a:chOff x="32303" y="193184"/>
                <a:chExt cx="8156633" cy="6220936"/>
              </a:xfrm>
            </p:grpSpPr>
            <p:cxnSp>
              <p:nvCxnSpPr>
                <p:cNvPr id="34" name="直線接點 33"/>
                <p:cNvCxnSpPr/>
                <p:nvPr/>
              </p:nvCxnSpPr>
              <p:spPr>
                <a:xfrm>
                  <a:off x="1107583" y="2715295"/>
                  <a:ext cx="4340180" cy="4078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a:xfrm>
                  <a:off x="955202" y="3603939"/>
                  <a:ext cx="4350894" cy="407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直線接點 35"/>
                <p:cNvCxnSpPr>
                  <a:endCxn id="17" idx="3"/>
                </p:cNvCxnSpPr>
                <p:nvPr/>
              </p:nvCxnSpPr>
              <p:spPr>
                <a:xfrm>
                  <a:off x="1107583" y="4441064"/>
                  <a:ext cx="4452511" cy="1841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直線接點 36"/>
                <p:cNvCxnSpPr>
                  <a:endCxn id="18" idx="3"/>
                </p:cNvCxnSpPr>
                <p:nvPr/>
              </p:nvCxnSpPr>
              <p:spPr>
                <a:xfrm flipV="1">
                  <a:off x="1107583" y="5285384"/>
                  <a:ext cx="4449757" cy="1641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8" name="直線接點 37"/>
                <p:cNvCxnSpPr/>
                <p:nvPr/>
              </p:nvCxnSpPr>
              <p:spPr>
                <a:xfrm flipV="1">
                  <a:off x="1133341" y="6166848"/>
                  <a:ext cx="2009104" cy="715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flipV="1">
                  <a:off x="1107583" y="1777285"/>
                  <a:ext cx="4340180" cy="12878"/>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31" name="群組 30"/>
                <p:cNvGrpSpPr/>
                <p:nvPr/>
              </p:nvGrpSpPr>
              <p:grpSpPr>
                <a:xfrm>
                  <a:off x="32303" y="193184"/>
                  <a:ext cx="8156633" cy="6220936"/>
                  <a:chOff x="32303" y="0"/>
                  <a:chExt cx="8156633" cy="6220936"/>
                </a:xfrm>
              </p:grpSpPr>
              <p:grpSp>
                <p:nvGrpSpPr>
                  <p:cNvPr id="29" name="群組 28"/>
                  <p:cNvGrpSpPr/>
                  <p:nvPr/>
                </p:nvGrpSpPr>
                <p:grpSpPr>
                  <a:xfrm>
                    <a:off x="32303" y="0"/>
                    <a:ext cx="8156633" cy="6220936"/>
                    <a:chOff x="32303" y="0"/>
                    <a:chExt cx="8156633" cy="6220936"/>
                  </a:xfrm>
                </p:grpSpPr>
                <p:grpSp>
                  <p:nvGrpSpPr>
                    <p:cNvPr id="24" name="群組 23"/>
                    <p:cNvGrpSpPr/>
                    <p:nvPr/>
                  </p:nvGrpSpPr>
                  <p:grpSpPr>
                    <a:xfrm>
                      <a:off x="43979" y="438081"/>
                      <a:ext cx="7979559" cy="5782855"/>
                      <a:chOff x="632440" y="319083"/>
                      <a:chExt cx="7979559" cy="5782855"/>
                    </a:xfrm>
                  </p:grpSpPr>
                  <p:grpSp>
                    <p:nvGrpSpPr>
                      <p:cNvPr id="12" name="群組 11"/>
                      <p:cNvGrpSpPr/>
                      <p:nvPr/>
                    </p:nvGrpSpPr>
                    <p:grpSpPr>
                      <a:xfrm>
                        <a:off x="632440" y="319083"/>
                        <a:ext cx="3192586" cy="4985566"/>
                        <a:chOff x="194558" y="731207"/>
                        <a:chExt cx="3192586" cy="4985566"/>
                      </a:xfrm>
                    </p:grpSpPr>
                    <p:sp>
                      <p:nvSpPr>
                        <p:cNvPr id="5" name="圓角矩形 4"/>
                        <p:cNvSpPr/>
                        <p:nvPr/>
                      </p:nvSpPr>
                      <p:spPr>
                        <a:xfrm>
                          <a:off x="194558" y="3330763"/>
                          <a:ext cx="911223" cy="705743"/>
                        </a:xfrm>
                        <a:prstGeom prst="roundRect">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ln>
                        <a:effectLst>
                          <a:outerShdw blurRad="40000" dist="23000" dir="5400000" rotWithShape="0">
                            <a:srgbClr val="000000">
                              <a:alpha val="35000"/>
                            </a:srgbClr>
                          </a:outerShdw>
                        </a:effectLst>
                      </p:spPr>
                      <p:txBody>
                        <a:bodyPr rot="0" spcFirstLastPara="0" vert="horz" wrap="squar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cs typeface="新細明體"/>
                            </a:rPr>
                            <a:t>SB</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sp>
                      <p:nvSpPr>
                        <p:cNvPr id="6" name="圓角矩形 5"/>
                        <p:cNvSpPr/>
                        <p:nvPr/>
                      </p:nvSpPr>
                      <p:spPr>
                        <a:xfrm>
                          <a:off x="1550772" y="731207"/>
                          <a:ext cx="1836372" cy="682580"/>
                        </a:xfrm>
                        <a:prstGeom prst="roundRect">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ln>
                        <a:effectLst>
                          <a:outerShdw blurRad="40000" dist="23000" dir="5400000" rotWithShape="0">
                            <a:srgbClr val="000000">
                              <a:alpha val="35000"/>
                            </a:srgbClr>
                          </a:outerShdw>
                        </a:effectLst>
                      </p:spPr>
                      <p:txBody>
                        <a:bodyPr rot="0" spcFirstLastPara="0" vert="horz" wrap="squar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FFFFFF"/>
                              </a:solidFill>
                              <a:effectLst/>
                              <a:uLnTx/>
                              <a:uFillTx/>
                              <a:latin typeface="Times New Roman"/>
                              <a:ea typeface="標楷體"/>
                              <a:cs typeface="新細明體"/>
                            </a:rPr>
                            <a:t>SB + JB</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sp>
                      <p:nvSpPr>
                        <p:cNvPr id="7" name="圓角矩形 6"/>
                        <p:cNvSpPr/>
                        <p:nvPr/>
                      </p:nvSpPr>
                      <p:spPr>
                        <a:xfrm>
                          <a:off x="1550772" y="1548287"/>
                          <a:ext cx="1836372" cy="692637"/>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ot="0" spcFirstLastPara="0" vert="horz" wrap="non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SB + JB +</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Short Forward</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sp>
                      <p:nvSpPr>
                        <p:cNvPr id="8" name="圓角矩形 7"/>
                        <p:cNvSpPr/>
                        <p:nvPr/>
                      </p:nvSpPr>
                      <p:spPr>
                        <a:xfrm>
                          <a:off x="1550788" y="2430510"/>
                          <a:ext cx="1836356" cy="711238"/>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ot="0" spcFirstLastPara="0" vert="horz" wrap="squar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SB + Short Forward + JB</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sp>
                      <p:nvSpPr>
                        <p:cNvPr id="9" name="圓角矩形 8"/>
                        <p:cNvSpPr/>
                        <p:nvPr/>
                      </p:nvSpPr>
                      <p:spPr>
                        <a:xfrm>
                          <a:off x="1550788" y="3334128"/>
                          <a:ext cx="1836356" cy="702378"/>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ot="0" spcFirstLastPara="0" vert="horz" wrap="squar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SB + GB</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sp>
                      <p:nvSpPr>
                        <p:cNvPr id="10" name="圓角矩形 9"/>
                        <p:cNvSpPr/>
                        <p:nvPr/>
                      </p:nvSpPr>
                      <p:spPr>
                        <a:xfrm>
                          <a:off x="1550772" y="4236010"/>
                          <a:ext cx="1836339" cy="631964"/>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ot="0" spcFirstLastPara="0" vert="horz" wrap="squar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SB + RE</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sp>
                      <p:nvSpPr>
                        <p:cNvPr id="11" name="圓角矩形 10"/>
                        <p:cNvSpPr/>
                        <p:nvPr/>
                      </p:nvSpPr>
                      <p:spPr>
                        <a:xfrm>
                          <a:off x="1548001" y="5030075"/>
                          <a:ext cx="1836356" cy="686698"/>
                        </a:xfrm>
                        <a:prstGeom prst="round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ot="0" spcFirstLastPara="0" vert="horz" wrap="squar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SB + RC</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grpSp>
                  <p:sp>
                    <p:nvSpPr>
                      <p:cNvPr id="13" name="圓角矩形 12"/>
                      <p:cNvSpPr/>
                      <p:nvPr/>
                    </p:nvSpPr>
                    <p:spPr>
                      <a:xfrm>
                        <a:off x="1985883" y="5466750"/>
                        <a:ext cx="1836372" cy="635188"/>
                      </a:xfrm>
                      <a:prstGeom prst="roundRect">
                        <a:avLst/>
                      </a:prstGeom>
                      <a:solidFill>
                        <a:schemeClr val="accent2">
                          <a:lumMod val="75000"/>
                        </a:schemeClr>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ot="0" spcFirstLastPara="0" vert="horz" wrap="squar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SB + </a:t>
                        </a:r>
                        <a:r>
                          <a:rPr kumimoji="0" lang="en-US" altLang="zh-TW" sz="1600" b="1" i="0" u="none" strike="noStrike" kern="0" cap="none" spc="0" normalizeH="0" baseline="0" noProof="0" dirty="0" smtClean="0">
                            <a:ln>
                              <a:noFill/>
                            </a:ln>
                            <a:solidFill>
                              <a:prstClr val="white"/>
                            </a:solidFill>
                            <a:effectLst/>
                            <a:uLnTx/>
                            <a:uFillTx/>
                            <a:latin typeface="Times New Roman"/>
                            <a:ea typeface="標楷體"/>
                            <a:cs typeface="新細明體"/>
                          </a:rPr>
                          <a:t>CC</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sp>
                    <p:nvSpPr>
                      <p:cNvPr id="14" name="圓角矩形 13"/>
                      <p:cNvSpPr/>
                      <p:nvPr/>
                    </p:nvSpPr>
                    <p:spPr>
                      <a:xfrm>
                        <a:off x="4007075" y="1136163"/>
                        <a:ext cx="2141513" cy="692637"/>
                      </a:xfrm>
                      <a:prstGeom prst="round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w="9525" cap="flat" cmpd="sng" algn="ctr">
                        <a:solidFill>
                          <a:srgbClr val="C0504D">
                            <a:shade val="95000"/>
                            <a:satMod val="105000"/>
                          </a:srgbClr>
                        </a:solidFill>
                        <a:prstDash val="solid"/>
                      </a:ln>
                      <a:effectLst>
                        <a:outerShdw blurRad="40000" dist="23000" dir="5400000" rotWithShape="0">
                          <a:srgbClr val="000000">
                            <a:alpha val="35000"/>
                          </a:srgbClr>
                        </a:outerShdw>
                      </a:effectLst>
                    </p:spPr>
                    <p:txBody>
                      <a:bodyPr rot="0" spcFirstLastPara="0" vert="horz" wrap="non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SB + JB + Short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Forward + Unwind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(Long Forward)</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sp>
                    <p:nvSpPr>
                      <p:cNvPr id="15" name="圓角矩形 14"/>
                      <p:cNvSpPr/>
                      <p:nvPr/>
                    </p:nvSpPr>
                    <p:spPr>
                      <a:xfrm>
                        <a:off x="4007075" y="2017815"/>
                        <a:ext cx="2141513" cy="711809"/>
                      </a:xfrm>
                      <a:prstGeom prst="round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w="9525" cap="flat" cmpd="sng" algn="ctr">
                        <a:solidFill>
                          <a:srgbClr val="C0504D">
                            <a:shade val="95000"/>
                            <a:satMod val="105000"/>
                          </a:srgbClr>
                        </a:solidFill>
                        <a:prstDash val="solid"/>
                      </a:ln>
                      <a:effectLst>
                        <a:outerShdw blurRad="40000" dist="23000" dir="5400000" rotWithShape="0">
                          <a:srgbClr val="000000">
                            <a:alpha val="35000"/>
                          </a:srgbClr>
                        </a:outerShdw>
                      </a:effectLst>
                    </p:spPr>
                    <p:txBody>
                      <a:bodyPr rot="0" spcFirstLastPara="0" vert="horz" wrap="non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SB + Short Forward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 JB + Unwind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(Long Forward)</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sp>
                    <p:nvSpPr>
                      <p:cNvPr id="16" name="圓角矩形 15"/>
                      <p:cNvSpPr/>
                      <p:nvPr/>
                    </p:nvSpPr>
                    <p:spPr>
                      <a:xfrm>
                        <a:off x="4007075" y="2926752"/>
                        <a:ext cx="2141512" cy="704755"/>
                      </a:xfrm>
                      <a:prstGeom prst="round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w="9525" cap="flat" cmpd="sng" algn="ctr">
                        <a:solidFill>
                          <a:srgbClr val="C0504D">
                            <a:shade val="95000"/>
                            <a:satMod val="105000"/>
                          </a:srgbClr>
                        </a:solidFill>
                        <a:prstDash val="solid"/>
                      </a:ln>
                      <a:effectLst>
                        <a:outerShdw blurRad="40000" dist="23000" dir="5400000" rotWithShape="0">
                          <a:srgbClr val="000000">
                            <a:alpha val="35000"/>
                          </a:srgbClr>
                        </a:outerShdw>
                      </a:effectLst>
                    </p:spPr>
                    <p:txBody>
                      <a:bodyPr rot="0" spcFirstLastPara="0" vert="horz" wrap="non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SB + GB</a:t>
                        </a:r>
                        <a:r>
                          <a:rPr kumimoji="0" lang="zh-TW" altLang="en-US" sz="1600" b="1" i="0" u="none" strike="noStrike" kern="0" cap="none" spc="0" normalizeH="0" baseline="0" noProof="0" dirty="0" smtClean="0">
                            <a:ln>
                              <a:noFill/>
                            </a:ln>
                            <a:solidFill>
                              <a:prstClr val="white"/>
                            </a:solidFill>
                            <a:effectLst/>
                            <a:uLnTx/>
                            <a:uFillTx/>
                            <a:latin typeface="Times New Roman"/>
                            <a:ea typeface="標楷體"/>
                            <a:cs typeface="新細明體"/>
                          </a:rPr>
                          <a:t> </a:t>
                        </a: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Long Forward</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sp>
                    <p:nvSpPr>
                      <p:cNvPr id="17" name="圓角矩形 16"/>
                      <p:cNvSpPr/>
                      <p:nvPr/>
                    </p:nvSpPr>
                    <p:spPr>
                      <a:xfrm>
                        <a:off x="4009059" y="3825644"/>
                        <a:ext cx="2139496" cy="643311"/>
                      </a:xfrm>
                      <a:prstGeom prst="round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w="9525" cap="flat" cmpd="sng" algn="ctr">
                        <a:solidFill>
                          <a:srgbClr val="C0504D">
                            <a:shade val="95000"/>
                            <a:satMod val="105000"/>
                          </a:srgbClr>
                        </a:solidFill>
                        <a:prstDash val="solid"/>
                      </a:ln>
                      <a:effectLst>
                        <a:outerShdw blurRad="40000" dist="23000" dir="5400000" rotWithShape="0">
                          <a:srgbClr val="000000">
                            <a:alpha val="35000"/>
                          </a:srgbClr>
                        </a:outerShdw>
                      </a:effectLst>
                    </p:spPr>
                    <p:txBody>
                      <a:bodyPr rot="0" spcFirstLastPara="0" vert="horz" wrap="non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SB + RE</a:t>
                        </a:r>
                        <a:r>
                          <a:rPr kumimoji="0" lang="zh-TW" altLang="en-US" sz="1600" b="1" i="0" u="none" strike="noStrike" kern="0" cap="none" spc="0" normalizeH="0" baseline="0" noProof="0" dirty="0" smtClean="0">
                            <a:ln>
                              <a:noFill/>
                            </a:ln>
                            <a:solidFill>
                              <a:prstClr val="white"/>
                            </a:solidFill>
                            <a:effectLst/>
                            <a:uLnTx/>
                            <a:uFillTx/>
                            <a:latin typeface="Times New Roman"/>
                            <a:ea typeface="標楷體"/>
                            <a:cs typeface="新細明體"/>
                          </a:rPr>
                          <a:t> </a:t>
                        </a: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Long Forward</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sp>
                    <p:nvSpPr>
                      <p:cNvPr id="18" name="圓角矩形 17"/>
                      <p:cNvSpPr/>
                      <p:nvPr/>
                    </p:nvSpPr>
                    <p:spPr>
                      <a:xfrm>
                        <a:off x="4007075" y="4628649"/>
                        <a:ext cx="2138726" cy="689106"/>
                      </a:xfrm>
                      <a:prstGeom prst="round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w="9525" cap="flat" cmpd="sng" algn="ctr">
                        <a:solidFill>
                          <a:srgbClr val="C0504D">
                            <a:shade val="95000"/>
                            <a:satMod val="105000"/>
                          </a:srgbClr>
                        </a:solidFill>
                        <a:prstDash val="solid"/>
                      </a:ln>
                      <a:effectLst>
                        <a:outerShdw blurRad="40000" dist="23000" dir="5400000" rotWithShape="0">
                          <a:srgbClr val="000000">
                            <a:alpha val="35000"/>
                          </a:srgbClr>
                        </a:outerShdw>
                      </a:effectLst>
                    </p:spPr>
                    <p:txBody>
                      <a:bodyPr rot="0" spcFirstLastPara="0" vert="horz" wrap="non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SB + RC</a:t>
                        </a:r>
                        <a:r>
                          <a:rPr kumimoji="0" lang="zh-TW" altLang="en-US" sz="1600" b="1" i="0" u="none" strike="noStrike" kern="0" cap="none" spc="0" normalizeH="0" baseline="0" noProof="0" dirty="0" smtClean="0">
                            <a:ln>
                              <a:noFill/>
                            </a:ln>
                            <a:solidFill>
                              <a:prstClr val="white"/>
                            </a:solidFill>
                            <a:effectLst/>
                            <a:uLnTx/>
                            <a:uFillTx/>
                            <a:latin typeface="Times New Roman"/>
                            <a:ea typeface="標楷體"/>
                            <a:cs typeface="新細明體"/>
                          </a:rPr>
                          <a:t> </a:t>
                        </a: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Long Forward</a:t>
                        </a:r>
                        <a:r>
                          <a:rPr kumimoji="0" lang="en-US" sz="1600" b="0" i="0" u="none" strike="noStrike" kern="0" cap="none" spc="0" normalizeH="0" baseline="0" noProof="0" dirty="0" smtClean="0">
                            <a:ln>
                              <a:noFill/>
                            </a:ln>
                            <a:solidFill>
                              <a:prstClr val="white"/>
                            </a:solidFill>
                            <a:effectLst/>
                            <a:uLnTx/>
                            <a:uFillTx/>
                            <a:latin typeface="Times New Roman"/>
                            <a:ea typeface="標楷體"/>
                            <a:cs typeface="新細明體"/>
                          </a:rPr>
                          <a:t> </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sp>
                    <p:nvSpPr>
                      <p:cNvPr id="19" name="圓角矩形 18"/>
                      <p:cNvSpPr/>
                      <p:nvPr/>
                    </p:nvSpPr>
                    <p:spPr>
                      <a:xfrm>
                        <a:off x="6330636" y="1136163"/>
                        <a:ext cx="2281363" cy="705742"/>
                      </a:xfrm>
                      <a:prstGeom prst="roundRect">
                        <a:avLst/>
                      </a:prstGeom>
                      <a:solidFill>
                        <a:srgbClr val="1F497D">
                          <a:lumMod val="60000"/>
                          <a:lumOff val="40000"/>
                        </a:srgbClr>
                      </a:solidFill>
                      <a:ln w="9525" cap="flat" cmpd="sng" algn="ctr">
                        <a:solidFill>
                          <a:srgbClr val="C0504D">
                            <a:shade val="95000"/>
                            <a:satMod val="105000"/>
                          </a:srgbClr>
                        </a:solidFill>
                        <a:prstDash val="solid"/>
                      </a:ln>
                      <a:effectLst>
                        <a:outerShdw blurRad="40000" dist="23000" dir="5400000" rotWithShape="0">
                          <a:srgbClr val="000000">
                            <a:alpha val="35000"/>
                          </a:srgbClr>
                        </a:outerShdw>
                      </a:effectLst>
                    </p:spPr>
                    <p:txBody>
                      <a:bodyPr rot="0" spcFirstLastPara="0" vert="horz" wrap="non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SB + JB + Short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Forward + Unwind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(Short Put Option)</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sp>
                    <p:nvSpPr>
                      <p:cNvPr id="20" name="圓角矩形 19"/>
                      <p:cNvSpPr/>
                      <p:nvPr/>
                    </p:nvSpPr>
                    <p:spPr>
                      <a:xfrm>
                        <a:off x="6319352" y="2017815"/>
                        <a:ext cx="2292647" cy="711809"/>
                      </a:xfrm>
                      <a:prstGeom prst="roundRect">
                        <a:avLst/>
                      </a:prstGeom>
                      <a:solidFill>
                        <a:srgbClr val="1F497D">
                          <a:lumMod val="60000"/>
                          <a:lumOff val="40000"/>
                        </a:srgbClr>
                      </a:solidFill>
                      <a:ln w="9525" cap="flat" cmpd="sng" algn="ctr">
                        <a:solidFill>
                          <a:srgbClr val="C0504D">
                            <a:shade val="95000"/>
                            <a:satMod val="105000"/>
                          </a:srgbClr>
                        </a:solidFill>
                        <a:prstDash val="solid"/>
                      </a:ln>
                      <a:effectLst>
                        <a:outerShdw blurRad="40000" dist="23000" dir="5400000" rotWithShape="0">
                          <a:srgbClr val="000000">
                            <a:alpha val="35000"/>
                          </a:srgbClr>
                        </a:outerShdw>
                      </a:effectLst>
                    </p:spPr>
                    <p:txBody>
                      <a:bodyPr rot="0" spcFirstLastPara="0" vert="horz" wrap="non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SB + Short Forward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 JB + Unwind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(Short Put Option)</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sp>
                    <p:nvSpPr>
                      <p:cNvPr id="21" name="圓角矩形 20"/>
                      <p:cNvSpPr/>
                      <p:nvPr/>
                    </p:nvSpPr>
                    <p:spPr>
                      <a:xfrm>
                        <a:off x="6319352" y="2918639"/>
                        <a:ext cx="2292647" cy="712867"/>
                      </a:xfrm>
                      <a:prstGeom prst="roundRect">
                        <a:avLst/>
                      </a:prstGeom>
                      <a:solidFill>
                        <a:srgbClr val="1F497D">
                          <a:lumMod val="60000"/>
                          <a:lumOff val="40000"/>
                        </a:srgbClr>
                      </a:solidFill>
                      <a:ln w="9525" cap="flat" cmpd="sng" algn="ctr">
                        <a:solidFill>
                          <a:srgbClr val="C0504D">
                            <a:shade val="95000"/>
                            <a:satMod val="105000"/>
                          </a:srgbClr>
                        </a:solidFill>
                        <a:prstDash val="solid"/>
                      </a:ln>
                      <a:effectLst>
                        <a:outerShdw blurRad="40000" dist="23000" dir="5400000" rotWithShape="0">
                          <a:srgbClr val="000000">
                            <a:alpha val="35000"/>
                          </a:srgbClr>
                        </a:outerShdw>
                      </a:effectLst>
                    </p:spPr>
                    <p:txBody>
                      <a:bodyPr rot="0" spcFirstLastPara="0" vert="horz" wrap="non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SB + GB</a:t>
                        </a:r>
                        <a:b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b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 Short Put Option </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sp>
                    <p:nvSpPr>
                      <p:cNvPr id="22" name="圓角矩形 21"/>
                      <p:cNvSpPr/>
                      <p:nvPr/>
                    </p:nvSpPr>
                    <p:spPr>
                      <a:xfrm>
                        <a:off x="6319319" y="3823886"/>
                        <a:ext cx="2250465" cy="645069"/>
                      </a:xfrm>
                      <a:prstGeom prst="roundRect">
                        <a:avLst/>
                      </a:prstGeom>
                      <a:solidFill>
                        <a:srgbClr val="1F497D">
                          <a:lumMod val="60000"/>
                          <a:lumOff val="40000"/>
                        </a:srgbClr>
                      </a:solidFill>
                      <a:ln w="9525" cap="flat" cmpd="sng" algn="ctr">
                        <a:solidFill>
                          <a:srgbClr val="C0504D">
                            <a:shade val="95000"/>
                            <a:satMod val="105000"/>
                          </a:srgbClr>
                        </a:solidFill>
                        <a:prstDash val="solid"/>
                      </a:ln>
                      <a:effectLst>
                        <a:outerShdw blurRad="40000" dist="23000" dir="5400000" rotWithShape="0">
                          <a:srgbClr val="000000">
                            <a:alpha val="35000"/>
                          </a:srgbClr>
                        </a:outerShdw>
                      </a:effectLst>
                    </p:spPr>
                    <p:txBody>
                      <a:bodyPr rot="0" spcFirstLastPara="0" vert="horz" wrap="non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SB + RE</a:t>
                        </a:r>
                        <a:b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b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 Short Put Option </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sp>
                    <p:nvSpPr>
                      <p:cNvPr id="23" name="圓角矩形 22"/>
                      <p:cNvSpPr/>
                      <p:nvPr/>
                    </p:nvSpPr>
                    <p:spPr>
                      <a:xfrm>
                        <a:off x="6327532" y="4612013"/>
                        <a:ext cx="2281680" cy="705742"/>
                      </a:xfrm>
                      <a:prstGeom prst="roundRect">
                        <a:avLst/>
                      </a:prstGeom>
                      <a:solidFill>
                        <a:srgbClr val="1F497D">
                          <a:lumMod val="60000"/>
                          <a:lumOff val="40000"/>
                        </a:srgbClr>
                      </a:solidFill>
                      <a:ln w="9525" cap="flat" cmpd="sng" algn="ctr">
                        <a:solidFill>
                          <a:srgbClr val="C0504D">
                            <a:shade val="95000"/>
                            <a:satMod val="105000"/>
                          </a:srgbClr>
                        </a:solidFill>
                        <a:prstDash val="solid"/>
                      </a:ln>
                      <a:effectLst>
                        <a:outerShdw blurRad="40000" dist="23000" dir="5400000" rotWithShape="0">
                          <a:srgbClr val="000000">
                            <a:alpha val="35000"/>
                          </a:srgbClr>
                        </a:outerShdw>
                      </a:effectLst>
                    </p:spPr>
                    <p:txBody>
                      <a:bodyPr rot="0" spcFirstLastPara="0" vert="horz" wrap="none" lIns="105165" tIns="52583" rIns="105165" bIns="52583"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SB + RC</a:t>
                        </a:r>
                        <a:b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br>
                        <a:r>
                          <a:rPr kumimoji="0" lang="en-US" altLang="zh-TW" sz="1600" b="1" i="0" u="none" strike="noStrike" kern="0" cap="none" spc="0" normalizeH="0" baseline="0" noProof="0" dirty="0" smtClean="0">
                            <a:ln>
                              <a:noFill/>
                            </a:ln>
                            <a:solidFill>
                              <a:prstClr val="white"/>
                            </a:solidFill>
                            <a:effectLst/>
                            <a:uLnTx/>
                            <a:uFillTx/>
                            <a:latin typeface="Times New Roman"/>
                            <a:ea typeface="標楷體"/>
                            <a:cs typeface="新細明體"/>
                          </a:rPr>
                          <a:t>+</a:t>
                        </a:r>
                        <a:r>
                          <a:rPr kumimoji="0" lang="zh-TW" altLang="en-US" sz="1600" b="1" i="0" u="none" strike="noStrike" kern="0" cap="none" spc="0" normalizeH="0" baseline="0" noProof="0" dirty="0" smtClean="0">
                            <a:ln>
                              <a:noFill/>
                            </a:ln>
                            <a:solidFill>
                              <a:prstClr val="white"/>
                            </a:solidFill>
                            <a:effectLst/>
                            <a:uLnTx/>
                            <a:uFillTx/>
                            <a:latin typeface="Times New Roman"/>
                            <a:ea typeface="標楷體"/>
                            <a:cs typeface="新細明體"/>
                          </a:rPr>
                          <a:t> </a:t>
                        </a:r>
                        <a:r>
                          <a:rPr kumimoji="0" lang="en-US" sz="1600" b="1" i="0" u="none" strike="noStrike" kern="0" cap="none" spc="0" normalizeH="0" baseline="0" noProof="0" dirty="0" smtClean="0">
                            <a:ln>
                              <a:noFill/>
                            </a:ln>
                            <a:solidFill>
                              <a:prstClr val="white"/>
                            </a:solidFill>
                            <a:effectLst/>
                            <a:uLnTx/>
                            <a:uFillTx/>
                            <a:latin typeface="Times New Roman"/>
                            <a:ea typeface="標楷體"/>
                            <a:cs typeface="新細明體"/>
                          </a:rPr>
                          <a:t>Short Put Option</a:t>
                        </a:r>
                        <a:endParaRPr kumimoji="0" lang="zh-TW" altLang="en-US" sz="1600" b="0" i="0" u="none" strike="noStrike" kern="0" cap="none" spc="0" normalizeH="0" baseline="0" noProof="0" dirty="0" smtClean="0">
                          <a:ln>
                            <a:noFill/>
                          </a:ln>
                          <a:solidFill>
                            <a:prstClr val="white"/>
                          </a:solidFill>
                          <a:effectLst/>
                          <a:uLnTx/>
                          <a:uFillTx/>
                          <a:latin typeface="新細明體"/>
                          <a:ea typeface="新細明體"/>
                          <a:cs typeface="新細明體"/>
                        </a:endParaRPr>
                      </a:p>
                    </p:txBody>
                  </p:sp>
                </p:grpSp>
                <p:sp>
                  <p:nvSpPr>
                    <p:cNvPr id="25" name="圓角矩形 24"/>
                    <p:cNvSpPr/>
                    <p:nvPr/>
                  </p:nvSpPr>
                  <p:spPr>
                    <a:xfrm>
                      <a:off x="3418614" y="438081"/>
                      <a:ext cx="4602137" cy="320383"/>
                    </a:xfrm>
                    <a:prstGeom prst="roundRect">
                      <a:avLst/>
                    </a:prstGeom>
                    <a:solidFill>
                      <a:schemeClr val="accent1">
                        <a:lumMod val="40000"/>
                        <a:lumOff val="60000"/>
                      </a:schemeClr>
                    </a:solidFill>
                    <a:ln w="9525" cap="flat" cmpd="sng" algn="ctr">
                      <a:solidFill>
                        <a:srgbClr val="9BBB59">
                          <a:shade val="95000"/>
                          <a:satMod val="105000"/>
                        </a:srgbClr>
                      </a:solidFill>
                      <a:prstDash val="solid"/>
                    </a:ln>
                    <a:effectLst>
                      <a:outerShdw blurRad="40000" dist="23000" dir="5400000" rotWithShape="0">
                        <a:srgbClr val="000000">
                          <a:alpha val="35000"/>
                        </a:srgbClr>
                      </a:outerShdw>
                    </a:effectLst>
                  </p:spPr>
                  <p:txBody>
                    <a:bodyPr rot="0" spcFirstLastPara="0" vert="horz" wrap="square" lIns="105165" tIns="52583" rIns="105165" bIns="52583" numCol="1" spcCol="0" rtlCol="0" fromWordArt="0" anchor="ctr" anchorCtr="0" forceAA="0" compatLnSpc="1">
                      <a:prstTxWarp prst="textNoShape">
                        <a:avLst/>
                      </a:prstTxWarp>
                      <a:noAutofit/>
                    </a:bodyPr>
                    <a:lstStyle/>
                    <a:p>
                      <a:pPr algn="ctr">
                        <a:spcAft>
                          <a:spcPts val="0"/>
                        </a:spcAft>
                      </a:pPr>
                      <a:r>
                        <a:rPr lang="zh-TW" altLang="en-US" b="1" dirty="0">
                          <a:latin typeface="+mj-ea"/>
                          <a:ea typeface="+mj-ea"/>
                          <a:cs typeface="新細明體"/>
                        </a:rPr>
                        <a:t>將避險部位效果消除</a:t>
                      </a:r>
                      <a:endParaRPr lang="zh-TW" altLang="zh-TW" b="1" dirty="0">
                        <a:latin typeface="+mj-ea"/>
                        <a:ea typeface="+mj-ea"/>
                        <a:cs typeface="新細明體"/>
                      </a:endParaRPr>
                    </a:p>
                  </p:txBody>
                </p:sp>
                <p:sp>
                  <p:nvSpPr>
                    <p:cNvPr id="26" name="向右箭號 25"/>
                    <p:cNvSpPr/>
                    <p:nvPr/>
                  </p:nvSpPr>
                  <p:spPr>
                    <a:xfrm>
                      <a:off x="32303" y="0"/>
                      <a:ext cx="5846768" cy="391357"/>
                    </a:xfrm>
                    <a:prstGeom prst="rightArrow">
                      <a:avLst>
                        <a:gd name="adj1" fmla="val 77262"/>
                        <a:gd name="adj2" fmla="val 92424"/>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w="9525" cap="flat" cmpd="sng" algn="ctr">
                      <a:solidFill>
                        <a:srgbClr val="C0504D">
                          <a:shade val="95000"/>
                          <a:satMod val="105000"/>
                        </a:srgbClr>
                      </a:solidFill>
                      <a:prstDash val="solid"/>
                    </a:ln>
                    <a:effectLst>
                      <a:outerShdw blurRad="40000" dist="23000" dir="5400000" rotWithShape="0">
                        <a:srgbClr val="000000">
                          <a:alpha val="35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zh-TW" altLang="zh-TW" b="1" kern="100" dirty="0">
                          <a:latin typeface="+mj-ea"/>
                          <a:ea typeface="+mj-ea"/>
                          <a:cs typeface="Times New Roman"/>
                        </a:rPr>
                        <a:t>信用增強效果、</a:t>
                      </a:r>
                      <a:r>
                        <a:rPr lang="zh-TW" altLang="en-US" b="1" kern="100" dirty="0">
                          <a:latin typeface="+mj-ea"/>
                          <a:ea typeface="+mj-ea"/>
                          <a:cs typeface="Times New Roman"/>
                        </a:rPr>
                        <a:t>債權稀釋、</a:t>
                      </a:r>
                      <a:r>
                        <a:rPr lang="zh-TW" altLang="zh-TW" b="1" kern="100" dirty="0">
                          <a:latin typeface="+mj-ea"/>
                          <a:ea typeface="+mj-ea"/>
                          <a:cs typeface="Times New Roman"/>
                        </a:rPr>
                        <a:t>財富移轉問題</a:t>
                      </a:r>
                    </a:p>
                  </p:txBody>
                </p:sp>
                <p:sp>
                  <p:nvSpPr>
                    <p:cNvPr id="28" name="向右箭號 27"/>
                    <p:cNvSpPr/>
                    <p:nvPr/>
                  </p:nvSpPr>
                  <p:spPr>
                    <a:xfrm>
                      <a:off x="3418614" y="820780"/>
                      <a:ext cx="4770322" cy="335526"/>
                    </a:xfrm>
                    <a:prstGeom prst="rightArrow">
                      <a:avLst>
                        <a:gd name="adj1" fmla="val 77262"/>
                        <a:gd name="adj2" fmla="val 92424"/>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w="9525" cap="flat" cmpd="sng" algn="ctr">
                      <a:solidFill>
                        <a:srgbClr val="9BBB59">
                          <a:shade val="95000"/>
                          <a:satMod val="105000"/>
                        </a:srgbClr>
                      </a:solidFill>
                      <a:prstDash val="solid"/>
                    </a:ln>
                    <a:effectLst>
                      <a:outerShdw blurRad="40000" dist="23000" dir="5400000" rotWithShape="0">
                        <a:srgbClr val="000000">
                          <a:alpha val="35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1800" b="1" i="0" u="none" strike="noStrike" kern="100" cap="none" spc="0" normalizeH="0" baseline="0" noProof="0" dirty="0" smtClean="0">
                          <a:ln>
                            <a:noFill/>
                          </a:ln>
                          <a:solidFill>
                            <a:prstClr val="white"/>
                          </a:solidFill>
                          <a:effectLst/>
                          <a:uLnTx/>
                          <a:uFillTx/>
                          <a:latin typeface="+mj-ea"/>
                          <a:ea typeface="+mj-ea"/>
                          <a:cs typeface="Times New Roman"/>
                        </a:rPr>
                        <a:t>代理問題中的資產替代問題</a:t>
                      </a:r>
                    </a:p>
                  </p:txBody>
                </p:sp>
              </p:grpSp>
              <p:sp>
                <p:nvSpPr>
                  <p:cNvPr id="30" name="矩形 29"/>
                  <p:cNvSpPr/>
                  <p:nvPr/>
                </p:nvSpPr>
                <p:spPr>
                  <a:xfrm>
                    <a:off x="5601508" y="2951593"/>
                    <a:ext cx="2543261" cy="893068"/>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cxnSp>
            <p:nvCxnSpPr>
              <p:cNvPr id="54" name="直線接點 53"/>
              <p:cNvCxnSpPr/>
              <p:nvPr/>
            </p:nvCxnSpPr>
            <p:spPr>
              <a:xfrm flipH="1">
                <a:off x="1120600" y="1061671"/>
                <a:ext cx="12741" cy="5112329"/>
              </a:xfrm>
              <a:prstGeom prst="line">
                <a:avLst/>
              </a:prstGeom>
              <a:ln w="28575"/>
            </p:spPr>
            <p:style>
              <a:lnRef idx="1">
                <a:schemeClr val="accent1"/>
              </a:lnRef>
              <a:fillRef idx="0">
                <a:schemeClr val="accent1"/>
              </a:fillRef>
              <a:effectRef idx="0">
                <a:schemeClr val="accent1"/>
              </a:effectRef>
              <a:fontRef idx="minor">
                <a:schemeClr val="tx1"/>
              </a:fontRef>
            </p:style>
          </p:cxnSp>
        </p:grpSp>
      </p:grpSp>
      <p:sp>
        <p:nvSpPr>
          <p:cNvPr id="40" name="文字方塊 39"/>
          <p:cNvSpPr txBox="1"/>
          <p:nvPr/>
        </p:nvSpPr>
        <p:spPr>
          <a:xfrm>
            <a:off x="6830278" y="3942269"/>
            <a:ext cx="1934029" cy="369332"/>
          </a:xfrm>
          <a:prstGeom prst="rect">
            <a:avLst/>
          </a:prstGeom>
          <a:noFill/>
        </p:spPr>
        <p:txBody>
          <a:bodyPr wrap="square" rtlCol="0">
            <a:spAutoFit/>
          </a:bodyPr>
          <a:lstStyle/>
          <a:p>
            <a:r>
              <a:rPr lang="zh-TW" altLang="en-US" b="1" dirty="0" smtClean="0"/>
              <a:t>本次所做的</a:t>
            </a:r>
            <a:r>
              <a:rPr lang="zh-TW" altLang="en-US" b="1" dirty="0"/>
              <a:t>部份</a:t>
            </a:r>
          </a:p>
        </p:txBody>
      </p:sp>
    </p:spTree>
    <p:extLst>
      <p:ext uri="{BB962C8B-B14F-4D97-AF65-F5344CB8AC3E}">
        <p14:creationId xmlns:p14="http://schemas.microsoft.com/office/powerpoint/2010/main" val="37972260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258650" y="283335"/>
                <a:ext cx="10515600" cy="6073015"/>
              </a:xfrm>
            </p:spPr>
            <p:txBody>
              <a:bodyPr>
                <a:normAutofit/>
              </a:bodyPr>
              <a:lstStyle/>
              <a:p>
                <a:pPr marL="0" indent="0">
                  <a:lnSpc>
                    <a:spcPct val="150000"/>
                  </a:lnSpc>
                  <a:buNone/>
                </a:pPr>
                <a:r>
                  <a:rPr lang="en-US" altLang="zh-TW" sz="1800" dirty="0" smtClean="0"/>
                  <a:t>Condition1</a:t>
                </a:r>
              </a:p>
              <a:p>
                <a:pPr marL="0" indent="0">
                  <a:lnSpc>
                    <a:spcPct val="150000"/>
                  </a:lnSpc>
                  <a:buNone/>
                </a:pPr>
                <a:r>
                  <a:rPr lang="en-US" altLang="zh-TW" sz="1800" dirty="0" smtClean="0">
                    <a:ea typeface="Cambria Math" panose="02040503050406030204" pitchFamily="18" charset="0"/>
                  </a:rPr>
                  <a:t>	</a:t>
                </a:r>
                <a14:m>
                  <m:oMath xmlns:m="http://schemas.openxmlformats.org/officeDocument/2006/math">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dirty="0">
                        <a:solidFill>
                          <a:srgbClr val="FF0000"/>
                        </a:solidFill>
                        <a:latin typeface="Cambria Math" panose="02040503050406030204" pitchFamily="18" charset="0"/>
                        <a:ea typeface="Cambria Math" panose="02040503050406030204" pitchFamily="18" charset="0"/>
                      </a:rPr>
                      <m:t>&gt;</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1−</m:t>
                        </m:r>
                        <m:r>
                          <a:rPr lang="zh-TW" altLang="en-US" sz="1800" i="1">
                            <a:solidFill>
                              <a:srgbClr val="FF0000"/>
                            </a:solidFill>
                            <a:latin typeface="Cambria Math" panose="02040503050406030204" pitchFamily="18" charset="0"/>
                            <a:ea typeface="Cambria Math" panose="02040503050406030204" pitchFamily="18" charset="0"/>
                          </a:rPr>
                          <m:t>𝛼</m:t>
                        </m:r>
                      </m:e>
                    </m:d>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zh-TW" altLang="en-US" sz="1800" i="1">
                            <a:solidFill>
                              <a:srgbClr val="FF0000"/>
                            </a:solidFill>
                            <a:latin typeface="Cambria Math" panose="02040503050406030204" pitchFamily="18" charset="0"/>
                            <a:ea typeface="Cambria Math" panose="02040503050406030204" pitchFamily="18" charset="0"/>
                          </a:rPr>
                          <m:t>  </m:t>
                        </m:r>
                      </m:e>
                    </m:d>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a:latin typeface="Cambria Math" panose="02040503050406030204" pitchFamily="18" charset="0"/>
                      </a:rPr>
                      <m:t>&gt;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𝐴</m:t>
                    </m:r>
                  </m:oMath>
                </a14:m>
                <a:endParaRPr lang="en-US" altLang="zh-TW" sz="1800" dirty="0"/>
              </a:p>
              <a:p>
                <a:pPr marL="0" indent="0">
                  <a:lnSpc>
                    <a:spcPct val="150000"/>
                  </a:lnSpc>
                  <a:buNone/>
                </a:pPr>
                <a14:m>
                  <m:oMathPara xmlns:m="http://schemas.openxmlformats.org/officeDocument/2006/math">
                    <m:oMathParaPr>
                      <m:jc m:val="centerGroup"/>
                    </m:oMathParaPr>
                    <m:oMath xmlns:m="http://schemas.openxmlformats.org/officeDocument/2006/math">
                      <m:sSub>
                        <m:sSubPr>
                          <m:ctrlPr>
                            <a:rPr lang="en-US" altLang="zh-TW" sz="1800" i="1" smtClean="0">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b="0" i="1" dirty="0" smtClean="0">
                              <a:latin typeface="Cambria Math" panose="02040503050406030204" pitchFamily="18" charset="0"/>
                              <a:ea typeface="Cambria Math" panose="02040503050406030204" pitchFamily="18" charset="0"/>
                            </a:rPr>
                            <m:t>&gt;</m:t>
                          </m:r>
                          <m:sSub>
                            <m:sSubPr>
                              <m:ctrlPr>
                                <a:rPr lang="en-US" altLang="zh-TW" sz="1800" i="1" dirty="0" smtClean="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𝑑</m:t>
                              </m:r>
                            </m:e>
                            <m:sub>
                              <m:r>
                                <a:rPr lang="en-US" altLang="zh-TW" sz="1800" i="1" dirty="0">
                                  <a:solidFill>
                                    <a:srgbClr val="FF0000"/>
                                  </a:solidFill>
                                  <a:latin typeface="Cambria Math" panose="02040503050406030204" pitchFamily="18" charset="0"/>
                                  <a:ea typeface="Cambria Math" panose="02040503050406030204" pitchFamily="18" charset="0"/>
                                </a:rPr>
                                <m:t>5_</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𝑏</m:t>
                                  </m:r>
                                </m:e>
                                <m:sub>
                                  <m:r>
                                    <a:rPr lang="en-US" altLang="zh-TW" sz="1800" i="1" dirty="0">
                                      <a:solidFill>
                                        <a:srgbClr val="FF0000"/>
                                      </a:solidFill>
                                      <a:latin typeface="Cambria Math" panose="02040503050406030204" pitchFamily="18" charset="0"/>
                                      <a:ea typeface="Cambria Math" panose="02040503050406030204" pitchFamily="18" charset="0"/>
                                    </a:rPr>
                                    <m:t>1</m:t>
                                  </m:r>
                                </m:sub>
                              </m:sSub>
                              <m:r>
                                <a:rPr lang="en-US" altLang="zh-TW" sz="1800" i="1" dirty="0">
                                  <a:solidFill>
                                    <a:srgbClr val="FF0000"/>
                                  </a:solidFill>
                                  <a:latin typeface="Cambria Math" panose="02040503050406030204" pitchFamily="18" charset="0"/>
                                  <a:ea typeface="Cambria Math" panose="02040503050406030204" pitchFamily="18" charset="0"/>
                                </a:rPr>
                                <m:t>_</m:t>
                              </m:r>
                              <m:r>
                                <a:rPr lang="en-US" altLang="zh-TW" sz="1800" i="1" dirty="0">
                                  <a:solidFill>
                                    <a:srgbClr val="FF0000"/>
                                  </a:solidFill>
                                  <a:latin typeface="Cambria Math" panose="02040503050406030204" pitchFamily="18" charset="0"/>
                                  <a:ea typeface="Cambria Math" panose="02040503050406030204" pitchFamily="18" charset="0"/>
                                </a:rPr>
                                <m:t>𝑎𝑠𝑦𝑚</m:t>
                              </m:r>
                            </m:sub>
                          </m:sSub>
                          <m:r>
                            <a:rPr lang="en-US" altLang="zh-TW" sz="1800" i="1" dirty="0" smtClean="0">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𝑑</m:t>
                          </m:r>
                        </m:e>
                        <m:sub>
                          <m:r>
                            <a:rPr lang="en-US" altLang="zh-TW" sz="1800" i="1" smtClean="0">
                              <a:solidFill>
                                <a:srgbClr val="FF0000"/>
                              </a:solidFill>
                              <a:latin typeface="Cambria Math" panose="02040503050406030204" pitchFamily="18" charset="0"/>
                              <a:ea typeface="Cambria Math" panose="02040503050406030204" pitchFamily="18" charset="0"/>
                            </a:rPr>
                            <m:t>2</m:t>
                          </m:r>
                        </m:sub>
                      </m:sSub>
                      <m:r>
                        <a:rPr lang="en-US" altLang="zh-TW" sz="1800" i="1" smtClean="0">
                          <a:solidFill>
                            <a:srgbClr val="FF0000"/>
                          </a:solidFill>
                          <a:latin typeface="Cambria Math" panose="02040503050406030204" pitchFamily="18" charset="0"/>
                          <a:ea typeface="Cambria Math" panose="02040503050406030204" pitchFamily="18" charset="0"/>
                        </a:rPr>
                        <m:t>&gt;</m:t>
                      </m:r>
                      <m:sSub>
                        <m:sSubPr>
                          <m:ctrlPr>
                            <a:rPr lang="en-US" altLang="zh-TW" sz="1800" i="1">
                              <a:solidFill>
                                <a:srgbClr val="FF0000"/>
                              </a:solidFill>
                              <a:latin typeface="Cambria Math" panose="02040503050406030204" pitchFamily="18" charset="0"/>
                              <a:ea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𝑑</m:t>
                          </m:r>
                        </m:e>
                        <m:sub>
                          <m:r>
                            <a:rPr lang="en-US" altLang="zh-TW" sz="1800" i="1">
                              <a:solidFill>
                                <a:srgbClr val="FF0000"/>
                              </a:solidFill>
                              <a:latin typeface="Cambria Math" panose="02040503050406030204" pitchFamily="18" charset="0"/>
                              <a:ea typeface="Cambria Math" panose="02040503050406030204" pitchFamily="18" charset="0"/>
                            </a:rPr>
                            <m:t>3</m:t>
                          </m:r>
                        </m:sub>
                      </m:sSub>
                      <m:r>
                        <a:rPr lang="en-US" altLang="zh-TW" sz="1800" i="1">
                          <a:latin typeface="Cambria Math" panose="02040503050406030204" pitchFamily="18" charset="0"/>
                          <a:ea typeface="Cambria Math" panose="02040503050406030204" pitchFamily="18" charset="0"/>
                        </a:rPr>
                        <m:t>&gt;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1_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m:oMathPara>
                </a14:m>
                <a:endParaRPr lang="en-US" altLang="zh-TW" sz="1800" dirty="0" smtClean="0"/>
              </a:p>
              <a:p>
                <a:pPr marL="0" indent="0">
                  <a:lnSpc>
                    <a:spcPct val="150000"/>
                  </a:lnSpc>
                  <a:buNone/>
                </a:pPr>
                <a:r>
                  <a:rPr lang="en-US" altLang="zh-TW" sz="1800" dirty="0" smtClean="0"/>
                  <a:t>Condition2</a:t>
                </a:r>
              </a:p>
              <a:p>
                <a:pPr marL="0" indent="0">
                  <a:lnSpc>
                    <a:spcPct val="150000"/>
                  </a:lnSpc>
                  <a:buNone/>
                </a:pPr>
                <a:r>
                  <a:rPr lang="en-US" altLang="zh-TW" sz="1800" dirty="0" smtClean="0">
                    <a:ea typeface="Cambria Math" panose="02040503050406030204" pitchFamily="18" charset="0"/>
                  </a:rPr>
                  <a:t>	</a:t>
                </a:r>
                <a14:m>
                  <m:oMath xmlns:m="http://schemas.openxmlformats.org/officeDocument/2006/math">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dirty="0">
                        <a:solidFill>
                          <a:srgbClr val="FF0000"/>
                        </a:solidFill>
                        <a:latin typeface="Cambria Math" panose="02040503050406030204" pitchFamily="18" charset="0"/>
                        <a:ea typeface="Cambria Math" panose="02040503050406030204" pitchFamily="18" charset="0"/>
                      </a:rPr>
                      <m:t>&gt;</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1−</m:t>
                        </m:r>
                        <m:r>
                          <a:rPr lang="zh-TW" altLang="en-US" sz="1800" i="1">
                            <a:solidFill>
                              <a:srgbClr val="FF0000"/>
                            </a:solidFill>
                            <a:latin typeface="Cambria Math" panose="02040503050406030204" pitchFamily="18" charset="0"/>
                            <a:ea typeface="Cambria Math" panose="02040503050406030204" pitchFamily="18" charset="0"/>
                          </a:rPr>
                          <m:t>𝛼</m:t>
                        </m:r>
                      </m:e>
                    </m:d>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zh-TW" altLang="en-US" sz="1800" i="1">
                            <a:solidFill>
                              <a:srgbClr val="FF0000"/>
                            </a:solidFill>
                            <a:latin typeface="Cambria Math" panose="02040503050406030204" pitchFamily="18" charset="0"/>
                            <a:ea typeface="Cambria Math" panose="02040503050406030204" pitchFamily="18" charset="0"/>
                          </a:rPr>
                          <m:t>  </m:t>
                        </m:r>
                      </m:e>
                    </m:d>
                    <m:r>
                      <a:rPr lang="en-US" altLang="zh-TW" sz="1800" i="1">
                        <a:latin typeface="Cambria Math" panose="02040503050406030204" pitchFamily="18" charset="0"/>
                      </a:rPr>
                      <m:t>&gt;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𝐴</m:t>
                    </m:r>
                  </m:oMath>
                </a14:m>
                <a:r>
                  <a:rPr lang="zh-TW" altLang="en-US" sz="1800" dirty="0"/>
                  <a:t> </a:t>
                </a:r>
              </a:p>
              <a:p>
                <a:pPr marL="0" indent="0">
                  <a:lnSpc>
                    <a:spcPct val="150000"/>
                  </a:lnSpc>
                  <a:buNone/>
                </a:pPr>
                <a14:m>
                  <m:oMathPara xmlns:m="http://schemas.openxmlformats.org/officeDocument/2006/math">
                    <m:oMathParaPr>
                      <m:jc m:val="centerGroup"/>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b="0" i="1" dirty="0" smtClean="0">
                              <a:latin typeface="Cambria Math" panose="02040503050406030204" pitchFamily="18" charset="0"/>
                              <a:ea typeface="Cambria Math" panose="02040503050406030204" pitchFamily="18" charset="0"/>
                            </a:rPr>
                            <m:t>&gt;</m:t>
                          </m:r>
                          <m:sSub>
                            <m:sSubPr>
                              <m:ctrlPr>
                                <a:rPr lang="en-US" altLang="zh-TW" sz="1800" i="1" dirty="0" smtClean="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𝑑</m:t>
                              </m:r>
                            </m:e>
                            <m:sub>
                              <m:r>
                                <a:rPr lang="en-US" altLang="zh-TW" sz="1800" i="1" dirty="0">
                                  <a:solidFill>
                                    <a:srgbClr val="FF0000"/>
                                  </a:solidFill>
                                  <a:latin typeface="Cambria Math" panose="02040503050406030204" pitchFamily="18" charset="0"/>
                                  <a:ea typeface="Cambria Math" panose="02040503050406030204" pitchFamily="18" charset="0"/>
                                </a:rPr>
                                <m:t>5_</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𝑏</m:t>
                                  </m:r>
                                </m:e>
                                <m:sub>
                                  <m:r>
                                    <a:rPr lang="en-US" altLang="zh-TW" sz="1800" i="1" dirty="0">
                                      <a:solidFill>
                                        <a:srgbClr val="FF0000"/>
                                      </a:solidFill>
                                      <a:latin typeface="Cambria Math" panose="02040503050406030204" pitchFamily="18" charset="0"/>
                                      <a:ea typeface="Cambria Math" panose="02040503050406030204" pitchFamily="18" charset="0"/>
                                    </a:rPr>
                                    <m:t>1</m:t>
                                  </m:r>
                                </m:sub>
                              </m:sSub>
                              <m:r>
                                <a:rPr lang="en-US" altLang="zh-TW" sz="1800" i="1" dirty="0">
                                  <a:solidFill>
                                    <a:srgbClr val="FF0000"/>
                                  </a:solidFill>
                                  <a:latin typeface="Cambria Math" panose="02040503050406030204" pitchFamily="18" charset="0"/>
                                  <a:ea typeface="Cambria Math" panose="02040503050406030204" pitchFamily="18" charset="0"/>
                                </a:rPr>
                                <m:t>_</m:t>
                              </m:r>
                              <m:r>
                                <a:rPr lang="en-US" altLang="zh-TW" sz="1800" i="1" dirty="0">
                                  <a:solidFill>
                                    <a:srgbClr val="FF0000"/>
                                  </a:solidFill>
                                  <a:latin typeface="Cambria Math" panose="02040503050406030204" pitchFamily="18" charset="0"/>
                                  <a:ea typeface="Cambria Math" panose="02040503050406030204" pitchFamily="18" charset="0"/>
                                </a:rPr>
                                <m:t>𝑎𝑠𝑦𝑚</m:t>
                              </m:r>
                            </m:sub>
                          </m:sSub>
                          <m:r>
                            <a:rPr lang="en-US" altLang="zh-TW" sz="1800" i="1" dirty="0" smtClean="0">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𝑑</m:t>
                          </m:r>
                        </m:e>
                        <m:sub>
                          <m:r>
                            <a:rPr lang="en-US" altLang="zh-TW" sz="1800" i="1" smtClean="0">
                              <a:solidFill>
                                <a:srgbClr val="FF0000"/>
                              </a:solidFill>
                              <a:latin typeface="Cambria Math" panose="02040503050406030204" pitchFamily="18" charset="0"/>
                              <a:ea typeface="Cambria Math" panose="02040503050406030204" pitchFamily="18" charset="0"/>
                            </a:rPr>
                            <m:t>3</m:t>
                          </m:r>
                        </m:sub>
                      </m:sSub>
                      <m:r>
                        <a:rPr lang="en-US" altLang="zh-TW" sz="1800" i="1" smtClean="0">
                          <a:solidFill>
                            <a:srgbClr val="FF0000"/>
                          </a:solidFill>
                          <a:latin typeface="Cambria Math" panose="02040503050406030204" pitchFamily="18" charset="0"/>
                          <a:ea typeface="Cambria Math" panose="02040503050406030204" pitchFamily="18" charset="0"/>
                        </a:rPr>
                        <m:t>&gt;</m:t>
                      </m:r>
                      <m:sSub>
                        <m:sSubPr>
                          <m:ctrlPr>
                            <a:rPr lang="en-US" altLang="zh-TW" sz="1800" i="1">
                              <a:solidFill>
                                <a:srgbClr val="FF0000"/>
                              </a:solidFill>
                              <a:latin typeface="Cambria Math" panose="02040503050406030204" pitchFamily="18" charset="0"/>
                              <a:ea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𝑑</m:t>
                          </m:r>
                        </m:e>
                        <m:sub>
                          <m:r>
                            <a:rPr lang="en-US" altLang="zh-TW" sz="1800" i="1">
                              <a:solidFill>
                                <a:srgbClr val="FF0000"/>
                              </a:solidFill>
                              <a:latin typeface="Cambria Math" panose="02040503050406030204" pitchFamily="18" charset="0"/>
                              <a:ea typeface="Cambria Math" panose="02040503050406030204" pitchFamily="18" charset="0"/>
                            </a:rPr>
                            <m:t>2</m:t>
                          </m:r>
                        </m:sub>
                      </m:sSub>
                      <m:r>
                        <a:rPr lang="en-US" altLang="zh-TW" sz="1800" i="1">
                          <a:latin typeface="Cambria Math" panose="02040503050406030204" pitchFamily="18" charset="0"/>
                          <a:ea typeface="Cambria Math" panose="02040503050406030204" pitchFamily="18" charset="0"/>
                        </a:rPr>
                        <m:t>&gt;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1_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m:oMathPara>
                </a14:m>
                <a:endParaRPr lang="en-US" altLang="zh-TW" sz="1800" dirty="0" smtClean="0"/>
              </a:p>
              <a:p>
                <a:pPr marL="0" indent="0">
                  <a:lnSpc>
                    <a:spcPct val="150000"/>
                  </a:lnSpc>
                  <a:buNone/>
                </a:pPr>
                <a:r>
                  <a:rPr lang="en-US" altLang="zh-TW" sz="1800" dirty="0" smtClean="0"/>
                  <a:t>Condition3</a:t>
                </a:r>
              </a:p>
              <a:p>
                <a:pPr marL="0" indent="0">
                  <a:lnSpc>
                    <a:spcPct val="150000"/>
                  </a:lnSpc>
                  <a:buNone/>
                </a:pPr>
                <a:r>
                  <a:rPr lang="en-US" altLang="zh-TW" sz="1800" dirty="0" smtClean="0">
                    <a:ea typeface="Cambria Math" panose="02040503050406030204" pitchFamily="18" charset="0"/>
                  </a:rPr>
                  <a:t>	</a:t>
                </a:r>
                <a14:m>
                  <m:oMath xmlns:m="http://schemas.openxmlformats.org/officeDocument/2006/math">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1−</m:t>
                        </m:r>
                        <m:r>
                          <a:rPr lang="zh-TW" altLang="en-US" sz="1800" i="1">
                            <a:solidFill>
                              <a:srgbClr val="FF0000"/>
                            </a:solidFill>
                            <a:latin typeface="Cambria Math" panose="02040503050406030204" pitchFamily="18" charset="0"/>
                            <a:ea typeface="Cambria Math" panose="02040503050406030204" pitchFamily="18" charset="0"/>
                          </a:rPr>
                          <m:t>𝛼</m:t>
                        </m:r>
                      </m:e>
                    </m:d>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zh-TW" altLang="en-US" sz="1800" i="1">
                            <a:solidFill>
                              <a:srgbClr val="FF0000"/>
                            </a:solidFill>
                            <a:latin typeface="Cambria Math" panose="02040503050406030204" pitchFamily="18" charset="0"/>
                            <a:ea typeface="Cambria Math" panose="02040503050406030204" pitchFamily="18" charset="0"/>
                          </a:rPr>
                          <m:t>  </m:t>
                        </m:r>
                      </m:e>
                    </m:d>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a:latin typeface="Cambria Math" panose="02040503050406030204" pitchFamily="18" charset="0"/>
                      </a:rPr>
                      <m:t>&gt;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𝐴</m:t>
                    </m:r>
                  </m:oMath>
                </a14:m>
                <a:endParaRPr lang="en-US" altLang="zh-TW" sz="1800" dirty="0">
                  <a:solidFill>
                    <a:srgbClr val="FF0000"/>
                  </a:solidFill>
                </a:endParaRPr>
              </a:p>
              <a:p>
                <a:pPr marL="0" indent="0">
                  <a:lnSpc>
                    <a:spcPct val="150000"/>
                  </a:lnSpc>
                  <a:buNone/>
                </a:pPr>
                <a:r>
                  <a:rPr lang="en-US" altLang="zh-TW" sz="1800" dirty="0" smtClean="0">
                    <a:ea typeface="Cambria Math" panose="02040503050406030204" pitchFamily="18" charset="0"/>
                  </a:rPr>
                  <a:t>			  </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ea typeface="Cambria Math" panose="02040503050406030204" pitchFamily="18" charset="0"/>
                          </a:rPr>
                          <m:t>&gt;</m:t>
                        </m:r>
                        <m:r>
                          <a:rPr lang="en-US" altLang="zh-TW" sz="1800" i="1" smtClean="0">
                            <a:solidFill>
                              <a:srgbClr val="FF0000"/>
                            </a:solidFill>
                            <a:latin typeface="Cambria Math" panose="02040503050406030204" pitchFamily="18" charset="0"/>
                            <a:ea typeface="Cambria Math" panose="02040503050406030204" pitchFamily="18" charset="0"/>
                          </a:rPr>
                          <m:t>𝑑</m:t>
                        </m:r>
                      </m:e>
                      <m:sub>
                        <m:r>
                          <a:rPr lang="en-US" altLang="zh-TW" sz="1800" i="1" smtClean="0">
                            <a:solidFill>
                              <a:srgbClr val="FF0000"/>
                            </a:solidFill>
                            <a:latin typeface="Cambria Math" panose="02040503050406030204" pitchFamily="18" charset="0"/>
                            <a:ea typeface="Cambria Math" panose="02040503050406030204" pitchFamily="18" charset="0"/>
                          </a:rPr>
                          <m:t>2</m:t>
                        </m:r>
                      </m:sub>
                    </m:sSub>
                    <m:sSub>
                      <m:sSubPr>
                        <m:ctrlPr>
                          <a:rPr lang="en-US" altLang="zh-TW" sz="1800" i="1" dirty="0" smtClean="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&gt;</m:t>
                        </m:r>
                        <m:r>
                          <a:rPr lang="en-US" altLang="zh-TW" sz="1800" i="1" dirty="0">
                            <a:solidFill>
                              <a:srgbClr val="FF0000"/>
                            </a:solidFill>
                            <a:latin typeface="Cambria Math" panose="02040503050406030204" pitchFamily="18" charset="0"/>
                            <a:ea typeface="Cambria Math" panose="02040503050406030204" pitchFamily="18" charset="0"/>
                          </a:rPr>
                          <m:t>𝑑</m:t>
                        </m:r>
                      </m:e>
                      <m:sub>
                        <m:r>
                          <a:rPr lang="en-US" altLang="zh-TW" sz="1800" i="1" dirty="0">
                            <a:solidFill>
                              <a:srgbClr val="FF0000"/>
                            </a:solidFill>
                            <a:latin typeface="Cambria Math" panose="02040503050406030204" pitchFamily="18" charset="0"/>
                            <a:ea typeface="Cambria Math" panose="02040503050406030204" pitchFamily="18" charset="0"/>
                          </a:rPr>
                          <m:t>5_</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𝑏</m:t>
                            </m:r>
                          </m:e>
                          <m:sub>
                            <m:r>
                              <a:rPr lang="en-US" altLang="zh-TW" sz="1800" i="1" dirty="0">
                                <a:solidFill>
                                  <a:srgbClr val="FF0000"/>
                                </a:solidFill>
                                <a:latin typeface="Cambria Math" panose="02040503050406030204" pitchFamily="18" charset="0"/>
                                <a:ea typeface="Cambria Math" panose="02040503050406030204" pitchFamily="18" charset="0"/>
                              </a:rPr>
                              <m:t>1</m:t>
                            </m:r>
                          </m:sub>
                        </m:sSub>
                        <m:r>
                          <a:rPr lang="en-US" altLang="zh-TW" sz="1800" i="1" dirty="0">
                            <a:solidFill>
                              <a:srgbClr val="FF0000"/>
                            </a:solidFill>
                            <a:latin typeface="Cambria Math" panose="02040503050406030204" pitchFamily="18" charset="0"/>
                            <a:ea typeface="Cambria Math" panose="02040503050406030204" pitchFamily="18" charset="0"/>
                          </a:rPr>
                          <m:t>_</m:t>
                        </m:r>
                        <m:r>
                          <a:rPr lang="en-US" altLang="zh-TW" sz="1800" i="1" dirty="0">
                            <a:solidFill>
                              <a:srgbClr val="FF0000"/>
                            </a:solidFill>
                            <a:latin typeface="Cambria Math" panose="02040503050406030204" pitchFamily="18" charset="0"/>
                            <a:ea typeface="Cambria Math" panose="02040503050406030204" pitchFamily="18" charset="0"/>
                          </a:rPr>
                          <m:t>𝑎𝑠𝑦𝑚</m:t>
                        </m:r>
                      </m:sub>
                    </m:sSub>
                    <m:r>
                      <a:rPr lang="en-US" altLang="zh-TW" sz="1800" i="1" dirty="0">
                        <a:solidFill>
                          <a:srgbClr val="FF0000"/>
                        </a:solidFill>
                        <a:latin typeface="Cambria Math" panose="02040503050406030204" pitchFamily="18" charset="0"/>
                        <a:ea typeface="Cambria Math" panose="02040503050406030204" pitchFamily="18" charset="0"/>
                      </a:rPr>
                      <m:t>&gt;</m:t>
                    </m:r>
                    <m:sSub>
                      <m:sSubPr>
                        <m:ctrlPr>
                          <a:rPr lang="en-US" altLang="zh-TW" sz="1800" i="1">
                            <a:solidFill>
                              <a:srgbClr val="FF0000"/>
                            </a:solidFill>
                            <a:latin typeface="Cambria Math" panose="02040503050406030204" pitchFamily="18" charset="0"/>
                            <a:ea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𝑑</m:t>
                        </m:r>
                      </m:e>
                      <m:sub>
                        <m:r>
                          <a:rPr lang="en-US" altLang="zh-TW" sz="1800" i="1">
                            <a:solidFill>
                              <a:srgbClr val="FF0000"/>
                            </a:solidFill>
                            <a:latin typeface="Cambria Math" panose="02040503050406030204" pitchFamily="18" charset="0"/>
                            <a:ea typeface="Cambria Math" panose="02040503050406030204" pitchFamily="18" charset="0"/>
                          </a:rPr>
                          <m:t>3</m:t>
                        </m:r>
                      </m:sub>
                    </m:sSub>
                    <m:r>
                      <a:rPr lang="en-US" altLang="zh-TW" sz="1800" i="1">
                        <a:latin typeface="Cambria Math" panose="02040503050406030204" pitchFamily="18" charset="0"/>
                        <a:ea typeface="Cambria Math" panose="02040503050406030204" pitchFamily="18" charset="0"/>
                      </a:rPr>
                      <m:t>&gt;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1_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a:solidFill>
                          <a:srgbClr val="FF0000"/>
                        </a:solidFill>
                        <a:latin typeface="Cambria Math" panose="02040503050406030204" pitchFamily="18" charset="0"/>
                        <a:ea typeface="Cambria Math" panose="02040503050406030204" pitchFamily="18" charset="0"/>
                      </a:rPr>
                      <m:t> </m:t>
                    </m:r>
                  </m:oMath>
                </a14:m>
                <a:endParaRPr lang="en-US" altLang="zh-TW" sz="1800" dirty="0" smtClean="0"/>
              </a:p>
              <a:p>
                <a:pPr marL="0" indent="0">
                  <a:lnSpc>
                    <a:spcPct val="150000"/>
                  </a:lnSpc>
                  <a:buNone/>
                </a:pPr>
                <a:r>
                  <a:rPr lang="en-US" altLang="zh-TW" sz="1800" dirty="0" smtClean="0"/>
                  <a:t>Condition4</a:t>
                </a:r>
              </a:p>
              <a:p>
                <a:pPr marL="0" indent="0">
                  <a:lnSpc>
                    <a:spcPct val="150000"/>
                  </a:lnSpc>
                  <a:buNone/>
                </a:pPr>
                <a14:m>
                  <m:oMathPara xmlns:m="http://schemas.openxmlformats.org/officeDocument/2006/math">
                    <m:oMathParaPr>
                      <m:jc m:val="centerGroup"/>
                    </m:oMathParaPr>
                    <m:oMath xmlns:m="http://schemas.openxmlformats.org/officeDocument/2006/math">
                      <m:r>
                        <a:rPr lang="en-US" altLang="zh-TW" sz="1800" i="1">
                          <a:latin typeface="Cambria Math" panose="02040503050406030204" pitchFamily="18" charset="0"/>
                        </a:rPr>
                        <m:t>𝐼𝑓</m:t>
                      </m:r>
                      <m:r>
                        <a:rPr lang="zh-TW" altLang="en-US" sz="1800" i="1">
                          <a:latin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a:solidFill>
                            <a:srgbClr val="FF0000"/>
                          </a:solidFill>
                          <a:latin typeface="Cambria Math" panose="02040503050406030204" pitchFamily="18" charset="0"/>
                          <a:ea typeface="Cambria Math" panose="02040503050406030204" pitchFamily="18" charset="0"/>
                        </a:rPr>
                        <m:t>&gt;(1−</m:t>
                      </m:r>
                      <m:r>
                        <a:rPr lang="zh-TW" altLang="en-US" sz="1800" i="1">
                          <a:solidFill>
                            <a:srgbClr val="FF0000"/>
                          </a:solidFill>
                          <a:latin typeface="Cambria Math" panose="02040503050406030204" pitchFamily="18" charset="0"/>
                          <a:ea typeface="Cambria Math" panose="02040503050406030204" pitchFamily="18" charset="0"/>
                        </a:rPr>
                        <m:t>𝛼</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&gt;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𝐴</m:t>
                      </m:r>
                    </m:oMath>
                  </m:oMathPara>
                </a14:m>
                <a:endParaRPr lang="en-US" altLang="zh-TW" sz="1800" dirty="0" smtClean="0"/>
              </a:p>
              <a:p>
                <a:pPr marL="0" indent="0">
                  <a:lnSpc>
                    <a:spcPct val="150000"/>
                  </a:lnSpc>
                  <a:buNone/>
                </a:pPr>
                <a14:m>
                  <m:oMathPara xmlns:m="http://schemas.openxmlformats.org/officeDocument/2006/math">
                    <m:oMathParaPr>
                      <m:jc m:val="centerGroup"/>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ea typeface="Cambria Math" panose="02040503050406030204" pitchFamily="18" charset="0"/>
                            </a:rPr>
                            <m:t>&gt;</m:t>
                          </m:r>
                          <m:r>
                            <a:rPr lang="en-US" altLang="zh-TW" sz="1800" i="1" smtClean="0">
                              <a:solidFill>
                                <a:srgbClr val="FF0000"/>
                              </a:solidFill>
                              <a:latin typeface="Cambria Math" panose="02040503050406030204" pitchFamily="18" charset="0"/>
                              <a:ea typeface="Cambria Math" panose="02040503050406030204" pitchFamily="18" charset="0"/>
                            </a:rPr>
                            <m:t>𝑑</m:t>
                          </m:r>
                        </m:e>
                        <m:sub>
                          <m:r>
                            <a:rPr lang="en-US" altLang="zh-TW" sz="1800" i="1" smtClean="0">
                              <a:solidFill>
                                <a:srgbClr val="FF0000"/>
                              </a:solidFill>
                              <a:latin typeface="Cambria Math" panose="02040503050406030204" pitchFamily="18" charset="0"/>
                              <a:ea typeface="Cambria Math" panose="02040503050406030204" pitchFamily="18" charset="0"/>
                            </a:rPr>
                            <m:t>3</m:t>
                          </m:r>
                        </m:sub>
                      </m:sSub>
                      <m:r>
                        <a:rPr lang="en-US" altLang="zh-TW" sz="1800" i="1" smtClean="0">
                          <a:solidFill>
                            <a:srgbClr val="FF0000"/>
                          </a:solidFill>
                          <a:latin typeface="Cambria Math" panose="02040503050406030204" pitchFamily="18" charset="0"/>
                          <a:ea typeface="Cambria Math" panose="02040503050406030204" pitchFamily="18" charset="0"/>
                        </a:rPr>
                        <m:t>&gt;</m:t>
                      </m:r>
                      <m:sSub>
                        <m:sSubPr>
                          <m:ctrlPr>
                            <a:rPr lang="en-US" altLang="zh-TW" sz="1800" i="1">
                              <a:solidFill>
                                <a:srgbClr val="FF0000"/>
                              </a:solidFill>
                              <a:latin typeface="Cambria Math" panose="02040503050406030204" pitchFamily="18" charset="0"/>
                              <a:ea typeface="Cambria Math" panose="02040503050406030204" pitchFamily="18" charset="0"/>
                            </a:rPr>
                          </m:ctrlPr>
                        </m:sSubPr>
                        <m:e>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𝑑</m:t>
                              </m:r>
                            </m:e>
                            <m:sub>
                              <m:r>
                                <a:rPr lang="en-US" altLang="zh-TW" sz="1800" i="1" dirty="0">
                                  <a:solidFill>
                                    <a:srgbClr val="FF0000"/>
                                  </a:solidFill>
                                  <a:latin typeface="Cambria Math" panose="02040503050406030204" pitchFamily="18" charset="0"/>
                                  <a:ea typeface="Cambria Math" panose="02040503050406030204" pitchFamily="18" charset="0"/>
                                </a:rPr>
                                <m:t>5_</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𝑏</m:t>
                                  </m:r>
                                </m:e>
                                <m:sub>
                                  <m:r>
                                    <a:rPr lang="en-US" altLang="zh-TW" sz="1800" i="1" dirty="0">
                                      <a:solidFill>
                                        <a:srgbClr val="FF0000"/>
                                      </a:solidFill>
                                      <a:latin typeface="Cambria Math" panose="02040503050406030204" pitchFamily="18" charset="0"/>
                                      <a:ea typeface="Cambria Math" panose="02040503050406030204" pitchFamily="18" charset="0"/>
                                    </a:rPr>
                                    <m:t>1</m:t>
                                  </m:r>
                                </m:sub>
                              </m:sSub>
                              <m:r>
                                <a:rPr lang="en-US" altLang="zh-TW" sz="1800" i="1" dirty="0">
                                  <a:solidFill>
                                    <a:srgbClr val="FF0000"/>
                                  </a:solidFill>
                                  <a:latin typeface="Cambria Math" panose="02040503050406030204" pitchFamily="18" charset="0"/>
                                  <a:ea typeface="Cambria Math" panose="02040503050406030204" pitchFamily="18" charset="0"/>
                                </a:rPr>
                                <m:t>_</m:t>
                              </m:r>
                              <m:r>
                                <a:rPr lang="en-US" altLang="zh-TW" sz="1800" i="1" dirty="0">
                                  <a:solidFill>
                                    <a:srgbClr val="FF0000"/>
                                  </a:solidFill>
                                  <a:latin typeface="Cambria Math" panose="02040503050406030204" pitchFamily="18" charset="0"/>
                                  <a:ea typeface="Cambria Math" panose="02040503050406030204" pitchFamily="18" charset="0"/>
                                </a:rPr>
                                <m:t>𝑎𝑠𝑦𝑚</m:t>
                              </m:r>
                            </m:sub>
                          </m:sSub>
                          <m:r>
                            <a:rPr lang="en-US" altLang="zh-TW" sz="1800" i="1" dirty="0">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𝑑</m:t>
                          </m:r>
                        </m:e>
                        <m:sub>
                          <m:r>
                            <a:rPr lang="en-US" altLang="zh-TW" sz="1800" i="1">
                              <a:solidFill>
                                <a:srgbClr val="FF0000"/>
                              </a:solidFill>
                              <a:latin typeface="Cambria Math" panose="02040503050406030204" pitchFamily="18" charset="0"/>
                              <a:ea typeface="Cambria Math" panose="02040503050406030204" pitchFamily="18" charset="0"/>
                            </a:rPr>
                            <m:t>2</m:t>
                          </m:r>
                        </m:sub>
                      </m:sSub>
                      <m:r>
                        <a:rPr lang="en-US" altLang="zh-TW" sz="1800" i="1">
                          <a:latin typeface="Cambria Math" panose="02040503050406030204" pitchFamily="18" charset="0"/>
                          <a:ea typeface="Cambria Math" panose="02040503050406030204" pitchFamily="18" charset="0"/>
                        </a:rPr>
                        <m:t>&gt;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1_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m:oMathPara>
                </a14:m>
                <a:endParaRPr lang="en-US" altLang="zh-TW" sz="1800" dirty="0" smtClean="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258650" y="283335"/>
                <a:ext cx="10515600" cy="6073015"/>
              </a:xfrm>
              <a:blipFill rotWithShape="0">
                <a:blip r:embed="rId2"/>
                <a:stretch>
                  <a:fillRect l="-464"/>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20</a:t>
            </a:fld>
            <a:endParaRPr lang="zh-TW" altLang="en-US"/>
          </a:p>
        </p:txBody>
      </p:sp>
    </p:spTree>
    <p:extLst>
      <p:ext uri="{BB962C8B-B14F-4D97-AF65-F5344CB8AC3E}">
        <p14:creationId xmlns:p14="http://schemas.microsoft.com/office/powerpoint/2010/main" val="10084177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244698" y="212501"/>
                <a:ext cx="10967434" cy="6645499"/>
              </a:xfrm>
            </p:spPr>
            <p:txBody>
              <a:bodyPr>
                <a:noAutofit/>
              </a:bodyPr>
              <a:lstStyle/>
              <a:p>
                <a:pPr marL="0" indent="0">
                  <a:lnSpc>
                    <a:spcPct val="150000"/>
                  </a:lnSpc>
                  <a:buNone/>
                </a:pPr>
                <a14:m>
                  <m:oMathPara xmlns:m="http://schemas.openxmlformats.org/officeDocument/2006/math">
                    <m:oMathParaPr>
                      <m:jc m:val="left"/>
                    </m:oMathParaPr>
                    <m:oMath xmlns:m="http://schemas.openxmlformats.org/officeDocument/2006/math">
                      <m:r>
                        <m:rPr>
                          <m:nor/>
                        </m:rPr>
                        <a:rPr lang="en-US" altLang="zh-TW" sz="1800" dirty="0"/>
                        <m:t>Condition</m:t>
                      </m:r>
                      <m:r>
                        <m:rPr>
                          <m:nor/>
                        </m:rPr>
                        <a:rPr lang="en-US" altLang="zh-TW" sz="1800" dirty="0"/>
                        <m:t>5</m:t>
                      </m:r>
                    </m:oMath>
                  </m:oMathPara>
                </a14:m>
                <a:endParaRPr lang="en-US" altLang="zh-TW" sz="1800" dirty="0"/>
              </a:p>
              <a:p>
                <a:pPr marL="0" indent="0">
                  <a:lnSpc>
                    <a:spcPct val="150000"/>
                  </a:lnSpc>
                  <a:buNone/>
                </a:pPr>
                <a:r>
                  <a:rPr lang="en-US" altLang="zh-TW" sz="1800" dirty="0" smtClean="0"/>
                  <a:t>	</a:t>
                </a:r>
                <a14:m>
                  <m:oMath xmlns:m="http://schemas.openxmlformats.org/officeDocument/2006/math">
                    <m:r>
                      <a:rPr lang="zh-TW" altLang="en-US" sz="1800" i="1">
                        <a:latin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1−</m:t>
                        </m:r>
                        <m:r>
                          <a:rPr lang="zh-TW" altLang="en-US" sz="1800" i="1">
                            <a:solidFill>
                              <a:srgbClr val="FF0000"/>
                            </a:solidFill>
                            <a:latin typeface="Cambria Math" panose="02040503050406030204" pitchFamily="18" charset="0"/>
                            <a:ea typeface="Cambria Math" panose="02040503050406030204" pitchFamily="18" charset="0"/>
                          </a:rPr>
                          <m:t>𝛼</m:t>
                        </m:r>
                      </m:e>
                    </m:d>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zh-TW" altLang="en-US" sz="1800" i="1">
                            <a:solidFill>
                              <a:srgbClr val="FF0000"/>
                            </a:solidFill>
                            <a:latin typeface="Cambria Math" panose="02040503050406030204" pitchFamily="18" charset="0"/>
                            <a:ea typeface="Cambria Math" panose="02040503050406030204" pitchFamily="18" charset="0"/>
                          </a:rPr>
                          <m:t>  </m:t>
                        </m:r>
                      </m:e>
                    </m:d>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a:solidFill>
                          <a:srgbClr val="FF0000"/>
                        </a:solidFill>
                        <a:latin typeface="Cambria Math" panose="02040503050406030204" pitchFamily="18" charset="0"/>
                        <a:ea typeface="Cambria Math" panose="02040503050406030204" pitchFamily="18" charset="0"/>
                      </a:rPr>
                      <m:t>&gt;</m:t>
                    </m:r>
                    <m:d>
                      <m:dPr>
                        <m:ctrlPr>
                          <a:rPr lang="en-US" altLang="zh-TW" sz="1800" i="1">
                            <a:solidFill>
                              <a:srgbClr val="FF0000"/>
                            </a:solidFill>
                            <a:latin typeface="Cambria Math" panose="02040503050406030204" pitchFamily="18" charset="0"/>
                          </a:rPr>
                        </m:ctrlPr>
                      </m:dPr>
                      <m:e>
                        <m:r>
                          <a:rPr lang="en-US" altLang="zh-TW" sz="1800" i="1">
                            <a:solidFill>
                              <a:srgbClr val="FF0000"/>
                            </a:solidFill>
                            <a:latin typeface="Cambria Math" panose="02040503050406030204" pitchFamily="18" charset="0"/>
                          </a:rPr>
                          <m:t>1−</m:t>
                        </m:r>
                        <m:r>
                          <a:rPr lang="zh-TW" altLang="en-US" sz="1800" i="1">
                            <a:solidFill>
                              <a:srgbClr val="FF0000"/>
                            </a:solidFill>
                            <a:latin typeface="Cambria Math" panose="02040503050406030204" pitchFamily="18" charset="0"/>
                          </a:rPr>
                          <m:t>𝛼</m:t>
                        </m:r>
                      </m:e>
                    </m:d>
                    <m:r>
                      <a:rPr lang="en-US" altLang="zh-TW" sz="1800" i="1">
                        <a:solidFill>
                          <a:srgbClr val="FF0000"/>
                        </a:solidFill>
                        <a:latin typeface="Cambria Math" panose="02040503050406030204" pitchFamily="18" charset="0"/>
                      </a:rPr>
                      <m:t>𝐴</m:t>
                    </m:r>
                  </m:oMath>
                </a14:m>
                <a:endParaRPr lang="en-US" altLang="zh-TW" sz="1800" i="1" dirty="0">
                  <a:solidFill>
                    <a:srgbClr val="FF0000"/>
                  </a:solidFill>
                </a:endParaRPr>
              </a:p>
              <a:p>
                <a:pPr marL="0" indent="0">
                  <a:lnSpc>
                    <a:spcPct val="150000"/>
                  </a:lnSpc>
                  <a:buNone/>
                </a:pPr>
                <a:r>
                  <a:rPr lang="en-US" altLang="zh-TW" sz="1800" dirty="0" smtClean="0">
                    <a:ea typeface="Cambria Math" panose="02040503050406030204" pitchFamily="18" charset="0"/>
                  </a:rPr>
                  <a:t>			</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ea typeface="Cambria Math" panose="02040503050406030204" pitchFamily="18" charset="0"/>
                          </a:rPr>
                          <m:t>&gt;</m:t>
                        </m:r>
                        <m:r>
                          <a:rPr lang="en-US" altLang="zh-TW" sz="1800" i="1" smtClean="0">
                            <a:solidFill>
                              <a:srgbClr val="FF0000"/>
                            </a:solidFill>
                            <a:latin typeface="Cambria Math" panose="02040503050406030204" pitchFamily="18" charset="0"/>
                            <a:ea typeface="Cambria Math" panose="02040503050406030204" pitchFamily="18" charset="0"/>
                          </a:rPr>
                          <m:t>𝑑</m:t>
                        </m:r>
                      </m:e>
                      <m:sub>
                        <m:r>
                          <a:rPr lang="en-US" altLang="zh-TW" sz="1800" i="1" smtClean="0">
                            <a:solidFill>
                              <a:srgbClr val="FF0000"/>
                            </a:solidFill>
                            <a:latin typeface="Cambria Math" panose="02040503050406030204" pitchFamily="18" charset="0"/>
                            <a:ea typeface="Cambria Math" panose="02040503050406030204" pitchFamily="18" charset="0"/>
                          </a:rPr>
                          <m:t>2</m:t>
                        </m:r>
                      </m:sub>
                    </m:sSub>
                    <m:r>
                      <a:rPr lang="en-US" altLang="zh-TW" sz="1800" i="1" smtClean="0">
                        <a:solidFill>
                          <a:srgbClr val="FF0000"/>
                        </a:solidFill>
                        <a:latin typeface="Cambria Math" panose="02040503050406030204" pitchFamily="18" charset="0"/>
                        <a:ea typeface="Cambria Math" panose="02040503050406030204" pitchFamily="18" charset="0"/>
                      </a:rPr>
                      <m:t>&gt;</m:t>
                    </m:r>
                    <m:sSub>
                      <m:sSubPr>
                        <m:ctrlPr>
                          <a:rPr lang="en-US" altLang="zh-TW" sz="1800" i="1">
                            <a:solidFill>
                              <a:srgbClr val="FF0000"/>
                            </a:solidFill>
                            <a:latin typeface="Cambria Math" panose="02040503050406030204" pitchFamily="18" charset="0"/>
                            <a:ea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𝑑</m:t>
                        </m:r>
                      </m:e>
                      <m:sub>
                        <m:r>
                          <a:rPr lang="en-US" altLang="zh-TW" sz="1800" i="1">
                            <a:solidFill>
                              <a:srgbClr val="FF0000"/>
                            </a:solidFill>
                            <a:latin typeface="Cambria Math" panose="02040503050406030204" pitchFamily="18" charset="0"/>
                            <a:ea typeface="Cambria Math" panose="02040503050406030204" pitchFamily="18" charset="0"/>
                          </a:rPr>
                          <m:t>3</m:t>
                        </m:r>
                      </m:sub>
                    </m:sSub>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&gt;</m:t>
                        </m:r>
                        <m:r>
                          <a:rPr lang="en-US" altLang="zh-TW" sz="1800" i="1" dirty="0">
                            <a:solidFill>
                              <a:srgbClr val="FF0000"/>
                            </a:solidFill>
                            <a:latin typeface="Cambria Math" panose="02040503050406030204" pitchFamily="18" charset="0"/>
                            <a:ea typeface="Cambria Math" panose="02040503050406030204" pitchFamily="18" charset="0"/>
                          </a:rPr>
                          <m:t>𝑑</m:t>
                        </m:r>
                      </m:e>
                      <m:sub>
                        <m:r>
                          <a:rPr lang="en-US" altLang="zh-TW" sz="1800" i="1" dirty="0">
                            <a:solidFill>
                              <a:srgbClr val="FF0000"/>
                            </a:solidFill>
                            <a:latin typeface="Cambria Math" panose="02040503050406030204" pitchFamily="18" charset="0"/>
                            <a:ea typeface="Cambria Math" panose="02040503050406030204" pitchFamily="18" charset="0"/>
                          </a:rPr>
                          <m:t>5_</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𝑏</m:t>
                            </m:r>
                          </m:e>
                          <m:sub>
                            <m:r>
                              <a:rPr lang="en-US" altLang="zh-TW" sz="1800" i="1" dirty="0">
                                <a:solidFill>
                                  <a:srgbClr val="FF0000"/>
                                </a:solidFill>
                                <a:latin typeface="Cambria Math" panose="02040503050406030204" pitchFamily="18" charset="0"/>
                                <a:ea typeface="Cambria Math" panose="02040503050406030204" pitchFamily="18" charset="0"/>
                              </a:rPr>
                              <m:t>1</m:t>
                            </m:r>
                          </m:sub>
                        </m:sSub>
                        <m:r>
                          <a:rPr lang="en-US" altLang="zh-TW" sz="1800" i="1" dirty="0">
                            <a:solidFill>
                              <a:srgbClr val="FF0000"/>
                            </a:solidFill>
                            <a:latin typeface="Cambria Math" panose="02040503050406030204" pitchFamily="18" charset="0"/>
                            <a:ea typeface="Cambria Math" panose="02040503050406030204" pitchFamily="18" charset="0"/>
                          </a:rPr>
                          <m:t>_</m:t>
                        </m:r>
                        <m:r>
                          <a:rPr lang="en-US" altLang="zh-TW" sz="1800" i="1" dirty="0">
                            <a:solidFill>
                              <a:srgbClr val="FF0000"/>
                            </a:solidFill>
                            <a:latin typeface="Cambria Math" panose="02040503050406030204" pitchFamily="18" charset="0"/>
                            <a:ea typeface="Cambria Math" panose="02040503050406030204" pitchFamily="18" charset="0"/>
                          </a:rPr>
                          <m:t>𝑎𝑠𝑦𝑚</m:t>
                        </m:r>
                      </m:sub>
                    </m:sSub>
                    <m:r>
                      <a:rPr lang="en-US" altLang="zh-TW" sz="1800" i="1">
                        <a:latin typeface="Cambria Math" panose="02040503050406030204" pitchFamily="18" charset="0"/>
                        <a:ea typeface="Cambria Math" panose="02040503050406030204" pitchFamily="18" charset="0"/>
                      </a:rPr>
                      <m:t>&gt;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1_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a:solidFill>
                          <a:srgbClr val="FF0000"/>
                        </a:solidFill>
                        <a:latin typeface="Cambria Math" panose="02040503050406030204" pitchFamily="18" charset="0"/>
                        <a:ea typeface="Cambria Math" panose="02040503050406030204" pitchFamily="18" charset="0"/>
                      </a:rPr>
                      <m:t> </m:t>
                    </m:r>
                  </m:oMath>
                </a14:m>
                <a:endParaRPr lang="en-US" altLang="zh-TW" sz="1800" dirty="0"/>
              </a:p>
              <a:p>
                <a:pPr marL="0" indent="0">
                  <a:lnSpc>
                    <a:spcPct val="150000"/>
                  </a:lnSpc>
                  <a:buNone/>
                </a:pPr>
                <a:r>
                  <a:rPr lang="en-US" altLang="zh-TW" sz="1800" dirty="0"/>
                  <a:t>Condition6</a:t>
                </a:r>
              </a:p>
              <a:p>
                <a:pPr marL="0" indent="0">
                  <a:lnSpc>
                    <a:spcPct val="150000"/>
                  </a:lnSpc>
                  <a:buNone/>
                </a:pPr>
                <a:r>
                  <a:rPr lang="en-US" altLang="zh-TW" sz="1800" dirty="0" smtClean="0">
                    <a:ea typeface="Cambria Math" panose="02040503050406030204" pitchFamily="18" charset="0"/>
                  </a:rPr>
                  <a:t>	</a:t>
                </a:r>
                <a14:m>
                  <m:oMath xmlns:m="http://schemas.openxmlformats.org/officeDocument/2006/math">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1−</m:t>
                        </m:r>
                        <m:r>
                          <a:rPr lang="zh-TW" altLang="en-US" sz="1800" i="1">
                            <a:solidFill>
                              <a:srgbClr val="FF0000"/>
                            </a:solidFill>
                            <a:latin typeface="Cambria Math" panose="02040503050406030204" pitchFamily="18" charset="0"/>
                            <a:ea typeface="Cambria Math" panose="02040503050406030204" pitchFamily="18" charset="0"/>
                          </a:rPr>
                          <m:t>𝛼</m:t>
                        </m:r>
                      </m:e>
                    </m:d>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zh-TW" altLang="en-US" sz="1800" i="1">
                            <a:solidFill>
                              <a:srgbClr val="FF0000"/>
                            </a:solidFill>
                            <a:latin typeface="Cambria Math" panose="02040503050406030204" pitchFamily="18" charset="0"/>
                            <a:ea typeface="Cambria Math" panose="02040503050406030204" pitchFamily="18" charset="0"/>
                          </a:rPr>
                          <m:t>  </m:t>
                        </m:r>
                      </m:e>
                    </m:d>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a:solidFill>
                          <a:srgbClr val="FF0000"/>
                        </a:solidFill>
                        <a:latin typeface="Cambria Math" panose="02040503050406030204" pitchFamily="18" charset="0"/>
                        <a:ea typeface="Cambria Math" panose="02040503050406030204" pitchFamily="18" charset="0"/>
                      </a:rPr>
                      <m:t>&gt;</m:t>
                    </m:r>
                    <m:d>
                      <m:dPr>
                        <m:ctrlPr>
                          <a:rPr lang="en-US" altLang="zh-TW" sz="1800" i="1">
                            <a:solidFill>
                              <a:srgbClr val="FF0000"/>
                            </a:solidFill>
                            <a:latin typeface="Cambria Math" panose="02040503050406030204" pitchFamily="18" charset="0"/>
                          </a:rPr>
                        </m:ctrlPr>
                      </m:dPr>
                      <m:e>
                        <m:r>
                          <a:rPr lang="en-US" altLang="zh-TW" sz="1800" i="1">
                            <a:solidFill>
                              <a:srgbClr val="FF0000"/>
                            </a:solidFill>
                            <a:latin typeface="Cambria Math" panose="02040503050406030204" pitchFamily="18" charset="0"/>
                          </a:rPr>
                          <m:t>1−</m:t>
                        </m:r>
                        <m:r>
                          <a:rPr lang="zh-TW" altLang="en-US" sz="1800" i="1">
                            <a:solidFill>
                              <a:srgbClr val="FF0000"/>
                            </a:solidFill>
                            <a:latin typeface="Cambria Math" panose="02040503050406030204" pitchFamily="18" charset="0"/>
                          </a:rPr>
                          <m:t>𝛼</m:t>
                        </m:r>
                      </m:e>
                    </m:d>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oMath>
                </a14:m>
                <a:endParaRPr lang="en-US" altLang="zh-TW" sz="1800" i="1" dirty="0">
                  <a:solidFill>
                    <a:srgbClr val="FF0000"/>
                  </a:solidFill>
                  <a:latin typeface="Cambria Math" panose="02040503050406030204" pitchFamily="18" charset="0"/>
                  <a:ea typeface="Cambria Math" panose="02040503050406030204" pitchFamily="18" charset="0"/>
                </a:endParaRPr>
              </a:p>
              <a:p>
                <a:pPr marL="0" indent="0">
                  <a:lnSpc>
                    <a:spcPct val="150000"/>
                  </a:lnSpc>
                  <a:buNone/>
                </a:pPr>
                <a:r>
                  <a:rPr lang="en-US" altLang="zh-TW" sz="1800" dirty="0" smtClean="0">
                    <a:ea typeface="Cambria Math" panose="02040503050406030204" pitchFamily="18" charset="0"/>
                  </a:rPr>
                  <a:t>			</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ea typeface="Cambria Math" panose="02040503050406030204" pitchFamily="18" charset="0"/>
                          </a:rPr>
                          <m:t>&gt;</m:t>
                        </m:r>
                        <m:r>
                          <a:rPr lang="en-US" altLang="zh-TW" sz="1800" i="1" smtClean="0">
                            <a:solidFill>
                              <a:srgbClr val="FF0000"/>
                            </a:solidFill>
                            <a:latin typeface="Cambria Math" panose="02040503050406030204" pitchFamily="18" charset="0"/>
                            <a:ea typeface="Cambria Math" panose="02040503050406030204" pitchFamily="18" charset="0"/>
                          </a:rPr>
                          <m:t>𝑑</m:t>
                        </m:r>
                      </m:e>
                      <m:sub>
                        <m:r>
                          <a:rPr lang="en-US" altLang="zh-TW" sz="1800" i="1" smtClean="0">
                            <a:solidFill>
                              <a:srgbClr val="FF0000"/>
                            </a:solidFill>
                            <a:latin typeface="Cambria Math" panose="02040503050406030204" pitchFamily="18" charset="0"/>
                            <a:ea typeface="Cambria Math" panose="02040503050406030204" pitchFamily="18" charset="0"/>
                          </a:rPr>
                          <m:t>2</m:t>
                        </m:r>
                      </m:sub>
                    </m:sSub>
                    <m:r>
                      <a:rPr lang="en-US" altLang="zh-TW" sz="1800" i="1" smtClean="0">
                        <a:solidFill>
                          <a:srgbClr val="FF0000"/>
                        </a:solidFill>
                        <a:latin typeface="Cambria Math" panose="02040503050406030204" pitchFamily="18" charset="0"/>
                        <a:ea typeface="Cambria Math" panose="02040503050406030204" pitchFamily="18" charset="0"/>
                      </a:rPr>
                      <m:t>&gt;</m:t>
                    </m:r>
                    <m:sSub>
                      <m:sSubPr>
                        <m:ctrlPr>
                          <a:rPr lang="en-US" altLang="zh-TW" sz="1800" i="1">
                            <a:solidFill>
                              <a:srgbClr val="FF0000"/>
                            </a:solidFill>
                            <a:latin typeface="Cambria Math" panose="02040503050406030204" pitchFamily="18" charset="0"/>
                            <a:ea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𝑑</m:t>
                        </m:r>
                      </m:e>
                      <m:sub>
                        <m:r>
                          <a:rPr lang="en-US" altLang="zh-TW" sz="1800" i="1">
                            <a:solidFill>
                              <a:srgbClr val="FF0000"/>
                            </a:solidFill>
                            <a:latin typeface="Cambria Math" panose="02040503050406030204" pitchFamily="18" charset="0"/>
                            <a:ea typeface="Cambria Math" panose="02040503050406030204" pitchFamily="18" charset="0"/>
                          </a:rPr>
                          <m:t>3</m:t>
                        </m:r>
                      </m:sub>
                    </m:sSub>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smtClean="0">
                            <a:solidFill>
                              <a:srgbClr val="FF0000"/>
                            </a:solidFill>
                            <a:latin typeface="Cambria Math" panose="02040503050406030204" pitchFamily="18" charset="0"/>
                            <a:ea typeface="Cambria Math" panose="02040503050406030204" pitchFamily="18" charset="0"/>
                          </a:rPr>
                          <m:t>&gt;</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𝑑</m:t>
                            </m:r>
                          </m:e>
                          <m:sub>
                            <m:r>
                              <a:rPr lang="en-US" altLang="zh-TW" sz="1800" i="1" dirty="0">
                                <a:solidFill>
                                  <a:srgbClr val="FF0000"/>
                                </a:solidFill>
                                <a:latin typeface="Cambria Math" panose="02040503050406030204" pitchFamily="18" charset="0"/>
                                <a:ea typeface="Cambria Math" panose="02040503050406030204" pitchFamily="18" charset="0"/>
                              </a:rPr>
                              <m:t>1_</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𝑏</m:t>
                                </m:r>
                              </m:e>
                              <m:sub>
                                <m:r>
                                  <a:rPr lang="en-US" altLang="zh-TW" sz="1800" i="1" dirty="0">
                                    <a:solidFill>
                                      <a:srgbClr val="FF0000"/>
                                    </a:solidFill>
                                    <a:latin typeface="Cambria Math" panose="02040503050406030204" pitchFamily="18" charset="0"/>
                                    <a:ea typeface="Cambria Math" panose="02040503050406030204" pitchFamily="18" charset="0"/>
                                  </a:rPr>
                                  <m:t>1</m:t>
                                </m:r>
                              </m:sub>
                            </m:sSub>
                            <m:r>
                              <a:rPr lang="en-US" altLang="zh-TW" sz="1800" i="1" dirty="0">
                                <a:solidFill>
                                  <a:srgbClr val="FF0000"/>
                                </a:solidFill>
                                <a:latin typeface="Cambria Math" panose="02040503050406030204" pitchFamily="18" charset="0"/>
                                <a:ea typeface="Cambria Math" panose="02040503050406030204" pitchFamily="18" charset="0"/>
                              </a:rPr>
                              <m:t>_</m:t>
                            </m:r>
                            <m:r>
                              <a:rPr lang="en-US" altLang="zh-TW" sz="1800" i="1" dirty="0">
                                <a:solidFill>
                                  <a:srgbClr val="FF0000"/>
                                </a:solidFill>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rPr>
                          <m:t>&gt;</m:t>
                        </m:r>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5_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a14:m>
                <a:endParaRPr lang="en-US" altLang="zh-TW" sz="1800" dirty="0"/>
              </a:p>
              <a:p>
                <a:pPr marL="0" indent="0">
                  <a:lnSpc>
                    <a:spcPct val="150000"/>
                  </a:lnSpc>
                  <a:buNone/>
                </a:pPr>
                <a:r>
                  <a:rPr lang="en-US" altLang="zh-TW" sz="1800" dirty="0"/>
                  <a:t>Condition7</a:t>
                </a:r>
              </a:p>
              <a:p>
                <a:pPr marL="0" indent="0">
                  <a:lnSpc>
                    <a:spcPct val="150000"/>
                  </a:lnSpc>
                  <a:buNone/>
                </a:pPr>
                <a:r>
                  <a:rPr lang="en-US" altLang="zh-TW" sz="1800" dirty="0" smtClean="0">
                    <a:ea typeface="Cambria Math" panose="02040503050406030204" pitchFamily="18" charset="0"/>
                  </a:rPr>
                  <a:t>	</a:t>
                </a:r>
                <a14:m>
                  <m:oMath xmlns:m="http://schemas.openxmlformats.org/officeDocument/2006/math">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a:solidFill>
                          <a:srgbClr val="FF0000"/>
                        </a:solidFill>
                        <a:latin typeface="Cambria Math" panose="02040503050406030204" pitchFamily="18" charset="0"/>
                        <a:ea typeface="Cambria Math" panose="02040503050406030204" pitchFamily="18" charset="0"/>
                      </a:rPr>
                      <m:t>&gt;(1−</m:t>
                    </m:r>
                    <m:r>
                      <a:rPr lang="zh-TW" altLang="en-US" sz="1800" i="1">
                        <a:solidFill>
                          <a:srgbClr val="FF0000"/>
                        </a:solidFill>
                        <a:latin typeface="Cambria Math" panose="02040503050406030204" pitchFamily="18" charset="0"/>
                        <a:ea typeface="Cambria Math" panose="02040503050406030204" pitchFamily="18" charset="0"/>
                      </a:rPr>
                      <m:t>𝛼</m:t>
                    </m:r>
                    <m:r>
                      <a:rPr lang="en-US" altLang="zh-TW" sz="1800" i="1">
                        <a:solidFill>
                          <a:srgbClr val="FF0000"/>
                        </a:solidFill>
                        <a:latin typeface="Cambria Math" panose="02040503050406030204" pitchFamily="18" charset="0"/>
                        <a:ea typeface="Cambria Math" panose="02040503050406030204" pitchFamily="18" charset="0"/>
                      </a:rPr>
                      <m:t>)(</m:t>
                    </m:r>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a:solidFill>
                          <a:srgbClr val="FF0000"/>
                        </a:solidFill>
                        <a:latin typeface="Cambria Math" panose="02040503050406030204" pitchFamily="18" charset="0"/>
                        <a:ea typeface="Cambria Math" panose="02040503050406030204" pitchFamily="18" charset="0"/>
                      </a:rPr>
                      <m:t>&gt;</m:t>
                    </m:r>
                    <m:d>
                      <m:dPr>
                        <m:ctrlPr>
                          <a:rPr lang="en-US" altLang="zh-TW" sz="1800" i="1">
                            <a:solidFill>
                              <a:srgbClr val="FF0000"/>
                            </a:solidFill>
                            <a:latin typeface="Cambria Math" panose="02040503050406030204" pitchFamily="18" charset="0"/>
                          </a:rPr>
                        </m:ctrlPr>
                      </m:dPr>
                      <m:e>
                        <m:r>
                          <a:rPr lang="en-US" altLang="zh-TW" sz="1800" i="1">
                            <a:solidFill>
                              <a:srgbClr val="FF0000"/>
                            </a:solidFill>
                            <a:latin typeface="Cambria Math" panose="02040503050406030204" pitchFamily="18" charset="0"/>
                          </a:rPr>
                          <m:t>1−</m:t>
                        </m:r>
                        <m:r>
                          <a:rPr lang="zh-TW" altLang="en-US" sz="1800" i="1">
                            <a:solidFill>
                              <a:srgbClr val="FF0000"/>
                            </a:solidFill>
                            <a:latin typeface="Cambria Math" panose="02040503050406030204" pitchFamily="18" charset="0"/>
                          </a:rPr>
                          <m:t>𝛼</m:t>
                        </m:r>
                      </m:e>
                    </m:d>
                    <m:r>
                      <a:rPr lang="en-US" altLang="zh-TW" sz="1800" i="1">
                        <a:solidFill>
                          <a:srgbClr val="FF0000"/>
                        </a:solidFill>
                        <a:latin typeface="Cambria Math" panose="02040503050406030204" pitchFamily="18" charset="0"/>
                      </a:rPr>
                      <m:t>𝐴</m:t>
                    </m:r>
                  </m:oMath>
                </a14:m>
                <a:endParaRPr lang="en-US" altLang="zh-TW" sz="1800" dirty="0"/>
              </a:p>
              <a:p>
                <a:pPr marL="0" indent="0">
                  <a:lnSpc>
                    <a:spcPct val="150000"/>
                  </a:lnSpc>
                  <a:buNone/>
                </a:pPr>
                <a:r>
                  <a:rPr lang="en-US" altLang="zh-TW" sz="1800" dirty="0" smtClean="0">
                    <a:ea typeface="Cambria Math" panose="02040503050406030204" pitchFamily="18" charset="0"/>
                  </a:rPr>
                  <a:t>			</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ea typeface="Cambria Math" panose="02040503050406030204" pitchFamily="18" charset="0"/>
                          </a:rPr>
                          <m:t>&gt;</m:t>
                        </m:r>
                        <m:r>
                          <a:rPr lang="en-US" altLang="zh-TW" sz="1800" i="1" smtClean="0">
                            <a:solidFill>
                              <a:srgbClr val="FF0000"/>
                            </a:solidFill>
                            <a:latin typeface="Cambria Math" panose="02040503050406030204" pitchFamily="18" charset="0"/>
                            <a:ea typeface="Cambria Math" panose="02040503050406030204" pitchFamily="18" charset="0"/>
                          </a:rPr>
                          <m:t>𝑑</m:t>
                        </m:r>
                      </m:e>
                      <m:sub>
                        <m:r>
                          <a:rPr lang="en-US" altLang="zh-TW" sz="1800" i="1" smtClean="0">
                            <a:solidFill>
                              <a:srgbClr val="FF0000"/>
                            </a:solidFill>
                            <a:latin typeface="Cambria Math" panose="02040503050406030204" pitchFamily="18" charset="0"/>
                            <a:ea typeface="Cambria Math" panose="02040503050406030204" pitchFamily="18" charset="0"/>
                          </a:rPr>
                          <m:t>3</m:t>
                        </m:r>
                      </m:sub>
                    </m:sSub>
                    <m:r>
                      <a:rPr lang="en-US" altLang="zh-TW" sz="1800" i="1" smtClean="0">
                        <a:solidFill>
                          <a:srgbClr val="FF0000"/>
                        </a:solidFill>
                        <a:latin typeface="Cambria Math" panose="02040503050406030204" pitchFamily="18" charset="0"/>
                        <a:ea typeface="Cambria Math" panose="02040503050406030204" pitchFamily="18" charset="0"/>
                      </a:rPr>
                      <m:t>&gt;</m:t>
                    </m:r>
                    <m:sSub>
                      <m:sSubPr>
                        <m:ctrlPr>
                          <a:rPr lang="en-US" altLang="zh-TW" sz="1800" i="1">
                            <a:solidFill>
                              <a:srgbClr val="FF0000"/>
                            </a:solidFill>
                            <a:latin typeface="Cambria Math" panose="02040503050406030204" pitchFamily="18" charset="0"/>
                            <a:ea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𝑑</m:t>
                        </m:r>
                      </m:e>
                      <m:sub>
                        <m:r>
                          <a:rPr lang="en-US" altLang="zh-TW" sz="1800" i="1">
                            <a:solidFill>
                              <a:srgbClr val="FF0000"/>
                            </a:solidFill>
                            <a:latin typeface="Cambria Math" panose="02040503050406030204" pitchFamily="18" charset="0"/>
                            <a:ea typeface="Cambria Math" panose="02040503050406030204" pitchFamily="18" charset="0"/>
                          </a:rPr>
                          <m:t>2</m:t>
                        </m:r>
                      </m:sub>
                    </m:sSub>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&gt;</m:t>
                        </m:r>
                        <m:r>
                          <a:rPr lang="en-US" altLang="zh-TW" sz="1800" i="1" dirty="0">
                            <a:solidFill>
                              <a:srgbClr val="FF0000"/>
                            </a:solidFill>
                            <a:latin typeface="Cambria Math" panose="02040503050406030204" pitchFamily="18" charset="0"/>
                            <a:ea typeface="Cambria Math" panose="02040503050406030204" pitchFamily="18" charset="0"/>
                          </a:rPr>
                          <m:t>𝑑</m:t>
                        </m:r>
                      </m:e>
                      <m:sub>
                        <m:r>
                          <a:rPr lang="en-US" altLang="zh-TW" sz="1800" i="1" dirty="0">
                            <a:solidFill>
                              <a:srgbClr val="FF0000"/>
                            </a:solidFill>
                            <a:latin typeface="Cambria Math" panose="02040503050406030204" pitchFamily="18" charset="0"/>
                            <a:ea typeface="Cambria Math" panose="02040503050406030204" pitchFamily="18" charset="0"/>
                          </a:rPr>
                          <m:t>5_</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𝑏</m:t>
                            </m:r>
                          </m:e>
                          <m:sub>
                            <m:r>
                              <a:rPr lang="en-US" altLang="zh-TW" sz="1800" i="1" dirty="0">
                                <a:solidFill>
                                  <a:srgbClr val="FF0000"/>
                                </a:solidFill>
                                <a:latin typeface="Cambria Math" panose="02040503050406030204" pitchFamily="18" charset="0"/>
                                <a:ea typeface="Cambria Math" panose="02040503050406030204" pitchFamily="18" charset="0"/>
                              </a:rPr>
                              <m:t>1</m:t>
                            </m:r>
                          </m:sub>
                        </m:sSub>
                        <m:r>
                          <a:rPr lang="en-US" altLang="zh-TW" sz="1800" i="1" dirty="0">
                            <a:solidFill>
                              <a:srgbClr val="FF0000"/>
                            </a:solidFill>
                            <a:latin typeface="Cambria Math" panose="02040503050406030204" pitchFamily="18" charset="0"/>
                            <a:ea typeface="Cambria Math" panose="02040503050406030204" pitchFamily="18" charset="0"/>
                          </a:rPr>
                          <m:t>_</m:t>
                        </m:r>
                        <m:r>
                          <a:rPr lang="en-US" altLang="zh-TW" sz="1800" i="1" dirty="0">
                            <a:solidFill>
                              <a:srgbClr val="FF0000"/>
                            </a:solidFill>
                            <a:latin typeface="Cambria Math" panose="02040503050406030204" pitchFamily="18" charset="0"/>
                            <a:ea typeface="Cambria Math" panose="02040503050406030204" pitchFamily="18" charset="0"/>
                          </a:rPr>
                          <m:t>𝑎𝑠𝑦𝑚</m:t>
                        </m:r>
                      </m:sub>
                    </m:sSub>
                    <m:r>
                      <a:rPr lang="en-US" altLang="zh-TW" sz="1800" i="1" smtClean="0">
                        <a:solidFill>
                          <a:schemeClr val="tx1"/>
                        </a:solidFill>
                        <a:latin typeface="Cambria Math" panose="02040503050406030204" pitchFamily="18" charset="0"/>
                        <a:ea typeface="Cambria Math" panose="02040503050406030204" pitchFamily="18" charset="0"/>
                      </a:rPr>
                      <m:t>&gt;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1_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a14:m>
                <a:endParaRPr lang="en-US" altLang="zh-TW" sz="1800" dirty="0"/>
              </a:p>
              <a:p>
                <a:pPr marL="0" indent="0">
                  <a:lnSpc>
                    <a:spcPct val="150000"/>
                  </a:lnSpc>
                  <a:buNone/>
                </a:pPr>
                <a:r>
                  <a:rPr lang="en-US" altLang="zh-TW" sz="1800" dirty="0"/>
                  <a:t>Condition8</a:t>
                </a:r>
              </a:p>
              <a:p>
                <a:pPr marL="0" indent="0">
                  <a:lnSpc>
                    <a:spcPct val="150000"/>
                  </a:lnSpc>
                  <a:buNone/>
                </a:pPr>
                <a:r>
                  <a:rPr lang="en-US" altLang="zh-TW" sz="1800" dirty="0" smtClean="0">
                    <a:ea typeface="Cambria Math" panose="02040503050406030204" pitchFamily="18" charset="0"/>
                  </a:rPr>
                  <a:t>	</a:t>
                </a:r>
                <a14:m>
                  <m:oMath xmlns:m="http://schemas.openxmlformats.org/officeDocument/2006/math">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a:solidFill>
                          <a:srgbClr val="FF0000"/>
                        </a:solidFill>
                        <a:latin typeface="Cambria Math" panose="02040503050406030204" pitchFamily="18" charset="0"/>
                        <a:ea typeface="Cambria Math" panose="02040503050406030204" pitchFamily="18" charset="0"/>
                      </a:rPr>
                      <m:t>&gt;(1−</m:t>
                    </m:r>
                    <m:r>
                      <a:rPr lang="zh-TW" altLang="en-US" sz="1800" i="1">
                        <a:solidFill>
                          <a:srgbClr val="FF0000"/>
                        </a:solidFill>
                        <a:latin typeface="Cambria Math" panose="02040503050406030204" pitchFamily="18" charset="0"/>
                        <a:ea typeface="Cambria Math" panose="02040503050406030204" pitchFamily="18" charset="0"/>
                      </a:rPr>
                      <m:t>𝛼</m:t>
                    </m:r>
                    <m:r>
                      <a:rPr lang="en-US" altLang="zh-TW" sz="1800" i="1">
                        <a:solidFill>
                          <a:srgbClr val="FF0000"/>
                        </a:solidFill>
                        <a:latin typeface="Cambria Math" panose="02040503050406030204" pitchFamily="18" charset="0"/>
                        <a:ea typeface="Cambria Math" panose="02040503050406030204" pitchFamily="18" charset="0"/>
                      </a:rPr>
                      <m:t>)(</m:t>
                    </m:r>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)&gt;</m:t>
                    </m:r>
                    <m:d>
                      <m:dPr>
                        <m:ctrlPr>
                          <a:rPr lang="en-US" altLang="zh-TW" sz="1800" i="1">
                            <a:solidFill>
                              <a:srgbClr val="FF0000"/>
                            </a:solidFill>
                            <a:latin typeface="Cambria Math" panose="02040503050406030204" pitchFamily="18" charset="0"/>
                          </a:rPr>
                        </m:ctrlPr>
                      </m:dPr>
                      <m:e>
                        <m:r>
                          <a:rPr lang="en-US" altLang="zh-TW" sz="1800" i="1">
                            <a:solidFill>
                              <a:srgbClr val="FF0000"/>
                            </a:solidFill>
                            <a:latin typeface="Cambria Math" panose="02040503050406030204" pitchFamily="18" charset="0"/>
                          </a:rPr>
                          <m:t>1−</m:t>
                        </m:r>
                        <m:r>
                          <a:rPr lang="zh-TW" altLang="en-US" sz="1800" i="1">
                            <a:solidFill>
                              <a:srgbClr val="FF0000"/>
                            </a:solidFill>
                            <a:latin typeface="Cambria Math" panose="02040503050406030204" pitchFamily="18" charset="0"/>
                          </a:rPr>
                          <m:t>𝛼</m:t>
                        </m:r>
                      </m:e>
                    </m:d>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a:solidFill>
                          <a:srgbClr val="FF0000"/>
                        </a:solidFill>
                        <a:latin typeface="Cambria Math" panose="02040503050406030204" pitchFamily="18" charset="0"/>
                        <a:ea typeface="Cambria Math" panose="02040503050406030204" pitchFamily="18" charset="0"/>
                      </a:rPr>
                      <m:t> </m:t>
                    </m:r>
                  </m:oMath>
                </a14:m>
                <a:endParaRPr lang="en-US" altLang="zh-TW" sz="1800" dirty="0"/>
              </a:p>
              <a:p>
                <a:pPr marL="0" indent="0">
                  <a:lnSpc>
                    <a:spcPct val="150000"/>
                  </a:lnSpc>
                  <a:buNone/>
                </a:pPr>
                <a:r>
                  <a:rPr lang="en-US" altLang="zh-TW" sz="1800" dirty="0" smtClean="0">
                    <a:ea typeface="Cambria Math" panose="02040503050406030204" pitchFamily="18" charset="0"/>
                  </a:rPr>
                  <a:t>			</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ea typeface="Cambria Math" panose="02040503050406030204" pitchFamily="18" charset="0"/>
                          </a:rPr>
                          <m:t>&gt;</m:t>
                        </m:r>
                        <m:r>
                          <a:rPr lang="en-US" altLang="zh-TW" sz="1800" i="1" smtClean="0">
                            <a:solidFill>
                              <a:srgbClr val="FF0000"/>
                            </a:solidFill>
                            <a:latin typeface="Cambria Math" panose="02040503050406030204" pitchFamily="18" charset="0"/>
                            <a:ea typeface="Cambria Math" panose="02040503050406030204" pitchFamily="18" charset="0"/>
                          </a:rPr>
                          <m:t>𝑑</m:t>
                        </m:r>
                      </m:e>
                      <m:sub>
                        <m:r>
                          <a:rPr lang="en-US" altLang="zh-TW" sz="1800" i="1" smtClean="0">
                            <a:solidFill>
                              <a:srgbClr val="FF0000"/>
                            </a:solidFill>
                            <a:latin typeface="Cambria Math" panose="02040503050406030204" pitchFamily="18" charset="0"/>
                            <a:ea typeface="Cambria Math" panose="02040503050406030204" pitchFamily="18" charset="0"/>
                          </a:rPr>
                          <m:t>3</m:t>
                        </m:r>
                      </m:sub>
                    </m:sSub>
                    <m:r>
                      <a:rPr lang="en-US" altLang="zh-TW" sz="1800" i="1" smtClean="0">
                        <a:solidFill>
                          <a:srgbClr val="FF0000"/>
                        </a:solidFill>
                        <a:latin typeface="Cambria Math" panose="02040503050406030204" pitchFamily="18" charset="0"/>
                        <a:ea typeface="Cambria Math" panose="02040503050406030204" pitchFamily="18" charset="0"/>
                      </a:rPr>
                      <m:t>&gt;</m:t>
                    </m:r>
                    <m:sSub>
                      <m:sSubPr>
                        <m:ctrlPr>
                          <a:rPr lang="en-US" altLang="zh-TW" sz="1800" i="1">
                            <a:solidFill>
                              <a:srgbClr val="FF0000"/>
                            </a:solidFill>
                            <a:latin typeface="Cambria Math" panose="02040503050406030204" pitchFamily="18" charset="0"/>
                            <a:ea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𝑑</m:t>
                        </m:r>
                      </m:e>
                      <m:sub>
                        <m:r>
                          <a:rPr lang="en-US" altLang="zh-TW" sz="1800" i="1">
                            <a:solidFill>
                              <a:srgbClr val="FF0000"/>
                            </a:solidFill>
                            <a:latin typeface="Cambria Math" panose="02040503050406030204" pitchFamily="18" charset="0"/>
                            <a:ea typeface="Cambria Math" panose="02040503050406030204" pitchFamily="18" charset="0"/>
                          </a:rPr>
                          <m:t>2</m:t>
                        </m:r>
                      </m:sub>
                    </m:sSub>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smtClean="0">
                            <a:solidFill>
                              <a:srgbClr val="FF0000"/>
                            </a:solidFill>
                            <a:latin typeface="Cambria Math" panose="02040503050406030204" pitchFamily="18" charset="0"/>
                            <a:ea typeface="Cambria Math" panose="02040503050406030204" pitchFamily="18" charset="0"/>
                          </a:rPr>
                          <m:t>&gt;</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𝑑</m:t>
                            </m:r>
                          </m:e>
                          <m:sub>
                            <m:r>
                              <a:rPr lang="en-US" altLang="zh-TW" sz="1800" i="1" dirty="0">
                                <a:solidFill>
                                  <a:srgbClr val="FF0000"/>
                                </a:solidFill>
                                <a:latin typeface="Cambria Math" panose="02040503050406030204" pitchFamily="18" charset="0"/>
                                <a:ea typeface="Cambria Math" panose="02040503050406030204" pitchFamily="18" charset="0"/>
                              </a:rPr>
                              <m:t>1_</m:t>
                            </m:r>
                            <m:sSub>
                              <m:sSubPr>
                                <m:ctrlPr>
                                  <a:rPr lang="en-US" altLang="zh-TW" sz="1800" i="1" dirty="0">
                                    <a:solidFill>
                                      <a:srgbClr val="FF0000"/>
                                    </a:solidFill>
                                    <a:latin typeface="Cambria Math" panose="02040503050406030204" pitchFamily="18" charset="0"/>
                                    <a:ea typeface="Cambria Math" panose="02040503050406030204" pitchFamily="18" charset="0"/>
                                  </a:rPr>
                                </m:ctrlPr>
                              </m:sSubPr>
                              <m:e>
                                <m:r>
                                  <a:rPr lang="en-US" altLang="zh-TW" sz="1800" i="1" dirty="0">
                                    <a:solidFill>
                                      <a:srgbClr val="FF0000"/>
                                    </a:solidFill>
                                    <a:latin typeface="Cambria Math" panose="02040503050406030204" pitchFamily="18" charset="0"/>
                                    <a:ea typeface="Cambria Math" panose="02040503050406030204" pitchFamily="18" charset="0"/>
                                  </a:rPr>
                                  <m:t>𝑏</m:t>
                                </m:r>
                              </m:e>
                              <m:sub>
                                <m:r>
                                  <a:rPr lang="en-US" altLang="zh-TW" sz="1800" i="1" dirty="0">
                                    <a:solidFill>
                                      <a:srgbClr val="FF0000"/>
                                    </a:solidFill>
                                    <a:latin typeface="Cambria Math" panose="02040503050406030204" pitchFamily="18" charset="0"/>
                                    <a:ea typeface="Cambria Math" panose="02040503050406030204" pitchFamily="18" charset="0"/>
                                  </a:rPr>
                                  <m:t>1</m:t>
                                </m:r>
                              </m:sub>
                            </m:sSub>
                            <m:r>
                              <a:rPr lang="en-US" altLang="zh-TW" sz="1800" i="1" dirty="0">
                                <a:solidFill>
                                  <a:srgbClr val="FF0000"/>
                                </a:solidFill>
                                <a:latin typeface="Cambria Math" panose="02040503050406030204" pitchFamily="18" charset="0"/>
                                <a:ea typeface="Cambria Math" panose="02040503050406030204" pitchFamily="18" charset="0"/>
                              </a:rPr>
                              <m:t>_</m:t>
                            </m:r>
                            <m:r>
                              <a:rPr lang="en-US" altLang="zh-TW" sz="1800" i="1" dirty="0">
                                <a:solidFill>
                                  <a:srgbClr val="FF0000"/>
                                </a:solidFill>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ea typeface="Cambria Math" panose="02040503050406030204" pitchFamily="18" charset="0"/>
                          </a:rPr>
                          <m:t>&gt;</m:t>
                        </m:r>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5_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a14:m>
                <a:endParaRPr lang="zh-TW" altLang="en-US" sz="1800" dirty="0"/>
              </a:p>
              <a:p>
                <a:pPr>
                  <a:lnSpc>
                    <a:spcPct val="150000"/>
                  </a:lnSpc>
                </a:pPr>
                <a:endParaRPr lang="zh-TW" altLang="en-US" sz="18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244698" y="212501"/>
                <a:ext cx="10967434" cy="6645499"/>
              </a:xfrm>
              <a:blipFill rotWithShape="0">
                <a:blip r:embed="rId2"/>
                <a:stretch>
                  <a:fillRect l="-445"/>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21</a:t>
            </a:fld>
            <a:endParaRPr lang="zh-TW" altLang="en-US"/>
          </a:p>
        </p:txBody>
      </p:sp>
    </p:spTree>
    <p:extLst>
      <p:ext uri="{BB962C8B-B14F-4D97-AF65-F5344CB8AC3E}">
        <p14:creationId xmlns:p14="http://schemas.microsoft.com/office/powerpoint/2010/main" val="3781990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273686" y="229684"/>
                <a:ext cx="11044707" cy="6628316"/>
              </a:xfrm>
            </p:spPr>
            <p:txBody>
              <a:bodyPr>
                <a:normAutofit/>
              </a:bodyPr>
              <a:lstStyle/>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solidFill>
                            <a:schemeClr val="tx1"/>
                          </a:solidFill>
                          <a:latin typeface="Cambria Math" panose="02040503050406030204" pitchFamily="18" charset="0"/>
                        </a:rPr>
                        <m:t>1.</m:t>
                      </m:r>
                      <m:r>
                        <a:rPr lang="en-US" altLang="zh-TW" sz="1800" i="1" smtClean="0">
                          <a:solidFill>
                            <a:schemeClr val="tx1"/>
                          </a:solidFill>
                          <a:latin typeface="Cambria Math" panose="02040503050406030204" pitchFamily="18" charset="0"/>
                        </a:rPr>
                        <m:t>𝐼𝑓</m:t>
                      </m:r>
                      <m:r>
                        <a:rPr lang="zh-TW" altLang="en-US" sz="1800" i="1">
                          <a:latin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dirty="0">
                          <a:solidFill>
                            <a:srgbClr val="FF0000"/>
                          </a:solidFill>
                          <a:latin typeface="Cambria Math" panose="02040503050406030204" pitchFamily="18" charset="0"/>
                          <a:ea typeface="Cambria Math" panose="02040503050406030204" pitchFamily="18" charset="0"/>
                        </a:rPr>
                        <m:t>&gt;</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1−</m:t>
                          </m:r>
                          <m:r>
                            <a:rPr lang="zh-TW" altLang="en-US" sz="1800" i="1">
                              <a:solidFill>
                                <a:srgbClr val="FF0000"/>
                              </a:solidFill>
                              <a:latin typeface="Cambria Math" panose="02040503050406030204" pitchFamily="18" charset="0"/>
                              <a:ea typeface="Cambria Math" panose="02040503050406030204" pitchFamily="18" charset="0"/>
                            </a:rPr>
                            <m:t>𝛼</m:t>
                          </m:r>
                        </m:e>
                      </m:d>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zh-TW" altLang="en-US" sz="1800" i="1">
                              <a:solidFill>
                                <a:srgbClr val="FF0000"/>
                              </a:solidFill>
                              <a:latin typeface="Cambria Math" panose="02040503050406030204" pitchFamily="18" charset="0"/>
                              <a:ea typeface="Cambria Math" panose="02040503050406030204" pitchFamily="18" charset="0"/>
                            </a:rPr>
                            <m:t>  </m:t>
                          </m:r>
                        </m:e>
                      </m:d>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smtClean="0">
                          <a:solidFill>
                            <a:schemeClr val="tx1"/>
                          </a:solidFill>
                          <a:latin typeface="Cambria Math" panose="02040503050406030204" pitchFamily="18" charset="0"/>
                        </a:rPr>
                        <m:t>&gt;</m:t>
                      </m:r>
                      <m:d>
                        <m:dPr>
                          <m:ctrlPr>
                            <a:rPr lang="en-US" altLang="zh-TW" sz="1800" i="1">
                              <a:solidFill>
                                <a:schemeClr val="tx1"/>
                              </a:solidFill>
                              <a:latin typeface="Cambria Math" panose="02040503050406030204" pitchFamily="18" charset="0"/>
                            </a:rPr>
                          </m:ctrlPr>
                        </m:dPr>
                        <m:e>
                          <m:r>
                            <a:rPr lang="en-US" altLang="zh-TW" sz="1800" i="1">
                              <a:solidFill>
                                <a:schemeClr val="tx1"/>
                              </a:solidFill>
                              <a:latin typeface="Cambria Math" panose="02040503050406030204" pitchFamily="18" charset="0"/>
                            </a:rPr>
                            <m:t>1−</m:t>
                          </m:r>
                          <m:r>
                            <a:rPr lang="zh-TW" altLang="en-US" sz="1800" i="1">
                              <a:solidFill>
                                <a:schemeClr val="tx1"/>
                              </a:solidFill>
                              <a:latin typeface="Cambria Math" panose="02040503050406030204" pitchFamily="18" charset="0"/>
                            </a:rPr>
                            <m:t>𝛼</m:t>
                          </m:r>
                        </m:e>
                      </m:d>
                      <m:r>
                        <a:rPr lang="en-US" altLang="zh-TW" sz="1800" i="1">
                          <a:solidFill>
                            <a:schemeClr val="tx1"/>
                          </a:solidFill>
                          <a:latin typeface="Cambria Math" panose="02040503050406030204" pitchFamily="18" charset="0"/>
                        </a:rPr>
                        <m:t>𝐴</m:t>
                      </m:r>
                    </m:oMath>
                  </m:oMathPara>
                </a14:m>
                <a:endParaRPr lang="en-US" altLang="zh-TW" sz="1800" dirty="0" smtClean="0">
                  <a:solidFill>
                    <a:schemeClr val="tx1"/>
                  </a:solidFill>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&gt;</m:t>
                              </m:r>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5_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ea typeface="Cambria Math" panose="02040503050406030204" pitchFamily="18" charset="0"/>
                            </a:rPr>
                            <m:t>&gt;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r>
                        <a:rPr lang="en-US" altLang="zh-TW" sz="1800" i="1">
                          <a:latin typeface="Cambria Math" panose="02040503050406030204" pitchFamily="18" charset="0"/>
                          <a:ea typeface="Cambria Math" panose="02040503050406030204" pitchFamily="18" charset="0"/>
                        </a:rPr>
                        <m:t>&gt;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r>
                        <a:rPr lang="en-US" altLang="zh-TW" sz="1800" i="1">
                          <a:latin typeface="Cambria Math" panose="02040503050406030204" pitchFamily="18" charset="0"/>
                          <a:ea typeface="Cambria Math" panose="02040503050406030204" pitchFamily="18" charset="0"/>
                        </a:rPr>
                        <m:t>&gt;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1_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 , </m:t>
                      </m:r>
                      <m:sSub>
                        <m:sSubPr>
                          <m:ctrlPr>
                            <a:rPr lang="en-US" altLang="zh-TW" sz="1800" i="1">
                              <a:latin typeface="Cambria Math" panose="02040503050406030204" pitchFamily="18" charset="0"/>
                              <a:ea typeface="Cambria Math" panose="02040503050406030204" pitchFamily="18" charset="0"/>
                            </a:rPr>
                          </m:ctrlPr>
                        </m:sSubPr>
                        <m:e>
                          <m:r>
                            <a:rPr lang="en-US" altLang="zh-TW" sz="1800" b="0" i="1" smtClean="0">
                              <a:latin typeface="Cambria Math" panose="02040503050406030204" pitchFamily="18" charset="0"/>
                              <a:ea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4</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m:t>
                      </m:r>
                    </m:oMath>
                  </m:oMathPara>
                </a14:m>
                <a:endParaRPr lang="en-US" altLang="zh-TW" sz="1800" dirty="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4</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m:t>
                      </m:r>
                      <m:r>
                        <a:rPr lang="zh-TW" altLang="en-US" sz="1800" i="1" dirty="0">
                          <a:latin typeface="Cambria Math" panose="02040503050406030204" pitchFamily="18" charset="0"/>
                        </a:rPr>
                        <m:t>             </m:t>
                      </m:r>
                      <m:r>
                        <a:rPr lang="zh-TW" altLang="en-US" sz="1800" i="1" dirty="0">
                          <a:latin typeface="Cambria Math" panose="02040503050406030204" pitchFamily="18" charset="0"/>
                        </a:rPr>
                        <m:t>必存在且唯一</m:t>
                      </m:r>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rPr>
                        <m:t>]</m:t>
                      </m:r>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r>
                        <a:rPr lang="en-US" altLang="zh-TW" sz="1800" i="1">
                          <a:latin typeface="Cambria Math" panose="02040503050406030204" pitchFamily="18" charset="0"/>
                          <a:ea typeface="Cambria Math" panose="02040503050406030204" pitchFamily="18" charset="0"/>
                        </a:rPr>
                        <m:t>𝑙𝑛</m:t>
                      </m:r>
                      <m:r>
                        <a:rPr lang="en-US" altLang="zh-TW"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1</m:t>
                      </m:r>
                      <m:r>
                        <a:rPr lang="en-US" altLang="zh-TW" sz="1800" i="1" smtClean="0">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rPr>
                        <m:t>]&lt;0</m:t>
                      </m:r>
                    </m:oMath>
                  </m:oMathPara>
                </a14:m>
                <a:endParaRPr lang="en-US" altLang="zh-TW" sz="1800" dirty="0"/>
              </a:p>
              <a:p>
                <a:pPr marL="0" indent="0">
                  <a:lnSpc>
                    <a:spcPct val="150000"/>
                  </a:lnSpc>
                  <a:buNone/>
                </a:pPr>
                <a:endParaRPr lang="en-US" altLang="zh-TW" sz="1800" dirty="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5</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m:t>
                      </m:r>
                      <m:r>
                        <a:rPr lang="zh-TW" altLang="en-US" sz="1800" i="1" dirty="0">
                          <a:latin typeface="Cambria Math" panose="02040503050406030204" pitchFamily="18" charset="0"/>
                        </a:rPr>
                        <m:t>           </m:t>
                      </m:r>
                      <m:r>
                        <a:rPr lang="zh-TW" altLang="en-US" sz="1800" i="1">
                          <a:latin typeface="Cambria Math" panose="02040503050406030204" pitchFamily="18" charset="0"/>
                        </a:rPr>
                        <m:t>當</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oMath>
                  </m:oMathPara>
                </a14:m>
                <a:endParaRPr lang="en-US" altLang="zh-TW" sz="1800" dirty="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rPr>
                        <m:t>]</m:t>
                      </m:r>
                    </m:oMath>
                  </m:oMathPara>
                </a14:m>
                <a:endParaRPr lang="en-US" altLang="zh-TW" sz="180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[1+</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rPr>
                        <m:t>]</m:t>
                      </m:r>
                      <m:r>
                        <a:rPr lang="en-US" altLang="zh-TW" sz="1800" i="1" smtClean="0">
                          <a:latin typeface="Cambria Math" panose="02040503050406030204" pitchFamily="18" charset="0"/>
                          <a:ea typeface="Cambria Math" panose="02040503050406030204" pitchFamily="18" charset="0"/>
                        </a:rPr>
                        <m:t>&lt;</m:t>
                      </m:r>
                      <m:r>
                        <a:rPr lang="en-US" altLang="zh-TW" sz="1800" i="1">
                          <a:latin typeface="Cambria Math" panose="02040503050406030204" pitchFamily="18" charset="0"/>
                          <a:ea typeface="Cambria Math" panose="02040503050406030204" pitchFamily="18" charset="0"/>
                        </a:rPr>
                        <m:t>0</m:t>
                      </m:r>
                      <m:r>
                        <a:rPr lang="zh-TW" altLang="en-US" sz="1800" i="1">
                          <a:latin typeface="Cambria Math" panose="02040503050406030204" pitchFamily="18" charset="0"/>
                        </a:rPr>
                        <m:t> </m:t>
                      </m:r>
                    </m:oMath>
                  </m:oMathPara>
                </a14:m>
                <a:endParaRPr lang="zh-TW" altLang="en-US" sz="18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273686" y="229684"/>
                <a:ext cx="11044707" cy="6628316"/>
              </a:xfrm>
              <a:blipFill rotWithShape="0">
                <a:blip r:embed="rId2"/>
                <a:stretch>
                  <a:fillRect/>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22</a:t>
            </a:fld>
            <a:endParaRPr lang="zh-TW" altLang="en-US"/>
          </a:p>
        </p:txBody>
      </p:sp>
      <p:sp>
        <p:nvSpPr>
          <p:cNvPr id="126" name="向右箭號 125">
            <a:hlinkClick r:id="rId3" action="ppaction://hlinksldjump"/>
          </p:cNvPr>
          <p:cNvSpPr/>
          <p:nvPr/>
        </p:nvSpPr>
        <p:spPr>
          <a:xfrm>
            <a:off x="2036344" y="1657434"/>
            <a:ext cx="244699" cy="2316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8" name="向右箭號 127">
            <a:hlinkClick r:id="rId3" action="ppaction://hlinksldjump"/>
          </p:cNvPr>
          <p:cNvSpPr/>
          <p:nvPr/>
        </p:nvSpPr>
        <p:spPr>
          <a:xfrm>
            <a:off x="1913994" y="4371088"/>
            <a:ext cx="244699" cy="2316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9" name="群組 178"/>
          <p:cNvGrpSpPr/>
          <p:nvPr/>
        </p:nvGrpSpPr>
        <p:grpSpPr>
          <a:xfrm>
            <a:off x="5803150" y="2219255"/>
            <a:ext cx="6573720" cy="4303666"/>
            <a:chOff x="5053246" y="1095674"/>
            <a:chExt cx="7545958" cy="4953197"/>
          </a:xfrm>
        </p:grpSpPr>
        <p:grpSp>
          <p:nvGrpSpPr>
            <p:cNvPr id="180" name="群組 179"/>
            <p:cNvGrpSpPr/>
            <p:nvPr/>
          </p:nvGrpSpPr>
          <p:grpSpPr>
            <a:xfrm>
              <a:off x="5053246" y="1095674"/>
              <a:ext cx="7545958" cy="4953197"/>
              <a:chOff x="4763026" y="388316"/>
              <a:chExt cx="7545958" cy="4953197"/>
            </a:xfrm>
          </p:grpSpPr>
          <p:grpSp>
            <p:nvGrpSpPr>
              <p:cNvPr id="182" name="群組 181"/>
              <p:cNvGrpSpPr/>
              <p:nvPr/>
            </p:nvGrpSpPr>
            <p:grpSpPr>
              <a:xfrm>
                <a:off x="4763026" y="388316"/>
                <a:ext cx="7545958" cy="4953197"/>
                <a:chOff x="5510207" y="307617"/>
                <a:chExt cx="7545958" cy="4953197"/>
              </a:xfrm>
            </p:grpSpPr>
            <p:grpSp>
              <p:nvGrpSpPr>
                <p:cNvPr id="184" name="群組 183"/>
                <p:cNvGrpSpPr/>
                <p:nvPr/>
              </p:nvGrpSpPr>
              <p:grpSpPr>
                <a:xfrm>
                  <a:off x="5510207" y="307617"/>
                  <a:ext cx="7545958" cy="4953197"/>
                  <a:chOff x="3969819" y="1721228"/>
                  <a:chExt cx="7545958" cy="4953197"/>
                </a:xfrm>
              </p:grpSpPr>
              <p:grpSp>
                <p:nvGrpSpPr>
                  <p:cNvPr id="186" name="群組 185"/>
                  <p:cNvGrpSpPr/>
                  <p:nvPr/>
                </p:nvGrpSpPr>
                <p:grpSpPr>
                  <a:xfrm>
                    <a:off x="3969819" y="1721228"/>
                    <a:ext cx="7545958" cy="4953197"/>
                    <a:chOff x="3776636" y="1850405"/>
                    <a:chExt cx="7545958" cy="4953197"/>
                  </a:xfrm>
                </p:grpSpPr>
                <p:cxnSp>
                  <p:nvCxnSpPr>
                    <p:cNvPr id="188" name="直線接點 187"/>
                    <p:cNvCxnSpPr/>
                    <p:nvPr/>
                  </p:nvCxnSpPr>
                  <p:spPr>
                    <a:xfrm>
                      <a:off x="4993048" y="4453183"/>
                      <a:ext cx="4843641" cy="2890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9" name="矩形 188"/>
                        <p:cNvSpPr/>
                        <p:nvPr/>
                      </p:nvSpPr>
                      <p:spPr>
                        <a:xfrm>
                          <a:off x="3799738" y="4543826"/>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189" name="矩形 188"/>
                        <p:cNvSpPr>
                          <a:spLocks noRot="1" noChangeAspect="1" noMove="1" noResize="1" noEditPoints="1" noAdjustHandles="1" noChangeArrowheads="1" noChangeShapeType="1" noTextEdit="1"/>
                        </p:cNvSpPr>
                        <p:nvPr/>
                      </p:nvSpPr>
                      <p:spPr>
                        <a:xfrm>
                          <a:off x="3799738" y="4543826"/>
                          <a:ext cx="1240788" cy="393121"/>
                        </a:xfrm>
                        <a:prstGeom prst="rect">
                          <a:avLst/>
                        </a:prstGeom>
                        <a:blipFill rotWithShape="0">
                          <a:blip r:embed="rId4"/>
                          <a:stretch>
                            <a:fillRect r="-5056" b="-17857"/>
                          </a:stretch>
                        </a:blipFill>
                      </p:spPr>
                      <p:txBody>
                        <a:bodyPr/>
                        <a:lstStyle/>
                        <a:p>
                          <a:r>
                            <a:rPr lang="zh-TW" altLang="en-US">
                              <a:noFill/>
                            </a:rPr>
                            <a:t> </a:t>
                          </a:r>
                        </a:p>
                      </p:txBody>
                    </p:sp>
                  </mc:Fallback>
                </mc:AlternateContent>
                <p:grpSp>
                  <p:nvGrpSpPr>
                    <p:cNvPr id="190" name="群組 189"/>
                    <p:cNvGrpSpPr/>
                    <p:nvPr/>
                  </p:nvGrpSpPr>
                  <p:grpSpPr>
                    <a:xfrm>
                      <a:off x="3776636" y="1850405"/>
                      <a:ext cx="7545958" cy="4953197"/>
                      <a:chOff x="3776636" y="1850405"/>
                      <a:chExt cx="7545958" cy="4953197"/>
                    </a:xfrm>
                  </p:grpSpPr>
                  <p:grpSp>
                    <p:nvGrpSpPr>
                      <p:cNvPr id="191" name="群組 190"/>
                      <p:cNvGrpSpPr/>
                      <p:nvPr/>
                    </p:nvGrpSpPr>
                    <p:grpSpPr>
                      <a:xfrm>
                        <a:off x="3776636" y="1850405"/>
                        <a:ext cx="7545958" cy="4518813"/>
                        <a:chOff x="3335315" y="2414419"/>
                        <a:chExt cx="7545958" cy="4518813"/>
                      </a:xfrm>
                    </p:grpSpPr>
                    <p:cxnSp>
                      <p:nvCxnSpPr>
                        <p:cNvPr id="195" name="直線接點 194"/>
                        <p:cNvCxnSpPr/>
                        <p:nvPr/>
                      </p:nvCxnSpPr>
                      <p:spPr>
                        <a:xfrm flipH="1" flipV="1">
                          <a:off x="7205409" y="2763042"/>
                          <a:ext cx="22078" cy="412856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196" name="群組 195"/>
                        <p:cNvGrpSpPr/>
                        <p:nvPr/>
                      </p:nvGrpSpPr>
                      <p:grpSpPr>
                        <a:xfrm>
                          <a:off x="3335315" y="2414419"/>
                          <a:ext cx="7545958" cy="4518813"/>
                          <a:chOff x="3335315" y="2414419"/>
                          <a:chExt cx="7545958" cy="4518813"/>
                        </a:xfrm>
                      </p:grpSpPr>
                      <p:grpSp>
                        <p:nvGrpSpPr>
                          <p:cNvPr id="197" name="群組 196"/>
                          <p:cNvGrpSpPr/>
                          <p:nvPr/>
                        </p:nvGrpSpPr>
                        <p:grpSpPr>
                          <a:xfrm>
                            <a:off x="3861665" y="2414419"/>
                            <a:ext cx="7019608" cy="4518813"/>
                            <a:chOff x="4307245" y="2720643"/>
                            <a:chExt cx="6587379" cy="4355843"/>
                          </a:xfrm>
                        </p:grpSpPr>
                        <p:grpSp>
                          <p:nvGrpSpPr>
                            <p:cNvPr id="201" name="群組 200"/>
                            <p:cNvGrpSpPr/>
                            <p:nvPr/>
                          </p:nvGrpSpPr>
                          <p:grpSpPr>
                            <a:xfrm>
                              <a:off x="5195943" y="2807826"/>
                              <a:ext cx="5698681" cy="4259436"/>
                              <a:chOff x="5595188" y="3298683"/>
                              <a:chExt cx="5698681" cy="3942326"/>
                            </a:xfrm>
                          </p:grpSpPr>
                          <mc:AlternateContent xmlns:mc="http://schemas.openxmlformats.org/markup-compatibility/2006" xmlns:a14="http://schemas.microsoft.com/office/drawing/2010/main">
                            <mc:Choice Requires="a14">
                              <p:sp>
                                <p:nvSpPr>
                                  <p:cNvPr id="207" name="文字方塊 206"/>
                                  <p:cNvSpPr txBox="1"/>
                                  <p:nvPr/>
                                </p:nvSpPr>
                                <p:spPr>
                                  <a:xfrm>
                                    <a:off x="6941990" y="4318775"/>
                                    <a:ext cx="463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3</m:t>
                                              </m:r>
                                            </m:sub>
                                          </m:sSub>
                                        </m:oMath>
                                      </m:oMathPara>
                                    </a14:m>
                                    <a:endParaRPr lang="zh-TW" altLang="en-US" dirty="0"/>
                                  </a:p>
                                </p:txBody>
                              </p:sp>
                            </mc:Choice>
                            <mc:Fallback xmlns="">
                              <p:sp>
                                <p:nvSpPr>
                                  <p:cNvPr id="207" name="文字方塊 206"/>
                                  <p:cNvSpPr txBox="1">
                                    <a:spLocks noRot="1" noChangeAspect="1" noMove="1" noResize="1" noEditPoints="1" noAdjustHandles="1" noChangeArrowheads="1" noChangeShapeType="1" noTextEdit="1"/>
                                  </p:cNvSpPr>
                                  <p:nvPr/>
                                </p:nvSpPr>
                                <p:spPr>
                                  <a:xfrm>
                                    <a:off x="6941990" y="4318775"/>
                                    <a:ext cx="463650" cy="369332"/>
                                  </a:xfrm>
                                  <a:prstGeom prst="rect">
                                    <a:avLst/>
                                  </a:prstGeom>
                                  <a:blipFill rotWithShape="0">
                                    <a:blip r:embed="rId5"/>
                                    <a:stretch>
                                      <a:fillRect b="-1695"/>
                                    </a:stretch>
                                  </a:blipFill>
                                </p:spPr>
                                <p:txBody>
                                  <a:bodyPr/>
                                  <a:lstStyle/>
                                  <a:p>
                                    <a:r>
                                      <a:rPr lang="zh-TW" altLang="en-US">
                                        <a:noFill/>
                                      </a:rPr>
                                      <a:t> </a:t>
                                    </a:r>
                                  </a:p>
                                </p:txBody>
                              </p:sp>
                            </mc:Fallback>
                          </mc:AlternateContent>
                          <p:grpSp>
                            <p:nvGrpSpPr>
                              <p:cNvPr id="208" name="群組 207"/>
                              <p:cNvGrpSpPr/>
                              <p:nvPr/>
                            </p:nvGrpSpPr>
                            <p:grpSpPr>
                              <a:xfrm>
                                <a:off x="5595188" y="3298683"/>
                                <a:ext cx="5698681" cy="3942326"/>
                                <a:chOff x="5595188" y="3298683"/>
                                <a:chExt cx="5698681" cy="3942326"/>
                              </a:xfrm>
                            </p:grpSpPr>
                            <p:cxnSp>
                              <p:nvCxnSpPr>
                                <p:cNvPr id="209" name="直線接點 208"/>
                                <p:cNvCxnSpPr/>
                                <p:nvPr/>
                              </p:nvCxnSpPr>
                              <p:spPr>
                                <a:xfrm flipH="1">
                                  <a:off x="6909453" y="3995764"/>
                                  <a:ext cx="16209" cy="1553944"/>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210" name="群組 209"/>
                                <p:cNvGrpSpPr/>
                                <p:nvPr/>
                              </p:nvGrpSpPr>
                              <p:grpSpPr>
                                <a:xfrm>
                                  <a:off x="5638976" y="3298683"/>
                                  <a:ext cx="5654893" cy="3942326"/>
                                  <a:chOff x="5252610" y="3422864"/>
                                  <a:chExt cx="5654893" cy="3942326"/>
                                </a:xfrm>
                              </p:grpSpPr>
                              <p:grpSp>
                                <p:nvGrpSpPr>
                                  <p:cNvPr id="212" name="群組 211"/>
                                  <p:cNvGrpSpPr/>
                                  <p:nvPr/>
                                </p:nvGrpSpPr>
                                <p:grpSpPr>
                                  <a:xfrm>
                                    <a:off x="5252610" y="3422864"/>
                                    <a:ext cx="5654893" cy="3942326"/>
                                    <a:chOff x="5828593" y="3521337"/>
                                    <a:chExt cx="5654893" cy="3942326"/>
                                  </a:xfrm>
                                </p:grpSpPr>
                                <p:grpSp>
                                  <p:nvGrpSpPr>
                                    <p:cNvPr id="215" name="群組 214"/>
                                    <p:cNvGrpSpPr/>
                                    <p:nvPr/>
                                  </p:nvGrpSpPr>
                                  <p:grpSpPr>
                                    <a:xfrm>
                                      <a:off x="5828593" y="3521337"/>
                                      <a:ext cx="5654893" cy="3942326"/>
                                      <a:chOff x="5828593" y="3521337"/>
                                      <a:chExt cx="5654893" cy="3942326"/>
                                    </a:xfrm>
                                  </p:grpSpPr>
                                  <p:grpSp>
                                    <p:nvGrpSpPr>
                                      <p:cNvPr id="217" name="群組 216"/>
                                      <p:cNvGrpSpPr/>
                                      <p:nvPr/>
                                    </p:nvGrpSpPr>
                                    <p:grpSpPr>
                                      <a:xfrm>
                                        <a:off x="5828593" y="3631334"/>
                                        <a:ext cx="5654893" cy="3762856"/>
                                        <a:chOff x="5815714" y="3837396"/>
                                        <a:chExt cx="5654893" cy="3762856"/>
                                      </a:xfrm>
                                    </p:grpSpPr>
                                    <p:cxnSp>
                                      <p:nvCxnSpPr>
                                        <p:cNvPr id="222" name="直線單箭頭接點 221"/>
                                        <p:cNvCxnSpPr/>
                                        <p:nvPr/>
                                      </p:nvCxnSpPr>
                                      <p:spPr>
                                        <a:xfrm>
                                          <a:off x="6005372" y="5981032"/>
                                          <a:ext cx="4246416" cy="210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3" name="直線單箭頭接點 222"/>
                                        <p:cNvCxnSpPr/>
                                        <p:nvPr/>
                                      </p:nvCxnSpPr>
                                      <p:spPr>
                                        <a:xfrm flipH="1" flipV="1">
                                          <a:off x="8658004" y="4149288"/>
                                          <a:ext cx="16749" cy="34474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4" name="文字方塊 223"/>
                                            <p:cNvSpPr txBox="1"/>
                                            <p:nvPr/>
                                          </p:nvSpPr>
                                          <p:spPr>
                                            <a:xfrm>
                                              <a:off x="10285536" y="5786476"/>
                                              <a:ext cx="1185071" cy="123252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𝑏</m:t>
                                                        </m:r>
                                                      </m:e>
                                                      <m:sub>
                                                        <m:r>
                                                          <a:rPr lang="en-US" altLang="zh-TW" b="0" i="1" smtClean="0">
                                                            <a:latin typeface="Cambria Math" panose="02040503050406030204" pitchFamily="18" charset="0"/>
                                                          </a:rPr>
                                                          <m:t>1</m:t>
                                                        </m:r>
                                                        <m:r>
                                                          <a:rPr lang="zh-TW" altLang="en-US" i="1">
                                                            <a:latin typeface="Cambria Math" panose="02040503050406030204" pitchFamily="18" charset="0"/>
                                                          </a:rPr>
                                                          <m:t> </m:t>
                                                        </m:r>
                                                      </m:sub>
                                                    </m:sSub>
                                                    <m:r>
                                                      <a:rPr lang="zh-TW" altLang="en-US" i="1">
                                                        <a:latin typeface="Cambria Math" panose="02040503050406030204" pitchFamily="18" charset="0"/>
                                                      </a:rPr>
                                                      <m:t> </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m:t>
                                                    </m:r>
                                                    <m:r>
                                                      <a:rPr lang="zh-TW" altLang="en-US" i="1">
                                                        <a:latin typeface="Cambria Math" panose="02040503050406030204" pitchFamily="18" charset="0"/>
                                                      </a:rPr>
                                                      <m:t>履約</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zh-TW" altLang="en-US" i="1">
                                                        <a:latin typeface="Cambria Math" panose="02040503050406030204" pitchFamily="18" charset="0"/>
                                                      </a:rPr>
                                                      <m:t>邊界</m:t>
                                                    </m:r>
                                                  </m:oMath>
                                                </m:oMathPara>
                                              </a14:m>
                                              <a:endParaRPr lang="en-US" altLang="zh-TW" i="1" dirty="0" smtClean="0">
                                                <a:latin typeface="Cambria Math" panose="02040503050406030204" pitchFamily="18" charset="0"/>
                                              </a:endParaRPr>
                                            </a:p>
                                            <a:p>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r>
                                                    <a:rPr lang="en-US" altLang="zh-TW" i="1" smtClean="0">
                                                      <a:latin typeface="Cambria Math" panose="02040503050406030204" pitchFamily="18" charset="0"/>
                                                    </a:rPr>
                                                    <m:t>=</m:t>
                                                  </m:r>
                                                  <m:r>
                                                    <a:rPr lang="en-US" altLang="zh-TW" i="1">
                                                      <a:latin typeface="Cambria Math" panose="02040503050406030204" pitchFamily="18" charset="0"/>
                                                    </a:rPr>
                                                    <m:t>0</m:t>
                                                  </m:r>
                                                </m:oMath>
                                              </a14:m>
                                              <a:r>
                                                <a:rPr lang="en-US" altLang="zh-TW" dirty="0" smtClean="0"/>
                                                <a:t>)</a:t>
                                              </a:r>
                                              <a:endParaRPr lang="zh-TW" altLang="en-US" dirty="0"/>
                                            </a:p>
                                          </p:txBody>
                                        </p:sp>
                                      </mc:Choice>
                                      <mc:Fallback xmlns="">
                                        <p:sp>
                                          <p:nvSpPr>
                                            <p:cNvPr id="224" name="文字方塊 223"/>
                                            <p:cNvSpPr txBox="1">
                                              <a:spLocks noRot="1" noChangeAspect="1" noMove="1" noResize="1" noEditPoints="1" noAdjustHandles="1" noChangeArrowheads="1" noChangeShapeType="1" noTextEdit="1"/>
                                            </p:cNvSpPr>
                                            <p:nvPr/>
                                          </p:nvSpPr>
                                          <p:spPr>
                                            <a:xfrm>
                                              <a:off x="10285536" y="5786476"/>
                                              <a:ext cx="1185071" cy="1232525"/>
                                            </a:xfrm>
                                            <a:prstGeom prst="rect">
                                              <a:avLst/>
                                            </a:prstGeom>
                                            <a:blipFill rotWithShape="0">
                                              <a:blip r:embed="rId6"/>
                                              <a:stretch>
                                                <a:fillRect l="-1667" b="-7107"/>
                                              </a:stretch>
                                            </a:blipFill>
                                          </p:spPr>
                                          <p:txBody>
                                            <a:bodyPr/>
                                            <a:lstStyle/>
                                            <a:p>
                                              <a:r>
                                                <a:rPr lang="zh-TW" altLang="en-US">
                                                  <a:noFill/>
                                                </a:rPr>
                                                <a:t> </a:t>
                                              </a:r>
                                            </a:p>
                                          </p:txBody>
                                        </p:sp>
                                      </mc:Fallback>
                                    </mc:AlternateContent>
                                    <p:cxnSp>
                                      <p:nvCxnSpPr>
                                        <p:cNvPr id="225" name="直線接點 224"/>
                                        <p:cNvCxnSpPr/>
                                        <p:nvPr/>
                                      </p:nvCxnSpPr>
                                      <p:spPr>
                                        <a:xfrm>
                                          <a:off x="5815714" y="5955542"/>
                                          <a:ext cx="4137231" cy="35459"/>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6" name="矩形 225"/>
                                            <p:cNvSpPr/>
                                            <p:nvPr/>
                                          </p:nvSpPr>
                                          <p:spPr>
                                            <a:xfrm>
                                              <a:off x="8461200" y="3837396"/>
                                              <a:ext cx="4626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oMath>
                                                </m:oMathPara>
                                              </a14:m>
                                              <a:endParaRPr lang="zh-TW" altLang="en-US" dirty="0"/>
                                            </a:p>
                                          </p:txBody>
                                        </p:sp>
                                      </mc:Choice>
                                      <mc:Fallback xmlns="">
                                        <p:sp>
                                          <p:nvSpPr>
                                            <p:cNvPr id="226" name="矩形 225"/>
                                            <p:cNvSpPr>
                                              <a:spLocks noRot="1" noChangeAspect="1" noMove="1" noResize="1" noEditPoints="1" noAdjustHandles="1" noChangeArrowheads="1" noChangeShapeType="1" noTextEdit="1"/>
                                            </p:cNvSpPr>
                                            <p:nvPr/>
                                          </p:nvSpPr>
                                          <p:spPr>
                                            <a:xfrm>
                                              <a:off x="8461200" y="3837396"/>
                                              <a:ext cx="462626" cy="369332"/>
                                            </a:xfrm>
                                            <a:prstGeom prst="rect">
                                              <a:avLst/>
                                            </a:prstGeom>
                                            <a:blipFill rotWithShape="0">
                                              <a:blip r:embed="rId7"/>
                                              <a:stretch>
                                                <a:fillRect b="-1695"/>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27" name="矩形 226"/>
                                            <p:cNvSpPr/>
                                            <p:nvPr/>
                                          </p:nvSpPr>
                                          <p:spPr>
                                            <a:xfrm>
                                              <a:off x="7664142" y="6714218"/>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2</m:t>
                                                        </m:r>
                                                      </m:sub>
                                                    </m:sSub>
                                                  </m:oMath>
                                                </m:oMathPara>
                                              </a14:m>
                                              <a:endParaRPr lang="zh-TW" altLang="en-US" dirty="0"/>
                                            </a:p>
                                          </p:txBody>
                                        </p:sp>
                                      </mc:Choice>
                                      <mc:Fallback xmlns="">
                                        <p:sp>
                                          <p:nvSpPr>
                                            <p:cNvPr id="227" name="矩形 226"/>
                                            <p:cNvSpPr>
                                              <a:spLocks noRot="1" noChangeAspect="1" noMove="1" noResize="1" noEditPoints="1" noAdjustHandles="1" noChangeArrowheads="1" noChangeShapeType="1" noTextEdit="1"/>
                                            </p:cNvSpPr>
                                            <p:nvPr/>
                                          </p:nvSpPr>
                                          <p:spPr>
                                            <a:xfrm>
                                              <a:off x="7664142" y="6714218"/>
                                              <a:ext cx="477951" cy="369332"/>
                                            </a:xfrm>
                                            <a:prstGeom prst="rect">
                                              <a:avLst/>
                                            </a:prstGeom>
                                            <a:blipFill rotWithShape="0">
                                              <a:blip r:embed="rId8"/>
                                              <a:stretch>
                                                <a:fillRect b="-1695"/>
                                              </a:stretch>
                                            </a:blipFill>
                                          </p:spPr>
                                          <p:txBody>
                                            <a:bodyPr/>
                                            <a:lstStyle/>
                                            <a:p>
                                              <a:r>
                                                <a:rPr lang="zh-TW" altLang="en-US">
                                                  <a:noFill/>
                                                </a:rPr>
                                                <a:t> </a:t>
                                              </a:r>
                                            </a:p>
                                          </p:txBody>
                                        </p:sp>
                                      </mc:Fallback>
                                    </mc:AlternateContent>
                                    <p:cxnSp>
                                      <p:nvCxnSpPr>
                                        <p:cNvPr id="228" name="直線接點 227"/>
                                        <p:cNvCxnSpPr/>
                                        <p:nvPr/>
                                      </p:nvCxnSpPr>
                                      <p:spPr>
                                        <a:xfrm>
                                          <a:off x="7771273" y="5967092"/>
                                          <a:ext cx="15058" cy="163316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218" name="直線接點 217"/>
                                      <p:cNvCxnSpPr/>
                                      <p:nvPr/>
                                    </p:nvCxnSpPr>
                                    <p:spPr>
                                      <a:xfrm flipH="1" flipV="1">
                                        <a:off x="6709239" y="3816001"/>
                                        <a:ext cx="21228" cy="3647662"/>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9" name="矩形 218"/>
                                          <p:cNvSpPr/>
                                          <p:nvPr/>
                                        </p:nvSpPr>
                                        <p:spPr>
                                          <a:xfrm>
                                            <a:off x="6050829" y="3521337"/>
                                            <a:ext cx="1235466"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1_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219" name="矩形 218"/>
                                          <p:cNvSpPr>
                                            <a:spLocks noRot="1" noChangeAspect="1" noMove="1" noResize="1" noEditPoints="1" noAdjustHandles="1" noChangeArrowheads="1" noChangeShapeType="1" noTextEdit="1"/>
                                          </p:cNvSpPr>
                                          <p:nvPr/>
                                        </p:nvSpPr>
                                        <p:spPr>
                                          <a:xfrm>
                                            <a:off x="6050829" y="3521337"/>
                                            <a:ext cx="1235466" cy="393121"/>
                                          </a:xfrm>
                                          <a:prstGeom prst="rect">
                                            <a:avLst/>
                                          </a:prstGeom>
                                          <a:blipFill rotWithShape="0">
                                            <a:blip r:embed="rId9"/>
                                            <a:stretch>
                                              <a:fillRect b="-4762"/>
                                            </a:stretch>
                                          </a:blipFill>
                                        </p:spPr>
                                        <p:txBody>
                                          <a:bodyPr/>
                                          <a:lstStyle/>
                                          <a:p>
                                            <a:r>
                                              <a:rPr lang="zh-TW" altLang="en-US">
                                                <a:noFill/>
                                              </a:rPr>
                                              <a:t> </a:t>
                                            </a:r>
                                          </a:p>
                                        </p:txBody>
                                      </p:sp>
                                    </mc:Fallback>
                                  </mc:AlternateContent>
                                  <p:sp>
                                    <p:nvSpPr>
                                      <p:cNvPr id="220" name="手繪多邊形 219"/>
                                      <p:cNvSpPr/>
                                      <p:nvPr/>
                                    </p:nvSpPr>
                                    <p:spPr>
                                      <a:xfrm>
                                        <a:off x="7782902" y="5016806"/>
                                        <a:ext cx="2217544" cy="720028"/>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221" name="矩形 220"/>
                                          <p:cNvSpPr/>
                                          <p:nvPr/>
                                        </p:nvSpPr>
                                        <p:spPr>
                                          <a:xfrm>
                                            <a:off x="9210785" y="4703460"/>
                                            <a:ext cx="47263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1</m:t>
                                                      </m:r>
                                                    </m:sub>
                                                  </m:sSub>
                                                </m:oMath>
                                              </m:oMathPara>
                                            </a14:m>
                                            <a:endParaRPr lang="zh-TW" altLang="en-US" dirty="0"/>
                                          </a:p>
                                        </p:txBody>
                                      </p:sp>
                                    </mc:Choice>
                                    <mc:Fallback xmlns="">
                                      <p:sp>
                                        <p:nvSpPr>
                                          <p:cNvPr id="221" name="矩形 220"/>
                                          <p:cNvSpPr>
                                            <a:spLocks noRot="1" noChangeAspect="1" noMove="1" noResize="1" noEditPoints="1" noAdjustHandles="1" noChangeArrowheads="1" noChangeShapeType="1" noTextEdit="1"/>
                                          </p:cNvSpPr>
                                          <p:nvPr/>
                                        </p:nvSpPr>
                                        <p:spPr>
                                          <a:xfrm>
                                            <a:off x="9210785" y="4703460"/>
                                            <a:ext cx="472630" cy="369332"/>
                                          </a:xfrm>
                                          <a:prstGeom prst="rect">
                                            <a:avLst/>
                                          </a:prstGeom>
                                          <a:blipFill rotWithShape="0">
                                            <a:blip r:embed="rId10"/>
                                            <a:stretch>
                                              <a:fillRect b="-1695"/>
                                            </a:stretch>
                                          </a:blipFill>
                                        </p:spPr>
                                        <p:txBody>
                                          <a:bodyPr/>
                                          <a:lstStyle/>
                                          <a:p>
                                            <a:r>
                                              <a:rPr lang="zh-TW" altLang="en-US">
                                                <a:noFill/>
                                              </a:rPr>
                                              <a:t> </a:t>
                                            </a:r>
                                          </a:p>
                                        </p:txBody>
                                      </p:sp>
                                    </mc:Fallback>
                                  </mc:AlternateContent>
                                </p:grpSp>
                                <p:sp>
                                  <p:nvSpPr>
                                    <p:cNvPr id="216" name="手繪多邊形 215"/>
                                    <p:cNvSpPr/>
                                    <p:nvPr/>
                                  </p:nvSpPr>
                                  <p:spPr>
                                    <a:xfrm>
                                      <a:off x="6813076" y="5731955"/>
                                      <a:ext cx="969826" cy="1658714"/>
                                    </a:xfrm>
                                    <a:custGeom>
                                      <a:avLst/>
                                      <a:gdLst>
                                        <a:gd name="connsiteX0" fmla="*/ 0 w 655156"/>
                                        <a:gd name="connsiteY0" fmla="*/ 1028584 h 1028584"/>
                                        <a:gd name="connsiteX1" fmla="*/ 90152 w 655156"/>
                                        <a:gd name="connsiteY1" fmla="*/ 680854 h 1028584"/>
                                        <a:gd name="connsiteX2" fmla="*/ 270456 w 655156"/>
                                        <a:gd name="connsiteY2" fmla="*/ 371761 h 1028584"/>
                                        <a:gd name="connsiteX3" fmla="*/ 489397 w 655156"/>
                                        <a:gd name="connsiteY3" fmla="*/ 127062 h 1028584"/>
                                        <a:gd name="connsiteX4" fmla="*/ 643944 w 655156"/>
                                        <a:gd name="connsiteY4" fmla="*/ 11153 h 1028584"/>
                                        <a:gd name="connsiteX5" fmla="*/ 631065 w 655156"/>
                                        <a:gd name="connsiteY5" fmla="*/ 11153 h 10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156" h="1028584">
                                          <a:moveTo>
                                            <a:pt x="0" y="1028584"/>
                                          </a:moveTo>
                                          <a:cubicBezTo>
                                            <a:pt x="22538" y="909454"/>
                                            <a:pt x="45076" y="790324"/>
                                            <a:pt x="90152" y="680854"/>
                                          </a:cubicBezTo>
                                          <a:cubicBezTo>
                                            <a:pt x="135228" y="571384"/>
                                            <a:pt x="203915" y="464060"/>
                                            <a:pt x="270456" y="371761"/>
                                          </a:cubicBezTo>
                                          <a:cubicBezTo>
                                            <a:pt x="336997" y="279462"/>
                                            <a:pt x="427149" y="187163"/>
                                            <a:pt x="489397" y="127062"/>
                                          </a:cubicBezTo>
                                          <a:cubicBezTo>
                                            <a:pt x="551645" y="66961"/>
                                            <a:pt x="620333" y="30471"/>
                                            <a:pt x="643944" y="11153"/>
                                          </a:cubicBezTo>
                                          <a:cubicBezTo>
                                            <a:pt x="667555" y="-8165"/>
                                            <a:pt x="649310" y="1494"/>
                                            <a:pt x="631065" y="11153"/>
                                          </a:cubicBezTo>
                                        </a:path>
                                      </a:pathLst>
                                    </a:cu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13" name="文字方塊 212"/>
                                  <p:cNvSpPr txBox="1"/>
                                  <p:nvPr/>
                                </p:nvSpPr>
                                <p:spPr>
                                  <a:xfrm>
                                    <a:off x="7852163" y="6095898"/>
                                    <a:ext cx="1504982" cy="329507"/>
                                  </a:xfrm>
                                  <a:prstGeom prst="rect">
                                    <a:avLst/>
                                  </a:prstGeom>
                                  <a:noFill/>
                                </p:spPr>
                                <p:txBody>
                                  <a:bodyPr wrap="square" rtlCol="0">
                                    <a:spAutoFit/>
                                  </a:bodyPr>
                                  <a:lstStyle/>
                                  <a:p>
                                    <a:r>
                                      <a:rPr lang="zh-TW" altLang="en-US" dirty="0" smtClean="0"/>
                                      <a:t>存活 </a:t>
                                    </a:r>
                                    <a:r>
                                      <a:rPr lang="en-US" altLang="zh-TW" dirty="0" smtClean="0"/>
                                      <a:t>(</a:t>
                                    </a:r>
                                    <a:r>
                                      <a:rPr lang="zh-TW" altLang="en-US" dirty="0" smtClean="0"/>
                                      <a:t>履約</a:t>
                                    </a:r>
                                    <a:r>
                                      <a:rPr lang="en-US" altLang="zh-TW" dirty="0" smtClean="0"/>
                                      <a:t>)</a:t>
                                    </a:r>
                                    <a:endParaRPr lang="zh-TW" altLang="en-US" dirty="0"/>
                                  </a:p>
                                </p:txBody>
                              </p:sp>
                              <p:sp>
                                <p:nvSpPr>
                                  <p:cNvPr id="214" name="文字方塊 213"/>
                                  <p:cNvSpPr txBox="1"/>
                                  <p:nvPr/>
                                </p:nvSpPr>
                                <p:spPr>
                                  <a:xfrm>
                                    <a:off x="6895721" y="4059451"/>
                                    <a:ext cx="2528741" cy="663667"/>
                                  </a:xfrm>
                                  <a:prstGeom prst="rect">
                                    <a:avLst/>
                                  </a:prstGeom>
                                  <a:noFill/>
                                </p:spPr>
                                <p:txBody>
                                  <a:bodyPr wrap="square" rtlCol="0">
                                    <a:spAutoFit/>
                                  </a:bodyPr>
                                  <a:lstStyle/>
                                  <a:p>
                                    <a:r>
                                      <a:rPr lang="zh-TW" altLang="en-US" dirty="0" smtClean="0"/>
                                      <a:t>破產     </a:t>
                                    </a:r>
                                    <a:r>
                                      <a:rPr lang="en-US" altLang="zh-TW" dirty="0" smtClean="0"/>
                                      <a:t>SB</a:t>
                                    </a:r>
                                    <a:r>
                                      <a:rPr lang="zh-TW" altLang="en-US" dirty="0" smtClean="0"/>
                                      <a:t>全拿</a:t>
                                    </a:r>
                                    <a:endParaRPr lang="en-US" altLang="zh-TW" dirty="0" smtClean="0"/>
                                  </a:p>
                                  <a:p>
                                    <a:r>
                                      <a:rPr lang="en-US" altLang="zh-TW" dirty="0" smtClean="0"/>
                                      <a:t>GB</a:t>
                                    </a:r>
                                    <a:r>
                                      <a:rPr lang="zh-TW" altLang="en-US" dirty="0" smtClean="0"/>
                                      <a:t>部份 未</a:t>
                                    </a:r>
                                    <a:r>
                                      <a:rPr lang="zh-TW" altLang="en-US" dirty="0"/>
                                      <a:t>履約</a:t>
                                    </a:r>
                                  </a:p>
                                </p:txBody>
                              </p:sp>
                            </p:grpSp>
                            <p:sp>
                              <p:nvSpPr>
                                <p:cNvPr id="211" name="文字方塊 210"/>
                                <p:cNvSpPr txBox="1"/>
                                <p:nvPr/>
                              </p:nvSpPr>
                              <p:spPr>
                                <a:xfrm flipH="1">
                                  <a:off x="5595188" y="3984649"/>
                                  <a:ext cx="1468648" cy="1110966"/>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破產</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SB</a:t>
                                  </a:r>
                                  <a:r>
                                    <a:rPr lang="zh-TW" altLang="en-US" dirty="0" smtClean="0">
                                      <a:latin typeface="微軟正黑體" panose="020B0604030504040204" pitchFamily="34" charset="-120"/>
                                      <a:ea typeface="微軟正黑體" panose="020B0604030504040204" pitchFamily="34" charset="-120"/>
                                    </a:rPr>
                                    <a:t>部分</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GB</a:t>
                                  </a:r>
                                  <a:r>
                                    <a:rPr lang="zh-TW" altLang="en-US" dirty="0" smtClean="0">
                                      <a:latin typeface="微軟正黑體" panose="020B0604030504040204" pitchFamily="34" charset="-120"/>
                                      <a:ea typeface="微軟正黑體" panose="020B0604030504040204" pitchFamily="34" charset="-120"/>
                                    </a:rPr>
                                    <a:t>無</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未</a:t>
                                  </a:r>
                                  <a:r>
                                    <a:rPr lang="zh-TW" altLang="en-US" dirty="0">
                                      <a:latin typeface="微軟正黑體" panose="020B0604030504040204" pitchFamily="34" charset="-120"/>
                                      <a:ea typeface="微軟正黑體" panose="020B0604030504040204" pitchFamily="34" charset="-120"/>
                                    </a:rPr>
                                    <a:t>履約</a:t>
                                  </a:r>
                                  <a:endParaRPr lang="zh-TW" altLang="en-US" dirty="0"/>
                                </a:p>
                              </p:txBody>
                            </p:sp>
                          </p:grpSp>
                        </p:grpSp>
                        <p:cxnSp>
                          <p:nvCxnSpPr>
                            <p:cNvPr id="202" name="直線接點 201"/>
                            <p:cNvCxnSpPr/>
                            <p:nvPr/>
                          </p:nvCxnSpPr>
                          <p:spPr>
                            <a:xfrm flipH="1" flipV="1">
                              <a:off x="7777945" y="3116968"/>
                              <a:ext cx="26713" cy="3959518"/>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3" name="矩形 202"/>
                                <p:cNvSpPr/>
                                <p:nvPr/>
                              </p:nvSpPr>
                              <p:spPr>
                                <a:xfrm>
                                  <a:off x="7445100" y="2720643"/>
                                  <a:ext cx="1240789"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203" name="矩形 202"/>
                                <p:cNvSpPr>
                                  <a:spLocks noRot="1" noChangeAspect="1" noMove="1" noResize="1" noEditPoints="1" noAdjustHandles="1" noChangeArrowheads="1" noChangeShapeType="1" noTextEdit="1"/>
                                </p:cNvSpPr>
                                <p:nvPr/>
                              </p:nvSpPr>
                              <p:spPr>
                                <a:xfrm>
                                  <a:off x="7445100" y="2720643"/>
                                  <a:ext cx="1240789" cy="393121"/>
                                </a:xfrm>
                                <a:prstGeom prst="rect">
                                  <a:avLst/>
                                </a:prstGeom>
                                <a:blipFill rotWithShape="0">
                                  <a:blip r:embed="rId11"/>
                                  <a:stretch>
                                    <a:fillRect b="-1551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04" name="矩形 203"/>
                                <p:cNvSpPr/>
                                <p:nvPr/>
                              </p:nvSpPr>
                              <p:spPr>
                                <a:xfrm>
                                  <a:off x="6849183" y="5503222"/>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4</m:t>
                                            </m:r>
                                          </m:sub>
                                        </m:sSub>
                                      </m:oMath>
                                    </m:oMathPara>
                                  </a14:m>
                                  <a:endParaRPr lang="zh-TW" altLang="en-US" dirty="0"/>
                                </a:p>
                              </p:txBody>
                            </p:sp>
                          </mc:Choice>
                          <mc:Fallback xmlns="">
                            <p:sp>
                              <p:nvSpPr>
                                <p:cNvPr id="204" name="矩形 203"/>
                                <p:cNvSpPr>
                                  <a:spLocks noRot="1" noChangeAspect="1" noMove="1" noResize="1" noEditPoints="1" noAdjustHandles="1" noChangeArrowheads="1" noChangeShapeType="1" noTextEdit="1"/>
                                </p:cNvSpPr>
                                <p:nvPr/>
                              </p:nvSpPr>
                              <p:spPr>
                                <a:xfrm>
                                  <a:off x="6849183" y="5503222"/>
                                  <a:ext cx="477951" cy="369332"/>
                                </a:xfrm>
                                <a:prstGeom prst="rect">
                                  <a:avLst/>
                                </a:prstGeom>
                                <a:blipFill rotWithShape="0">
                                  <a:blip r:embed="rId12"/>
                                  <a:stretch>
                                    <a:fillRect b="-9091"/>
                                  </a:stretch>
                                </a:blipFill>
                              </p:spPr>
                              <p:txBody>
                                <a:bodyPr/>
                                <a:lstStyle/>
                                <a:p>
                                  <a:r>
                                    <a:rPr lang="zh-TW" altLang="en-US">
                                      <a:noFill/>
                                    </a:rPr>
                                    <a:t> </a:t>
                                  </a:r>
                                </a:p>
                              </p:txBody>
                            </p:sp>
                          </mc:Fallback>
                        </mc:AlternateContent>
                        <p:sp>
                          <p:nvSpPr>
                            <p:cNvPr id="205" name="手繪多邊形 204"/>
                            <p:cNvSpPr/>
                            <p:nvPr/>
                          </p:nvSpPr>
                          <p:spPr>
                            <a:xfrm>
                              <a:off x="4307245" y="4860589"/>
                              <a:ext cx="2176530" cy="371881"/>
                            </a:xfrm>
                            <a:custGeom>
                              <a:avLst/>
                              <a:gdLst>
                                <a:gd name="connsiteX0" fmla="*/ 0 w 2176530"/>
                                <a:gd name="connsiteY0" fmla="*/ 0 h 334851"/>
                                <a:gd name="connsiteX1" fmla="*/ 1004552 w 2176530"/>
                                <a:gd name="connsiteY1" fmla="*/ 103031 h 334851"/>
                                <a:gd name="connsiteX2" fmla="*/ 1687133 w 2176530"/>
                                <a:gd name="connsiteY2" fmla="*/ 206062 h 334851"/>
                                <a:gd name="connsiteX3" fmla="*/ 2176530 w 2176530"/>
                                <a:gd name="connsiteY3" fmla="*/ 334851 h 334851"/>
                              </a:gdLst>
                              <a:ahLst/>
                              <a:cxnLst>
                                <a:cxn ang="0">
                                  <a:pos x="connsiteX0" y="connsiteY0"/>
                                </a:cxn>
                                <a:cxn ang="0">
                                  <a:pos x="connsiteX1" y="connsiteY1"/>
                                </a:cxn>
                                <a:cxn ang="0">
                                  <a:pos x="connsiteX2" y="connsiteY2"/>
                                </a:cxn>
                                <a:cxn ang="0">
                                  <a:pos x="connsiteX3" y="connsiteY3"/>
                                </a:cxn>
                              </a:cxnLst>
                              <a:rect l="l" t="t" r="r" b="b"/>
                              <a:pathLst>
                                <a:path w="2176530" h="334851">
                                  <a:moveTo>
                                    <a:pt x="0" y="0"/>
                                  </a:moveTo>
                                  <a:lnTo>
                                    <a:pt x="1004552" y="103031"/>
                                  </a:lnTo>
                                  <a:cubicBezTo>
                                    <a:pt x="1285741" y="137375"/>
                                    <a:pt x="1491803" y="167425"/>
                                    <a:pt x="1687133" y="206062"/>
                                  </a:cubicBezTo>
                                  <a:cubicBezTo>
                                    <a:pt x="1882463" y="244699"/>
                                    <a:pt x="2029496" y="289775"/>
                                    <a:pt x="2176530" y="334851"/>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6" name="文字方塊 205"/>
                            <p:cNvSpPr txBox="1"/>
                            <p:nvPr/>
                          </p:nvSpPr>
                          <p:spPr>
                            <a:xfrm flipH="1">
                              <a:off x="5942449" y="5310374"/>
                              <a:ext cx="1468648" cy="504350"/>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部分</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  GB</a:t>
                              </a:r>
                              <a:r>
                                <a:rPr lang="zh-TW" altLang="en-US" sz="1400" dirty="0" smtClean="0">
                                  <a:latin typeface="微軟正黑體" panose="020B0604030504040204" pitchFamily="34" charset="-120"/>
                                  <a:ea typeface="微軟正黑體" panose="020B0604030504040204" pitchFamily="34" charset="-120"/>
                                </a:rPr>
                                <a:t>無 履約</a:t>
                              </a:r>
                              <a:endParaRPr lang="zh-TW" altLang="en-US" sz="1400" dirty="0"/>
                            </a:p>
                          </p:txBody>
                        </p:sp>
                      </p:grpSp>
                      <p:cxnSp>
                        <p:nvCxnSpPr>
                          <p:cNvPr id="198" name="直線接點 197"/>
                          <p:cNvCxnSpPr/>
                          <p:nvPr/>
                        </p:nvCxnSpPr>
                        <p:spPr>
                          <a:xfrm>
                            <a:off x="4602985" y="4580485"/>
                            <a:ext cx="4937894" cy="1433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9" name="矩形 198"/>
                              <p:cNvSpPr/>
                              <p:nvPr/>
                            </p:nvSpPr>
                            <p:spPr>
                              <a:xfrm>
                                <a:off x="3335315" y="4144184"/>
                                <a:ext cx="1240788" cy="39312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199" name="矩形 198"/>
                              <p:cNvSpPr>
                                <a:spLocks noRot="1" noChangeAspect="1" noMove="1" noResize="1" noEditPoints="1" noAdjustHandles="1" noChangeArrowheads="1" noChangeShapeType="1" noTextEdit="1"/>
                              </p:cNvSpPr>
                              <p:nvPr/>
                            </p:nvSpPr>
                            <p:spPr>
                              <a:xfrm>
                                <a:off x="3335315" y="4144184"/>
                                <a:ext cx="1240788" cy="393122"/>
                              </a:xfrm>
                              <a:prstGeom prst="rect">
                                <a:avLst/>
                              </a:prstGeom>
                              <a:blipFill rotWithShape="0">
                                <a:blip r:embed="rId13"/>
                                <a:stretch>
                                  <a:fillRect r="-5650" b="-17857"/>
                                </a:stretch>
                              </a:blipFill>
                            </p:spPr>
                            <p:txBody>
                              <a:bodyPr/>
                              <a:lstStyle/>
                              <a:p>
                                <a:r>
                                  <a:rPr lang="zh-TW" altLang="en-US">
                                    <a:noFill/>
                                  </a:rPr>
                                  <a:t> </a:t>
                                </a:r>
                              </a:p>
                            </p:txBody>
                          </p:sp>
                        </mc:Fallback>
                      </mc:AlternateContent>
                      <p:sp>
                        <p:nvSpPr>
                          <p:cNvPr id="200" name="手繪多邊形 199"/>
                          <p:cNvSpPr/>
                          <p:nvPr/>
                        </p:nvSpPr>
                        <p:spPr>
                          <a:xfrm rot="4451408">
                            <a:off x="4932306" y="4950299"/>
                            <a:ext cx="1933725" cy="1699605"/>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mc:AlternateContent xmlns:mc="http://schemas.openxmlformats.org/markup-compatibility/2006" xmlns:a14="http://schemas.microsoft.com/office/drawing/2010/main">
                    <mc:Choice Requires="a14">
                      <p:sp>
                        <p:nvSpPr>
                          <p:cNvPr id="192" name="矩形 191"/>
                          <p:cNvSpPr/>
                          <p:nvPr/>
                        </p:nvSpPr>
                        <p:spPr>
                          <a:xfrm>
                            <a:off x="7084655" y="6410481"/>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192" name="矩形 191"/>
                          <p:cNvSpPr>
                            <a:spLocks noRot="1" noChangeAspect="1" noMove="1" noResize="1" noEditPoints="1" noAdjustHandles="1" noChangeArrowheads="1" noChangeShapeType="1" noTextEdit="1"/>
                          </p:cNvSpPr>
                          <p:nvPr/>
                        </p:nvSpPr>
                        <p:spPr>
                          <a:xfrm>
                            <a:off x="7084655" y="6410481"/>
                            <a:ext cx="1240788" cy="393121"/>
                          </a:xfrm>
                          <a:prstGeom prst="rect">
                            <a:avLst/>
                          </a:prstGeom>
                          <a:blipFill rotWithShape="0">
                            <a:blip r:embed="rId14"/>
                            <a:stretch>
                              <a:fillRect r="-5650" b="-19643"/>
                            </a:stretch>
                          </a:blipFill>
                        </p:spPr>
                        <p:txBody>
                          <a:bodyPr/>
                          <a:lstStyle/>
                          <a:p>
                            <a:r>
                              <a:rPr lang="zh-TW" altLang="en-US">
                                <a:noFill/>
                              </a:rPr>
                              <a:t> </a:t>
                            </a:r>
                          </a:p>
                        </p:txBody>
                      </p:sp>
                    </mc:Fallback>
                  </mc:AlternateContent>
                  <p:sp>
                    <p:nvSpPr>
                      <p:cNvPr id="193" name="矩形 192"/>
                      <p:cNvSpPr/>
                      <p:nvPr/>
                    </p:nvSpPr>
                    <p:spPr>
                      <a:xfrm>
                        <a:off x="5235680" y="5025073"/>
                        <a:ext cx="1107996" cy="646331"/>
                      </a:xfrm>
                      <a:prstGeom prst="rect">
                        <a:avLst/>
                      </a:prstGeom>
                    </p:spPr>
                    <p:txBody>
                      <a:bodyPr wrap="none">
                        <a:spAutoFit/>
                      </a:bodyPr>
                      <a:lstStyle/>
                      <a:p>
                        <a:r>
                          <a:rPr lang="zh-TW" altLang="en-US" dirty="0" smtClean="0">
                            <a:latin typeface="微軟正黑體" panose="020B0604030504040204" pitchFamily="34" charset="-120"/>
                            <a:ea typeface="微軟正黑體" panose="020B0604030504040204" pitchFamily="34" charset="-120"/>
                          </a:rPr>
                          <a:t>破產  </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不足支付</a:t>
                        </a:r>
                        <a:endParaRPr lang="zh-TW" altLang="en-US" dirty="0"/>
                      </a:p>
                    </p:txBody>
                  </p:sp>
                  <mc:AlternateContent xmlns:mc="http://schemas.openxmlformats.org/markup-compatibility/2006" xmlns:a14="http://schemas.microsoft.com/office/drawing/2010/main">
                    <mc:Choice Requires="a14">
                      <p:sp>
                        <p:nvSpPr>
                          <p:cNvPr id="194" name="矩形 193"/>
                          <p:cNvSpPr/>
                          <p:nvPr/>
                        </p:nvSpPr>
                        <p:spPr>
                          <a:xfrm>
                            <a:off x="5745554" y="4705566"/>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5</m:t>
                                      </m:r>
                                    </m:sub>
                                  </m:sSub>
                                </m:oMath>
                              </m:oMathPara>
                            </a14:m>
                            <a:endParaRPr lang="zh-TW" altLang="en-US" dirty="0"/>
                          </a:p>
                        </p:txBody>
                      </p:sp>
                    </mc:Choice>
                    <mc:Fallback xmlns="">
                      <p:sp>
                        <p:nvSpPr>
                          <p:cNvPr id="194" name="矩形 193"/>
                          <p:cNvSpPr>
                            <a:spLocks noRot="1" noChangeAspect="1" noMove="1" noResize="1" noEditPoints="1" noAdjustHandles="1" noChangeArrowheads="1" noChangeShapeType="1" noTextEdit="1"/>
                          </p:cNvSpPr>
                          <p:nvPr/>
                        </p:nvSpPr>
                        <p:spPr>
                          <a:xfrm>
                            <a:off x="5745554" y="4705566"/>
                            <a:ext cx="477951" cy="369332"/>
                          </a:xfrm>
                          <a:prstGeom prst="rect">
                            <a:avLst/>
                          </a:prstGeom>
                          <a:blipFill rotWithShape="0">
                            <a:blip r:embed="rId15"/>
                            <a:stretch>
                              <a:fillRect b="-13208"/>
                            </a:stretch>
                          </a:blipFill>
                        </p:spPr>
                        <p:txBody>
                          <a:bodyPr/>
                          <a:lstStyle/>
                          <a:p>
                            <a:r>
                              <a:rPr lang="zh-TW" altLang="en-US">
                                <a:noFill/>
                              </a:rPr>
                              <a:t> </a:t>
                            </a:r>
                          </a:p>
                        </p:txBody>
                      </p:sp>
                    </mc:Fallback>
                  </mc:AlternateContent>
                </p:grpSp>
              </p:grpSp>
              <p:sp>
                <p:nvSpPr>
                  <p:cNvPr id="187" name="文字方塊 186"/>
                  <p:cNvSpPr txBox="1"/>
                  <p:nvPr/>
                </p:nvSpPr>
                <p:spPr>
                  <a:xfrm>
                    <a:off x="8975638" y="3872864"/>
                    <a:ext cx="1603731" cy="369332"/>
                  </a:xfrm>
                  <a:prstGeom prst="rect">
                    <a:avLst/>
                  </a:prstGeom>
                  <a:noFill/>
                </p:spPr>
                <p:txBody>
                  <a:bodyPr wrap="square" rtlCol="0">
                    <a:spAutoFit/>
                  </a:bodyPr>
                  <a:lstStyle/>
                  <a:p>
                    <a:r>
                      <a:rPr lang="zh-TW" altLang="en-US" dirty="0" smtClean="0"/>
                      <a:t>存活</a:t>
                    </a:r>
                    <a:r>
                      <a:rPr lang="en-US" altLang="zh-TW" dirty="0" smtClean="0"/>
                      <a:t>(</a:t>
                    </a:r>
                    <a:r>
                      <a:rPr lang="zh-TW" altLang="en-US" dirty="0" smtClean="0"/>
                      <a:t>未履約</a:t>
                    </a:r>
                    <a:r>
                      <a:rPr lang="en-US" altLang="zh-TW" dirty="0" smtClean="0"/>
                      <a:t>)</a:t>
                    </a:r>
                    <a:endParaRPr lang="zh-TW" altLang="en-US" dirty="0"/>
                  </a:p>
                </p:txBody>
              </p:sp>
            </p:grpSp>
            <p:sp>
              <p:nvSpPr>
                <p:cNvPr id="185" name="手繪多邊形 184"/>
                <p:cNvSpPr/>
                <p:nvPr/>
              </p:nvSpPr>
              <p:spPr>
                <a:xfrm rot="4451408">
                  <a:off x="8382922" y="2895255"/>
                  <a:ext cx="744306" cy="607511"/>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83" name="手繪多邊形 182"/>
              <p:cNvSpPr/>
              <p:nvPr/>
            </p:nvSpPr>
            <p:spPr>
              <a:xfrm rot="203964">
                <a:off x="8409328" y="3610652"/>
                <a:ext cx="543267" cy="1223076"/>
              </a:xfrm>
              <a:custGeom>
                <a:avLst/>
                <a:gdLst>
                  <a:gd name="connsiteX0" fmla="*/ 0 w 231820"/>
                  <a:gd name="connsiteY0" fmla="*/ 0 h 824248"/>
                  <a:gd name="connsiteX1" fmla="*/ 90153 w 231820"/>
                  <a:gd name="connsiteY1" fmla="*/ 193183 h 824248"/>
                  <a:gd name="connsiteX2" fmla="*/ 180305 w 231820"/>
                  <a:gd name="connsiteY2" fmla="*/ 515155 h 824248"/>
                  <a:gd name="connsiteX3" fmla="*/ 231820 w 231820"/>
                  <a:gd name="connsiteY3" fmla="*/ 824248 h 824248"/>
                </a:gdLst>
                <a:ahLst/>
                <a:cxnLst>
                  <a:cxn ang="0">
                    <a:pos x="connsiteX0" y="connsiteY0"/>
                  </a:cxn>
                  <a:cxn ang="0">
                    <a:pos x="connsiteX1" y="connsiteY1"/>
                  </a:cxn>
                  <a:cxn ang="0">
                    <a:pos x="connsiteX2" y="connsiteY2"/>
                  </a:cxn>
                  <a:cxn ang="0">
                    <a:pos x="connsiteX3" y="connsiteY3"/>
                  </a:cxn>
                </a:cxnLst>
                <a:rect l="l" t="t" r="r" b="b"/>
                <a:pathLst>
                  <a:path w="231820" h="824248">
                    <a:moveTo>
                      <a:pt x="0" y="0"/>
                    </a:moveTo>
                    <a:cubicBezTo>
                      <a:pt x="30051" y="53662"/>
                      <a:pt x="60102" y="107324"/>
                      <a:pt x="90153" y="193183"/>
                    </a:cubicBezTo>
                    <a:cubicBezTo>
                      <a:pt x="120204" y="279042"/>
                      <a:pt x="156694" y="409978"/>
                      <a:pt x="180305" y="515155"/>
                    </a:cubicBezTo>
                    <a:cubicBezTo>
                      <a:pt x="203916" y="620332"/>
                      <a:pt x="217868" y="722290"/>
                      <a:pt x="231820" y="824248"/>
                    </a:cubicBezTo>
                  </a:path>
                </a:pathLst>
              </a:custGeom>
              <a:no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81" name="手繪多邊形 180"/>
            <p:cNvSpPr/>
            <p:nvPr/>
          </p:nvSpPr>
          <p:spPr>
            <a:xfrm rot="203964">
              <a:off x="8732174" y="5251156"/>
              <a:ext cx="177821" cy="368994"/>
            </a:xfrm>
            <a:custGeom>
              <a:avLst/>
              <a:gdLst>
                <a:gd name="connsiteX0" fmla="*/ 0 w 231820"/>
                <a:gd name="connsiteY0" fmla="*/ 0 h 824248"/>
                <a:gd name="connsiteX1" fmla="*/ 90153 w 231820"/>
                <a:gd name="connsiteY1" fmla="*/ 193183 h 824248"/>
                <a:gd name="connsiteX2" fmla="*/ 180305 w 231820"/>
                <a:gd name="connsiteY2" fmla="*/ 515155 h 824248"/>
                <a:gd name="connsiteX3" fmla="*/ 231820 w 231820"/>
                <a:gd name="connsiteY3" fmla="*/ 824248 h 824248"/>
              </a:gdLst>
              <a:ahLst/>
              <a:cxnLst>
                <a:cxn ang="0">
                  <a:pos x="connsiteX0" y="connsiteY0"/>
                </a:cxn>
                <a:cxn ang="0">
                  <a:pos x="connsiteX1" y="connsiteY1"/>
                </a:cxn>
                <a:cxn ang="0">
                  <a:pos x="connsiteX2" y="connsiteY2"/>
                </a:cxn>
                <a:cxn ang="0">
                  <a:pos x="connsiteX3" y="connsiteY3"/>
                </a:cxn>
              </a:cxnLst>
              <a:rect l="l" t="t" r="r" b="b"/>
              <a:pathLst>
                <a:path w="231820" h="824248">
                  <a:moveTo>
                    <a:pt x="0" y="0"/>
                  </a:moveTo>
                  <a:cubicBezTo>
                    <a:pt x="30051" y="53662"/>
                    <a:pt x="60102" y="107324"/>
                    <a:pt x="90153" y="193183"/>
                  </a:cubicBezTo>
                  <a:cubicBezTo>
                    <a:pt x="120204" y="279042"/>
                    <a:pt x="156694" y="409978"/>
                    <a:pt x="180305" y="515155"/>
                  </a:cubicBezTo>
                  <a:cubicBezTo>
                    <a:pt x="203916" y="620332"/>
                    <a:pt x="217868" y="722290"/>
                    <a:pt x="231820" y="824248"/>
                  </a:cubicBezTo>
                </a:path>
              </a:pathLst>
            </a:custGeom>
            <a:no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25737242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p:cNvSpPr>
                <a:spLocks noGrp="1"/>
              </p:cNvSpPr>
              <p:nvPr>
                <p:ph type="title"/>
              </p:nvPr>
            </p:nvSpPr>
            <p:spPr>
              <a:xfrm>
                <a:off x="135563" y="275815"/>
                <a:ext cx="10515600" cy="572137"/>
              </a:xfrm>
            </p:spPr>
            <p:txBody>
              <a:bodyPr>
                <a:normAutofit/>
              </a:bodyPr>
              <a:lstStyle/>
              <a:p>
                <a:pPr/>
                <a14:m>
                  <m:oMathPara xmlns:m="http://schemas.openxmlformats.org/officeDocument/2006/math">
                    <m:oMathParaPr>
                      <m:jc m:val="centerGroup"/>
                    </m:oMathParaPr>
                    <m:oMath xmlns:m="http://schemas.openxmlformats.org/officeDocument/2006/math">
                      <m:r>
                        <a:rPr lang="en-US" altLang="zh-TW" sz="1800" b="0" i="1" smtClean="0">
                          <a:latin typeface="Cambria Math" panose="02040503050406030204" pitchFamily="18" charset="0"/>
                        </a:rPr>
                        <m:t>1.</m:t>
                      </m:r>
                      <m:r>
                        <a:rPr lang="en-US" altLang="zh-TW" sz="1800" i="1">
                          <a:latin typeface="Cambria Math" panose="02040503050406030204" pitchFamily="18" charset="0"/>
                        </a:rPr>
                        <m:t>𝐼𝑓</m:t>
                      </m:r>
                      <m:r>
                        <a:rPr lang="zh-TW" altLang="en-US" sz="1800" i="1">
                          <a:latin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dirty="0">
                          <a:solidFill>
                            <a:srgbClr val="FF0000"/>
                          </a:solidFill>
                          <a:latin typeface="Cambria Math" panose="02040503050406030204" pitchFamily="18" charset="0"/>
                          <a:ea typeface="Cambria Math" panose="02040503050406030204" pitchFamily="18" charset="0"/>
                        </a:rPr>
                        <m:t>&gt;</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1−</m:t>
                          </m:r>
                          <m:r>
                            <a:rPr lang="zh-TW" altLang="en-US" sz="1800" i="1">
                              <a:solidFill>
                                <a:srgbClr val="FF0000"/>
                              </a:solidFill>
                              <a:latin typeface="Cambria Math" panose="02040503050406030204" pitchFamily="18" charset="0"/>
                              <a:ea typeface="Cambria Math" panose="02040503050406030204" pitchFamily="18" charset="0"/>
                            </a:rPr>
                            <m:t>𝛼</m:t>
                          </m:r>
                        </m:e>
                      </m:d>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zh-TW" altLang="en-US" sz="1800" i="1">
                              <a:solidFill>
                                <a:srgbClr val="FF0000"/>
                              </a:solidFill>
                              <a:latin typeface="Cambria Math" panose="02040503050406030204" pitchFamily="18" charset="0"/>
                              <a:ea typeface="Cambria Math" panose="02040503050406030204" pitchFamily="18" charset="0"/>
                            </a:rPr>
                            <m:t>  </m:t>
                          </m:r>
                        </m:e>
                      </m:d>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a:latin typeface="Cambria Math" panose="02040503050406030204" pitchFamily="18" charset="0"/>
                        </a:rPr>
                        <m:t>&gt;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𝐴</m:t>
                      </m:r>
                    </m:oMath>
                  </m:oMathPara>
                </a14:m>
                <a:r>
                  <a:rPr lang="en-US" altLang="zh-TW" sz="1800" dirty="0"/>
                  <a:t/>
                </a:r>
                <a:br>
                  <a:rPr lang="en-US" altLang="zh-TW" sz="1800" dirty="0"/>
                </a:br>
                <a:endParaRPr lang="zh-TW" altLang="en-US" sz="1800" dirty="0"/>
              </a:p>
            </p:txBody>
          </p:sp>
        </mc:Choice>
        <mc:Fallback xmlns="">
          <p:sp>
            <p:nvSpPr>
              <p:cNvPr id="2" name="標題 1"/>
              <p:cNvSpPr>
                <a:spLocks noGrp="1" noRot="1" noChangeAspect="1" noMove="1" noResize="1" noEditPoints="1" noAdjustHandles="1" noChangeArrowheads="1" noChangeShapeType="1" noTextEdit="1"/>
              </p:cNvSpPr>
              <p:nvPr>
                <p:ph type="title"/>
              </p:nvPr>
            </p:nvSpPr>
            <p:spPr>
              <a:xfrm>
                <a:off x="135563" y="275815"/>
                <a:ext cx="10515600" cy="572137"/>
              </a:xfrm>
              <a:blipFill rotWithShape="0">
                <a:blip r:embed="rId2"/>
                <a:stretch>
                  <a:fillRect/>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23</a:t>
            </a:fld>
            <a:endParaRPr lang="zh-TW" altLang="en-US"/>
          </a:p>
        </p:txBody>
      </p:sp>
      <p:grpSp>
        <p:nvGrpSpPr>
          <p:cNvPr id="5" name="群組 4"/>
          <p:cNvGrpSpPr/>
          <p:nvPr/>
        </p:nvGrpSpPr>
        <p:grpSpPr>
          <a:xfrm>
            <a:off x="145479" y="3128621"/>
            <a:ext cx="5890258" cy="3426724"/>
            <a:chOff x="283335" y="3385237"/>
            <a:chExt cx="5713918" cy="2852627"/>
          </a:xfrm>
        </p:grpSpPr>
        <p:grpSp>
          <p:nvGrpSpPr>
            <p:cNvPr id="6" name="群組 5"/>
            <p:cNvGrpSpPr/>
            <p:nvPr/>
          </p:nvGrpSpPr>
          <p:grpSpPr>
            <a:xfrm>
              <a:off x="283335" y="3385237"/>
              <a:ext cx="5713918" cy="2852627"/>
              <a:chOff x="283335" y="3385237"/>
              <a:chExt cx="5713918" cy="2852627"/>
            </a:xfrm>
          </p:grpSpPr>
          <p:grpSp>
            <p:nvGrpSpPr>
              <p:cNvPr id="8" name="群組 7"/>
              <p:cNvGrpSpPr/>
              <p:nvPr/>
            </p:nvGrpSpPr>
            <p:grpSpPr>
              <a:xfrm>
                <a:off x="283335" y="3385237"/>
                <a:ext cx="5713918" cy="2852627"/>
                <a:chOff x="61744" y="3586892"/>
                <a:chExt cx="5713918" cy="2852627"/>
              </a:xfrm>
            </p:grpSpPr>
            <p:grpSp>
              <p:nvGrpSpPr>
                <p:cNvPr id="10" name="群組 9"/>
                <p:cNvGrpSpPr/>
                <p:nvPr/>
              </p:nvGrpSpPr>
              <p:grpSpPr>
                <a:xfrm>
                  <a:off x="61744" y="3586892"/>
                  <a:ext cx="5713918" cy="2852627"/>
                  <a:chOff x="0" y="1939009"/>
                  <a:chExt cx="11674217" cy="4330289"/>
                </a:xfrm>
              </p:grpSpPr>
              <p:grpSp>
                <p:nvGrpSpPr>
                  <p:cNvPr id="12" name="群組 11"/>
                  <p:cNvGrpSpPr/>
                  <p:nvPr/>
                </p:nvGrpSpPr>
                <p:grpSpPr>
                  <a:xfrm>
                    <a:off x="0" y="1939009"/>
                    <a:ext cx="11674217" cy="4330289"/>
                    <a:chOff x="121202" y="1336013"/>
                    <a:chExt cx="11722286" cy="4541442"/>
                  </a:xfrm>
                </p:grpSpPr>
                <p:grpSp>
                  <p:nvGrpSpPr>
                    <p:cNvPr id="14" name="群組 13"/>
                    <p:cNvGrpSpPr/>
                    <p:nvPr/>
                  </p:nvGrpSpPr>
                  <p:grpSpPr>
                    <a:xfrm>
                      <a:off x="121202" y="1336013"/>
                      <a:ext cx="11722286" cy="4541442"/>
                      <a:chOff x="290561" y="1344196"/>
                      <a:chExt cx="11722286" cy="4541442"/>
                    </a:xfrm>
                  </p:grpSpPr>
                  <p:grpSp>
                    <p:nvGrpSpPr>
                      <p:cNvPr id="16" name="群組 15"/>
                      <p:cNvGrpSpPr/>
                      <p:nvPr/>
                    </p:nvGrpSpPr>
                    <p:grpSpPr>
                      <a:xfrm>
                        <a:off x="290561" y="1344196"/>
                        <a:ext cx="11722286" cy="4541442"/>
                        <a:chOff x="170784" y="1514808"/>
                        <a:chExt cx="11722286" cy="4541442"/>
                      </a:xfrm>
                    </p:grpSpPr>
                    <p:grpSp>
                      <p:nvGrpSpPr>
                        <p:cNvPr id="21" name="群組 20"/>
                        <p:cNvGrpSpPr/>
                        <p:nvPr/>
                      </p:nvGrpSpPr>
                      <p:grpSpPr>
                        <a:xfrm>
                          <a:off x="170784" y="1514808"/>
                          <a:ext cx="11722286" cy="4533224"/>
                          <a:chOff x="1257711" y="1585147"/>
                          <a:chExt cx="11722286" cy="4533224"/>
                        </a:xfrm>
                      </p:grpSpPr>
                      <p:cxnSp>
                        <p:nvCxnSpPr>
                          <p:cNvPr id="24" name="直線接點 23"/>
                          <p:cNvCxnSpPr/>
                          <p:nvPr/>
                        </p:nvCxnSpPr>
                        <p:spPr>
                          <a:xfrm>
                            <a:off x="2386303" y="4341066"/>
                            <a:ext cx="2523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5" name="群組 24"/>
                          <p:cNvGrpSpPr/>
                          <p:nvPr/>
                        </p:nvGrpSpPr>
                        <p:grpSpPr>
                          <a:xfrm>
                            <a:off x="1257711" y="1585147"/>
                            <a:ext cx="11722286" cy="4533224"/>
                            <a:chOff x="22701" y="1571079"/>
                            <a:chExt cx="11722286" cy="4533224"/>
                          </a:xfrm>
                        </p:grpSpPr>
                        <mc:AlternateContent xmlns:mc="http://schemas.openxmlformats.org/markup-compatibility/2006" xmlns:a14="http://schemas.microsoft.com/office/drawing/2010/main">
                          <mc:Choice Requires="a14">
                            <p:sp>
                              <p:nvSpPr>
                                <p:cNvPr id="26" name="文字方塊 25"/>
                                <p:cNvSpPr txBox="1"/>
                                <p:nvPr/>
                              </p:nvSpPr>
                              <p:spPr>
                                <a:xfrm>
                                  <a:off x="10817482" y="5595149"/>
                                  <a:ext cx="927505" cy="4356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𝑉</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𝑇</m:t>
                                        </m:r>
                                        <m:r>
                                          <a:rPr lang="en-US" altLang="zh-TW" sz="1400" b="0" i="1" smtClean="0">
                                            <a:latin typeface="Cambria Math" panose="02040503050406030204" pitchFamily="18" charset="0"/>
                                          </a:rPr>
                                          <m:t>)</m:t>
                                        </m:r>
                                      </m:oMath>
                                    </m:oMathPara>
                                  </a14:m>
                                  <a:endParaRPr lang="zh-TW" altLang="en-US" sz="1400" dirty="0"/>
                                </a:p>
                              </p:txBody>
                            </p:sp>
                          </mc:Choice>
                          <mc:Fallback xmlns="">
                            <p:sp>
                              <p:nvSpPr>
                                <p:cNvPr id="19" name="文字方塊 18"/>
                                <p:cNvSpPr txBox="1">
                                  <a:spLocks noRot="1" noChangeAspect="1" noMove="1" noResize="1" noEditPoints="1" noAdjustHandles="1" noChangeArrowheads="1" noChangeShapeType="1" noTextEdit="1"/>
                                </p:cNvSpPr>
                                <p:nvPr/>
                              </p:nvSpPr>
                              <p:spPr>
                                <a:xfrm>
                                  <a:off x="10817482" y="5595149"/>
                                  <a:ext cx="955005" cy="492443"/>
                                </a:xfrm>
                                <a:prstGeom prst="rect">
                                  <a:avLst/>
                                </a:prstGeom>
                                <a:blipFill rotWithShape="0">
                                  <a:blip r:embed="rId15"/>
                                  <a:stretch>
                                    <a:fillRect/>
                                  </a:stretch>
                                </a:blipFill>
                              </p:spPr>
                              <p:txBody>
                                <a:bodyPr/>
                                <a:lstStyle/>
                                <a:p>
                                  <a:r>
                                    <a:rPr lang="zh-TW" altLang="en-US">
                                      <a:noFill/>
                                    </a:rPr>
                                    <a:t> </a:t>
                                  </a:r>
                                </a:p>
                              </p:txBody>
                            </p:sp>
                          </mc:Fallback>
                        </mc:AlternateContent>
                        <p:cxnSp>
                          <p:nvCxnSpPr>
                            <p:cNvPr id="27" name="直線接點 26"/>
                            <p:cNvCxnSpPr/>
                            <p:nvPr/>
                          </p:nvCxnSpPr>
                          <p:spPr>
                            <a:xfrm>
                              <a:off x="1510056" y="4335215"/>
                              <a:ext cx="8914104" cy="0"/>
                            </a:xfrm>
                            <a:prstGeom prst="line">
                              <a:avLst/>
                            </a:prstGeom>
                            <a:ln w="38100">
                              <a:solidFill>
                                <a:schemeClr val="accent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8" name="直線單箭頭接點 27"/>
                            <p:cNvCxnSpPr/>
                            <p:nvPr/>
                          </p:nvCxnSpPr>
                          <p:spPr>
                            <a:xfrm flipV="1">
                              <a:off x="1257711" y="6095809"/>
                              <a:ext cx="9559771" cy="8494"/>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直線單箭頭接點 28"/>
                            <p:cNvCxnSpPr/>
                            <p:nvPr/>
                          </p:nvCxnSpPr>
                          <p:spPr>
                            <a:xfrm flipV="1">
                              <a:off x="1257711" y="2278968"/>
                              <a:ext cx="0" cy="3821543"/>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文字方塊 29"/>
                                <p:cNvSpPr txBox="1"/>
                                <p:nvPr/>
                              </p:nvSpPr>
                              <p:spPr>
                                <a:xfrm>
                                  <a:off x="723519" y="1571079"/>
                                  <a:ext cx="786538" cy="6222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𝐺</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𝑇</m:t>
                                        </m:r>
                                        <m:r>
                                          <a:rPr lang="en-US" altLang="zh-TW" sz="1400" b="0" i="1" smtClean="0">
                                            <a:latin typeface="Cambria Math" panose="02040503050406030204" pitchFamily="18" charset="0"/>
                                          </a:rPr>
                                          <m:t>)</m:t>
                                        </m:r>
                                      </m:oMath>
                                    </m:oMathPara>
                                  </a14:m>
                                  <a:endParaRPr lang="zh-TW" altLang="en-US" sz="1400" dirty="0"/>
                                </a:p>
                              </p:txBody>
                            </p:sp>
                          </mc:Choice>
                          <mc:Fallback xmlns="">
                            <p:sp>
                              <p:nvSpPr>
                                <p:cNvPr id="56" name="文字方塊 55"/>
                                <p:cNvSpPr txBox="1">
                                  <a:spLocks noRot="1" noChangeAspect="1" noMove="1" noResize="1" noEditPoints="1" noAdjustHandles="1" noChangeArrowheads="1" noChangeShapeType="1" noTextEdit="1"/>
                                </p:cNvSpPr>
                                <p:nvPr/>
                              </p:nvSpPr>
                              <p:spPr>
                                <a:xfrm>
                                  <a:off x="723518" y="1571079"/>
                                  <a:ext cx="786538" cy="584775"/>
                                </a:xfrm>
                                <a:prstGeom prst="rect">
                                  <a:avLst/>
                                </a:prstGeom>
                                <a:blipFill rotWithShape="0">
                                  <a:blip r:embed="rId16"/>
                                  <a:stretch>
                                    <a:fillRect r="-1705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1" name="文字方塊 30"/>
                                <p:cNvSpPr txBox="1"/>
                                <p:nvPr/>
                              </p:nvSpPr>
                              <p:spPr>
                                <a:xfrm>
                                  <a:off x="22701" y="4019223"/>
                                  <a:ext cx="909246" cy="4356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𝐺</m:t>
                                        </m:r>
                                        <m:r>
                                          <a:rPr lang="en-US" altLang="zh-TW" sz="1400" b="0" i="1" smtClean="0">
                                            <a:latin typeface="Cambria Math" panose="02040503050406030204" pitchFamily="18" charset="0"/>
                                          </a:rPr>
                                          <m:t>(0)</m:t>
                                        </m:r>
                                      </m:oMath>
                                    </m:oMathPara>
                                  </a14:m>
                                  <a:endParaRPr lang="zh-TW" altLang="en-US" sz="1400" dirty="0"/>
                                </a:p>
                              </p:txBody>
                            </p:sp>
                          </mc:Choice>
                          <mc:Fallback xmlns="">
                            <p:sp>
                              <p:nvSpPr>
                                <p:cNvPr id="58" name="文字方塊 57"/>
                                <p:cNvSpPr txBox="1">
                                  <a:spLocks noRot="1" noChangeAspect="1" noMove="1" noResize="1" noEditPoints="1" noAdjustHandles="1" noChangeArrowheads="1" noChangeShapeType="1" noTextEdit="1"/>
                                </p:cNvSpPr>
                                <p:nvPr/>
                              </p:nvSpPr>
                              <p:spPr>
                                <a:xfrm>
                                  <a:off x="22701" y="4019222"/>
                                  <a:ext cx="936538" cy="492443"/>
                                </a:xfrm>
                                <a:prstGeom prst="rect">
                                  <a:avLst/>
                                </a:prstGeom>
                                <a:blipFill rotWithShape="0">
                                  <a:blip r:embed="rId17"/>
                                  <a:stretch>
                                    <a:fillRect/>
                                  </a:stretch>
                                </a:blipFill>
                              </p:spPr>
                              <p:txBody>
                                <a:bodyPr/>
                                <a:lstStyle/>
                                <a:p>
                                  <a:r>
                                    <a:rPr lang="zh-TW" altLang="en-US">
                                      <a:noFill/>
                                    </a:rPr>
                                    <a:t> </a:t>
                                  </a:r>
                                </a:p>
                              </p:txBody>
                            </p:sp>
                          </mc:Fallback>
                        </mc:AlternateContent>
                        <p:cxnSp>
                          <p:nvCxnSpPr>
                            <p:cNvPr id="32" name="直線接點 31"/>
                            <p:cNvCxnSpPr/>
                            <p:nvPr/>
                          </p:nvCxnSpPr>
                          <p:spPr>
                            <a:xfrm>
                              <a:off x="4987737" y="4326371"/>
                              <a:ext cx="0" cy="176059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flipH="1">
                              <a:off x="5009058" y="2490772"/>
                              <a:ext cx="3974811" cy="1865443"/>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直線接點 33"/>
                            <p:cNvCxnSpPr/>
                            <p:nvPr/>
                          </p:nvCxnSpPr>
                          <p:spPr>
                            <a:xfrm>
                              <a:off x="3619055" y="2274068"/>
                              <a:ext cx="11722" cy="2048035"/>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cxnSp>
                      <p:nvCxnSpPr>
                        <p:cNvPr id="22" name="直線接點 21"/>
                        <p:cNvCxnSpPr/>
                        <p:nvPr/>
                      </p:nvCxnSpPr>
                      <p:spPr>
                        <a:xfrm>
                          <a:off x="5241191" y="4819011"/>
                          <a:ext cx="2935285" cy="1237239"/>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a:off x="1449851" y="4285877"/>
                          <a:ext cx="3685969" cy="1469493"/>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17" name="文字方塊 16"/>
                      <p:cNvSpPr txBox="1"/>
                      <p:nvPr/>
                    </p:nvSpPr>
                    <p:spPr>
                      <a:xfrm>
                        <a:off x="1843039" y="2178983"/>
                        <a:ext cx="1991233" cy="2364684"/>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
                        </a:r>
                        <a:br>
                          <a:rPr lang="en-US" altLang="zh-TW" sz="1400" dirty="0" smtClean="0">
                            <a:latin typeface="微軟正黑體" panose="020B0604030504040204" pitchFamily="34" charset="-120"/>
                            <a:ea typeface="微軟正黑體" panose="020B0604030504040204" pitchFamily="34" charset="-120"/>
                          </a:rPr>
                        </a:b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部份</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無</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t>未</a:t>
                        </a:r>
                        <a:r>
                          <a:rPr lang="zh-TW" altLang="en-US" sz="1400" dirty="0"/>
                          <a:t>履約</a:t>
                        </a:r>
                        <a:r>
                          <a:rPr lang="en-US" altLang="zh-TW" sz="1400" dirty="0"/>
                          <a:t>)</a:t>
                        </a:r>
                        <a:endParaRPr lang="zh-TW" altLang="en-US" sz="1400" dirty="0"/>
                      </a:p>
                      <a:p>
                        <a:endParaRPr lang="zh-TW" altLang="en-US" sz="1400" dirty="0">
                          <a:latin typeface="微軟正黑體" panose="020B0604030504040204" pitchFamily="34" charset="-120"/>
                          <a:ea typeface="微軟正黑體" panose="020B0604030504040204" pitchFamily="34" charset="-120"/>
                        </a:endParaRPr>
                      </a:p>
                    </p:txBody>
                  </p:sp>
                  <p:sp>
                    <p:nvSpPr>
                      <p:cNvPr id="18" name="文字方塊 17"/>
                      <p:cNvSpPr txBox="1"/>
                      <p:nvPr/>
                    </p:nvSpPr>
                    <p:spPr>
                      <a:xfrm>
                        <a:off x="7589996" y="3075555"/>
                        <a:ext cx="2073500" cy="1057885"/>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存活</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未履約</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p:txBody>
                  </p:sp>
                  <p:sp>
                    <p:nvSpPr>
                      <p:cNvPr id="19" name="文字方塊 18"/>
                      <p:cNvSpPr txBox="1"/>
                      <p:nvPr/>
                    </p:nvSpPr>
                    <p:spPr>
                      <a:xfrm>
                        <a:off x="7716247" y="4648399"/>
                        <a:ext cx="2966907" cy="489987"/>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存活 </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履約</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p:txBody>
                  </p:sp>
                  <p:sp>
                    <p:nvSpPr>
                      <p:cNvPr id="20" name="矩形 19"/>
                      <p:cNvSpPr/>
                      <p:nvPr/>
                    </p:nvSpPr>
                    <p:spPr>
                      <a:xfrm>
                        <a:off x="5125926" y="1891280"/>
                        <a:ext cx="1922041" cy="2364684"/>
                      </a:xfrm>
                      <a:prstGeom prst="rect">
                        <a:avLst/>
                      </a:prstGeom>
                    </p:spPr>
                    <p:txBody>
                      <a:bodyPr wrap="square">
                        <a:spAutoFit/>
                      </a:bodyPr>
                      <a:lstStyle/>
                      <a:p>
                        <a:r>
                          <a:rPr lang="zh-TW" altLang="en-US" sz="1400" dirty="0" smtClean="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全拿 </a:t>
                        </a:r>
                        <a:r>
                          <a:rPr lang="en-US" altLang="zh-TW" sz="1400" dirty="0" smtClean="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部份</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t>(</a:t>
                        </a:r>
                        <a:r>
                          <a:rPr lang="zh-TW" altLang="en-US" sz="1400" dirty="0" smtClean="0"/>
                          <a:t>未</a:t>
                        </a:r>
                        <a:r>
                          <a:rPr lang="zh-TW" altLang="en-US" sz="1400" dirty="0"/>
                          <a:t>履約</a:t>
                        </a:r>
                        <a:r>
                          <a:rPr lang="en-US" altLang="zh-TW" sz="1400" dirty="0"/>
                          <a:t>)</a:t>
                        </a:r>
                        <a:endParaRPr lang="zh-TW" altLang="en-US" sz="1400" dirty="0"/>
                      </a:p>
                      <a:p>
                        <a:endParaRPr lang="zh-TW" altLang="en-US" sz="1400" dirty="0">
                          <a:latin typeface="微軟正黑體" panose="020B0604030504040204" pitchFamily="34" charset="-120"/>
                          <a:ea typeface="微軟正黑體" panose="020B0604030504040204" pitchFamily="34" charset="-120"/>
                        </a:endParaRPr>
                      </a:p>
                    </p:txBody>
                  </p:sp>
                </p:grpSp>
                <p:sp>
                  <p:nvSpPr>
                    <p:cNvPr id="15" name="文字方塊 14"/>
                    <p:cNvSpPr txBox="1"/>
                    <p:nvPr/>
                  </p:nvSpPr>
                  <p:spPr>
                    <a:xfrm>
                      <a:off x="1523490" y="4963890"/>
                      <a:ext cx="2094569" cy="832977"/>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履約</a:t>
                      </a:r>
                      <a:r>
                        <a:rPr lang="en-US" altLang="zh-TW" sz="1400" dirty="0" smtClean="0">
                          <a:latin typeface="微軟正黑體" panose="020B0604030504040204" pitchFamily="34" charset="-120"/>
                          <a:ea typeface="微軟正黑體" panose="020B0604030504040204" pitchFamily="34" charset="-120"/>
                        </a:rPr>
                        <a:t>)</a:t>
                      </a:r>
                    </a:p>
                    <a:p>
                      <a:r>
                        <a:rPr lang="zh-TW" altLang="en-US" sz="1400" dirty="0" smtClean="0">
                          <a:latin typeface="微軟正黑體" panose="020B0604030504040204" pitchFamily="34" charset="-120"/>
                          <a:ea typeface="微軟正黑體" panose="020B0604030504040204" pitchFamily="34" charset="-120"/>
                        </a:rPr>
                        <a:t>不足支付</a:t>
                      </a:r>
                      <a:endParaRPr lang="zh-TW" altLang="en-US" sz="1400" dirty="0">
                        <a:latin typeface="微軟正黑體" panose="020B0604030504040204" pitchFamily="34" charset="-120"/>
                        <a:ea typeface="微軟正黑體" panose="020B0604030504040204" pitchFamily="34" charset="-120"/>
                      </a:endParaRPr>
                    </a:p>
                  </p:txBody>
                </p:sp>
              </p:grpSp>
              <p:sp>
                <p:nvSpPr>
                  <p:cNvPr id="13" name="矩形 12"/>
                  <p:cNvSpPr/>
                  <p:nvPr/>
                </p:nvSpPr>
                <p:spPr>
                  <a:xfrm>
                    <a:off x="2724616" y="4946151"/>
                    <a:ext cx="6095998" cy="700808"/>
                  </a:xfrm>
                  <a:prstGeom prst="rect">
                    <a:avLst/>
                  </a:prstGeom>
                </p:spPr>
                <p:txBody>
                  <a:bodyPr>
                    <a:spAutoFit/>
                  </a:bodyPr>
                  <a:lstStyle/>
                  <a:p>
                    <a:r>
                      <a:rPr lang="zh-TW" altLang="en-US" sz="1200" dirty="0">
                        <a:latin typeface="微軟正黑體" panose="020B0604030504040204" pitchFamily="34" charset="-120"/>
                        <a:ea typeface="微軟正黑體" panose="020B0604030504040204" pitchFamily="34" charset="-120"/>
                      </a:rPr>
                      <a:t>破產 </a:t>
                    </a:r>
                    <a:r>
                      <a:rPr lang="en-US" altLang="zh-TW" sz="1200" dirty="0" smtClean="0">
                        <a:latin typeface="微軟正黑體" panose="020B0604030504040204" pitchFamily="34" charset="-120"/>
                        <a:ea typeface="微軟正黑體" panose="020B0604030504040204" pitchFamily="34" charset="-120"/>
                      </a:rPr>
                      <a:t>SB</a:t>
                    </a:r>
                    <a:r>
                      <a:rPr lang="zh-TW" altLang="en-US" sz="1200" dirty="0">
                        <a:latin typeface="微軟正黑體" panose="020B0604030504040204" pitchFamily="34" charset="-120"/>
                        <a:ea typeface="微軟正黑體" panose="020B0604030504040204" pitchFamily="34" charset="-120"/>
                      </a:rPr>
                      <a:t>部份</a:t>
                    </a:r>
                    <a:endParaRPr lang="en-US" altLang="zh-TW" sz="1200" dirty="0">
                      <a:latin typeface="微軟正黑體" panose="020B0604030504040204" pitchFamily="34" charset="-120"/>
                      <a:ea typeface="微軟正黑體" panose="020B0604030504040204" pitchFamily="34" charset="-120"/>
                    </a:endParaRPr>
                  </a:p>
                  <a:p>
                    <a:r>
                      <a:rPr lang="zh-TW" altLang="en-US" sz="1200" dirty="0" smtClean="0">
                        <a:latin typeface="微軟正黑體" panose="020B0604030504040204" pitchFamily="34" charset="-120"/>
                        <a:ea typeface="微軟正黑體" panose="020B0604030504040204" pitchFamily="34" charset="-120"/>
                      </a:rPr>
                      <a:t>      </a:t>
                    </a:r>
                    <a:r>
                      <a:rPr lang="en-US" altLang="zh-TW" sz="1200" dirty="0" smtClean="0">
                        <a:latin typeface="微軟正黑體" panose="020B0604030504040204" pitchFamily="34" charset="-120"/>
                        <a:ea typeface="微軟正黑體" panose="020B0604030504040204" pitchFamily="34" charset="-120"/>
                      </a:rPr>
                      <a:t>GB</a:t>
                    </a:r>
                    <a:r>
                      <a:rPr lang="zh-TW" altLang="en-US" sz="1200" dirty="0" smtClean="0">
                        <a:latin typeface="微軟正黑體" panose="020B0604030504040204" pitchFamily="34" charset="-120"/>
                        <a:ea typeface="微軟正黑體" panose="020B0604030504040204" pitchFamily="34" charset="-120"/>
                      </a:rPr>
                      <a:t>無</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t>履約</a:t>
                    </a:r>
                    <a:r>
                      <a:rPr lang="en-US" altLang="zh-TW" sz="1200" dirty="0"/>
                      <a:t>)</a:t>
                    </a:r>
                    <a:endParaRPr lang="zh-TW" altLang="en-US" sz="1200" dirty="0"/>
                  </a:p>
                </p:txBody>
              </p:sp>
            </p:grpSp>
            <p:cxnSp>
              <p:nvCxnSpPr>
                <p:cNvPr id="11" name="直線接點 10"/>
                <p:cNvCxnSpPr/>
                <p:nvPr/>
              </p:nvCxnSpPr>
              <p:spPr>
                <a:xfrm>
                  <a:off x="1842079" y="5346607"/>
                  <a:ext cx="650218" cy="315762"/>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9" name="文字方塊 8"/>
              <p:cNvSpPr txBox="1"/>
              <p:nvPr/>
            </p:nvSpPr>
            <p:spPr>
              <a:xfrm>
                <a:off x="1969326" y="4978766"/>
                <a:ext cx="1079548" cy="646331"/>
              </a:xfrm>
              <a:prstGeom prst="rect">
                <a:avLst/>
              </a:prstGeom>
              <a:noFill/>
            </p:spPr>
            <p:txBody>
              <a:bodyPr wrap="square" rtlCol="0">
                <a:spAutoFit/>
              </a:bodyPr>
              <a:lstStyle/>
              <a:p>
                <a:r>
                  <a:rPr lang="zh-TW" altLang="en-US" sz="1200" dirty="0">
                    <a:latin typeface="微軟正黑體" panose="020B0604030504040204" pitchFamily="34" charset="-120"/>
                    <a:ea typeface="微軟正黑體" panose="020B0604030504040204" pitchFamily="34" charset="-120"/>
                  </a:rPr>
                  <a:t>破產 </a:t>
                </a:r>
                <a:r>
                  <a:rPr lang="en-US" altLang="zh-TW" sz="1200" dirty="0">
                    <a:latin typeface="微軟正黑體" panose="020B0604030504040204" pitchFamily="34" charset="-120"/>
                    <a:ea typeface="微軟正黑體" panose="020B0604030504040204" pitchFamily="34" charset="-120"/>
                  </a:rPr>
                  <a:t>SB</a:t>
                </a:r>
                <a:r>
                  <a:rPr lang="zh-TW" altLang="en-US" sz="1200" dirty="0">
                    <a:latin typeface="微軟正黑體" panose="020B0604030504040204" pitchFamily="34" charset="-120"/>
                    <a:ea typeface="微軟正黑體" panose="020B0604030504040204" pitchFamily="34" charset="-120"/>
                  </a:rPr>
                  <a:t>全拿 </a:t>
                </a:r>
                <a:r>
                  <a:rPr lang="en-US" altLang="zh-TW" sz="1200" dirty="0">
                    <a:latin typeface="微軟正黑體" panose="020B0604030504040204" pitchFamily="34" charset="-120"/>
                    <a:ea typeface="微軟正黑體" panose="020B0604030504040204" pitchFamily="34" charset="-120"/>
                  </a:rPr>
                  <a:t>GB</a:t>
                </a:r>
                <a:r>
                  <a:rPr lang="zh-TW" altLang="en-US" sz="1200" dirty="0" smtClean="0">
                    <a:latin typeface="微軟正黑體" panose="020B0604030504040204" pitchFamily="34" charset="-120"/>
                    <a:ea typeface="微軟正黑體" panose="020B0604030504040204" pitchFamily="34" charset="-120"/>
                  </a:rPr>
                  <a:t>部份</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latin typeface="微軟正黑體" panose="020B0604030504040204" pitchFamily="34" charset="-120"/>
                    <a:ea typeface="微軟正黑體" panose="020B0604030504040204" pitchFamily="34" charset="-120"/>
                  </a:rPr>
                  <a:t>履約</a:t>
                </a:r>
                <a:r>
                  <a:rPr lang="en-US" altLang="zh-TW" sz="1200" dirty="0" smtClean="0">
                    <a:latin typeface="微軟正黑體" panose="020B0604030504040204" pitchFamily="34" charset="-120"/>
                    <a:ea typeface="微軟正黑體" panose="020B0604030504040204" pitchFamily="34" charset="-120"/>
                  </a:rPr>
                  <a:t>)</a:t>
                </a:r>
                <a:endParaRPr lang="en-US" altLang="zh-TW" sz="1200" dirty="0">
                  <a:latin typeface="微軟正黑體" panose="020B0604030504040204" pitchFamily="34" charset="-120"/>
                  <a:ea typeface="微軟正黑體" panose="020B0604030504040204" pitchFamily="34" charset="-120"/>
                </a:endParaRPr>
              </a:p>
              <a:p>
                <a:endParaRPr lang="zh-TW" altLang="en-US" sz="1200" dirty="0"/>
              </a:p>
            </p:txBody>
          </p:sp>
        </p:grpSp>
        <p:cxnSp>
          <p:nvCxnSpPr>
            <p:cNvPr id="7" name="直線接點 6"/>
            <p:cNvCxnSpPr/>
            <p:nvPr/>
          </p:nvCxnSpPr>
          <p:spPr>
            <a:xfrm>
              <a:off x="2754857" y="6074574"/>
              <a:ext cx="214720" cy="110625"/>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grpSp>
      <p:grpSp>
        <p:nvGrpSpPr>
          <p:cNvPr id="35" name="群組 34"/>
          <p:cNvGrpSpPr/>
          <p:nvPr/>
        </p:nvGrpSpPr>
        <p:grpSpPr>
          <a:xfrm>
            <a:off x="4772969" y="767145"/>
            <a:ext cx="7554121" cy="4953197"/>
            <a:chOff x="5045083" y="1095674"/>
            <a:chExt cx="7554121" cy="4953197"/>
          </a:xfrm>
        </p:grpSpPr>
        <p:grpSp>
          <p:nvGrpSpPr>
            <p:cNvPr id="36" name="群組 35"/>
            <p:cNvGrpSpPr/>
            <p:nvPr/>
          </p:nvGrpSpPr>
          <p:grpSpPr>
            <a:xfrm>
              <a:off x="5045083" y="1095674"/>
              <a:ext cx="7554121" cy="4953197"/>
              <a:chOff x="4754863" y="388316"/>
              <a:chExt cx="7554121" cy="4953197"/>
            </a:xfrm>
          </p:grpSpPr>
          <p:grpSp>
            <p:nvGrpSpPr>
              <p:cNvPr id="38" name="群組 37"/>
              <p:cNvGrpSpPr/>
              <p:nvPr/>
            </p:nvGrpSpPr>
            <p:grpSpPr>
              <a:xfrm>
                <a:off x="4754863" y="388316"/>
                <a:ext cx="7554121" cy="4953197"/>
                <a:chOff x="5502044" y="307617"/>
                <a:chExt cx="7554121" cy="4953197"/>
              </a:xfrm>
            </p:grpSpPr>
            <p:grpSp>
              <p:nvGrpSpPr>
                <p:cNvPr id="40" name="群組 39"/>
                <p:cNvGrpSpPr/>
                <p:nvPr/>
              </p:nvGrpSpPr>
              <p:grpSpPr>
                <a:xfrm>
                  <a:off x="5502044" y="307617"/>
                  <a:ext cx="7554121" cy="4953197"/>
                  <a:chOff x="3961656" y="1721228"/>
                  <a:chExt cx="7554121" cy="4953197"/>
                </a:xfrm>
              </p:grpSpPr>
              <p:grpSp>
                <p:nvGrpSpPr>
                  <p:cNvPr id="42" name="群組 41"/>
                  <p:cNvGrpSpPr/>
                  <p:nvPr/>
                </p:nvGrpSpPr>
                <p:grpSpPr>
                  <a:xfrm>
                    <a:off x="3961656" y="1721228"/>
                    <a:ext cx="7554121" cy="4953197"/>
                    <a:chOff x="3768473" y="1850405"/>
                    <a:chExt cx="7554121" cy="4953197"/>
                  </a:xfrm>
                </p:grpSpPr>
                <p:cxnSp>
                  <p:nvCxnSpPr>
                    <p:cNvPr id="44" name="直線接點 43"/>
                    <p:cNvCxnSpPr/>
                    <p:nvPr/>
                  </p:nvCxnSpPr>
                  <p:spPr>
                    <a:xfrm>
                      <a:off x="4993048" y="4453183"/>
                      <a:ext cx="4843641" cy="2890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5" name="矩形 44"/>
                        <p:cNvSpPr/>
                        <p:nvPr/>
                      </p:nvSpPr>
                      <p:spPr>
                        <a:xfrm>
                          <a:off x="3768473" y="4187226"/>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99" name="矩形 98"/>
                        <p:cNvSpPr>
                          <a:spLocks noRot="1" noChangeAspect="1" noMove="1" noResize="1" noEditPoints="1" noAdjustHandles="1" noChangeArrowheads="1" noChangeShapeType="1" noTextEdit="1"/>
                        </p:cNvSpPr>
                        <p:nvPr/>
                      </p:nvSpPr>
                      <p:spPr>
                        <a:xfrm>
                          <a:off x="3768473" y="4187226"/>
                          <a:ext cx="1240788" cy="393121"/>
                        </a:xfrm>
                        <a:prstGeom prst="rect">
                          <a:avLst/>
                        </a:prstGeom>
                        <a:blipFill rotWithShape="0">
                          <a:blip r:embed="rId3"/>
                          <a:stretch>
                            <a:fillRect b="-3125"/>
                          </a:stretch>
                        </a:blipFill>
                      </p:spPr>
                      <p:txBody>
                        <a:bodyPr/>
                        <a:lstStyle/>
                        <a:p>
                          <a:r>
                            <a:rPr lang="zh-TW" altLang="en-US">
                              <a:noFill/>
                            </a:rPr>
                            <a:t> </a:t>
                          </a:r>
                        </a:p>
                      </p:txBody>
                    </p:sp>
                  </mc:Fallback>
                </mc:AlternateContent>
                <p:grpSp>
                  <p:nvGrpSpPr>
                    <p:cNvPr id="46" name="群組 45"/>
                    <p:cNvGrpSpPr/>
                    <p:nvPr/>
                  </p:nvGrpSpPr>
                  <p:grpSpPr>
                    <a:xfrm>
                      <a:off x="3777221" y="1850405"/>
                      <a:ext cx="7545373" cy="4953197"/>
                      <a:chOff x="3777221" y="1850405"/>
                      <a:chExt cx="7545373" cy="4953197"/>
                    </a:xfrm>
                  </p:grpSpPr>
                  <p:grpSp>
                    <p:nvGrpSpPr>
                      <p:cNvPr id="47" name="群組 46"/>
                      <p:cNvGrpSpPr/>
                      <p:nvPr/>
                    </p:nvGrpSpPr>
                    <p:grpSpPr>
                      <a:xfrm>
                        <a:off x="3777221" y="1850405"/>
                        <a:ext cx="7545373" cy="4518813"/>
                        <a:chOff x="3335900" y="2414419"/>
                        <a:chExt cx="7545373" cy="4518813"/>
                      </a:xfrm>
                    </p:grpSpPr>
                    <p:cxnSp>
                      <p:nvCxnSpPr>
                        <p:cNvPr id="51" name="直線接點 50"/>
                        <p:cNvCxnSpPr/>
                        <p:nvPr/>
                      </p:nvCxnSpPr>
                      <p:spPr>
                        <a:xfrm flipH="1" flipV="1">
                          <a:off x="7205409" y="2763042"/>
                          <a:ext cx="22078" cy="412856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52" name="群組 51"/>
                        <p:cNvGrpSpPr/>
                        <p:nvPr/>
                      </p:nvGrpSpPr>
                      <p:grpSpPr>
                        <a:xfrm>
                          <a:off x="3335900" y="2414419"/>
                          <a:ext cx="7545373" cy="4518813"/>
                          <a:chOff x="3335900" y="2414419"/>
                          <a:chExt cx="7545373" cy="4518813"/>
                        </a:xfrm>
                      </p:grpSpPr>
                      <p:grpSp>
                        <p:nvGrpSpPr>
                          <p:cNvPr id="53" name="群組 52"/>
                          <p:cNvGrpSpPr/>
                          <p:nvPr/>
                        </p:nvGrpSpPr>
                        <p:grpSpPr>
                          <a:xfrm>
                            <a:off x="3861665" y="2414419"/>
                            <a:ext cx="7019608" cy="4518813"/>
                            <a:chOff x="4307245" y="2720643"/>
                            <a:chExt cx="6587379" cy="4355843"/>
                          </a:xfrm>
                        </p:grpSpPr>
                        <p:grpSp>
                          <p:nvGrpSpPr>
                            <p:cNvPr id="57" name="群組 56"/>
                            <p:cNvGrpSpPr/>
                            <p:nvPr/>
                          </p:nvGrpSpPr>
                          <p:grpSpPr>
                            <a:xfrm>
                              <a:off x="5195943" y="2807826"/>
                              <a:ext cx="5698681" cy="4259436"/>
                              <a:chOff x="5595188" y="3298683"/>
                              <a:chExt cx="5698681" cy="3942326"/>
                            </a:xfrm>
                          </p:grpSpPr>
                          <mc:AlternateContent xmlns:mc="http://schemas.openxmlformats.org/markup-compatibility/2006" xmlns:a14="http://schemas.microsoft.com/office/drawing/2010/main">
                            <mc:Choice Requires="a14">
                              <p:sp>
                                <p:nvSpPr>
                                  <p:cNvPr id="63" name="文字方塊 62"/>
                                  <p:cNvSpPr txBox="1"/>
                                  <p:nvPr/>
                                </p:nvSpPr>
                                <p:spPr>
                                  <a:xfrm>
                                    <a:off x="6941990" y="4318775"/>
                                    <a:ext cx="463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3</m:t>
                                              </m:r>
                                            </m:sub>
                                          </m:sSub>
                                        </m:oMath>
                                      </m:oMathPara>
                                    </a14:m>
                                    <a:endParaRPr lang="zh-TW" altLang="en-US" dirty="0"/>
                                  </a:p>
                                </p:txBody>
                              </p:sp>
                            </mc:Choice>
                            <mc:Fallback xmlns="">
                              <p:sp>
                                <p:nvSpPr>
                                  <p:cNvPr id="63" name="文字方塊 62"/>
                                  <p:cNvSpPr txBox="1">
                                    <a:spLocks noRot="1" noChangeAspect="1" noMove="1" noResize="1" noEditPoints="1" noAdjustHandles="1" noChangeArrowheads="1" noChangeShapeType="1" noTextEdit="1"/>
                                  </p:cNvSpPr>
                                  <p:nvPr/>
                                </p:nvSpPr>
                                <p:spPr>
                                  <a:xfrm>
                                    <a:off x="6941990" y="4318775"/>
                                    <a:ext cx="463650" cy="369332"/>
                                  </a:xfrm>
                                  <a:prstGeom prst="rect">
                                    <a:avLst/>
                                  </a:prstGeom>
                                  <a:blipFill rotWithShape="0">
                                    <a:blip r:embed="rId18"/>
                                    <a:stretch>
                                      <a:fillRect/>
                                    </a:stretch>
                                  </a:blipFill>
                                </p:spPr>
                                <p:txBody>
                                  <a:bodyPr/>
                                  <a:lstStyle/>
                                  <a:p>
                                    <a:r>
                                      <a:rPr lang="zh-TW" altLang="en-US">
                                        <a:noFill/>
                                      </a:rPr>
                                      <a:t> </a:t>
                                    </a:r>
                                  </a:p>
                                </p:txBody>
                              </p:sp>
                            </mc:Fallback>
                          </mc:AlternateContent>
                          <p:grpSp>
                            <p:nvGrpSpPr>
                              <p:cNvPr id="64" name="群組 63"/>
                              <p:cNvGrpSpPr/>
                              <p:nvPr/>
                            </p:nvGrpSpPr>
                            <p:grpSpPr>
                              <a:xfrm>
                                <a:off x="5595188" y="3298683"/>
                                <a:ext cx="5698681" cy="3942326"/>
                                <a:chOff x="5595188" y="3298683"/>
                                <a:chExt cx="5698681" cy="3942326"/>
                              </a:xfrm>
                            </p:grpSpPr>
                            <p:cxnSp>
                              <p:nvCxnSpPr>
                                <p:cNvPr id="65" name="直線接點 64"/>
                                <p:cNvCxnSpPr/>
                                <p:nvPr/>
                              </p:nvCxnSpPr>
                              <p:spPr>
                                <a:xfrm flipH="1">
                                  <a:off x="6909453" y="3995764"/>
                                  <a:ext cx="16209" cy="1553944"/>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66" name="群組 65"/>
                                <p:cNvGrpSpPr/>
                                <p:nvPr/>
                              </p:nvGrpSpPr>
                              <p:grpSpPr>
                                <a:xfrm>
                                  <a:off x="5638976" y="3298683"/>
                                  <a:ext cx="5654893" cy="3942326"/>
                                  <a:chOff x="5252610" y="3422864"/>
                                  <a:chExt cx="5654893" cy="3942326"/>
                                </a:xfrm>
                              </p:grpSpPr>
                              <p:grpSp>
                                <p:nvGrpSpPr>
                                  <p:cNvPr id="68" name="群組 67"/>
                                  <p:cNvGrpSpPr/>
                                  <p:nvPr/>
                                </p:nvGrpSpPr>
                                <p:grpSpPr>
                                  <a:xfrm>
                                    <a:off x="5252610" y="3422864"/>
                                    <a:ext cx="5654893" cy="3942326"/>
                                    <a:chOff x="5828593" y="3521337"/>
                                    <a:chExt cx="5654893" cy="3942326"/>
                                  </a:xfrm>
                                </p:grpSpPr>
                                <p:grpSp>
                                  <p:nvGrpSpPr>
                                    <p:cNvPr id="71" name="群組 70"/>
                                    <p:cNvGrpSpPr/>
                                    <p:nvPr/>
                                  </p:nvGrpSpPr>
                                  <p:grpSpPr>
                                    <a:xfrm>
                                      <a:off x="5828593" y="3521337"/>
                                      <a:ext cx="5654893" cy="3942326"/>
                                      <a:chOff x="5828593" y="3521337"/>
                                      <a:chExt cx="5654893" cy="3942326"/>
                                    </a:xfrm>
                                  </p:grpSpPr>
                                  <p:grpSp>
                                    <p:nvGrpSpPr>
                                      <p:cNvPr id="73" name="群組 72"/>
                                      <p:cNvGrpSpPr/>
                                      <p:nvPr/>
                                    </p:nvGrpSpPr>
                                    <p:grpSpPr>
                                      <a:xfrm>
                                        <a:off x="5828593" y="3631334"/>
                                        <a:ext cx="5654893" cy="3762856"/>
                                        <a:chOff x="5815714" y="3837396"/>
                                        <a:chExt cx="5654893" cy="3762856"/>
                                      </a:xfrm>
                                    </p:grpSpPr>
                                    <p:cxnSp>
                                      <p:nvCxnSpPr>
                                        <p:cNvPr id="78" name="直線單箭頭接點 77"/>
                                        <p:cNvCxnSpPr/>
                                        <p:nvPr/>
                                      </p:nvCxnSpPr>
                                      <p:spPr>
                                        <a:xfrm>
                                          <a:off x="6005372" y="5981032"/>
                                          <a:ext cx="4246416" cy="210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9" name="直線單箭頭接點 78"/>
                                        <p:cNvCxnSpPr/>
                                        <p:nvPr/>
                                      </p:nvCxnSpPr>
                                      <p:spPr>
                                        <a:xfrm flipH="1" flipV="1">
                                          <a:off x="8658004" y="4149288"/>
                                          <a:ext cx="16749" cy="34474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0" name="文字方塊 79"/>
                                            <p:cNvSpPr txBox="1"/>
                                            <p:nvPr/>
                                          </p:nvSpPr>
                                          <p:spPr>
                                            <a:xfrm>
                                              <a:off x="10285536" y="5786476"/>
                                              <a:ext cx="1185071" cy="823768"/>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𝑏</m:t>
                                                        </m:r>
                                                      </m:e>
                                                      <m:sub>
                                                        <m:r>
                                                          <a:rPr lang="en-US" altLang="zh-TW" b="0" i="1" smtClean="0">
                                                            <a:latin typeface="Cambria Math" panose="02040503050406030204" pitchFamily="18" charset="0"/>
                                                          </a:rPr>
                                                          <m:t>1</m:t>
                                                        </m:r>
                                                        <m:r>
                                                          <a:rPr lang="zh-TW" altLang="en-US" i="1">
                                                            <a:latin typeface="Cambria Math" panose="02040503050406030204" pitchFamily="18" charset="0"/>
                                                          </a:rPr>
                                                          <m:t> </m:t>
                                                        </m:r>
                                                      </m:sub>
                                                    </m:sSub>
                                                    <m:r>
                                                      <a:rPr lang="zh-TW" altLang="en-US" i="1">
                                                        <a:latin typeface="Cambria Math" panose="02040503050406030204" pitchFamily="18" charset="0"/>
                                                      </a:rPr>
                                                      <m:t> </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m:t>
                                                    </m:r>
                                                    <m:r>
                                                      <a:rPr lang="zh-TW" altLang="en-US" i="1">
                                                        <a:latin typeface="Cambria Math" panose="02040503050406030204" pitchFamily="18" charset="0"/>
                                                      </a:rPr>
                                                      <m:t>履約邊界</m:t>
                                                    </m:r>
                                                  </m:oMath>
                                                </m:oMathPara>
                                              </a14:m>
                                              <a:endParaRPr lang="en-US" altLang="zh-TW" i="1" dirty="0" smtClean="0">
                                                <a:latin typeface="Cambria Math" panose="02040503050406030204" pitchFamily="18" charset="0"/>
                                              </a:endParaRPr>
                                            </a:p>
                                            <a:p>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r>
                                                    <a:rPr lang="en-US" altLang="zh-TW" i="1" smtClean="0">
                                                      <a:latin typeface="Cambria Math" panose="02040503050406030204" pitchFamily="18" charset="0"/>
                                                    </a:rPr>
                                                    <m:t>=</m:t>
                                                  </m:r>
                                                  <m:r>
                                                    <a:rPr lang="en-US" altLang="zh-TW" i="1">
                                                      <a:latin typeface="Cambria Math" panose="02040503050406030204" pitchFamily="18" charset="0"/>
                                                    </a:rPr>
                                                    <m:t>0</m:t>
                                                  </m:r>
                                                </m:oMath>
                                              </a14:m>
                                              <a:r>
                                                <a:rPr lang="en-US" altLang="zh-TW" dirty="0" smtClean="0"/>
                                                <a:t>)</a:t>
                                              </a:r>
                                              <a:endParaRPr lang="zh-TW" altLang="en-US" dirty="0"/>
                                            </a:p>
                                          </p:txBody>
                                        </p:sp>
                                      </mc:Choice>
                                      <mc:Fallback xmlns="">
                                        <p:sp>
                                          <p:nvSpPr>
                                            <p:cNvPr id="43" name="文字方塊 42"/>
                                            <p:cNvSpPr txBox="1">
                                              <a:spLocks noRot="1" noChangeAspect="1" noMove="1" noResize="1" noEditPoints="1" noAdjustHandles="1" noChangeArrowheads="1" noChangeShapeType="1" noTextEdit="1"/>
                                            </p:cNvSpPr>
                                            <p:nvPr/>
                                          </p:nvSpPr>
                                          <p:spPr>
                                            <a:xfrm>
                                              <a:off x="10285536" y="5786476"/>
                                              <a:ext cx="1185071" cy="823768"/>
                                            </a:xfrm>
                                            <a:prstGeom prst="rect">
                                              <a:avLst/>
                                            </a:prstGeom>
                                            <a:blipFill rotWithShape="0">
                                              <a:blip r:embed="rId5"/>
                                              <a:stretch>
                                                <a:fillRect l="-1449" b="-9934"/>
                                              </a:stretch>
                                            </a:blipFill>
                                          </p:spPr>
                                          <p:txBody>
                                            <a:bodyPr/>
                                            <a:lstStyle/>
                                            <a:p>
                                              <a:r>
                                                <a:rPr lang="zh-TW" altLang="en-US">
                                                  <a:noFill/>
                                                </a:rPr>
                                                <a:t> </a:t>
                                              </a:r>
                                            </a:p>
                                          </p:txBody>
                                        </p:sp>
                                      </mc:Fallback>
                                    </mc:AlternateContent>
                                    <p:cxnSp>
                                      <p:nvCxnSpPr>
                                        <p:cNvPr id="81" name="直線接點 80"/>
                                        <p:cNvCxnSpPr/>
                                        <p:nvPr/>
                                      </p:nvCxnSpPr>
                                      <p:spPr>
                                        <a:xfrm>
                                          <a:off x="5815714" y="5955542"/>
                                          <a:ext cx="4137231" cy="35459"/>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2" name="矩形 81"/>
                                            <p:cNvSpPr/>
                                            <p:nvPr/>
                                          </p:nvSpPr>
                                          <p:spPr>
                                            <a:xfrm>
                                              <a:off x="8461200" y="3837396"/>
                                              <a:ext cx="4626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oMath>
                                                </m:oMathPara>
                                              </a14:m>
                                              <a:endParaRPr lang="zh-TW" altLang="en-US" dirty="0"/>
                                            </a:p>
                                          </p:txBody>
                                        </p:sp>
                                      </mc:Choice>
                                      <mc:Fallback xmlns="">
                                        <p:sp>
                                          <p:nvSpPr>
                                            <p:cNvPr id="82" name="矩形 81"/>
                                            <p:cNvSpPr>
                                              <a:spLocks noRot="1" noChangeAspect="1" noMove="1" noResize="1" noEditPoints="1" noAdjustHandles="1" noChangeArrowheads="1" noChangeShapeType="1" noTextEdit="1"/>
                                            </p:cNvSpPr>
                                            <p:nvPr/>
                                          </p:nvSpPr>
                                          <p:spPr>
                                            <a:xfrm>
                                              <a:off x="8461200" y="3837396"/>
                                              <a:ext cx="462626" cy="369332"/>
                                            </a:xfrm>
                                            <a:prstGeom prst="rect">
                                              <a:avLst/>
                                            </a:prstGeom>
                                            <a:blipFill rotWithShape="0">
                                              <a:blip r:embed="rId19"/>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3" name="矩形 82"/>
                                            <p:cNvSpPr/>
                                            <p:nvPr/>
                                          </p:nvSpPr>
                                          <p:spPr>
                                            <a:xfrm>
                                              <a:off x="7664142" y="6714218"/>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2</m:t>
                                                        </m:r>
                                                      </m:sub>
                                                    </m:sSub>
                                                  </m:oMath>
                                                </m:oMathPara>
                                              </a14:m>
                                              <a:endParaRPr lang="zh-TW" altLang="en-US" dirty="0"/>
                                            </a:p>
                                          </p:txBody>
                                        </p:sp>
                                      </mc:Choice>
                                      <mc:Fallback xmlns="">
                                        <p:sp>
                                          <p:nvSpPr>
                                            <p:cNvPr id="83" name="矩形 82"/>
                                            <p:cNvSpPr>
                                              <a:spLocks noRot="1" noChangeAspect="1" noMove="1" noResize="1" noEditPoints="1" noAdjustHandles="1" noChangeArrowheads="1" noChangeShapeType="1" noTextEdit="1"/>
                                            </p:cNvSpPr>
                                            <p:nvPr/>
                                          </p:nvSpPr>
                                          <p:spPr>
                                            <a:xfrm>
                                              <a:off x="7664142" y="6714218"/>
                                              <a:ext cx="477951" cy="369332"/>
                                            </a:xfrm>
                                            <a:prstGeom prst="rect">
                                              <a:avLst/>
                                            </a:prstGeom>
                                            <a:blipFill rotWithShape="0">
                                              <a:blip r:embed="rId20"/>
                                              <a:stretch>
                                                <a:fillRect/>
                                              </a:stretch>
                                            </a:blipFill>
                                          </p:spPr>
                                          <p:txBody>
                                            <a:bodyPr/>
                                            <a:lstStyle/>
                                            <a:p>
                                              <a:r>
                                                <a:rPr lang="zh-TW" altLang="en-US">
                                                  <a:noFill/>
                                                </a:rPr>
                                                <a:t> </a:t>
                                              </a:r>
                                            </a:p>
                                          </p:txBody>
                                        </p:sp>
                                      </mc:Fallback>
                                    </mc:AlternateContent>
                                    <p:cxnSp>
                                      <p:nvCxnSpPr>
                                        <p:cNvPr id="84" name="直線接點 83"/>
                                        <p:cNvCxnSpPr/>
                                        <p:nvPr/>
                                      </p:nvCxnSpPr>
                                      <p:spPr>
                                        <a:xfrm>
                                          <a:off x="7771273" y="5967092"/>
                                          <a:ext cx="15058" cy="163316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74" name="直線接點 73"/>
                                      <p:cNvCxnSpPr/>
                                      <p:nvPr/>
                                    </p:nvCxnSpPr>
                                    <p:spPr>
                                      <a:xfrm flipH="1" flipV="1">
                                        <a:off x="6709239" y="3816001"/>
                                        <a:ext cx="21228" cy="3647662"/>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5" name="矩形 74"/>
                                          <p:cNvSpPr/>
                                          <p:nvPr/>
                                        </p:nvSpPr>
                                        <p:spPr>
                                          <a:xfrm>
                                            <a:off x="6050829" y="3521337"/>
                                            <a:ext cx="1235466"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1_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75" name="矩形 74"/>
                                          <p:cNvSpPr>
                                            <a:spLocks noRot="1" noChangeAspect="1" noMove="1" noResize="1" noEditPoints="1" noAdjustHandles="1" noChangeArrowheads="1" noChangeShapeType="1" noTextEdit="1"/>
                                          </p:cNvSpPr>
                                          <p:nvPr/>
                                        </p:nvSpPr>
                                        <p:spPr>
                                          <a:xfrm>
                                            <a:off x="6050829" y="3521337"/>
                                            <a:ext cx="1235466" cy="393121"/>
                                          </a:xfrm>
                                          <a:prstGeom prst="rect">
                                            <a:avLst/>
                                          </a:prstGeom>
                                          <a:blipFill rotWithShape="0">
                                            <a:blip r:embed="rId21"/>
                                            <a:stretch>
                                              <a:fillRect/>
                                            </a:stretch>
                                          </a:blipFill>
                                        </p:spPr>
                                        <p:txBody>
                                          <a:bodyPr/>
                                          <a:lstStyle/>
                                          <a:p>
                                            <a:r>
                                              <a:rPr lang="zh-TW" altLang="en-US">
                                                <a:noFill/>
                                              </a:rPr>
                                              <a:t> </a:t>
                                            </a:r>
                                          </a:p>
                                        </p:txBody>
                                      </p:sp>
                                    </mc:Fallback>
                                  </mc:AlternateContent>
                                  <p:sp>
                                    <p:nvSpPr>
                                      <p:cNvPr id="76" name="手繪多邊形 75"/>
                                      <p:cNvSpPr/>
                                      <p:nvPr/>
                                    </p:nvSpPr>
                                    <p:spPr>
                                      <a:xfrm>
                                        <a:off x="7782902" y="5016806"/>
                                        <a:ext cx="2217544" cy="720028"/>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77" name="矩形 76"/>
                                          <p:cNvSpPr/>
                                          <p:nvPr/>
                                        </p:nvSpPr>
                                        <p:spPr>
                                          <a:xfrm>
                                            <a:off x="9210785" y="4703460"/>
                                            <a:ext cx="47263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1</m:t>
                                                      </m:r>
                                                    </m:sub>
                                                  </m:sSub>
                                                </m:oMath>
                                              </m:oMathPara>
                                            </a14:m>
                                            <a:endParaRPr lang="zh-TW" altLang="en-US" dirty="0"/>
                                          </a:p>
                                        </p:txBody>
                                      </p:sp>
                                    </mc:Choice>
                                    <mc:Fallback xmlns="">
                                      <p:sp>
                                        <p:nvSpPr>
                                          <p:cNvPr id="77" name="矩形 76"/>
                                          <p:cNvSpPr>
                                            <a:spLocks noRot="1" noChangeAspect="1" noMove="1" noResize="1" noEditPoints="1" noAdjustHandles="1" noChangeArrowheads="1" noChangeShapeType="1" noTextEdit="1"/>
                                          </p:cNvSpPr>
                                          <p:nvPr/>
                                        </p:nvSpPr>
                                        <p:spPr>
                                          <a:xfrm>
                                            <a:off x="9210785" y="4703460"/>
                                            <a:ext cx="472630" cy="369332"/>
                                          </a:xfrm>
                                          <a:prstGeom prst="rect">
                                            <a:avLst/>
                                          </a:prstGeom>
                                          <a:blipFill rotWithShape="0">
                                            <a:blip r:embed="rId22"/>
                                            <a:stretch>
                                              <a:fillRect/>
                                            </a:stretch>
                                          </a:blipFill>
                                        </p:spPr>
                                        <p:txBody>
                                          <a:bodyPr/>
                                          <a:lstStyle/>
                                          <a:p>
                                            <a:r>
                                              <a:rPr lang="zh-TW" altLang="en-US">
                                                <a:noFill/>
                                              </a:rPr>
                                              <a:t> </a:t>
                                            </a:r>
                                          </a:p>
                                        </p:txBody>
                                      </p:sp>
                                    </mc:Fallback>
                                  </mc:AlternateContent>
                                </p:grpSp>
                                <p:sp>
                                  <p:nvSpPr>
                                    <p:cNvPr id="72" name="手繪多邊形 71"/>
                                    <p:cNvSpPr/>
                                    <p:nvPr/>
                                  </p:nvSpPr>
                                  <p:spPr>
                                    <a:xfrm>
                                      <a:off x="6813076" y="5731955"/>
                                      <a:ext cx="969826" cy="1658714"/>
                                    </a:xfrm>
                                    <a:custGeom>
                                      <a:avLst/>
                                      <a:gdLst>
                                        <a:gd name="connsiteX0" fmla="*/ 0 w 655156"/>
                                        <a:gd name="connsiteY0" fmla="*/ 1028584 h 1028584"/>
                                        <a:gd name="connsiteX1" fmla="*/ 90152 w 655156"/>
                                        <a:gd name="connsiteY1" fmla="*/ 680854 h 1028584"/>
                                        <a:gd name="connsiteX2" fmla="*/ 270456 w 655156"/>
                                        <a:gd name="connsiteY2" fmla="*/ 371761 h 1028584"/>
                                        <a:gd name="connsiteX3" fmla="*/ 489397 w 655156"/>
                                        <a:gd name="connsiteY3" fmla="*/ 127062 h 1028584"/>
                                        <a:gd name="connsiteX4" fmla="*/ 643944 w 655156"/>
                                        <a:gd name="connsiteY4" fmla="*/ 11153 h 1028584"/>
                                        <a:gd name="connsiteX5" fmla="*/ 631065 w 655156"/>
                                        <a:gd name="connsiteY5" fmla="*/ 11153 h 10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156" h="1028584">
                                          <a:moveTo>
                                            <a:pt x="0" y="1028584"/>
                                          </a:moveTo>
                                          <a:cubicBezTo>
                                            <a:pt x="22538" y="909454"/>
                                            <a:pt x="45076" y="790324"/>
                                            <a:pt x="90152" y="680854"/>
                                          </a:cubicBezTo>
                                          <a:cubicBezTo>
                                            <a:pt x="135228" y="571384"/>
                                            <a:pt x="203915" y="464060"/>
                                            <a:pt x="270456" y="371761"/>
                                          </a:cubicBezTo>
                                          <a:cubicBezTo>
                                            <a:pt x="336997" y="279462"/>
                                            <a:pt x="427149" y="187163"/>
                                            <a:pt x="489397" y="127062"/>
                                          </a:cubicBezTo>
                                          <a:cubicBezTo>
                                            <a:pt x="551645" y="66961"/>
                                            <a:pt x="620333" y="30471"/>
                                            <a:pt x="643944" y="11153"/>
                                          </a:cubicBezTo>
                                          <a:cubicBezTo>
                                            <a:pt x="667555" y="-8165"/>
                                            <a:pt x="649310" y="1494"/>
                                            <a:pt x="631065" y="11153"/>
                                          </a:cubicBezTo>
                                        </a:path>
                                      </a:pathLst>
                                    </a:cu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69" name="文字方塊 68"/>
                                  <p:cNvSpPr txBox="1"/>
                                  <p:nvPr/>
                                </p:nvSpPr>
                                <p:spPr>
                                  <a:xfrm>
                                    <a:off x="7852163" y="6095898"/>
                                    <a:ext cx="1504982" cy="329507"/>
                                  </a:xfrm>
                                  <a:prstGeom prst="rect">
                                    <a:avLst/>
                                  </a:prstGeom>
                                  <a:noFill/>
                                </p:spPr>
                                <p:txBody>
                                  <a:bodyPr wrap="square" rtlCol="0">
                                    <a:spAutoFit/>
                                  </a:bodyPr>
                                  <a:lstStyle/>
                                  <a:p>
                                    <a:r>
                                      <a:rPr lang="zh-TW" altLang="en-US" dirty="0" smtClean="0"/>
                                      <a:t>存活 </a:t>
                                    </a:r>
                                    <a:r>
                                      <a:rPr lang="en-US" altLang="zh-TW" dirty="0" smtClean="0"/>
                                      <a:t>(</a:t>
                                    </a:r>
                                    <a:r>
                                      <a:rPr lang="zh-TW" altLang="en-US" dirty="0" smtClean="0"/>
                                      <a:t>履約</a:t>
                                    </a:r>
                                    <a:r>
                                      <a:rPr lang="en-US" altLang="zh-TW" dirty="0" smtClean="0"/>
                                      <a:t>)</a:t>
                                    </a:r>
                                    <a:endParaRPr lang="zh-TW" altLang="en-US" dirty="0"/>
                                  </a:p>
                                </p:txBody>
                              </p:sp>
                              <p:sp>
                                <p:nvSpPr>
                                  <p:cNvPr id="70" name="文字方塊 69"/>
                                  <p:cNvSpPr txBox="1"/>
                                  <p:nvPr/>
                                </p:nvSpPr>
                                <p:spPr>
                                  <a:xfrm>
                                    <a:off x="7092810" y="4177592"/>
                                    <a:ext cx="2445760" cy="576638"/>
                                  </a:xfrm>
                                  <a:prstGeom prst="rect">
                                    <a:avLst/>
                                  </a:prstGeom>
                                  <a:noFill/>
                                </p:spPr>
                                <p:txBody>
                                  <a:bodyPr wrap="square" rtlCol="0">
                                    <a:spAutoFit/>
                                  </a:bodyPr>
                                  <a:lstStyle/>
                                  <a:p>
                                    <a:r>
                                      <a:rPr lang="zh-TW" altLang="en-US" dirty="0" smtClean="0"/>
                                      <a:t>破產     </a:t>
                                    </a:r>
                                    <a:r>
                                      <a:rPr lang="en-US" altLang="zh-TW" dirty="0" smtClean="0"/>
                                      <a:t>SB</a:t>
                                    </a:r>
                                    <a:r>
                                      <a:rPr lang="zh-TW" altLang="en-US" dirty="0" smtClean="0"/>
                                      <a:t>全拿</a:t>
                                    </a:r>
                                    <a:endParaRPr lang="en-US" altLang="zh-TW" dirty="0" smtClean="0"/>
                                  </a:p>
                                  <a:p>
                                    <a:r>
                                      <a:rPr lang="en-US" altLang="zh-TW" dirty="0" smtClean="0"/>
                                      <a:t>GB</a:t>
                                    </a:r>
                                    <a:r>
                                      <a:rPr lang="zh-TW" altLang="en-US" dirty="0" smtClean="0"/>
                                      <a:t>部份 未</a:t>
                                    </a:r>
                                    <a:r>
                                      <a:rPr lang="zh-TW" altLang="en-US" dirty="0"/>
                                      <a:t>履約</a:t>
                                    </a:r>
                                  </a:p>
                                </p:txBody>
                              </p:sp>
                            </p:grpSp>
                            <p:sp>
                              <p:nvSpPr>
                                <p:cNvPr id="67" name="文字方塊 66"/>
                                <p:cNvSpPr txBox="1"/>
                                <p:nvPr/>
                              </p:nvSpPr>
                              <p:spPr>
                                <a:xfrm flipH="1">
                                  <a:off x="5595188" y="3984649"/>
                                  <a:ext cx="1468648" cy="1110966"/>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破產</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SB</a:t>
                                  </a:r>
                                  <a:r>
                                    <a:rPr lang="zh-TW" altLang="en-US" dirty="0" smtClean="0">
                                      <a:latin typeface="微軟正黑體" panose="020B0604030504040204" pitchFamily="34" charset="-120"/>
                                      <a:ea typeface="微軟正黑體" panose="020B0604030504040204" pitchFamily="34" charset="-120"/>
                                    </a:rPr>
                                    <a:t>部分</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GB</a:t>
                                  </a:r>
                                  <a:r>
                                    <a:rPr lang="zh-TW" altLang="en-US" dirty="0" smtClean="0">
                                      <a:latin typeface="微軟正黑體" panose="020B0604030504040204" pitchFamily="34" charset="-120"/>
                                      <a:ea typeface="微軟正黑體" panose="020B0604030504040204" pitchFamily="34" charset="-120"/>
                                    </a:rPr>
                                    <a:t>無</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未</a:t>
                                  </a:r>
                                  <a:r>
                                    <a:rPr lang="zh-TW" altLang="en-US" dirty="0">
                                      <a:latin typeface="微軟正黑體" panose="020B0604030504040204" pitchFamily="34" charset="-120"/>
                                      <a:ea typeface="微軟正黑體" panose="020B0604030504040204" pitchFamily="34" charset="-120"/>
                                    </a:rPr>
                                    <a:t>履約</a:t>
                                  </a:r>
                                  <a:endParaRPr lang="zh-TW" altLang="en-US" dirty="0"/>
                                </a:p>
                              </p:txBody>
                            </p:sp>
                          </p:grpSp>
                        </p:grpSp>
                        <p:cxnSp>
                          <p:nvCxnSpPr>
                            <p:cNvPr id="58" name="直線接點 57"/>
                            <p:cNvCxnSpPr/>
                            <p:nvPr/>
                          </p:nvCxnSpPr>
                          <p:spPr>
                            <a:xfrm flipH="1" flipV="1">
                              <a:off x="7777945" y="3116968"/>
                              <a:ext cx="26713" cy="3959518"/>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9" name="矩形 58"/>
                                <p:cNvSpPr/>
                                <p:nvPr/>
                              </p:nvSpPr>
                              <p:spPr>
                                <a:xfrm>
                                  <a:off x="7445100" y="2720643"/>
                                  <a:ext cx="1240789"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59" name="矩形 58"/>
                                <p:cNvSpPr>
                                  <a:spLocks noRot="1" noChangeAspect="1" noMove="1" noResize="1" noEditPoints="1" noAdjustHandles="1" noChangeArrowheads="1" noChangeShapeType="1" noTextEdit="1"/>
                                </p:cNvSpPr>
                                <p:nvPr/>
                              </p:nvSpPr>
                              <p:spPr>
                                <a:xfrm>
                                  <a:off x="7445100" y="2720643"/>
                                  <a:ext cx="1240789" cy="393121"/>
                                </a:xfrm>
                                <a:prstGeom prst="rect">
                                  <a:avLst/>
                                </a:prstGeom>
                                <a:blipFill rotWithShape="0">
                                  <a:blip r:embed="rId2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0" name="矩形 59"/>
                                <p:cNvSpPr/>
                                <p:nvPr/>
                              </p:nvSpPr>
                              <p:spPr>
                                <a:xfrm>
                                  <a:off x="6849183" y="5503222"/>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4</m:t>
                                            </m:r>
                                          </m:sub>
                                        </m:sSub>
                                      </m:oMath>
                                    </m:oMathPara>
                                  </a14:m>
                                  <a:endParaRPr lang="zh-TW" altLang="en-US" dirty="0"/>
                                </a:p>
                              </p:txBody>
                            </p:sp>
                          </mc:Choice>
                          <mc:Fallback xmlns="">
                            <p:sp>
                              <p:nvSpPr>
                                <p:cNvPr id="60" name="矩形 59"/>
                                <p:cNvSpPr>
                                  <a:spLocks noRot="1" noChangeAspect="1" noMove="1" noResize="1" noEditPoints="1" noAdjustHandles="1" noChangeArrowheads="1" noChangeShapeType="1" noTextEdit="1"/>
                                </p:cNvSpPr>
                                <p:nvPr/>
                              </p:nvSpPr>
                              <p:spPr>
                                <a:xfrm>
                                  <a:off x="6849183" y="5503222"/>
                                  <a:ext cx="477951" cy="369332"/>
                                </a:xfrm>
                                <a:prstGeom prst="rect">
                                  <a:avLst/>
                                </a:prstGeom>
                                <a:blipFill rotWithShape="0">
                                  <a:blip r:embed="rId24"/>
                                  <a:stretch>
                                    <a:fillRect/>
                                  </a:stretch>
                                </a:blipFill>
                              </p:spPr>
                              <p:txBody>
                                <a:bodyPr/>
                                <a:lstStyle/>
                                <a:p>
                                  <a:r>
                                    <a:rPr lang="zh-TW" altLang="en-US">
                                      <a:noFill/>
                                    </a:rPr>
                                    <a:t> </a:t>
                                  </a:r>
                                </a:p>
                              </p:txBody>
                            </p:sp>
                          </mc:Fallback>
                        </mc:AlternateContent>
                        <p:sp>
                          <p:nvSpPr>
                            <p:cNvPr id="61" name="手繪多邊形 60"/>
                            <p:cNvSpPr/>
                            <p:nvPr/>
                          </p:nvSpPr>
                          <p:spPr>
                            <a:xfrm>
                              <a:off x="4307245" y="4860589"/>
                              <a:ext cx="2176530" cy="371881"/>
                            </a:xfrm>
                            <a:custGeom>
                              <a:avLst/>
                              <a:gdLst>
                                <a:gd name="connsiteX0" fmla="*/ 0 w 2176530"/>
                                <a:gd name="connsiteY0" fmla="*/ 0 h 334851"/>
                                <a:gd name="connsiteX1" fmla="*/ 1004552 w 2176530"/>
                                <a:gd name="connsiteY1" fmla="*/ 103031 h 334851"/>
                                <a:gd name="connsiteX2" fmla="*/ 1687133 w 2176530"/>
                                <a:gd name="connsiteY2" fmla="*/ 206062 h 334851"/>
                                <a:gd name="connsiteX3" fmla="*/ 2176530 w 2176530"/>
                                <a:gd name="connsiteY3" fmla="*/ 334851 h 334851"/>
                              </a:gdLst>
                              <a:ahLst/>
                              <a:cxnLst>
                                <a:cxn ang="0">
                                  <a:pos x="connsiteX0" y="connsiteY0"/>
                                </a:cxn>
                                <a:cxn ang="0">
                                  <a:pos x="connsiteX1" y="connsiteY1"/>
                                </a:cxn>
                                <a:cxn ang="0">
                                  <a:pos x="connsiteX2" y="connsiteY2"/>
                                </a:cxn>
                                <a:cxn ang="0">
                                  <a:pos x="connsiteX3" y="connsiteY3"/>
                                </a:cxn>
                              </a:cxnLst>
                              <a:rect l="l" t="t" r="r" b="b"/>
                              <a:pathLst>
                                <a:path w="2176530" h="334851">
                                  <a:moveTo>
                                    <a:pt x="0" y="0"/>
                                  </a:moveTo>
                                  <a:lnTo>
                                    <a:pt x="1004552" y="103031"/>
                                  </a:lnTo>
                                  <a:cubicBezTo>
                                    <a:pt x="1285741" y="137375"/>
                                    <a:pt x="1491803" y="167425"/>
                                    <a:pt x="1687133" y="206062"/>
                                  </a:cubicBezTo>
                                  <a:cubicBezTo>
                                    <a:pt x="1882463" y="244699"/>
                                    <a:pt x="2029496" y="289775"/>
                                    <a:pt x="2176530" y="334851"/>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文字方塊 61"/>
                            <p:cNvSpPr txBox="1"/>
                            <p:nvPr/>
                          </p:nvSpPr>
                          <p:spPr>
                            <a:xfrm flipH="1">
                              <a:off x="5942449" y="5310374"/>
                              <a:ext cx="1468648" cy="504350"/>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部分</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  GB</a:t>
                              </a:r>
                              <a:r>
                                <a:rPr lang="zh-TW" altLang="en-US" sz="1400" dirty="0" smtClean="0">
                                  <a:latin typeface="微軟正黑體" panose="020B0604030504040204" pitchFamily="34" charset="-120"/>
                                  <a:ea typeface="微軟正黑體" panose="020B0604030504040204" pitchFamily="34" charset="-120"/>
                                </a:rPr>
                                <a:t>無 履約</a:t>
                              </a:r>
                              <a:endParaRPr lang="zh-TW" altLang="en-US" sz="1400" dirty="0"/>
                            </a:p>
                          </p:txBody>
                        </p:sp>
                      </p:grpSp>
                      <p:cxnSp>
                        <p:nvCxnSpPr>
                          <p:cNvPr id="54" name="直線接點 53"/>
                          <p:cNvCxnSpPr/>
                          <p:nvPr/>
                        </p:nvCxnSpPr>
                        <p:spPr>
                          <a:xfrm>
                            <a:off x="4602985" y="4580485"/>
                            <a:ext cx="4937894" cy="1433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5" name="矩形 54"/>
                              <p:cNvSpPr/>
                              <p:nvPr/>
                            </p:nvSpPr>
                            <p:spPr>
                              <a:xfrm>
                                <a:off x="3335900" y="4321263"/>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78" name="矩形 77"/>
                              <p:cNvSpPr>
                                <a:spLocks noRot="1" noChangeAspect="1" noMove="1" noResize="1" noEditPoints="1" noAdjustHandles="1" noChangeArrowheads="1" noChangeShapeType="1" noTextEdit="1"/>
                              </p:cNvSpPr>
                              <p:nvPr/>
                            </p:nvSpPr>
                            <p:spPr>
                              <a:xfrm>
                                <a:off x="3335900" y="4321263"/>
                                <a:ext cx="1240788" cy="393121"/>
                              </a:xfrm>
                              <a:prstGeom prst="rect">
                                <a:avLst/>
                              </a:prstGeom>
                              <a:blipFill rotWithShape="0">
                                <a:blip r:embed="rId12"/>
                                <a:stretch>
                                  <a:fillRect b="-3125"/>
                                </a:stretch>
                              </a:blipFill>
                            </p:spPr>
                            <p:txBody>
                              <a:bodyPr/>
                              <a:lstStyle/>
                              <a:p>
                                <a:r>
                                  <a:rPr lang="zh-TW" altLang="en-US">
                                    <a:noFill/>
                                  </a:rPr>
                                  <a:t> </a:t>
                                </a:r>
                              </a:p>
                            </p:txBody>
                          </p:sp>
                        </mc:Fallback>
                      </mc:AlternateContent>
                      <p:sp>
                        <p:nvSpPr>
                          <p:cNvPr id="56" name="手繪多邊形 55"/>
                          <p:cNvSpPr/>
                          <p:nvPr/>
                        </p:nvSpPr>
                        <p:spPr>
                          <a:xfrm rot="4451408">
                            <a:off x="4932306" y="4950299"/>
                            <a:ext cx="1933725" cy="1699605"/>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mc:AlternateContent xmlns:mc="http://schemas.openxmlformats.org/markup-compatibility/2006" xmlns:a14="http://schemas.microsoft.com/office/drawing/2010/main">
                    <mc:Choice Requires="a14">
                      <p:sp>
                        <p:nvSpPr>
                          <p:cNvPr id="48" name="矩形 47"/>
                          <p:cNvSpPr/>
                          <p:nvPr/>
                        </p:nvSpPr>
                        <p:spPr>
                          <a:xfrm>
                            <a:off x="7084655" y="6410481"/>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48" name="矩形 47"/>
                          <p:cNvSpPr>
                            <a:spLocks noRot="1" noChangeAspect="1" noMove="1" noResize="1" noEditPoints="1" noAdjustHandles="1" noChangeArrowheads="1" noChangeShapeType="1" noTextEdit="1"/>
                          </p:cNvSpPr>
                          <p:nvPr/>
                        </p:nvSpPr>
                        <p:spPr>
                          <a:xfrm>
                            <a:off x="7084655" y="6410481"/>
                            <a:ext cx="1240788" cy="393121"/>
                          </a:xfrm>
                          <a:prstGeom prst="rect">
                            <a:avLst/>
                          </a:prstGeom>
                          <a:blipFill rotWithShape="0">
                            <a:blip r:embed="rId25"/>
                            <a:stretch>
                              <a:fillRect b="-3125"/>
                            </a:stretch>
                          </a:blipFill>
                        </p:spPr>
                        <p:txBody>
                          <a:bodyPr/>
                          <a:lstStyle/>
                          <a:p>
                            <a:r>
                              <a:rPr lang="zh-TW" altLang="en-US">
                                <a:noFill/>
                              </a:rPr>
                              <a:t> </a:t>
                            </a:r>
                          </a:p>
                        </p:txBody>
                      </p:sp>
                    </mc:Fallback>
                  </mc:AlternateContent>
                  <p:sp>
                    <p:nvSpPr>
                      <p:cNvPr id="49" name="矩形 48"/>
                      <p:cNvSpPr/>
                      <p:nvPr/>
                    </p:nvSpPr>
                    <p:spPr>
                      <a:xfrm>
                        <a:off x="5235680" y="5025073"/>
                        <a:ext cx="1107996" cy="646331"/>
                      </a:xfrm>
                      <a:prstGeom prst="rect">
                        <a:avLst/>
                      </a:prstGeom>
                    </p:spPr>
                    <p:txBody>
                      <a:bodyPr wrap="none">
                        <a:spAutoFit/>
                      </a:bodyPr>
                      <a:lstStyle/>
                      <a:p>
                        <a:r>
                          <a:rPr lang="zh-TW" altLang="en-US" dirty="0" smtClean="0">
                            <a:latin typeface="微軟正黑體" panose="020B0604030504040204" pitchFamily="34" charset="-120"/>
                            <a:ea typeface="微軟正黑體" panose="020B0604030504040204" pitchFamily="34" charset="-120"/>
                          </a:rPr>
                          <a:t>破產  </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不足支付</a:t>
                        </a:r>
                        <a:endParaRPr lang="zh-TW" altLang="en-US" dirty="0"/>
                      </a:p>
                    </p:txBody>
                  </p:sp>
                  <mc:AlternateContent xmlns:mc="http://schemas.openxmlformats.org/markup-compatibility/2006" xmlns:a14="http://schemas.microsoft.com/office/drawing/2010/main">
                    <mc:Choice Requires="a14">
                      <p:sp>
                        <p:nvSpPr>
                          <p:cNvPr id="50" name="矩形 49"/>
                          <p:cNvSpPr/>
                          <p:nvPr/>
                        </p:nvSpPr>
                        <p:spPr>
                          <a:xfrm>
                            <a:off x="5745554" y="4705566"/>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5</m:t>
                                      </m:r>
                                    </m:sub>
                                  </m:sSub>
                                </m:oMath>
                              </m:oMathPara>
                            </a14:m>
                            <a:endParaRPr lang="zh-TW" altLang="en-US" dirty="0"/>
                          </a:p>
                        </p:txBody>
                      </p:sp>
                    </mc:Choice>
                    <mc:Fallback xmlns="">
                      <p:sp>
                        <p:nvSpPr>
                          <p:cNvPr id="50" name="矩形 49"/>
                          <p:cNvSpPr>
                            <a:spLocks noRot="1" noChangeAspect="1" noMove="1" noResize="1" noEditPoints="1" noAdjustHandles="1" noChangeArrowheads="1" noChangeShapeType="1" noTextEdit="1"/>
                          </p:cNvSpPr>
                          <p:nvPr/>
                        </p:nvSpPr>
                        <p:spPr>
                          <a:xfrm>
                            <a:off x="5745554" y="4705566"/>
                            <a:ext cx="477951" cy="369332"/>
                          </a:xfrm>
                          <a:prstGeom prst="rect">
                            <a:avLst/>
                          </a:prstGeom>
                          <a:blipFill rotWithShape="0">
                            <a:blip r:embed="rId26"/>
                            <a:stretch>
                              <a:fillRect/>
                            </a:stretch>
                          </a:blipFill>
                        </p:spPr>
                        <p:txBody>
                          <a:bodyPr/>
                          <a:lstStyle/>
                          <a:p>
                            <a:r>
                              <a:rPr lang="zh-TW" altLang="en-US">
                                <a:noFill/>
                              </a:rPr>
                              <a:t> </a:t>
                            </a:r>
                          </a:p>
                        </p:txBody>
                      </p:sp>
                    </mc:Fallback>
                  </mc:AlternateContent>
                </p:grpSp>
              </p:grpSp>
              <p:sp>
                <p:nvSpPr>
                  <p:cNvPr id="43" name="文字方塊 42"/>
                  <p:cNvSpPr txBox="1"/>
                  <p:nvPr/>
                </p:nvSpPr>
                <p:spPr>
                  <a:xfrm>
                    <a:off x="8975638" y="3872864"/>
                    <a:ext cx="1603731" cy="369332"/>
                  </a:xfrm>
                  <a:prstGeom prst="rect">
                    <a:avLst/>
                  </a:prstGeom>
                  <a:noFill/>
                </p:spPr>
                <p:txBody>
                  <a:bodyPr wrap="square" rtlCol="0">
                    <a:spAutoFit/>
                  </a:bodyPr>
                  <a:lstStyle/>
                  <a:p>
                    <a:r>
                      <a:rPr lang="zh-TW" altLang="en-US" dirty="0" smtClean="0"/>
                      <a:t>存活</a:t>
                    </a:r>
                    <a:r>
                      <a:rPr lang="en-US" altLang="zh-TW" dirty="0" smtClean="0"/>
                      <a:t>(</a:t>
                    </a:r>
                    <a:r>
                      <a:rPr lang="zh-TW" altLang="en-US" dirty="0" smtClean="0"/>
                      <a:t>未履約</a:t>
                    </a:r>
                    <a:r>
                      <a:rPr lang="en-US" altLang="zh-TW" dirty="0" smtClean="0"/>
                      <a:t>)</a:t>
                    </a:r>
                    <a:endParaRPr lang="zh-TW" altLang="en-US" dirty="0"/>
                  </a:p>
                </p:txBody>
              </p:sp>
            </p:grpSp>
            <p:sp>
              <p:nvSpPr>
                <p:cNvPr id="41" name="手繪多邊形 40"/>
                <p:cNvSpPr/>
                <p:nvPr/>
              </p:nvSpPr>
              <p:spPr>
                <a:xfrm rot="4451408">
                  <a:off x="8382922" y="2895255"/>
                  <a:ext cx="744306" cy="607511"/>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9" name="手繪多邊形 38"/>
              <p:cNvSpPr/>
              <p:nvPr/>
            </p:nvSpPr>
            <p:spPr>
              <a:xfrm rot="203964">
                <a:off x="8409328" y="3610652"/>
                <a:ext cx="543267" cy="1223076"/>
              </a:xfrm>
              <a:custGeom>
                <a:avLst/>
                <a:gdLst>
                  <a:gd name="connsiteX0" fmla="*/ 0 w 231820"/>
                  <a:gd name="connsiteY0" fmla="*/ 0 h 824248"/>
                  <a:gd name="connsiteX1" fmla="*/ 90153 w 231820"/>
                  <a:gd name="connsiteY1" fmla="*/ 193183 h 824248"/>
                  <a:gd name="connsiteX2" fmla="*/ 180305 w 231820"/>
                  <a:gd name="connsiteY2" fmla="*/ 515155 h 824248"/>
                  <a:gd name="connsiteX3" fmla="*/ 231820 w 231820"/>
                  <a:gd name="connsiteY3" fmla="*/ 824248 h 824248"/>
                </a:gdLst>
                <a:ahLst/>
                <a:cxnLst>
                  <a:cxn ang="0">
                    <a:pos x="connsiteX0" y="connsiteY0"/>
                  </a:cxn>
                  <a:cxn ang="0">
                    <a:pos x="connsiteX1" y="connsiteY1"/>
                  </a:cxn>
                  <a:cxn ang="0">
                    <a:pos x="connsiteX2" y="connsiteY2"/>
                  </a:cxn>
                  <a:cxn ang="0">
                    <a:pos x="connsiteX3" y="connsiteY3"/>
                  </a:cxn>
                </a:cxnLst>
                <a:rect l="l" t="t" r="r" b="b"/>
                <a:pathLst>
                  <a:path w="231820" h="824248">
                    <a:moveTo>
                      <a:pt x="0" y="0"/>
                    </a:moveTo>
                    <a:cubicBezTo>
                      <a:pt x="30051" y="53662"/>
                      <a:pt x="60102" y="107324"/>
                      <a:pt x="90153" y="193183"/>
                    </a:cubicBezTo>
                    <a:cubicBezTo>
                      <a:pt x="120204" y="279042"/>
                      <a:pt x="156694" y="409978"/>
                      <a:pt x="180305" y="515155"/>
                    </a:cubicBezTo>
                    <a:cubicBezTo>
                      <a:pt x="203916" y="620332"/>
                      <a:pt x="217868" y="722290"/>
                      <a:pt x="231820" y="824248"/>
                    </a:cubicBezTo>
                  </a:path>
                </a:pathLst>
              </a:custGeom>
              <a:no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7" name="手繪多邊形 36"/>
            <p:cNvSpPr/>
            <p:nvPr/>
          </p:nvSpPr>
          <p:spPr>
            <a:xfrm rot="203964">
              <a:off x="8732174" y="5251156"/>
              <a:ext cx="177821" cy="368994"/>
            </a:xfrm>
            <a:custGeom>
              <a:avLst/>
              <a:gdLst>
                <a:gd name="connsiteX0" fmla="*/ 0 w 231820"/>
                <a:gd name="connsiteY0" fmla="*/ 0 h 824248"/>
                <a:gd name="connsiteX1" fmla="*/ 90153 w 231820"/>
                <a:gd name="connsiteY1" fmla="*/ 193183 h 824248"/>
                <a:gd name="connsiteX2" fmla="*/ 180305 w 231820"/>
                <a:gd name="connsiteY2" fmla="*/ 515155 h 824248"/>
                <a:gd name="connsiteX3" fmla="*/ 231820 w 231820"/>
                <a:gd name="connsiteY3" fmla="*/ 824248 h 824248"/>
              </a:gdLst>
              <a:ahLst/>
              <a:cxnLst>
                <a:cxn ang="0">
                  <a:pos x="connsiteX0" y="connsiteY0"/>
                </a:cxn>
                <a:cxn ang="0">
                  <a:pos x="connsiteX1" y="connsiteY1"/>
                </a:cxn>
                <a:cxn ang="0">
                  <a:pos x="connsiteX2" y="connsiteY2"/>
                </a:cxn>
                <a:cxn ang="0">
                  <a:pos x="connsiteX3" y="connsiteY3"/>
                </a:cxn>
              </a:cxnLst>
              <a:rect l="l" t="t" r="r" b="b"/>
              <a:pathLst>
                <a:path w="231820" h="824248">
                  <a:moveTo>
                    <a:pt x="0" y="0"/>
                  </a:moveTo>
                  <a:cubicBezTo>
                    <a:pt x="30051" y="53662"/>
                    <a:pt x="60102" y="107324"/>
                    <a:pt x="90153" y="193183"/>
                  </a:cubicBezTo>
                  <a:cubicBezTo>
                    <a:pt x="120204" y="279042"/>
                    <a:pt x="156694" y="409978"/>
                    <a:pt x="180305" y="515155"/>
                  </a:cubicBezTo>
                  <a:cubicBezTo>
                    <a:pt x="203916" y="620332"/>
                    <a:pt x="217868" y="722290"/>
                    <a:pt x="231820" y="824248"/>
                  </a:cubicBezTo>
                </a:path>
              </a:pathLst>
            </a:custGeom>
            <a:no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85" name="文字方塊 84"/>
          <p:cNvSpPr txBox="1"/>
          <p:nvPr/>
        </p:nvSpPr>
        <p:spPr>
          <a:xfrm>
            <a:off x="6971152" y="5783313"/>
            <a:ext cx="1112864" cy="776406"/>
          </a:xfrm>
          <a:prstGeom prst="rect">
            <a:avLst/>
          </a:prstGeom>
          <a:noFill/>
        </p:spPr>
        <p:txBody>
          <a:bodyPr wrap="square" rtlCol="0">
            <a:spAutoFit/>
          </a:bodyPr>
          <a:lstStyle/>
          <a:p>
            <a:r>
              <a:rPr lang="zh-TW" altLang="en-US" sz="1200" dirty="0">
                <a:latin typeface="微軟正黑體" panose="020B0604030504040204" pitchFamily="34" charset="-120"/>
                <a:ea typeface="微軟正黑體" panose="020B0604030504040204" pitchFamily="34" charset="-120"/>
              </a:rPr>
              <a:t>破產 </a:t>
            </a:r>
            <a:r>
              <a:rPr lang="en-US" altLang="zh-TW" sz="1200" dirty="0">
                <a:latin typeface="微軟正黑體" panose="020B0604030504040204" pitchFamily="34" charset="-120"/>
                <a:ea typeface="微軟正黑體" panose="020B0604030504040204" pitchFamily="34" charset="-120"/>
              </a:rPr>
              <a:t>SB</a:t>
            </a:r>
            <a:r>
              <a:rPr lang="zh-TW" altLang="en-US" sz="1200" dirty="0">
                <a:latin typeface="微軟正黑體" panose="020B0604030504040204" pitchFamily="34" charset="-120"/>
                <a:ea typeface="微軟正黑體" panose="020B0604030504040204" pitchFamily="34" charset="-120"/>
              </a:rPr>
              <a:t>全拿 </a:t>
            </a:r>
            <a:r>
              <a:rPr lang="en-US" altLang="zh-TW" sz="1200" dirty="0">
                <a:latin typeface="微軟正黑體" panose="020B0604030504040204" pitchFamily="34" charset="-120"/>
                <a:ea typeface="微軟正黑體" panose="020B0604030504040204" pitchFamily="34" charset="-120"/>
              </a:rPr>
              <a:t>GB</a:t>
            </a:r>
            <a:r>
              <a:rPr lang="zh-TW" altLang="en-US" sz="1200" dirty="0" smtClean="0">
                <a:latin typeface="微軟正黑體" panose="020B0604030504040204" pitchFamily="34" charset="-120"/>
                <a:ea typeface="微軟正黑體" panose="020B0604030504040204" pitchFamily="34" charset="-120"/>
              </a:rPr>
              <a:t>部份</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latin typeface="微軟正黑體" panose="020B0604030504040204" pitchFamily="34" charset="-120"/>
                <a:ea typeface="微軟正黑體" panose="020B0604030504040204" pitchFamily="34" charset="-120"/>
              </a:rPr>
              <a:t>履約</a:t>
            </a:r>
            <a:r>
              <a:rPr lang="en-US" altLang="zh-TW" sz="1200" dirty="0" smtClean="0">
                <a:latin typeface="微軟正黑體" panose="020B0604030504040204" pitchFamily="34" charset="-120"/>
                <a:ea typeface="微軟正黑體" panose="020B0604030504040204" pitchFamily="34" charset="-120"/>
              </a:rPr>
              <a:t>)</a:t>
            </a:r>
            <a:endParaRPr lang="en-US" altLang="zh-TW" sz="1200" dirty="0">
              <a:latin typeface="微軟正黑體" panose="020B0604030504040204" pitchFamily="34" charset="-120"/>
              <a:ea typeface="微軟正黑體" panose="020B0604030504040204" pitchFamily="34" charset="-120"/>
            </a:endParaRPr>
          </a:p>
          <a:p>
            <a:endParaRPr lang="zh-TW" altLang="en-US" sz="1200" dirty="0"/>
          </a:p>
        </p:txBody>
      </p:sp>
      <p:cxnSp>
        <p:nvCxnSpPr>
          <p:cNvPr id="87" name="直線單箭頭接點 86"/>
          <p:cNvCxnSpPr/>
          <p:nvPr/>
        </p:nvCxnSpPr>
        <p:spPr>
          <a:xfrm flipH="1">
            <a:off x="7653248" y="3478688"/>
            <a:ext cx="504657" cy="22148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9" name="矩形 88"/>
              <p:cNvSpPr/>
              <p:nvPr/>
            </p:nvSpPr>
            <p:spPr>
              <a:xfrm>
                <a:off x="549739" y="912543"/>
                <a:ext cx="4864024"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ea typeface="Cambria Math" panose="02040503050406030204" pitchFamily="18" charset="0"/>
                            </a:rPr>
                          </m:ctrlPr>
                        </m:sSubPr>
                        <m:e>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&gt;</m:t>
                              </m:r>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5_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r>
                            <a:rPr lang="en-US" altLang="zh-TW" i="1" dirty="0">
                              <a:latin typeface="Cambria Math" panose="02040503050406030204" pitchFamily="18" charset="0"/>
                              <a:ea typeface="Cambria Math" panose="02040503050406030204" pitchFamily="18" charset="0"/>
                            </a:rPr>
                            <m:t>&gt;</m:t>
                          </m:r>
                          <m:r>
                            <a:rPr lang="en-US" altLang="zh-TW" i="1">
                              <a:latin typeface="Cambria Math" panose="02040503050406030204" pitchFamily="18" charset="0"/>
                              <a:ea typeface="Cambria Math" panose="02040503050406030204" pitchFamily="18" charset="0"/>
                            </a:rPr>
                            <m:t>𝑑</m:t>
                          </m:r>
                        </m:e>
                        <m:sub>
                          <m:r>
                            <a:rPr lang="en-US" altLang="zh-TW" i="1">
                              <a:latin typeface="Cambria Math" panose="02040503050406030204" pitchFamily="18" charset="0"/>
                              <a:ea typeface="Cambria Math" panose="02040503050406030204" pitchFamily="18" charset="0"/>
                            </a:rPr>
                            <m:t>2</m:t>
                          </m:r>
                        </m:sub>
                      </m:sSub>
                      <m:r>
                        <a:rPr lang="en-US" altLang="zh-TW" i="1">
                          <a:latin typeface="Cambria Math" panose="02040503050406030204" pitchFamily="18" charset="0"/>
                          <a:ea typeface="Cambria Math" panose="02040503050406030204" pitchFamily="18" charset="0"/>
                        </a:rPr>
                        <m:t>&gt;</m:t>
                      </m:r>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𝑑</m:t>
                          </m:r>
                        </m:e>
                        <m:sub>
                          <m:r>
                            <a:rPr lang="en-US" altLang="zh-TW" i="1">
                              <a:latin typeface="Cambria Math" panose="02040503050406030204" pitchFamily="18" charset="0"/>
                              <a:ea typeface="Cambria Math" panose="02040503050406030204" pitchFamily="18" charset="0"/>
                            </a:rPr>
                            <m:t>3</m:t>
                          </m:r>
                        </m:sub>
                      </m:sSub>
                      <m:r>
                        <a:rPr lang="en-US" altLang="zh-TW" i="1">
                          <a:latin typeface="Cambria Math" panose="02040503050406030204" pitchFamily="18" charset="0"/>
                          <a:ea typeface="Cambria Math" panose="02040503050406030204" pitchFamily="18" charset="0"/>
                        </a:rPr>
                        <m:t>&gt;</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1_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89" name="矩形 88"/>
              <p:cNvSpPr>
                <a:spLocks noRot="1" noChangeAspect="1" noMove="1" noResize="1" noEditPoints="1" noAdjustHandles="1" noChangeArrowheads="1" noChangeShapeType="1" noTextEdit="1"/>
              </p:cNvSpPr>
              <p:nvPr/>
            </p:nvSpPr>
            <p:spPr>
              <a:xfrm>
                <a:off x="549739" y="912543"/>
                <a:ext cx="4864024" cy="393121"/>
              </a:xfrm>
              <a:prstGeom prst="rect">
                <a:avLst/>
              </a:prstGeom>
              <a:blipFill rotWithShape="0">
                <a:blip r:embed="rId27"/>
                <a:stretch>
                  <a:fillRect b="-3125"/>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0" name="矩形 89"/>
              <p:cNvSpPr/>
              <p:nvPr/>
            </p:nvSpPr>
            <p:spPr>
              <a:xfrm>
                <a:off x="549739" y="1442360"/>
                <a:ext cx="2597121" cy="40421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solidFill>
                                <a:schemeClr val="tx1"/>
                              </a:solidFill>
                              <a:latin typeface="Cambria Math" panose="02040503050406030204" pitchFamily="18" charset="0"/>
                              <a:ea typeface="Cambria Math" panose="02040503050406030204" pitchFamily="18" charset="0"/>
                            </a:rPr>
                          </m:ctrlPr>
                        </m:sSubPr>
                        <m:e>
                          <m:r>
                            <a:rPr lang="en-US" altLang="zh-TW" i="1" dirty="0">
                              <a:solidFill>
                                <a:schemeClr val="tx1"/>
                              </a:solidFill>
                              <a:latin typeface="Cambria Math" panose="02040503050406030204" pitchFamily="18" charset="0"/>
                              <a:ea typeface="Cambria Math" panose="02040503050406030204" pitchFamily="18" charset="0"/>
                            </a:rPr>
                            <m:t>𝑑</m:t>
                          </m:r>
                        </m:e>
                        <m:sub>
                          <m:r>
                            <a:rPr lang="en-US" altLang="zh-TW" i="1" dirty="0">
                              <a:solidFill>
                                <a:schemeClr val="tx1"/>
                              </a:solidFill>
                              <a:latin typeface="Cambria Math" panose="02040503050406030204" pitchFamily="18" charset="0"/>
                              <a:ea typeface="Cambria Math" panose="02040503050406030204" pitchFamily="18" charset="0"/>
                            </a:rPr>
                            <m:t>4_</m:t>
                          </m:r>
                          <m:sSub>
                            <m:sSubPr>
                              <m:ctrlPr>
                                <a:rPr lang="en-US" altLang="zh-TW" i="1" dirty="0">
                                  <a:solidFill>
                                    <a:schemeClr val="tx1"/>
                                  </a:solidFill>
                                  <a:latin typeface="Cambria Math" panose="02040503050406030204" pitchFamily="18" charset="0"/>
                                  <a:ea typeface="Cambria Math" panose="02040503050406030204" pitchFamily="18" charset="0"/>
                                </a:rPr>
                              </m:ctrlPr>
                            </m:sSubPr>
                            <m:e>
                              <m:r>
                                <a:rPr lang="en-US" altLang="zh-TW" i="1" dirty="0">
                                  <a:solidFill>
                                    <a:schemeClr val="tx1"/>
                                  </a:solidFill>
                                  <a:latin typeface="Cambria Math" panose="02040503050406030204" pitchFamily="18" charset="0"/>
                                  <a:ea typeface="Cambria Math" panose="02040503050406030204" pitchFamily="18" charset="0"/>
                                </a:rPr>
                                <m:t>𝑏</m:t>
                              </m:r>
                            </m:e>
                            <m:sub>
                              <m:r>
                                <a:rPr lang="en-US" altLang="zh-TW" b="0" i="1" dirty="0" smtClean="0">
                                  <a:solidFill>
                                    <a:schemeClr val="tx1"/>
                                  </a:solidFill>
                                  <a:latin typeface="Cambria Math" panose="02040503050406030204" pitchFamily="18" charset="0"/>
                                  <a:ea typeface="Cambria Math" panose="02040503050406030204" pitchFamily="18" charset="0"/>
                                </a:rPr>
                                <m:t>2</m:t>
                              </m:r>
                            </m:sub>
                          </m:sSub>
                          <m:r>
                            <a:rPr lang="en-US" altLang="zh-TW" i="1" dirty="0">
                              <a:solidFill>
                                <a:schemeClr val="tx1"/>
                              </a:solidFill>
                              <a:latin typeface="Cambria Math" panose="02040503050406030204" pitchFamily="18" charset="0"/>
                              <a:ea typeface="Cambria Math" panose="02040503050406030204" pitchFamily="18" charset="0"/>
                            </a:rPr>
                            <m:t>_</m:t>
                          </m:r>
                          <m:r>
                            <a:rPr lang="en-US" altLang="zh-TW" i="1" dirty="0">
                              <a:solidFill>
                                <a:schemeClr val="tx1"/>
                              </a:solidFill>
                              <a:latin typeface="Cambria Math" panose="02040503050406030204" pitchFamily="18" charset="0"/>
                              <a:ea typeface="Cambria Math" panose="02040503050406030204" pitchFamily="18" charset="0"/>
                            </a:rPr>
                            <m:t>𝑎𝑠𝑦𝑚</m:t>
                          </m:r>
                        </m:sub>
                      </m:sSub>
                      <m:r>
                        <a:rPr lang="en-US" altLang="zh-TW" i="1">
                          <a:solidFill>
                            <a:schemeClr val="tx1"/>
                          </a:solidFill>
                          <a:latin typeface="Cambria Math" panose="02040503050406030204" pitchFamily="18" charset="0"/>
                          <a:ea typeface="Cambria Math" panose="02040503050406030204" pitchFamily="18" charset="0"/>
                        </a:rPr>
                        <m:t>&gt;</m:t>
                      </m:r>
                      <m:sSub>
                        <m:sSubPr>
                          <m:ctrlPr>
                            <a:rPr lang="en-US" altLang="zh-TW" i="1" dirty="0">
                              <a:solidFill>
                                <a:schemeClr val="tx1"/>
                              </a:solidFill>
                              <a:latin typeface="Cambria Math" panose="02040503050406030204" pitchFamily="18" charset="0"/>
                              <a:ea typeface="Cambria Math" panose="02040503050406030204" pitchFamily="18" charset="0"/>
                            </a:rPr>
                          </m:ctrlPr>
                        </m:sSubPr>
                        <m:e>
                          <m:r>
                            <a:rPr lang="en-US" altLang="zh-TW" i="1" dirty="0">
                              <a:solidFill>
                                <a:schemeClr val="tx1"/>
                              </a:solidFill>
                              <a:latin typeface="Cambria Math" panose="02040503050406030204" pitchFamily="18" charset="0"/>
                              <a:ea typeface="Cambria Math" panose="02040503050406030204" pitchFamily="18" charset="0"/>
                            </a:rPr>
                            <m:t>𝑑</m:t>
                          </m:r>
                        </m:e>
                        <m:sub>
                          <m:r>
                            <a:rPr lang="en-US" altLang="zh-TW" i="1" dirty="0">
                              <a:solidFill>
                                <a:schemeClr val="tx1"/>
                              </a:solidFill>
                              <a:latin typeface="Cambria Math" panose="02040503050406030204" pitchFamily="18" charset="0"/>
                              <a:ea typeface="Cambria Math" panose="02040503050406030204" pitchFamily="18" charset="0"/>
                            </a:rPr>
                            <m:t>5_</m:t>
                          </m:r>
                          <m:sSub>
                            <m:sSubPr>
                              <m:ctrlPr>
                                <a:rPr lang="en-US" altLang="zh-TW" i="1" dirty="0">
                                  <a:solidFill>
                                    <a:schemeClr val="tx1"/>
                                  </a:solidFill>
                                  <a:latin typeface="Cambria Math" panose="02040503050406030204" pitchFamily="18" charset="0"/>
                                  <a:ea typeface="Cambria Math" panose="02040503050406030204" pitchFamily="18" charset="0"/>
                                </a:rPr>
                              </m:ctrlPr>
                            </m:sSubPr>
                            <m:e>
                              <m:r>
                                <a:rPr lang="en-US" altLang="zh-TW" i="1" dirty="0">
                                  <a:solidFill>
                                    <a:schemeClr val="tx1"/>
                                  </a:solidFill>
                                  <a:latin typeface="Cambria Math" panose="02040503050406030204" pitchFamily="18" charset="0"/>
                                  <a:ea typeface="Cambria Math" panose="02040503050406030204" pitchFamily="18" charset="0"/>
                                </a:rPr>
                                <m:t>𝑏</m:t>
                              </m:r>
                            </m:e>
                            <m:sub>
                              <m:r>
                                <a:rPr lang="en-US" altLang="zh-TW" b="0" i="1" dirty="0" smtClean="0">
                                  <a:solidFill>
                                    <a:schemeClr val="tx1"/>
                                  </a:solidFill>
                                  <a:latin typeface="Cambria Math" panose="02040503050406030204" pitchFamily="18" charset="0"/>
                                  <a:ea typeface="Cambria Math" panose="02040503050406030204" pitchFamily="18" charset="0"/>
                                </a:rPr>
                                <m:t>2</m:t>
                              </m:r>
                            </m:sub>
                          </m:sSub>
                          <m:r>
                            <a:rPr lang="en-US" altLang="zh-TW" i="1" dirty="0">
                              <a:solidFill>
                                <a:schemeClr val="tx1"/>
                              </a:solidFill>
                              <a:latin typeface="Cambria Math" panose="02040503050406030204" pitchFamily="18" charset="0"/>
                              <a:ea typeface="Cambria Math" panose="02040503050406030204" pitchFamily="18" charset="0"/>
                            </a:rPr>
                            <m:t>_</m:t>
                          </m:r>
                          <m:r>
                            <a:rPr lang="en-US" altLang="zh-TW" i="1" dirty="0">
                              <a:solidFill>
                                <a:schemeClr val="tx1"/>
                              </a:solidFill>
                              <a:latin typeface="Cambria Math" panose="02040503050406030204" pitchFamily="18" charset="0"/>
                              <a:ea typeface="Cambria Math" panose="02040503050406030204" pitchFamily="18" charset="0"/>
                            </a:rPr>
                            <m:t>𝑎𝑠𝑦𝑚</m:t>
                          </m:r>
                        </m:sub>
                      </m:sSub>
                    </m:oMath>
                  </m:oMathPara>
                </a14:m>
                <a:endParaRPr lang="zh-TW" altLang="en-US" dirty="0">
                  <a:solidFill>
                    <a:schemeClr val="tx1"/>
                  </a:solidFill>
                </a:endParaRPr>
              </a:p>
            </p:txBody>
          </p:sp>
        </mc:Choice>
        <mc:Fallback xmlns="">
          <p:sp>
            <p:nvSpPr>
              <p:cNvPr id="90" name="矩形 89"/>
              <p:cNvSpPr>
                <a:spLocks noRot="1" noChangeAspect="1" noMove="1" noResize="1" noEditPoints="1" noAdjustHandles="1" noChangeArrowheads="1" noChangeShapeType="1" noTextEdit="1"/>
              </p:cNvSpPr>
              <p:nvPr/>
            </p:nvSpPr>
            <p:spPr>
              <a:xfrm>
                <a:off x="549739" y="1442360"/>
                <a:ext cx="2597121" cy="404213"/>
              </a:xfrm>
              <a:prstGeom prst="rect">
                <a:avLst/>
              </a:prstGeom>
              <a:blipFill rotWithShape="0">
                <a:blip r:embed="rId28"/>
                <a:stretch>
                  <a:fillRect/>
                </a:stretch>
              </a:blipFill>
            </p:spPr>
            <p:txBody>
              <a:bodyPr/>
              <a:lstStyle/>
              <a:p>
                <a:r>
                  <a:rPr lang="zh-TW" altLang="en-US">
                    <a:noFill/>
                  </a:rPr>
                  <a:t> </a:t>
                </a:r>
              </a:p>
            </p:txBody>
          </p:sp>
        </mc:Fallback>
      </mc:AlternateContent>
      <p:sp>
        <p:nvSpPr>
          <p:cNvPr id="91" name="上彎箭號 90"/>
          <p:cNvSpPr/>
          <p:nvPr/>
        </p:nvSpPr>
        <p:spPr>
          <a:xfrm rot="826850">
            <a:off x="6004629" y="5152369"/>
            <a:ext cx="771644" cy="631232"/>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5539497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239818" y="209307"/>
                <a:ext cx="11044707" cy="5842112"/>
              </a:xfrm>
            </p:spPr>
            <p:txBody>
              <a:bodyPr>
                <a:normAutofit/>
              </a:bodyPr>
              <a:lstStyle/>
              <a:p>
                <a:pPr marL="0" indent="0">
                  <a:lnSpc>
                    <a:spcPct val="150000"/>
                  </a:lnSpc>
                  <a:buNone/>
                </a:pPr>
                <a14:m>
                  <m:oMath xmlns:m="http://schemas.openxmlformats.org/officeDocument/2006/math">
                    <m:r>
                      <a:rPr lang="en-US" altLang="zh-TW" sz="1800" i="1" smtClean="0">
                        <a:latin typeface="Cambria Math" panose="02040503050406030204" pitchFamily="18" charset="0"/>
                      </a:rPr>
                      <m:t>2</m:t>
                    </m:r>
                    <m:r>
                      <a:rPr lang="en-US" altLang="zh-TW" sz="1800" i="1">
                        <a:latin typeface="Cambria Math" panose="02040503050406030204" pitchFamily="18" charset="0"/>
                      </a:rPr>
                      <m:t>.</m:t>
                    </m:r>
                    <m:r>
                      <a:rPr lang="en-US" altLang="zh-TW" sz="1800" i="1" smtClean="0">
                        <a:latin typeface="Cambria Math" panose="02040503050406030204" pitchFamily="18" charset="0"/>
                      </a:rPr>
                      <m:t>𝐼𝑓</m:t>
                    </m:r>
                    <m:r>
                      <a:rPr lang="zh-TW" altLang="en-US" sz="1800" i="1">
                        <a:latin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dirty="0">
                        <a:solidFill>
                          <a:srgbClr val="FF0000"/>
                        </a:solidFill>
                        <a:latin typeface="Cambria Math" panose="02040503050406030204" pitchFamily="18" charset="0"/>
                        <a:ea typeface="Cambria Math" panose="02040503050406030204" pitchFamily="18" charset="0"/>
                      </a:rPr>
                      <m:t>&gt;</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1−</m:t>
                        </m:r>
                        <m:r>
                          <a:rPr lang="zh-TW" altLang="en-US" sz="1800" i="1">
                            <a:solidFill>
                              <a:srgbClr val="FF0000"/>
                            </a:solidFill>
                            <a:latin typeface="Cambria Math" panose="02040503050406030204" pitchFamily="18" charset="0"/>
                            <a:ea typeface="Cambria Math" panose="02040503050406030204" pitchFamily="18" charset="0"/>
                          </a:rPr>
                          <m:t>𝛼</m:t>
                        </m:r>
                      </m:e>
                    </m:d>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zh-TW" altLang="en-US" sz="1800" i="1">
                            <a:solidFill>
                              <a:srgbClr val="FF0000"/>
                            </a:solidFill>
                            <a:latin typeface="Cambria Math" panose="02040503050406030204" pitchFamily="18" charset="0"/>
                            <a:ea typeface="Cambria Math" panose="02040503050406030204" pitchFamily="18" charset="0"/>
                          </a:rPr>
                          <m:t>  </m:t>
                        </m:r>
                      </m:e>
                    </m:d>
                    <m:r>
                      <a:rPr lang="en-US" altLang="zh-TW" sz="1800" i="1">
                        <a:latin typeface="Cambria Math" panose="02040503050406030204" pitchFamily="18" charset="0"/>
                      </a:rPr>
                      <m:t>&gt;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𝐴</m:t>
                    </m:r>
                  </m:oMath>
                </a14:m>
                <a:r>
                  <a:rPr lang="zh-TW" altLang="en-US" sz="1800" dirty="0" smtClean="0"/>
                  <a:t> </a:t>
                </a:r>
                <a:endParaRPr lang="zh-TW" altLang="en-US" sz="1800" dirty="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&gt;</m:t>
                              </m:r>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5_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ea typeface="Cambria Math" panose="02040503050406030204" pitchFamily="18" charset="0"/>
                            </a:rPr>
                            <m:t>&gt;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r>
                        <a:rPr lang="en-US" altLang="zh-TW" sz="1800" i="1">
                          <a:latin typeface="Cambria Math" panose="02040503050406030204" pitchFamily="18" charset="0"/>
                          <a:ea typeface="Cambria Math" panose="02040503050406030204" pitchFamily="18" charset="0"/>
                        </a:rPr>
                        <m:t>&gt;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r>
                        <a:rPr lang="en-US" altLang="zh-TW" sz="1800" i="1">
                          <a:latin typeface="Cambria Math" panose="02040503050406030204" pitchFamily="18" charset="0"/>
                          <a:ea typeface="Cambria Math" panose="02040503050406030204" pitchFamily="18" charset="0"/>
                        </a:rPr>
                        <m:t>&gt;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1_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 , </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4</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m:t>
                      </m:r>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m:t>
                      </m:r>
                      <m:r>
                        <a:rPr lang="zh-TW" altLang="en-US" sz="1800" i="1" dirty="0">
                          <a:latin typeface="Cambria Math" panose="02040503050406030204" pitchFamily="18" charset="0"/>
                        </a:rPr>
                        <m:t>         </m:t>
                      </m:r>
                      <m:r>
                        <a:rPr lang="zh-TW" altLang="en-US" sz="1800" i="1" dirty="0">
                          <a:latin typeface="Cambria Math" panose="02040503050406030204" pitchFamily="18" charset="0"/>
                        </a:rPr>
                        <m:t>必存在且唯一</m:t>
                      </m:r>
                    </m:oMath>
                  </m:oMathPara>
                </a14:m>
                <a:endParaRPr lang="en-US" altLang="zh-TW" sz="180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num>
                                <m:den>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den>
                              </m:f>
                              <m:r>
                                <a:rPr lang="en-US" altLang="zh-TW" sz="1800" i="1">
                                  <a:latin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𝐴</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rPr>
                        <m:t>]</m:t>
                      </m:r>
                    </m:oMath>
                  </m:oMathPara>
                </a14:m>
                <a:endParaRPr lang="en-US" altLang="zh-TW" sz="180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r>
                        <a:rPr lang="en-US" altLang="zh-TW" sz="1800" i="1">
                          <a:latin typeface="Cambria Math" panose="02040503050406030204" pitchFamily="18" charset="0"/>
                          <a:ea typeface="Cambria Math" panose="02040503050406030204" pitchFamily="18" charset="0"/>
                        </a:rPr>
                        <m:t>𝑙𝑛</m:t>
                      </m:r>
                      <m:d>
                        <m:dPr>
                          <m:begChr m:val="["/>
                          <m:endChr m:val="]"/>
                          <m:ctrlPr>
                            <a:rPr lang="en-US" altLang="zh-TW" sz="1800" i="1" smtClean="0">
                              <a:latin typeface="Cambria Math" panose="02040503050406030204" pitchFamily="18" charset="0"/>
                              <a:ea typeface="Cambria Math" panose="02040503050406030204" pitchFamily="18" charset="0"/>
                            </a:rPr>
                          </m:ctrlPr>
                        </m:dPr>
                        <m:e>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ea typeface="Cambria Math" panose="02040503050406030204" pitchFamily="18" charset="0"/>
                                </a:rPr>
                                <m:t>𝐴</m:t>
                              </m:r>
                            </m:num>
                            <m:den>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d>
                      <m:r>
                        <a:rPr lang="en-US" altLang="zh-TW" sz="1800" i="1">
                          <a:latin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r>
                        <a:rPr lang="en-US" altLang="zh-TW" sz="1800" i="1">
                          <a:latin typeface="Cambria Math" panose="02040503050406030204" pitchFamily="18" charset="0"/>
                          <a:ea typeface="Cambria Math" panose="02040503050406030204" pitchFamily="18" charset="0"/>
                        </a:rPr>
                        <m:t>𝑙𝑛</m:t>
                      </m:r>
                      <m:d>
                        <m:dPr>
                          <m:begChr m:val="["/>
                          <m:endChr m:val="]"/>
                          <m:ctrlPr>
                            <a:rPr lang="en-US" altLang="zh-TW" sz="1800" i="1">
                              <a:latin typeface="Cambria Math" panose="02040503050406030204" pitchFamily="18" charset="0"/>
                              <a:ea typeface="Cambria Math" panose="02040503050406030204" pitchFamily="18" charset="0"/>
                            </a:rPr>
                          </m:ctrlPr>
                        </m:dPr>
                        <m:e>
                          <m:r>
                            <a:rPr lang="en-US" altLang="zh-TW" sz="1800" i="1" smtClean="0">
                              <a:latin typeface="Cambria Math" panose="02040503050406030204" pitchFamily="18" charset="0"/>
                              <a:ea typeface="Cambria Math" panose="02040503050406030204" pitchFamily="18" charset="0"/>
                            </a:rPr>
                            <m:t>1</m:t>
                          </m:r>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𝑚𝐺</m:t>
                              </m:r>
                              <m:r>
                                <a:rPr lang="en-US" altLang="zh-TW" sz="1800" b="0" i="1" smtClean="0">
                                  <a:latin typeface="Cambria Math" panose="02040503050406030204" pitchFamily="18" charset="0"/>
                                  <a:ea typeface="Cambria Math" panose="02040503050406030204" pitchFamily="18" charset="0"/>
                                </a:rPr>
                                <m:t>(0)</m:t>
                              </m:r>
                            </m:num>
                            <m:den>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d>
                      <m:r>
                        <a:rPr lang="en-US" altLang="zh-TW" sz="1800" b="0" i="1" smtClean="0">
                          <a:latin typeface="Cambria Math" panose="02040503050406030204" pitchFamily="18" charset="0"/>
                        </a:rPr>
                        <m:t>&gt;0</m:t>
                      </m:r>
                    </m:oMath>
                  </m:oMathPara>
                </a14:m>
                <a:endParaRPr lang="en-US" altLang="zh-TW" sz="180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5</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m:t>
                      </m:r>
                      <m:r>
                        <a:rPr lang="zh-TW" altLang="en-US" sz="1800" i="1" dirty="0">
                          <a:latin typeface="Cambria Math" panose="02040503050406030204" pitchFamily="18" charset="0"/>
                        </a:rPr>
                        <m:t>         </m:t>
                      </m:r>
                      <m:r>
                        <a:rPr lang="zh-TW" altLang="en-US" sz="1800" i="1">
                          <a:latin typeface="Cambria Math" panose="02040503050406030204" pitchFamily="18" charset="0"/>
                        </a:rPr>
                        <m:t>當</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oMath>
                  </m:oMathPara>
                </a14:m>
                <a:endParaRPr lang="en-US" altLang="zh-TW" sz="1800" dirty="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[1+</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&lt;0</m:t>
                      </m:r>
                      <m:r>
                        <a:rPr lang="zh-TW" altLang="en-US" sz="1800" i="1">
                          <a:latin typeface="Cambria Math" panose="02040503050406030204" pitchFamily="18" charset="0"/>
                        </a:rPr>
                        <m:t> </m:t>
                      </m:r>
                    </m:oMath>
                  </m:oMathPara>
                </a14:m>
                <a:endParaRPr lang="zh-TW" altLang="en-US" sz="1800" dirty="0"/>
              </a:p>
              <a:p>
                <a:pPr marL="0" indent="0">
                  <a:lnSpc>
                    <a:spcPct val="150000"/>
                  </a:lnSpc>
                  <a:buNone/>
                </a:pPr>
                <a:endParaRPr lang="zh-TW" altLang="en-US" sz="18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239818" y="209307"/>
                <a:ext cx="11044707" cy="5842112"/>
              </a:xfrm>
              <a:blipFill rotWithShape="0">
                <a:blip r:embed="rId2"/>
                <a:stretch>
                  <a:fillRect/>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24</a:t>
            </a:fld>
            <a:endParaRPr lang="zh-TW" altLang="en-US"/>
          </a:p>
        </p:txBody>
      </p:sp>
      <p:sp>
        <p:nvSpPr>
          <p:cNvPr id="149" name="向右箭號 148">
            <a:hlinkClick r:id="rId3" action="ppaction://hlinksldjump"/>
          </p:cNvPr>
          <p:cNvSpPr/>
          <p:nvPr/>
        </p:nvSpPr>
        <p:spPr>
          <a:xfrm>
            <a:off x="1876811" y="1643569"/>
            <a:ext cx="244699" cy="2316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0" name="向右箭號 149">
            <a:hlinkClick r:id="rId3" action="ppaction://hlinksldjump"/>
          </p:cNvPr>
          <p:cNvSpPr/>
          <p:nvPr/>
        </p:nvSpPr>
        <p:spPr>
          <a:xfrm>
            <a:off x="1876811" y="4161107"/>
            <a:ext cx="244699" cy="2316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7866957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p:cNvSpPr>
                <a:spLocks noGrp="1"/>
              </p:cNvSpPr>
              <p:nvPr>
                <p:ph type="title"/>
              </p:nvPr>
            </p:nvSpPr>
            <p:spPr>
              <a:xfrm>
                <a:off x="124682" y="185330"/>
                <a:ext cx="10515600" cy="460092"/>
              </a:xfrm>
            </p:spPr>
            <p:txBody>
              <a:bodyPr>
                <a:normAutofit/>
              </a:bodyPr>
              <a:lstStyle/>
              <a:p>
                <a14:m>
                  <m:oMath xmlns:m="http://schemas.openxmlformats.org/officeDocument/2006/math">
                    <m:r>
                      <a:rPr lang="en-US" altLang="zh-TW" sz="1800" i="1">
                        <a:latin typeface="Cambria Math" panose="02040503050406030204" pitchFamily="18" charset="0"/>
                      </a:rPr>
                      <m:t>2</m:t>
                    </m:r>
                    <m:r>
                      <a:rPr lang="en-US" altLang="zh-TW" sz="1800" b="0" i="1" smtClean="0">
                        <a:latin typeface="Cambria Math" panose="02040503050406030204" pitchFamily="18" charset="0"/>
                      </a:rPr>
                      <m:t>.</m:t>
                    </m:r>
                    <m:r>
                      <a:rPr lang="en-US" altLang="zh-TW" sz="1800" i="1">
                        <a:latin typeface="Cambria Math" panose="02040503050406030204" pitchFamily="18" charset="0"/>
                      </a:rPr>
                      <m:t>𝐼𝑓</m:t>
                    </m:r>
                    <m:r>
                      <a:rPr lang="zh-TW" altLang="en-US" sz="1800" i="1">
                        <a:latin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dirty="0">
                        <a:solidFill>
                          <a:srgbClr val="FF0000"/>
                        </a:solidFill>
                        <a:latin typeface="Cambria Math" panose="02040503050406030204" pitchFamily="18" charset="0"/>
                        <a:ea typeface="Cambria Math" panose="02040503050406030204" pitchFamily="18" charset="0"/>
                      </a:rPr>
                      <m:t>&gt;</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1−</m:t>
                        </m:r>
                        <m:r>
                          <a:rPr lang="zh-TW" altLang="en-US" sz="1800" i="1">
                            <a:solidFill>
                              <a:srgbClr val="FF0000"/>
                            </a:solidFill>
                            <a:latin typeface="Cambria Math" panose="02040503050406030204" pitchFamily="18" charset="0"/>
                            <a:ea typeface="Cambria Math" panose="02040503050406030204" pitchFamily="18" charset="0"/>
                          </a:rPr>
                          <m:t>𝛼</m:t>
                        </m:r>
                      </m:e>
                    </m:d>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zh-TW" altLang="en-US" sz="1800" i="1">
                            <a:solidFill>
                              <a:srgbClr val="FF0000"/>
                            </a:solidFill>
                            <a:latin typeface="Cambria Math" panose="02040503050406030204" pitchFamily="18" charset="0"/>
                            <a:ea typeface="Cambria Math" panose="02040503050406030204" pitchFamily="18" charset="0"/>
                          </a:rPr>
                          <m:t>  </m:t>
                        </m:r>
                      </m:e>
                    </m:d>
                    <m:r>
                      <a:rPr lang="en-US" altLang="zh-TW" sz="1800" i="1">
                        <a:latin typeface="Cambria Math" panose="02040503050406030204" pitchFamily="18" charset="0"/>
                      </a:rPr>
                      <m:t>&gt;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𝐴</m:t>
                    </m:r>
                  </m:oMath>
                </a14:m>
                <a:r>
                  <a:rPr lang="zh-TW" altLang="en-US" sz="1800" dirty="0"/>
                  <a:t> </a:t>
                </a:r>
              </a:p>
            </p:txBody>
          </p:sp>
        </mc:Choice>
        <mc:Fallback xmlns="">
          <p:sp>
            <p:nvSpPr>
              <p:cNvPr id="2" name="標題 1"/>
              <p:cNvSpPr>
                <a:spLocks noGrp="1" noRot="1" noChangeAspect="1" noMove="1" noResize="1" noEditPoints="1" noAdjustHandles="1" noChangeArrowheads="1" noChangeShapeType="1" noTextEdit="1"/>
              </p:cNvSpPr>
              <p:nvPr>
                <p:ph type="title"/>
              </p:nvPr>
            </p:nvSpPr>
            <p:spPr>
              <a:xfrm>
                <a:off x="124682" y="185330"/>
                <a:ext cx="10515600" cy="460092"/>
              </a:xfrm>
              <a:blipFill rotWithShape="0">
                <a:blip r:embed="rId2"/>
                <a:stretch>
                  <a:fillRect/>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25</a:t>
            </a:fld>
            <a:endParaRPr lang="zh-TW" altLang="en-US"/>
          </a:p>
        </p:txBody>
      </p:sp>
      <p:grpSp>
        <p:nvGrpSpPr>
          <p:cNvPr id="5" name="群組 4"/>
          <p:cNvGrpSpPr/>
          <p:nvPr/>
        </p:nvGrpSpPr>
        <p:grpSpPr>
          <a:xfrm>
            <a:off x="309093" y="3654627"/>
            <a:ext cx="5401617" cy="2651197"/>
            <a:chOff x="61744" y="3586892"/>
            <a:chExt cx="5713918" cy="2899876"/>
          </a:xfrm>
        </p:grpSpPr>
        <p:cxnSp>
          <p:nvCxnSpPr>
            <p:cNvPr id="6" name="直線接點 5"/>
            <p:cNvCxnSpPr/>
            <p:nvPr/>
          </p:nvCxnSpPr>
          <p:spPr>
            <a:xfrm flipH="1">
              <a:off x="3200324" y="5076762"/>
              <a:ext cx="1149" cy="208933"/>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7" name="群組 6"/>
            <p:cNvGrpSpPr/>
            <p:nvPr/>
          </p:nvGrpSpPr>
          <p:grpSpPr>
            <a:xfrm>
              <a:off x="61744" y="3586892"/>
              <a:ext cx="5713918" cy="2899876"/>
              <a:chOff x="61744" y="3586892"/>
              <a:chExt cx="5713918" cy="2899876"/>
            </a:xfrm>
          </p:grpSpPr>
          <p:grpSp>
            <p:nvGrpSpPr>
              <p:cNvPr id="8" name="群組 7"/>
              <p:cNvGrpSpPr/>
              <p:nvPr/>
            </p:nvGrpSpPr>
            <p:grpSpPr>
              <a:xfrm>
                <a:off x="61744" y="3586892"/>
                <a:ext cx="5713918" cy="2899876"/>
                <a:chOff x="0" y="1939009"/>
                <a:chExt cx="11674217" cy="4402013"/>
              </a:xfrm>
            </p:grpSpPr>
            <p:grpSp>
              <p:nvGrpSpPr>
                <p:cNvPr id="10" name="群組 9"/>
                <p:cNvGrpSpPr/>
                <p:nvPr/>
              </p:nvGrpSpPr>
              <p:grpSpPr>
                <a:xfrm>
                  <a:off x="0" y="1939009"/>
                  <a:ext cx="11674217" cy="4402013"/>
                  <a:chOff x="121202" y="1336013"/>
                  <a:chExt cx="11722286" cy="4616663"/>
                </a:xfrm>
              </p:grpSpPr>
              <p:grpSp>
                <p:nvGrpSpPr>
                  <p:cNvPr id="12" name="群組 11"/>
                  <p:cNvGrpSpPr/>
                  <p:nvPr/>
                </p:nvGrpSpPr>
                <p:grpSpPr>
                  <a:xfrm>
                    <a:off x="121202" y="1336013"/>
                    <a:ext cx="11722286" cy="4537194"/>
                    <a:chOff x="290561" y="1344196"/>
                    <a:chExt cx="11722286" cy="4537194"/>
                  </a:xfrm>
                </p:grpSpPr>
                <p:grpSp>
                  <p:nvGrpSpPr>
                    <p:cNvPr id="14" name="群組 13"/>
                    <p:cNvGrpSpPr/>
                    <p:nvPr/>
                  </p:nvGrpSpPr>
                  <p:grpSpPr>
                    <a:xfrm>
                      <a:off x="290561" y="1344196"/>
                      <a:ext cx="11722286" cy="4537194"/>
                      <a:chOff x="170784" y="1514808"/>
                      <a:chExt cx="11722286" cy="4537194"/>
                    </a:xfrm>
                  </p:grpSpPr>
                  <p:grpSp>
                    <p:nvGrpSpPr>
                      <p:cNvPr id="19" name="群組 18"/>
                      <p:cNvGrpSpPr/>
                      <p:nvPr/>
                    </p:nvGrpSpPr>
                    <p:grpSpPr>
                      <a:xfrm>
                        <a:off x="170784" y="1514808"/>
                        <a:ext cx="11722286" cy="4537194"/>
                        <a:chOff x="1257711" y="1585147"/>
                        <a:chExt cx="11722286" cy="4537194"/>
                      </a:xfrm>
                    </p:grpSpPr>
                    <p:cxnSp>
                      <p:nvCxnSpPr>
                        <p:cNvPr id="22" name="直線接點 21"/>
                        <p:cNvCxnSpPr/>
                        <p:nvPr/>
                      </p:nvCxnSpPr>
                      <p:spPr>
                        <a:xfrm>
                          <a:off x="2386303" y="4341066"/>
                          <a:ext cx="2523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 name="群組 22"/>
                        <p:cNvGrpSpPr/>
                        <p:nvPr/>
                      </p:nvGrpSpPr>
                      <p:grpSpPr>
                        <a:xfrm>
                          <a:off x="1257711" y="1585147"/>
                          <a:ext cx="11722286" cy="4537194"/>
                          <a:chOff x="22701" y="1571079"/>
                          <a:chExt cx="11722286" cy="4537194"/>
                        </a:xfrm>
                      </p:grpSpPr>
                      <mc:AlternateContent xmlns:mc="http://schemas.openxmlformats.org/markup-compatibility/2006" xmlns:a14="http://schemas.microsoft.com/office/drawing/2010/main">
                        <mc:Choice Requires="a14">
                          <p:sp>
                            <p:nvSpPr>
                              <p:cNvPr id="24" name="文字方塊 23"/>
                              <p:cNvSpPr txBox="1"/>
                              <p:nvPr/>
                            </p:nvSpPr>
                            <p:spPr>
                              <a:xfrm>
                                <a:off x="10817482" y="5595149"/>
                                <a:ext cx="927505" cy="4356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𝑉</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𝑇</m:t>
                                      </m:r>
                                      <m:r>
                                        <a:rPr lang="en-US" altLang="zh-TW" sz="1400" b="0" i="1" smtClean="0">
                                          <a:latin typeface="Cambria Math" panose="02040503050406030204" pitchFamily="18" charset="0"/>
                                        </a:rPr>
                                        <m:t>)</m:t>
                                      </m:r>
                                    </m:oMath>
                                  </m:oMathPara>
                                </a14:m>
                                <a:endParaRPr lang="zh-TW" altLang="en-US" sz="1400" dirty="0"/>
                              </a:p>
                            </p:txBody>
                          </p:sp>
                        </mc:Choice>
                        <mc:Fallback xmlns="">
                          <p:sp>
                            <p:nvSpPr>
                              <p:cNvPr id="19" name="文字方塊 18"/>
                              <p:cNvSpPr txBox="1">
                                <a:spLocks noRot="1" noChangeAspect="1" noMove="1" noResize="1" noEditPoints="1" noAdjustHandles="1" noChangeArrowheads="1" noChangeShapeType="1" noTextEdit="1"/>
                              </p:cNvSpPr>
                              <p:nvPr/>
                            </p:nvSpPr>
                            <p:spPr>
                              <a:xfrm>
                                <a:off x="10817482" y="5595149"/>
                                <a:ext cx="955005" cy="492443"/>
                              </a:xfrm>
                              <a:prstGeom prst="rect">
                                <a:avLst/>
                              </a:prstGeom>
                              <a:blipFill rotWithShape="0">
                                <a:blip r:embed="rId15"/>
                                <a:stretch>
                                  <a:fillRect/>
                                </a:stretch>
                              </a:blipFill>
                            </p:spPr>
                            <p:txBody>
                              <a:bodyPr/>
                              <a:lstStyle/>
                              <a:p>
                                <a:r>
                                  <a:rPr lang="zh-TW" altLang="en-US">
                                    <a:noFill/>
                                  </a:rPr>
                                  <a:t> </a:t>
                                </a:r>
                              </a:p>
                            </p:txBody>
                          </p:sp>
                        </mc:Fallback>
                      </mc:AlternateContent>
                      <p:cxnSp>
                        <p:nvCxnSpPr>
                          <p:cNvPr id="25" name="直線接點 24"/>
                          <p:cNvCxnSpPr/>
                          <p:nvPr/>
                        </p:nvCxnSpPr>
                        <p:spPr>
                          <a:xfrm>
                            <a:off x="1510056" y="4335215"/>
                            <a:ext cx="8914104" cy="0"/>
                          </a:xfrm>
                          <a:prstGeom prst="line">
                            <a:avLst/>
                          </a:prstGeom>
                          <a:ln w="38100">
                            <a:solidFill>
                              <a:schemeClr val="accent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6" name="直線單箭頭接點 25"/>
                          <p:cNvCxnSpPr/>
                          <p:nvPr/>
                        </p:nvCxnSpPr>
                        <p:spPr>
                          <a:xfrm flipV="1">
                            <a:off x="1257711" y="6095809"/>
                            <a:ext cx="9559771" cy="8494"/>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直線單箭頭接點 26"/>
                          <p:cNvCxnSpPr/>
                          <p:nvPr/>
                        </p:nvCxnSpPr>
                        <p:spPr>
                          <a:xfrm flipV="1">
                            <a:off x="1257711" y="2278968"/>
                            <a:ext cx="0" cy="3821543"/>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文字方塊 27"/>
                              <p:cNvSpPr txBox="1"/>
                              <p:nvPr/>
                            </p:nvSpPr>
                            <p:spPr>
                              <a:xfrm>
                                <a:off x="723519" y="1571079"/>
                                <a:ext cx="786538" cy="6222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𝐺</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𝑇</m:t>
                                      </m:r>
                                      <m:r>
                                        <a:rPr lang="en-US" altLang="zh-TW" sz="1400" b="0" i="1" smtClean="0">
                                          <a:latin typeface="Cambria Math" panose="02040503050406030204" pitchFamily="18" charset="0"/>
                                        </a:rPr>
                                        <m:t>)</m:t>
                                      </m:r>
                                    </m:oMath>
                                  </m:oMathPara>
                                </a14:m>
                                <a:endParaRPr lang="zh-TW" altLang="en-US" sz="1400" dirty="0"/>
                              </a:p>
                            </p:txBody>
                          </p:sp>
                        </mc:Choice>
                        <mc:Fallback xmlns="">
                          <p:sp>
                            <p:nvSpPr>
                              <p:cNvPr id="56" name="文字方塊 55"/>
                              <p:cNvSpPr txBox="1">
                                <a:spLocks noRot="1" noChangeAspect="1" noMove="1" noResize="1" noEditPoints="1" noAdjustHandles="1" noChangeArrowheads="1" noChangeShapeType="1" noTextEdit="1"/>
                              </p:cNvSpPr>
                              <p:nvPr/>
                            </p:nvSpPr>
                            <p:spPr>
                              <a:xfrm>
                                <a:off x="723518" y="1571079"/>
                                <a:ext cx="786538" cy="584775"/>
                              </a:xfrm>
                              <a:prstGeom prst="rect">
                                <a:avLst/>
                              </a:prstGeom>
                              <a:blipFill rotWithShape="0">
                                <a:blip r:embed="rId16"/>
                                <a:stretch>
                                  <a:fillRect r="-1705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9" name="文字方塊 28"/>
                              <p:cNvSpPr txBox="1"/>
                              <p:nvPr/>
                            </p:nvSpPr>
                            <p:spPr>
                              <a:xfrm>
                                <a:off x="22701" y="4019223"/>
                                <a:ext cx="909246" cy="4356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𝐺</m:t>
                                      </m:r>
                                      <m:r>
                                        <a:rPr lang="en-US" altLang="zh-TW" sz="1400" b="0" i="1" smtClean="0">
                                          <a:latin typeface="Cambria Math" panose="02040503050406030204" pitchFamily="18" charset="0"/>
                                        </a:rPr>
                                        <m:t>(0)</m:t>
                                      </m:r>
                                    </m:oMath>
                                  </m:oMathPara>
                                </a14:m>
                                <a:endParaRPr lang="zh-TW" altLang="en-US" sz="1400" dirty="0"/>
                              </a:p>
                            </p:txBody>
                          </p:sp>
                        </mc:Choice>
                        <mc:Fallback xmlns="">
                          <p:sp>
                            <p:nvSpPr>
                              <p:cNvPr id="58" name="文字方塊 57"/>
                              <p:cNvSpPr txBox="1">
                                <a:spLocks noRot="1" noChangeAspect="1" noMove="1" noResize="1" noEditPoints="1" noAdjustHandles="1" noChangeArrowheads="1" noChangeShapeType="1" noTextEdit="1"/>
                              </p:cNvSpPr>
                              <p:nvPr/>
                            </p:nvSpPr>
                            <p:spPr>
                              <a:xfrm>
                                <a:off x="22701" y="4019222"/>
                                <a:ext cx="936538" cy="492443"/>
                              </a:xfrm>
                              <a:prstGeom prst="rect">
                                <a:avLst/>
                              </a:prstGeom>
                              <a:blipFill rotWithShape="0">
                                <a:blip r:embed="rId17"/>
                                <a:stretch>
                                  <a:fillRect/>
                                </a:stretch>
                              </a:blipFill>
                            </p:spPr>
                            <p:txBody>
                              <a:bodyPr/>
                              <a:lstStyle/>
                              <a:p>
                                <a:r>
                                  <a:rPr lang="zh-TW" altLang="en-US">
                                    <a:noFill/>
                                  </a:rPr>
                                  <a:t> </a:t>
                                </a:r>
                              </a:p>
                            </p:txBody>
                          </p:sp>
                        </mc:Fallback>
                      </mc:AlternateContent>
                      <p:cxnSp>
                        <p:nvCxnSpPr>
                          <p:cNvPr id="30" name="直線接點 29"/>
                          <p:cNvCxnSpPr/>
                          <p:nvPr/>
                        </p:nvCxnSpPr>
                        <p:spPr>
                          <a:xfrm>
                            <a:off x="5011947" y="4347679"/>
                            <a:ext cx="0" cy="176059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flipH="1">
                            <a:off x="4964848" y="2562494"/>
                            <a:ext cx="5226731" cy="1796725"/>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a:off x="6450014" y="2278968"/>
                            <a:ext cx="12311" cy="1547991"/>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cxnSp>
                    <p:nvCxnSpPr>
                      <p:cNvPr id="20" name="直線接點 19"/>
                      <p:cNvCxnSpPr/>
                      <p:nvPr/>
                    </p:nvCxnSpPr>
                    <p:spPr>
                      <a:xfrm>
                        <a:off x="6610408" y="4278946"/>
                        <a:ext cx="3961835" cy="1769086"/>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a:off x="1449851" y="4285876"/>
                        <a:ext cx="3710179" cy="1253002"/>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15" name="文字方塊 14"/>
                    <p:cNvSpPr txBox="1"/>
                    <p:nvPr/>
                  </p:nvSpPr>
                  <p:spPr>
                    <a:xfrm>
                      <a:off x="2273738" y="1912806"/>
                      <a:ext cx="2539790" cy="2415551"/>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
                      </a:r>
                      <a:br>
                        <a:rPr lang="en-US" altLang="zh-TW" sz="1400" dirty="0" smtClean="0">
                          <a:latin typeface="微軟正黑體" panose="020B0604030504040204" pitchFamily="34" charset="-120"/>
                          <a:ea typeface="微軟正黑體" panose="020B0604030504040204" pitchFamily="34" charset="-120"/>
                        </a:rPr>
                      </a:b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部份</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無</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t>未</a:t>
                      </a:r>
                      <a:r>
                        <a:rPr lang="zh-TW" altLang="en-US" sz="1400" dirty="0"/>
                        <a:t>履約</a:t>
                      </a:r>
                      <a:r>
                        <a:rPr lang="en-US" altLang="zh-TW" sz="1400" dirty="0"/>
                        <a:t>)</a:t>
                      </a:r>
                      <a:endParaRPr lang="zh-TW" altLang="en-US" sz="1400" dirty="0"/>
                    </a:p>
                    <a:p>
                      <a:endParaRPr lang="zh-TW" altLang="en-US" sz="1400" dirty="0">
                        <a:latin typeface="微軟正黑體" panose="020B0604030504040204" pitchFamily="34" charset="-120"/>
                        <a:ea typeface="微軟正黑體" panose="020B0604030504040204" pitchFamily="34" charset="-120"/>
                      </a:endParaRPr>
                    </a:p>
                  </p:txBody>
                </p:sp>
                <p:sp>
                  <p:nvSpPr>
                    <p:cNvPr id="16" name="文字方塊 15"/>
                    <p:cNvSpPr txBox="1"/>
                    <p:nvPr/>
                  </p:nvSpPr>
                  <p:spPr>
                    <a:xfrm>
                      <a:off x="8279523" y="3099358"/>
                      <a:ext cx="2073499" cy="1057885"/>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存活</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未履約</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p:txBody>
                </p:sp>
                <p:sp>
                  <p:nvSpPr>
                    <p:cNvPr id="17" name="文字方塊 16"/>
                    <p:cNvSpPr txBox="1"/>
                    <p:nvPr/>
                  </p:nvSpPr>
                  <p:spPr>
                    <a:xfrm>
                      <a:off x="6075840" y="4953070"/>
                      <a:ext cx="2966907" cy="489988"/>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存活 </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履約</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p:txBody>
                </p:sp>
                <p:sp>
                  <p:nvSpPr>
                    <p:cNvPr id="18" name="矩形 17"/>
                    <p:cNvSpPr/>
                    <p:nvPr/>
                  </p:nvSpPr>
                  <p:spPr>
                    <a:xfrm>
                      <a:off x="6970215" y="1627502"/>
                      <a:ext cx="2806781" cy="1970580"/>
                    </a:xfrm>
                    <a:prstGeom prst="rect">
                      <a:avLst/>
                    </a:prstGeom>
                  </p:spPr>
                  <p:txBody>
                    <a:bodyPr wrap="square">
                      <a:spAutoFit/>
                    </a:bodyPr>
                    <a:lstStyle/>
                    <a:p>
                      <a:r>
                        <a:rPr lang="zh-TW" altLang="en-US" sz="1400" dirty="0" smtClean="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全拿 </a:t>
                      </a:r>
                      <a:r>
                        <a:rPr lang="en-US" altLang="zh-TW" sz="1400" dirty="0" smtClean="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部份</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t>(</a:t>
                      </a:r>
                      <a:r>
                        <a:rPr lang="zh-TW" altLang="en-US" sz="1400" dirty="0" smtClean="0"/>
                        <a:t>未</a:t>
                      </a:r>
                      <a:r>
                        <a:rPr lang="zh-TW" altLang="en-US" sz="1400" dirty="0"/>
                        <a:t>履約</a:t>
                      </a:r>
                      <a:r>
                        <a:rPr lang="en-US" altLang="zh-TW" sz="1400" dirty="0"/>
                        <a:t>)</a:t>
                      </a:r>
                      <a:endParaRPr lang="zh-TW" altLang="en-US" sz="1400" dirty="0"/>
                    </a:p>
                    <a:p>
                      <a:endParaRPr lang="zh-TW" altLang="en-US" sz="1400" dirty="0">
                        <a:latin typeface="微軟正黑體" panose="020B0604030504040204" pitchFamily="34" charset="-120"/>
                        <a:ea typeface="微軟正黑體" panose="020B0604030504040204" pitchFamily="34" charset="-120"/>
                      </a:endParaRPr>
                    </a:p>
                  </p:txBody>
                </p:sp>
              </p:grpSp>
              <p:sp>
                <p:nvSpPr>
                  <p:cNvPr id="13" name="文字方塊 12"/>
                  <p:cNvSpPr txBox="1"/>
                  <p:nvPr/>
                </p:nvSpPr>
                <p:spPr>
                  <a:xfrm>
                    <a:off x="1342646" y="4872035"/>
                    <a:ext cx="2660148" cy="1080641"/>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履約</a:t>
                    </a:r>
                    <a:r>
                      <a:rPr lang="en-US" altLang="zh-TW" sz="1400" dirty="0" smtClean="0">
                        <a:latin typeface="微軟正黑體" panose="020B0604030504040204" pitchFamily="34" charset="-120"/>
                        <a:ea typeface="微軟正黑體" panose="020B0604030504040204" pitchFamily="34" charset="-120"/>
                      </a:rPr>
                      <a:t>)</a:t>
                    </a:r>
                  </a:p>
                  <a:p>
                    <a:r>
                      <a:rPr lang="zh-TW" altLang="en-US" sz="1400" dirty="0" smtClean="0">
                        <a:latin typeface="微軟正黑體" panose="020B0604030504040204" pitchFamily="34" charset="-120"/>
                        <a:ea typeface="微軟正黑體" panose="020B0604030504040204" pitchFamily="34" charset="-120"/>
                      </a:rPr>
                      <a:t>不足支付</a:t>
                    </a:r>
                    <a:endParaRPr lang="zh-TW" altLang="en-US" sz="1400" dirty="0">
                      <a:latin typeface="微軟正黑體" panose="020B0604030504040204" pitchFamily="34" charset="-120"/>
                      <a:ea typeface="微軟正黑體" panose="020B0604030504040204" pitchFamily="34" charset="-120"/>
                    </a:endParaRPr>
                  </a:p>
                </p:txBody>
              </p:sp>
            </p:grpSp>
            <p:sp>
              <p:nvSpPr>
                <p:cNvPr id="11" name="矩形 10"/>
                <p:cNvSpPr/>
                <p:nvPr/>
              </p:nvSpPr>
              <p:spPr>
                <a:xfrm>
                  <a:off x="2653515" y="4592099"/>
                  <a:ext cx="6095997" cy="794248"/>
                </a:xfrm>
                <a:prstGeom prst="rect">
                  <a:avLst/>
                </a:prstGeom>
              </p:spPr>
              <p:txBody>
                <a:bodyPr>
                  <a:spAutoFit/>
                </a:bodyPr>
                <a:lstStyle/>
                <a:p>
                  <a:r>
                    <a:rPr lang="zh-TW" altLang="en-US" sz="1400" dirty="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a:latin typeface="微軟正黑體" panose="020B0604030504040204" pitchFamily="34" charset="-120"/>
                      <a:ea typeface="微軟正黑體" panose="020B0604030504040204" pitchFamily="34" charset="-120"/>
                    </a:rPr>
                    <a:t>部份</a:t>
                  </a:r>
                  <a:endParaRPr lang="en-US" altLang="zh-TW" sz="1400" dirty="0">
                    <a:latin typeface="微軟正黑體" panose="020B0604030504040204" pitchFamily="34" charset="-120"/>
                    <a:ea typeface="微軟正黑體" panose="020B0604030504040204" pitchFamily="34" charset="-120"/>
                  </a:endParaRPr>
                </a:p>
                <a:p>
                  <a:r>
                    <a:rPr lang="en-US" altLang="zh-TW" sz="1400" dirty="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無</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t>履約</a:t>
                  </a:r>
                  <a:r>
                    <a:rPr lang="en-US" altLang="zh-TW" sz="1400" dirty="0"/>
                    <a:t>)</a:t>
                  </a:r>
                  <a:endParaRPr lang="zh-TW" altLang="en-US" sz="1400" dirty="0"/>
                </a:p>
              </p:txBody>
            </p:sp>
          </p:grpSp>
          <p:cxnSp>
            <p:nvCxnSpPr>
              <p:cNvPr id="9" name="直線接點 8"/>
              <p:cNvCxnSpPr/>
              <p:nvPr/>
            </p:nvCxnSpPr>
            <p:spPr>
              <a:xfrm>
                <a:off x="2561975" y="6138628"/>
                <a:ext cx="639498" cy="287899"/>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grpSp>
      </p:grpSp>
      <p:grpSp>
        <p:nvGrpSpPr>
          <p:cNvPr id="33" name="群組 32"/>
          <p:cNvGrpSpPr/>
          <p:nvPr/>
        </p:nvGrpSpPr>
        <p:grpSpPr>
          <a:xfrm>
            <a:off x="4967882" y="897370"/>
            <a:ext cx="7554120" cy="4943656"/>
            <a:chOff x="4784283" y="966673"/>
            <a:chExt cx="7554120" cy="4943656"/>
          </a:xfrm>
        </p:grpSpPr>
        <p:grpSp>
          <p:nvGrpSpPr>
            <p:cNvPr id="34" name="群組 33"/>
            <p:cNvGrpSpPr/>
            <p:nvPr/>
          </p:nvGrpSpPr>
          <p:grpSpPr>
            <a:xfrm>
              <a:off x="4784283" y="966673"/>
              <a:ext cx="7554120" cy="4943656"/>
              <a:chOff x="5179865" y="453348"/>
              <a:chExt cx="7554120" cy="4943656"/>
            </a:xfrm>
          </p:grpSpPr>
          <p:grpSp>
            <p:nvGrpSpPr>
              <p:cNvPr id="36" name="群組 35"/>
              <p:cNvGrpSpPr/>
              <p:nvPr/>
            </p:nvGrpSpPr>
            <p:grpSpPr>
              <a:xfrm>
                <a:off x="5179865" y="453348"/>
                <a:ext cx="7554120" cy="4943656"/>
                <a:chOff x="4754863" y="397857"/>
                <a:chExt cx="7554120" cy="4943656"/>
              </a:xfrm>
            </p:grpSpPr>
            <p:grpSp>
              <p:nvGrpSpPr>
                <p:cNvPr id="38" name="群組 37"/>
                <p:cNvGrpSpPr/>
                <p:nvPr/>
              </p:nvGrpSpPr>
              <p:grpSpPr>
                <a:xfrm>
                  <a:off x="4754863" y="397857"/>
                  <a:ext cx="7554120" cy="4943656"/>
                  <a:chOff x="3961656" y="1730769"/>
                  <a:chExt cx="7554120" cy="4943656"/>
                </a:xfrm>
              </p:grpSpPr>
              <p:grpSp>
                <p:nvGrpSpPr>
                  <p:cNvPr id="40" name="群組 39"/>
                  <p:cNvGrpSpPr/>
                  <p:nvPr/>
                </p:nvGrpSpPr>
                <p:grpSpPr>
                  <a:xfrm>
                    <a:off x="3961656" y="1730769"/>
                    <a:ext cx="7554120" cy="4943656"/>
                    <a:chOff x="3768473" y="1859946"/>
                    <a:chExt cx="7554120" cy="4943656"/>
                  </a:xfrm>
                </p:grpSpPr>
                <p:cxnSp>
                  <p:nvCxnSpPr>
                    <p:cNvPr id="42" name="直線接點 41"/>
                    <p:cNvCxnSpPr/>
                    <p:nvPr/>
                  </p:nvCxnSpPr>
                  <p:spPr>
                    <a:xfrm>
                      <a:off x="4993048" y="4453183"/>
                      <a:ext cx="4843641" cy="2890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矩形 42"/>
                        <p:cNvSpPr/>
                        <p:nvPr/>
                      </p:nvSpPr>
                      <p:spPr>
                        <a:xfrm>
                          <a:off x="3768473" y="4187226"/>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99" name="矩形 98"/>
                        <p:cNvSpPr>
                          <a:spLocks noRot="1" noChangeAspect="1" noMove="1" noResize="1" noEditPoints="1" noAdjustHandles="1" noChangeArrowheads="1" noChangeShapeType="1" noTextEdit="1"/>
                        </p:cNvSpPr>
                        <p:nvPr/>
                      </p:nvSpPr>
                      <p:spPr>
                        <a:xfrm>
                          <a:off x="3768473" y="4187226"/>
                          <a:ext cx="1240788" cy="393121"/>
                        </a:xfrm>
                        <a:prstGeom prst="rect">
                          <a:avLst/>
                        </a:prstGeom>
                        <a:blipFill rotWithShape="0">
                          <a:blip r:embed="rId3"/>
                          <a:stretch>
                            <a:fillRect b="-3125"/>
                          </a:stretch>
                        </a:blipFill>
                      </p:spPr>
                      <p:txBody>
                        <a:bodyPr/>
                        <a:lstStyle/>
                        <a:p>
                          <a:r>
                            <a:rPr lang="zh-TW" altLang="en-US">
                              <a:noFill/>
                            </a:rPr>
                            <a:t> </a:t>
                          </a:r>
                        </a:p>
                      </p:txBody>
                    </p:sp>
                  </mc:Fallback>
                </mc:AlternateContent>
                <p:grpSp>
                  <p:nvGrpSpPr>
                    <p:cNvPr id="44" name="群組 43"/>
                    <p:cNvGrpSpPr/>
                    <p:nvPr/>
                  </p:nvGrpSpPr>
                  <p:grpSpPr>
                    <a:xfrm>
                      <a:off x="3777221" y="1859946"/>
                      <a:ext cx="7545372" cy="4943656"/>
                      <a:chOff x="3777221" y="1859946"/>
                      <a:chExt cx="7545372" cy="4943656"/>
                    </a:xfrm>
                  </p:grpSpPr>
                  <p:grpSp>
                    <p:nvGrpSpPr>
                      <p:cNvPr id="45" name="群組 44"/>
                      <p:cNvGrpSpPr/>
                      <p:nvPr/>
                    </p:nvGrpSpPr>
                    <p:grpSpPr>
                      <a:xfrm>
                        <a:off x="3777221" y="1859946"/>
                        <a:ext cx="7545372" cy="4551314"/>
                        <a:chOff x="3335900" y="2423960"/>
                        <a:chExt cx="7545372" cy="4551314"/>
                      </a:xfrm>
                    </p:grpSpPr>
                    <p:cxnSp>
                      <p:nvCxnSpPr>
                        <p:cNvPr id="49" name="直線接點 48"/>
                        <p:cNvCxnSpPr/>
                        <p:nvPr/>
                      </p:nvCxnSpPr>
                      <p:spPr>
                        <a:xfrm flipH="1" flipV="1">
                          <a:off x="7205409" y="2763042"/>
                          <a:ext cx="22078" cy="412856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50" name="群組 49"/>
                        <p:cNvGrpSpPr/>
                        <p:nvPr/>
                      </p:nvGrpSpPr>
                      <p:grpSpPr>
                        <a:xfrm>
                          <a:off x="3335900" y="2423960"/>
                          <a:ext cx="7545372" cy="4551314"/>
                          <a:chOff x="3335900" y="2423960"/>
                          <a:chExt cx="7545372" cy="4551314"/>
                        </a:xfrm>
                      </p:grpSpPr>
                      <p:grpSp>
                        <p:nvGrpSpPr>
                          <p:cNvPr id="51" name="群組 50"/>
                          <p:cNvGrpSpPr/>
                          <p:nvPr/>
                        </p:nvGrpSpPr>
                        <p:grpSpPr>
                          <a:xfrm>
                            <a:off x="4462679" y="2423960"/>
                            <a:ext cx="6418593" cy="4551314"/>
                            <a:chOff x="4871253" y="2729840"/>
                            <a:chExt cx="6023371" cy="4387172"/>
                          </a:xfrm>
                        </p:grpSpPr>
                        <p:grpSp>
                          <p:nvGrpSpPr>
                            <p:cNvPr id="55" name="群組 54"/>
                            <p:cNvGrpSpPr/>
                            <p:nvPr/>
                          </p:nvGrpSpPr>
                          <p:grpSpPr>
                            <a:xfrm>
                              <a:off x="5124006" y="2729840"/>
                              <a:ext cx="5770618" cy="4386421"/>
                              <a:chOff x="5523251" y="3226503"/>
                              <a:chExt cx="5770618" cy="4059857"/>
                            </a:xfrm>
                          </p:grpSpPr>
                          <mc:AlternateContent xmlns:mc="http://schemas.openxmlformats.org/markup-compatibility/2006" xmlns:a14="http://schemas.microsoft.com/office/drawing/2010/main">
                            <mc:Choice Requires="a14">
                              <p:sp>
                                <p:nvSpPr>
                                  <p:cNvPr id="61" name="文字方塊 60"/>
                                  <p:cNvSpPr txBox="1"/>
                                  <p:nvPr/>
                                </p:nvSpPr>
                                <p:spPr>
                                  <a:xfrm>
                                    <a:off x="7050470" y="4454636"/>
                                    <a:ext cx="463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3</m:t>
                                              </m:r>
                                            </m:sub>
                                          </m:sSub>
                                        </m:oMath>
                                      </m:oMathPara>
                                    </a14:m>
                                    <a:endParaRPr lang="zh-TW" altLang="en-US" dirty="0"/>
                                  </a:p>
                                </p:txBody>
                              </p:sp>
                            </mc:Choice>
                            <mc:Fallback xmlns="">
                              <p:sp>
                                <p:nvSpPr>
                                  <p:cNvPr id="61" name="文字方塊 60"/>
                                  <p:cNvSpPr txBox="1">
                                    <a:spLocks noRot="1" noChangeAspect="1" noMove="1" noResize="1" noEditPoints="1" noAdjustHandles="1" noChangeArrowheads="1" noChangeShapeType="1" noTextEdit="1"/>
                                  </p:cNvSpPr>
                                  <p:nvPr/>
                                </p:nvSpPr>
                                <p:spPr>
                                  <a:xfrm>
                                    <a:off x="7050470" y="4454636"/>
                                    <a:ext cx="463650" cy="369332"/>
                                  </a:xfrm>
                                  <a:prstGeom prst="rect">
                                    <a:avLst/>
                                  </a:prstGeom>
                                  <a:blipFill rotWithShape="0">
                                    <a:blip r:embed="rId18"/>
                                    <a:stretch>
                                      <a:fillRect/>
                                    </a:stretch>
                                  </a:blipFill>
                                </p:spPr>
                                <p:txBody>
                                  <a:bodyPr/>
                                  <a:lstStyle/>
                                  <a:p>
                                    <a:r>
                                      <a:rPr lang="zh-TW" altLang="en-US">
                                        <a:noFill/>
                                      </a:rPr>
                                      <a:t> </a:t>
                                    </a:r>
                                  </a:p>
                                </p:txBody>
                              </p:sp>
                            </mc:Fallback>
                          </mc:AlternateContent>
                          <p:grpSp>
                            <p:nvGrpSpPr>
                              <p:cNvPr id="62" name="群組 61"/>
                              <p:cNvGrpSpPr/>
                              <p:nvPr/>
                            </p:nvGrpSpPr>
                            <p:grpSpPr>
                              <a:xfrm>
                                <a:off x="5523251" y="3226503"/>
                                <a:ext cx="5770618" cy="4059857"/>
                                <a:chOff x="5523251" y="3226503"/>
                                <a:chExt cx="5770618" cy="4059857"/>
                              </a:xfrm>
                            </p:grpSpPr>
                            <p:cxnSp>
                              <p:nvCxnSpPr>
                                <p:cNvPr id="63" name="直線接點 62"/>
                                <p:cNvCxnSpPr/>
                                <p:nvPr/>
                              </p:nvCxnSpPr>
                              <p:spPr>
                                <a:xfrm flipH="1">
                                  <a:off x="7468548" y="3994326"/>
                                  <a:ext cx="13793" cy="1285940"/>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64" name="群組 63"/>
                                <p:cNvGrpSpPr/>
                                <p:nvPr/>
                              </p:nvGrpSpPr>
                              <p:grpSpPr>
                                <a:xfrm>
                                  <a:off x="5523251" y="3226503"/>
                                  <a:ext cx="5770618" cy="4059857"/>
                                  <a:chOff x="5136885" y="3350684"/>
                                  <a:chExt cx="5770618" cy="4059857"/>
                                </a:xfrm>
                              </p:grpSpPr>
                              <p:grpSp>
                                <p:nvGrpSpPr>
                                  <p:cNvPr id="66" name="群組 65"/>
                                  <p:cNvGrpSpPr/>
                                  <p:nvPr/>
                                </p:nvGrpSpPr>
                                <p:grpSpPr>
                                  <a:xfrm>
                                    <a:off x="5136885" y="3350684"/>
                                    <a:ext cx="5770618" cy="4059857"/>
                                    <a:chOff x="5712868" y="3449157"/>
                                    <a:chExt cx="5770618" cy="4059857"/>
                                  </a:xfrm>
                                </p:grpSpPr>
                                <p:grpSp>
                                  <p:nvGrpSpPr>
                                    <p:cNvPr id="69" name="群組 68"/>
                                    <p:cNvGrpSpPr/>
                                    <p:nvPr/>
                                  </p:nvGrpSpPr>
                                  <p:grpSpPr>
                                    <a:xfrm>
                                      <a:off x="5712868" y="3449157"/>
                                      <a:ext cx="5770618" cy="4059857"/>
                                      <a:chOff x="5712868" y="3449157"/>
                                      <a:chExt cx="5770618" cy="4059857"/>
                                    </a:xfrm>
                                  </p:grpSpPr>
                                  <p:grpSp>
                                    <p:nvGrpSpPr>
                                      <p:cNvPr id="71" name="群組 70"/>
                                      <p:cNvGrpSpPr/>
                                      <p:nvPr/>
                                    </p:nvGrpSpPr>
                                    <p:grpSpPr>
                                      <a:xfrm>
                                        <a:off x="5828593" y="3449157"/>
                                        <a:ext cx="5654893" cy="4059857"/>
                                        <a:chOff x="5815714" y="3655219"/>
                                        <a:chExt cx="5654893" cy="4059857"/>
                                      </a:xfrm>
                                    </p:grpSpPr>
                                    <p:cxnSp>
                                      <p:nvCxnSpPr>
                                        <p:cNvPr id="76" name="直線單箭頭接點 75"/>
                                        <p:cNvCxnSpPr/>
                                        <p:nvPr/>
                                      </p:nvCxnSpPr>
                                      <p:spPr>
                                        <a:xfrm>
                                          <a:off x="6005372" y="5981032"/>
                                          <a:ext cx="4246416" cy="210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直線單箭頭接點 76"/>
                                        <p:cNvCxnSpPr/>
                                        <p:nvPr/>
                                      </p:nvCxnSpPr>
                                      <p:spPr>
                                        <a:xfrm flipH="1" flipV="1">
                                          <a:off x="8329913" y="3967112"/>
                                          <a:ext cx="6819" cy="374796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8" name="文字方塊 77"/>
                                            <p:cNvSpPr txBox="1"/>
                                            <p:nvPr/>
                                          </p:nvSpPr>
                                          <p:spPr>
                                            <a:xfrm>
                                              <a:off x="10285536" y="5786476"/>
                                              <a:ext cx="1185071" cy="1070899"/>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𝑏</m:t>
                                                        </m:r>
                                                      </m:e>
                                                      <m:sub>
                                                        <m:r>
                                                          <a:rPr lang="en-US" altLang="zh-TW" b="0" i="1" smtClean="0">
                                                            <a:latin typeface="Cambria Math" panose="02040503050406030204" pitchFamily="18" charset="0"/>
                                                          </a:rPr>
                                                          <m:t>1</m:t>
                                                        </m:r>
                                                        <m:r>
                                                          <a:rPr lang="zh-TW" altLang="en-US" i="1">
                                                            <a:latin typeface="Cambria Math" panose="02040503050406030204" pitchFamily="18" charset="0"/>
                                                          </a:rPr>
                                                          <m:t> </m:t>
                                                        </m:r>
                                                      </m:sub>
                                                    </m:sSub>
                                                    <m:r>
                                                      <a:rPr lang="zh-TW" altLang="en-US" i="1">
                                                        <a:latin typeface="Cambria Math" panose="02040503050406030204" pitchFamily="18" charset="0"/>
                                                      </a:rPr>
                                                      <m:t> </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m:t>
                                                    </m:r>
                                                    <m:r>
                                                      <a:rPr lang="zh-TW" altLang="en-US" i="1">
                                                        <a:latin typeface="Cambria Math" panose="02040503050406030204" pitchFamily="18" charset="0"/>
                                                      </a:rPr>
                                                      <m:t>履約</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zh-TW" altLang="en-US" i="1">
                                                        <a:latin typeface="Cambria Math" panose="02040503050406030204" pitchFamily="18" charset="0"/>
                                                      </a:rPr>
                                                      <m:t>邊界</m:t>
                                                    </m:r>
                                                  </m:oMath>
                                                </m:oMathPara>
                                              </a14:m>
                                              <a:endParaRPr lang="en-US" altLang="zh-TW" i="1" dirty="0" smtClean="0">
                                                <a:latin typeface="Cambria Math" panose="02040503050406030204" pitchFamily="18" charset="0"/>
                                              </a:endParaRPr>
                                            </a:p>
                                            <a:p>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r>
                                                    <a:rPr lang="en-US" altLang="zh-TW" i="1" smtClean="0">
                                                      <a:latin typeface="Cambria Math" panose="02040503050406030204" pitchFamily="18" charset="0"/>
                                                    </a:rPr>
                                                    <m:t>=</m:t>
                                                  </m:r>
                                                  <m:r>
                                                    <a:rPr lang="en-US" altLang="zh-TW" i="1">
                                                      <a:latin typeface="Cambria Math" panose="02040503050406030204" pitchFamily="18" charset="0"/>
                                                    </a:rPr>
                                                    <m:t>0</m:t>
                                                  </m:r>
                                                </m:oMath>
                                              </a14:m>
                                              <a:r>
                                                <a:rPr lang="en-US" altLang="zh-TW" dirty="0" smtClean="0"/>
                                                <a:t>)</a:t>
                                              </a:r>
                                              <a:endParaRPr lang="zh-TW" altLang="en-US" dirty="0"/>
                                            </a:p>
                                          </p:txBody>
                                        </p:sp>
                                      </mc:Choice>
                                      <mc:Fallback xmlns="">
                                        <p:sp>
                                          <p:nvSpPr>
                                            <p:cNvPr id="78" name="文字方塊 77"/>
                                            <p:cNvSpPr txBox="1">
                                              <a:spLocks noRot="1" noChangeAspect="1" noMove="1" noResize="1" noEditPoints="1" noAdjustHandles="1" noChangeArrowheads="1" noChangeShapeType="1" noTextEdit="1"/>
                                            </p:cNvSpPr>
                                            <p:nvPr/>
                                          </p:nvSpPr>
                                          <p:spPr>
                                            <a:xfrm>
                                              <a:off x="10285536" y="5786476"/>
                                              <a:ext cx="1185071" cy="1070899"/>
                                            </a:xfrm>
                                            <a:prstGeom prst="rect">
                                              <a:avLst/>
                                            </a:prstGeom>
                                            <a:blipFill rotWithShape="0">
                                              <a:blip r:embed="rId19"/>
                                              <a:stretch>
                                                <a:fillRect l="-1449" b="-7107"/>
                                              </a:stretch>
                                            </a:blipFill>
                                          </p:spPr>
                                          <p:txBody>
                                            <a:bodyPr/>
                                            <a:lstStyle/>
                                            <a:p>
                                              <a:r>
                                                <a:rPr lang="zh-TW" altLang="en-US">
                                                  <a:noFill/>
                                                </a:rPr>
                                                <a:t> </a:t>
                                              </a:r>
                                            </a:p>
                                          </p:txBody>
                                        </p:sp>
                                      </mc:Fallback>
                                    </mc:AlternateContent>
                                    <p:cxnSp>
                                      <p:nvCxnSpPr>
                                        <p:cNvPr id="79" name="直線接點 78"/>
                                        <p:cNvCxnSpPr/>
                                        <p:nvPr/>
                                      </p:nvCxnSpPr>
                                      <p:spPr>
                                        <a:xfrm>
                                          <a:off x="5815714" y="5955542"/>
                                          <a:ext cx="4137231" cy="35459"/>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0" name="矩形 79"/>
                                            <p:cNvSpPr/>
                                            <p:nvPr/>
                                          </p:nvSpPr>
                                          <p:spPr>
                                            <a:xfrm>
                                              <a:off x="8133109" y="3655219"/>
                                              <a:ext cx="4626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oMath>
                                                </m:oMathPara>
                                              </a14:m>
                                              <a:endParaRPr lang="zh-TW" altLang="en-US" dirty="0"/>
                                            </a:p>
                                          </p:txBody>
                                        </p:sp>
                                      </mc:Choice>
                                      <mc:Fallback xmlns="">
                                        <p:sp>
                                          <p:nvSpPr>
                                            <p:cNvPr id="80" name="矩形 79"/>
                                            <p:cNvSpPr>
                                              <a:spLocks noRot="1" noChangeAspect="1" noMove="1" noResize="1" noEditPoints="1" noAdjustHandles="1" noChangeArrowheads="1" noChangeShapeType="1" noTextEdit="1"/>
                                            </p:cNvSpPr>
                                            <p:nvPr/>
                                          </p:nvSpPr>
                                          <p:spPr>
                                            <a:xfrm>
                                              <a:off x="8133109" y="3655219"/>
                                              <a:ext cx="462626" cy="369332"/>
                                            </a:xfrm>
                                            <a:prstGeom prst="rect">
                                              <a:avLst/>
                                            </a:prstGeom>
                                            <a:blipFill rotWithShape="0">
                                              <a:blip r:embed="rId20"/>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1" name="矩形 80"/>
                                            <p:cNvSpPr/>
                                            <p:nvPr/>
                                          </p:nvSpPr>
                                          <p:spPr>
                                            <a:xfrm>
                                              <a:off x="6891332" y="6874592"/>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2</m:t>
                                                        </m:r>
                                                      </m:sub>
                                                    </m:sSub>
                                                  </m:oMath>
                                                </m:oMathPara>
                                              </a14:m>
                                              <a:endParaRPr lang="zh-TW" altLang="en-US" dirty="0"/>
                                            </a:p>
                                          </p:txBody>
                                        </p:sp>
                                      </mc:Choice>
                                      <mc:Fallback xmlns="">
                                        <p:sp>
                                          <p:nvSpPr>
                                            <p:cNvPr id="81" name="矩形 80"/>
                                            <p:cNvSpPr>
                                              <a:spLocks noRot="1" noChangeAspect="1" noMove="1" noResize="1" noEditPoints="1" noAdjustHandles="1" noChangeArrowheads="1" noChangeShapeType="1" noTextEdit="1"/>
                                            </p:cNvSpPr>
                                            <p:nvPr/>
                                          </p:nvSpPr>
                                          <p:spPr>
                                            <a:xfrm>
                                              <a:off x="6891332" y="6874592"/>
                                              <a:ext cx="477951" cy="369332"/>
                                            </a:xfrm>
                                            <a:prstGeom prst="rect">
                                              <a:avLst/>
                                            </a:prstGeom>
                                            <a:blipFill rotWithShape="0">
                                              <a:blip r:embed="rId21"/>
                                              <a:stretch>
                                                <a:fillRect/>
                                              </a:stretch>
                                            </a:blipFill>
                                          </p:spPr>
                                          <p:txBody>
                                            <a:bodyPr/>
                                            <a:lstStyle/>
                                            <a:p>
                                              <a:r>
                                                <a:rPr lang="zh-TW" altLang="en-US">
                                                  <a:noFill/>
                                                </a:rPr>
                                                <a:t> </a:t>
                                              </a:r>
                                            </a:p>
                                          </p:txBody>
                                        </p:sp>
                                      </mc:Fallback>
                                    </mc:AlternateContent>
                                    <p:cxnSp>
                                      <p:nvCxnSpPr>
                                        <p:cNvPr id="82" name="直線接點 81"/>
                                        <p:cNvCxnSpPr/>
                                        <p:nvPr/>
                                      </p:nvCxnSpPr>
                                      <p:spPr>
                                        <a:xfrm flipH="1">
                                          <a:off x="7271870" y="5966808"/>
                                          <a:ext cx="1250" cy="1666437"/>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72" name="直線接點 71"/>
                                      <p:cNvCxnSpPr/>
                                      <p:nvPr/>
                                    </p:nvCxnSpPr>
                                    <p:spPr>
                                      <a:xfrm flipH="1" flipV="1">
                                        <a:off x="6213256" y="3824539"/>
                                        <a:ext cx="21228" cy="3647662"/>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3" name="矩形 72"/>
                                          <p:cNvSpPr/>
                                          <p:nvPr/>
                                        </p:nvSpPr>
                                        <p:spPr>
                                          <a:xfrm>
                                            <a:off x="5712868" y="3529874"/>
                                            <a:ext cx="1235466"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1_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73" name="矩形 72"/>
                                          <p:cNvSpPr>
                                            <a:spLocks noRot="1" noChangeAspect="1" noMove="1" noResize="1" noEditPoints="1" noAdjustHandles="1" noChangeArrowheads="1" noChangeShapeType="1" noTextEdit="1"/>
                                          </p:cNvSpPr>
                                          <p:nvPr/>
                                        </p:nvSpPr>
                                        <p:spPr>
                                          <a:xfrm>
                                            <a:off x="5712868" y="3529874"/>
                                            <a:ext cx="1235466" cy="393121"/>
                                          </a:xfrm>
                                          <a:prstGeom prst="rect">
                                            <a:avLst/>
                                          </a:prstGeom>
                                          <a:blipFill rotWithShape="0">
                                            <a:blip r:embed="rId22"/>
                                            <a:stretch>
                                              <a:fillRect/>
                                            </a:stretch>
                                          </a:blipFill>
                                        </p:spPr>
                                        <p:txBody>
                                          <a:bodyPr/>
                                          <a:lstStyle/>
                                          <a:p>
                                            <a:r>
                                              <a:rPr lang="zh-TW" altLang="en-US">
                                                <a:noFill/>
                                              </a:rPr>
                                              <a:t> </a:t>
                                            </a:r>
                                          </a:p>
                                        </p:txBody>
                                      </p:sp>
                                    </mc:Fallback>
                                  </mc:AlternateContent>
                                  <p:sp>
                                    <p:nvSpPr>
                                      <p:cNvPr id="74" name="手繪多邊形 73"/>
                                      <p:cNvSpPr/>
                                      <p:nvPr/>
                                    </p:nvSpPr>
                                    <p:spPr>
                                      <a:xfrm>
                                        <a:off x="7284748" y="5016522"/>
                                        <a:ext cx="2217544" cy="720028"/>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75" name="矩形 74"/>
                                          <p:cNvSpPr/>
                                          <p:nvPr/>
                                        </p:nvSpPr>
                                        <p:spPr>
                                          <a:xfrm>
                                            <a:off x="8712632" y="4703176"/>
                                            <a:ext cx="47263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1</m:t>
                                                      </m:r>
                                                    </m:sub>
                                                  </m:sSub>
                                                </m:oMath>
                                              </m:oMathPara>
                                            </a14:m>
                                            <a:endParaRPr lang="zh-TW" altLang="en-US" dirty="0"/>
                                          </a:p>
                                        </p:txBody>
                                      </p:sp>
                                    </mc:Choice>
                                    <mc:Fallback xmlns="">
                                      <p:sp>
                                        <p:nvSpPr>
                                          <p:cNvPr id="75" name="矩形 74"/>
                                          <p:cNvSpPr>
                                            <a:spLocks noRot="1" noChangeAspect="1" noMove="1" noResize="1" noEditPoints="1" noAdjustHandles="1" noChangeArrowheads="1" noChangeShapeType="1" noTextEdit="1"/>
                                          </p:cNvSpPr>
                                          <p:nvPr/>
                                        </p:nvSpPr>
                                        <p:spPr>
                                          <a:xfrm>
                                            <a:off x="8712632" y="4703176"/>
                                            <a:ext cx="472630" cy="369332"/>
                                          </a:xfrm>
                                          <a:prstGeom prst="rect">
                                            <a:avLst/>
                                          </a:prstGeom>
                                          <a:blipFill rotWithShape="0">
                                            <a:blip r:embed="rId23"/>
                                            <a:stretch>
                                              <a:fillRect/>
                                            </a:stretch>
                                          </a:blipFill>
                                        </p:spPr>
                                        <p:txBody>
                                          <a:bodyPr/>
                                          <a:lstStyle/>
                                          <a:p>
                                            <a:r>
                                              <a:rPr lang="zh-TW" altLang="en-US">
                                                <a:noFill/>
                                              </a:rPr>
                                              <a:t> </a:t>
                                            </a:r>
                                          </a:p>
                                        </p:txBody>
                                      </p:sp>
                                    </mc:Fallback>
                                  </mc:AlternateContent>
                                </p:grpSp>
                                <p:sp>
                                  <p:nvSpPr>
                                    <p:cNvPr id="70" name="手繪多邊形 69"/>
                                    <p:cNvSpPr/>
                                    <p:nvPr/>
                                  </p:nvSpPr>
                                  <p:spPr>
                                    <a:xfrm>
                                      <a:off x="6314923" y="5731670"/>
                                      <a:ext cx="969826" cy="1658714"/>
                                    </a:xfrm>
                                    <a:custGeom>
                                      <a:avLst/>
                                      <a:gdLst>
                                        <a:gd name="connsiteX0" fmla="*/ 0 w 655156"/>
                                        <a:gd name="connsiteY0" fmla="*/ 1028584 h 1028584"/>
                                        <a:gd name="connsiteX1" fmla="*/ 90152 w 655156"/>
                                        <a:gd name="connsiteY1" fmla="*/ 680854 h 1028584"/>
                                        <a:gd name="connsiteX2" fmla="*/ 270456 w 655156"/>
                                        <a:gd name="connsiteY2" fmla="*/ 371761 h 1028584"/>
                                        <a:gd name="connsiteX3" fmla="*/ 489397 w 655156"/>
                                        <a:gd name="connsiteY3" fmla="*/ 127062 h 1028584"/>
                                        <a:gd name="connsiteX4" fmla="*/ 643944 w 655156"/>
                                        <a:gd name="connsiteY4" fmla="*/ 11153 h 1028584"/>
                                        <a:gd name="connsiteX5" fmla="*/ 631065 w 655156"/>
                                        <a:gd name="connsiteY5" fmla="*/ 11153 h 10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156" h="1028584">
                                          <a:moveTo>
                                            <a:pt x="0" y="1028584"/>
                                          </a:moveTo>
                                          <a:cubicBezTo>
                                            <a:pt x="22538" y="909454"/>
                                            <a:pt x="45076" y="790324"/>
                                            <a:pt x="90152" y="680854"/>
                                          </a:cubicBezTo>
                                          <a:cubicBezTo>
                                            <a:pt x="135228" y="571384"/>
                                            <a:pt x="203915" y="464060"/>
                                            <a:pt x="270456" y="371761"/>
                                          </a:cubicBezTo>
                                          <a:cubicBezTo>
                                            <a:pt x="336997" y="279462"/>
                                            <a:pt x="427149" y="187163"/>
                                            <a:pt x="489397" y="127062"/>
                                          </a:cubicBezTo>
                                          <a:cubicBezTo>
                                            <a:pt x="551645" y="66961"/>
                                            <a:pt x="620333" y="30471"/>
                                            <a:pt x="643944" y="11153"/>
                                          </a:cubicBezTo>
                                          <a:cubicBezTo>
                                            <a:pt x="667555" y="-8165"/>
                                            <a:pt x="649310" y="1494"/>
                                            <a:pt x="631065" y="11153"/>
                                          </a:cubicBezTo>
                                        </a:path>
                                      </a:pathLst>
                                    </a:cu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67" name="文字方塊 66"/>
                                  <p:cNvSpPr txBox="1"/>
                                  <p:nvPr/>
                                </p:nvSpPr>
                                <p:spPr>
                                  <a:xfrm>
                                    <a:off x="7852163" y="6095898"/>
                                    <a:ext cx="1504982" cy="329507"/>
                                  </a:xfrm>
                                  <a:prstGeom prst="rect">
                                    <a:avLst/>
                                  </a:prstGeom>
                                  <a:noFill/>
                                </p:spPr>
                                <p:txBody>
                                  <a:bodyPr wrap="square" rtlCol="0">
                                    <a:spAutoFit/>
                                  </a:bodyPr>
                                  <a:lstStyle/>
                                  <a:p>
                                    <a:r>
                                      <a:rPr lang="zh-TW" altLang="en-US" dirty="0" smtClean="0"/>
                                      <a:t>存活 </a:t>
                                    </a:r>
                                    <a:r>
                                      <a:rPr lang="en-US" altLang="zh-TW" dirty="0" smtClean="0"/>
                                      <a:t>(</a:t>
                                    </a:r>
                                    <a:r>
                                      <a:rPr lang="zh-TW" altLang="en-US" dirty="0" smtClean="0"/>
                                      <a:t>履約</a:t>
                                    </a:r>
                                    <a:r>
                                      <a:rPr lang="en-US" altLang="zh-TW" dirty="0" smtClean="0"/>
                                      <a:t>)</a:t>
                                    </a:r>
                                    <a:endParaRPr lang="zh-TW" altLang="en-US" dirty="0"/>
                                  </a:p>
                                </p:txBody>
                              </p:sp>
                              <p:sp>
                                <p:nvSpPr>
                                  <p:cNvPr id="68" name="文字方塊 67"/>
                                  <p:cNvSpPr txBox="1"/>
                                  <p:nvPr/>
                                </p:nvSpPr>
                                <p:spPr>
                                  <a:xfrm>
                                    <a:off x="7550587" y="4100982"/>
                                    <a:ext cx="2445760" cy="576638"/>
                                  </a:xfrm>
                                  <a:prstGeom prst="rect">
                                    <a:avLst/>
                                  </a:prstGeom>
                                  <a:noFill/>
                                </p:spPr>
                                <p:txBody>
                                  <a:bodyPr wrap="square" rtlCol="0">
                                    <a:spAutoFit/>
                                  </a:bodyPr>
                                  <a:lstStyle/>
                                  <a:p>
                                    <a:r>
                                      <a:rPr lang="zh-TW" altLang="en-US" dirty="0" smtClean="0"/>
                                      <a:t>破產     </a:t>
                                    </a:r>
                                    <a:r>
                                      <a:rPr lang="en-US" altLang="zh-TW" dirty="0" smtClean="0"/>
                                      <a:t>SB</a:t>
                                    </a:r>
                                    <a:r>
                                      <a:rPr lang="zh-TW" altLang="en-US" dirty="0" smtClean="0"/>
                                      <a:t>全拿</a:t>
                                    </a:r>
                                    <a:endParaRPr lang="en-US" altLang="zh-TW" dirty="0" smtClean="0"/>
                                  </a:p>
                                  <a:p>
                                    <a:r>
                                      <a:rPr lang="en-US" altLang="zh-TW" dirty="0" smtClean="0"/>
                                      <a:t>GB</a:t>
                                    </a:r>
                                    <a:r>
                                      <a:rPr lang="zh-TW" altLang="en-US" dirty="0" smtClean="0"/>
                                      <a:t>部份 未</a:t>
                                    </a:r>
                                    <a:r>
                                      <a:rPr lang="zh-TW" altLang="en-US" dirty="0"/>
                                      <a:t>履約</a:t>
                                    </a:r>
                                  </a:p>
                                </p:txBody>
                              </p:sp>
                            </p:grpSp>
                            <p:sp>
                              <p:nvSpPr>
                                <p:cNvPr id="65" name="文字方塊 64"/>
                                <p:cNvSpPr txBox="1"/>
                                <p:nvPr/>
                              </p:nvSpPr>
                              <p:spPr>
                                <a:xfrm flipH="1">
                                  <a:off x="5690896" y="3962306"/>
                                  <a:ext cx="1468648" cy="1110966"/>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破產</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SB</a:t>
                                  </a:r>
                                  <a:r>
                                    <a:rPr lang="zh-TW" altLang="en-US" dirty="0" smtClean="0">
                                      <a:latin typeface="微軟正黑體" panose="020B0604030504040204" pitchFamily="34" charset="-120"/>
                                      <a:ea typeface="微軟正黑體" panose="020B0604030504040204" pitchFamily="34" charset="-120"/>
                                    </a:rPr>
                                    <a:t>部分</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GB</a:t>
                                  </a:r>
                                  <a:r>
                                    <a:rPr lang="zh-TW" altLang="en-US" dirty="0" smtClean="0">
                                      <a:latin typeface="微軟正黑體" panose="020B0604030504040204" pitchFamily="34" charset="-120"/>
                                      <a:ea typeface="微軟正黑體" panose="020B0604030504040204" pitchFamily="34" charset="-120"/>
                                    </a:rPr>
                                    <a:t>無</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未</a:t>
                                  </a:r>
                                  <a:r>
                                    <a:rPr lang="zh-TW" altLang="en-US" dirty="0">
                                      <a:latin typeface="微軟正黑體" panose="020B0604030504040204" pitchFamily="34" charset="-120"/>
                                      <a:ea typeface="微軟正黑體" panose="020B0604030504040204" pitchFamily="34" charset="-120"/>
                                    </a:rPr>
                                    <a:t>履約</a:t>
                                  </a:r>
                                  <a:endParaRPr lang="zh-TW" altLang="en-US" dirty="0"/>
                                </a:p>
                              </p:txBody>
                            </p:sp>
                          </p:grpSp>
                        </p:grpSp>
                        <p:cxnSp>
                          <p:nvCxnSpPr>
                            <p:cNvPr id="56" name="直線接點 55"/>
                            <p:cNvCxnSpPr/>
                            <p:nvPr/>
                          </p:nvCxnSpPr>
                          <p:spPr>
                            <a:xfrm flipH="1" flipV="1">
                              <a:off x="8077779" y="3157494"/>
                              <a:ext cx="26713" cy="3959518"/>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7" name="矩形 56"/>
                                <p:cNvSpPr/>
                                <p:nvPr/>
                              </p:nvSpPr>
                              <p:spPr>
                                <a:xfrm>
                                  <a:off x="7986901" y="3020971"/>
                                  <a:ext cx="1240789"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57" name="矩形 56"/>
                                <p:cNvSpPr>
                                  <a:spLocks noRot="1" noChangeAspect="1" noMove="1" noResize="1" noEditPoints="1" noAdjustHandles="1" noChangeArrowheads="1" noChangeShapeType="1" noTextEdit="1"/>
                                </p:cNvSpPr>
                                <p:nvPr/>
                              </p:nvSpPr>
                              <p:spPr>
                                <a:xfrm>
                                  <a:off x="7986901" y="3020971"/>
                                  <a:ext cx="1240789" cy="393121"/>
                                </a:xfrm>
                                <a:prstGeom prst="rect">
                                  <a:avLst/>
                                </a:prstGeom>
                                <a:blipFill rotWithShape="0">
                                  <a:blip r:embed="rId2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8" name="矩形 57"/>
                                <p:cNvSpPr/>
                                <p:nvPr/>
                              </p:nvSpPr>
                              <p:spPr>
                                <a:xfrm>
                                  <a:off x="7368898" y="5933748"/>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4</m:t>
                                            </m:r>
                                          </m:sub>
                                        </m:sSub>
                                      </m:oMath>
                                    </m:oMathPara>
                                  </a14:m>
                                  <a:endParaRPr lang="zh-TW" altLang="en-US" dirty="0"/>
                                </a:p>
                              </p:txBody>
                            </p:sp>
                          </mc:Choice>
                          <mc:Fallback xmlns="">
                            <p:sp>
                              <p:nvSpPr>
                                <p:cNvPr id="58" name="矩形 57"/>
                                <p:cNvSpPr>
                                  <a:spLocks noRot="1" noChangeAspect="1" noMove="1" noResize="1" noEditPoints="1" noAdjustHandles="1" noChangeArrowheads="1" noChangeShapeType="1" noTextEdit="1"/>
                                </p:cNvSpPr>
                                <p:nvPr/>
                              </p:nvSpPr>
                              <p:spPr>
                                <a:xfrm>
                                  <a:off x="7368898" y="5933748"/>
                                  <a:ext cx="477951" cy="369332"/>
                                </a:xfrm>
                                <a:prstGeom prst="rect">
                                  <a:avLst/>
                                </a:prstGeom>
                                <a:blipFill rotWithShape="0">
                                  <a:blip r:embed="rId25"/>
                                  <a:stretch>
                                    <a:fillRect/>
                                  </a:stretch>
                                </a:blipFill>
                              </p:spPr>
                              <p:txBody>
                                <a:bodyPr/>
                                <a:lstStyle/>
                                <a:p>
                                  <a:r>
                                    <a:rPr lang="zh-TW" altLang="en-US">
                                      <a:noFill/>
                                    </a:rPr>
                                    <a:t> </a:t>
                                  </a:r>
                                </a:p>
                              </p:txBody>
                            </p:sp>
                          </mc:Fallback>
                        </mc:AlternateContent>
                        <p:sp>
                          <p:nvSpPr>
                            <p:cNvPr id="59" name="手繪多邊形 58"/>
                            <p:cNvSpPr/>
                            <p:nvPr/>
                          </p:nvSpPr>
                          <p:spPr>
                            <a:xfrm>
                              <a:off x="4871253" y="4846976"/>
                              <a:ext cx="2176530" cy="371881"/>
                            </a:xfrm>
                            <a:custGeom>
                              <a:avLst/>
                              <a:gdLst>
                                <a:gd name="connsiteX0" fmla="*/ 0 w 2176530"/>
                                <a:gd name="connsiteY0" fmla="*/ 0 h 334851"/>
                                <a:gd name="connsiteX1" fmla="*/ 1004552 w 2176530"/>
                                <a:gd name="connsiteY1" fmla="*/ 103031 h 334851"/>
                                <a:gd name="connsiteX2" fmla="*/ 1687133 w 2176530"/>
                                <a:gd name="connsiteY2" fmla="*/ 206062 h 334851"/>
                                <a:gd name="connsiteX3" fmla="*/ 2176530 w 2176530"/>
                                <a:gd name="connsiteY3" fmla="*/ 334851 h 334851"/>
                              </a:gdLst>
                              <a:ahLst/>
                              <a:cxnLst>
                                <a:cxn ang="0">
                                  <a:pos x="connsiteX0" y="connsiteY0"/>
                                </a:cxn>
                                <a:cxn ang="0">
                                  <a:pos x="connsiteX1" y="connsiteY1"/>
                                </a:cxn>
                                <a:cxn ang="0">
                                  <a:pos x="connsiteX2" y="connsiteY2"/>
                                </a:cxn>
                                <a:cxn ang="0">
                                  <a:pos x="connsiteX3" y="connsiteY3"/>
                                </a:cxn>
                              </a:cxnLst>
                              <a:rect l="l" t="t" r="r" b="b"/>
                              <a:pathLst>
                                <a:path w="2176530" h="334851">
                                  <a:moveTo>
                                    <a:pt x="0" y="0"/>
                                  </a:moveTo>
                                  <a:lnTo>
                                    <a:pt x="1004552" y="103031"/>
                                  </a:lnTo>
                                  <a:cubicBezTo>
                                    <a:pt x="1285741" y="137375"/>
                                    <a:pt x="1491803" y="167425"/>
                                    <a:pt x="1687133" y="206062"/>
                                  </a:cubicBezTo>
                                  <a:cubicBezTo>
                                    <a:pt x="1882463" y="244699"/>
                                    <a:pt x="2029496" y="289775"/>
                                    <a:pt x="2176530" y="334851"/>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文字方塊 59"/>
                            <p:cNvSpPr txBox="1"/>
                            <p:nvPr/>
                          </p:nvSpPr>
                          <p:spPr>
                            <a:xfrm flipH="1">
                              <a:off x="5856209" y="5197769"/>
                              <a:ext cx="1468648" cy="504350"/>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部分</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  GB</a:t>
                              </a:r>
                              <a:r>
                                <a:rPr lang="zh-TW" altLang="en-US" sz="1400" dirty="0" smtClean="0">
                                  <a:latin typeface="微軟正黑體" panose="020B0604030504040204" pitchFamily="34" charset="-120"/>
                                  <a:ea typeface="微軟正黑體" panose="020B0604030504040204" pitchFamily="34" charset="-120"/>
                                </a:rPr>
                                <a:t>無 履約</a:t>
                              </a:r>
                              <a:endParaRPr lang="zh-TW" altLang="en-US" sz="1400" dirty="0"/>
                            </a:p>
                          </p:txBody>
                        </p:sp>
                      </p:grpSp>
                      <p:cxnSp>
                        <p:nvCxnSpPr>
                          <p:cNvPr id="52" name="直線接點 51"/>
                          <p:cNvCxnSpPr/>
                          <p:nvPr/>
                        </p:nvCxnSpPr>
                        <p:spPr>
                          <a:xfrm>
                            <a:off x="4602985" y="4580485"/>
                            <a:ext cx="4937894" cy="1433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3" name="矩形 52"/>
                              <p:cNvSpPr/>
                              <p:nvPr/>
                            </p:nvSpPr>
                            <p:spPr>
                              <a:xfrm>
                                <a:off x="3335900" y="4321263"/>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78" name="矩形 77"/>
                              <p:cNvSpPr>
                                <a:spLocks noRot="1" noChangeAspect="1" noMove="1" noResize="1" noEditPoints="1" noAdjustHandles="1" noChangeArrowheads="1" noChangeShapeType="1" noTextEdit="1"/>
                              </p:cNvSpPr>
                              <p:nvPr/>
                            </p:nvSpPr>
                            <p:spPr>
                              <a:xfrm>
                                <a:off x="3335900" y="4321263"/>
                                <a:ext cx="1240788" cy="393121"/>
                              </a:xfrm>
                              <a:prstGeom prst="rect">
                                <a:avLst/>
                              </a:prstGeom>
                              <a:blipFill rotWithShape="0">
                                <a:blip r:embed="rId12"/>
                                <a:stretch>
                                  <a:fillRect b="-3125"/>
                                </a:stretch>
                              </a:blipFill>
                            </p:spPr>
                            <p:txBody>
                              <a:bodyPr/>
                              <a:lstStyle/>
                              <a:p>
                                <a:r>
                                  <a:rPr lang="zh-TW" altLang="en-US">
                                    <a:noFill/>
                                  </a:rPr>
                                  <a:t> </a:t>
                                </a:r>
                              </a:p>
                            </p:txBody>
                          </p:sp>
                        </mc:Fallback>
                      </mc:AlternateContent>
                      <p:sp>
                        <p:nvSpPr>
                          <p:cNvPr id="54" name="手繪多邊形 53"/>
                          <p:cNvSpPr/>
                          <p:nvPr/>
                        </p:nvSpPr>
                        <p:spPr>
                          <a:xfrm rot="4626236">
                            <a:off x="5147027" y="4530689"/>
                            <a:ext cx="814625" cy="1596548"/>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mc:AlternateContent xmlns:mc="http://schemas.openxmlformats.org/markup-compatibility/2006" xmlns:a14="http://schemas.microsoft.com/office/drawing/2010/main">
                    <mc:Choice Requires="a14">
                      <p:sp>
                        <p:nvSpPr>
                          <p:cNvPr id="46" name="矩形 45"/>
                          <p:cNvSpPr/>
                          <p:nvPr/>
                        </p:nvSpPr>
                        <p:spPr>
                          <a:xfrm>
                            <a:off x="7084655" y="6410481"/>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46" name="矩形 45"/>
                          <p:cNvSpPr>
                            <a:spLocks noRot="1" noChangeAspect="1" noMove="1" noResize="1" noEditPoints="1" noAdjustHandles="1" noChangeArrowheads="1" noChangeShapeType="1" noTextEdit="1"/>
                          </p:cNvSpPr>
                          <p:nvPr/>
                        </p:nvSpPr>
                        <p:spPr>
                          <a:xfrm>
                            <a:off x="7084655" y="6410481"/>
                            <a:ext cx="1240788" cy="393121"/>
                          </a:xfrm>
                          <a:prstGeom prst="rect">
                            <a:avLst/>
                          </a:prstGeom>
                          <a:blipFill rotWithShape="0">
                            <a:blip r:embed="rId26"/>
                            <a:stretch>
                              <a:fillRect b="-3125"/>
                            </a:stretch>
                          </a:blipFill>
                        </p:spPr>
                        <p:txBody>
                          <a:bodyPr/>
                          <a:lstStyle/>
                          <a:p>
                            <a:r>
                              <a:rPr lang="zh-TW" altLang="en-US">
                                <a:noFill/>
                              </a:rPr>
                              <a:t> </a:t>
                            </a:r>
                          </a:p>
                        </p:txBody>
                      </p:sp>
                    </mc:Fallback>
                  </mc:AlternateContent>
                  <p:sp>
                    <p:nvSpPr>
                      <p:cNvPr id="47" name="矩形 46"/>
                      <p:cNvSpPr/>
                      <p:nvPr/>
                    </p:nvSpPr>
                    <p:spPr>
                      <a:xfrm>
                        <a:off x="5235680" y="5025073"/>
                        <a:ext cx="1107996" cy="646331"/>
                      </a:xfrm>
                      <a:prstGeom prst="rect">
                        <a:avLst/>
                      </a:prstGeom>
                    </p:spPr>
                    <p:txBody>
                      <a:bodyPr wrap="none">
                        <a:spAutoFit/>
                      </a:bodyPr>
                      <a:lstStyle/>
                      <a:p>
                        <a:r>
                          <a:rPr lang="zh-TW" altLang="en-US" dirty="0" smtClean="0">
                            <a:latin typeface="微軟正黑體" panose="020B0604030504040204" pitchFamily="34" charset="-120"/>
                            <a:ea typeface="微軟正黑體" panose="020B0604030504040204" pitchFamily="34" charset="-120"/>
                          </a:rPr>
                          <a:t>破產  </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不足支付</a:t>
                        </a:r>
                        <a:endParaRPr lang="zh-TW" altLang="en-US" dirty="0"/>
                      </a:p>
                    </p:txBody>
                  </p:sp>
                  <mc:AlternateContent xmlns:mc="http://schemas.openxmlformats.org/markup-compatibility/2006" xmlns:a14="http://schemas.microsoft.com/office/drawing/2010/main">
                    <mc:Choice Requires="a14">
                      <p:sp>
                        <p:nvSpPr>
                          <p:cNvPr id="48" name="矩形 47"/>
                          <p:cNvSpPr/>
                          <p:nvPr/>
                        </p:nvSpPr>
                        <p:spPr>
                          <a:xfrm>
                            <a:off x="5638581" y="4477220"/>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5</m:t>
                                      </m:r>
                                    </m:sub>
                                  </m:sSub>
                                </m:oMath>
                              </m:oMathPara>
                            </a14:m>
                            <a:endParaRPr lang="zh-TW" altLang="en-US" dirty="0"/>
                          </a:p>
                        </p:txBody>
                      </p:sp>
                    </mc:Choice>
                    <mc:Fallback xmlns="">
                      <p:sp>
                        <p:nvSpPr>
                          <p:cNvPr id="48" name="矩形 47"/>
                          <p:cNvSpPr>
                            <a:spLocks noRot="1" noChangeAspect="1" noMove="1" noResize="1" noEditPoints="1" noAdjustHandles="1" noChangeArrowheads="1" noChangeShapeType="1" noTextEdit="1"/>
                          </p:cNvSpPr>
                          <p:nvPr/>
                        </p:nvSpPr>
                        <p:spPr>
                          <a:xfrm>
                            <a:off x="5638581" y="4477220"/>
                            <a:ext cx="477951" cy="369332"/>
                          </a:xfrm>
                          <a:prstGeom prst="rect">
                            <a:avLst/>
                          </a:prstGeom>
                          <a:blipFill rotWithShape="0">
                            <a:blip r:embed="rId27"/>
                            <a:stretch>
                              <a:fillRect/>
                            </a:stretch>
                          </a:blipFill>
                        </p:spPr>
                        <p:txBody>
                          <a:bodyPr/>
                          <a:lstStyle/>
                          <a:p>
                            <a:r>
                              <a:rPr lang="zh-TW" altLang="en-US">
                                <a:noFill/>
                              </a:rPr>
                              <a:t> </a:t>
                            </a:r>
                          </a:p>
                        </p:txBody>
                      </p:sp>
                    </mc:Fallback>
                  </mc:AlternateContent>
                </p:grpSp>
              </p:grpSp>
              <p:sp>
                <p:nvSpPr>
                  <p:cNvPr id="41" name="文字方塊 40"/>
                  <p:cNvSpPr txBox="1"/>
                  <p:nvPr/>
                </p:nvSpPr>
                <p:spPr>
                  <a:xfrm>
                    <a:off x="8975638" y="3872864"/>
                    <a:ext cx="1603731" cy="369332"/>
                  </a:xfrm>
                  <a:prstGeom prst="rect">
                    <a:avLst/>
                  </a:prstGeom>
                  <a:noFill/>
                </p:spPr>
                <p:txBody>
                  <a:bodyPr wrap="square" rtlCol="0">
                    <a:spAutoFit/>
                  </a:bodyPr>
                  <a:lstStyle/>
                  <a:p>
                    <a:r>
                      <a:rPr lang="zh-TW" altLang="en-US" dirty="0" smtClean="0"/>
                      <a:t>存活</a:t>
                    </a:r>
                    <a:r>
                      <a:rPr lang="en-US" altLang="zh-TW" dirty="0" smtClean="0"/>
                      <a:t>(</a:t>
                    </a:r>
                    <a:r>
                      <a:rPr lang="zh-TW" altLang="en-US" dirty="0" smtClean="0"/>
                      <a:t>未履約</a:t>
                    </a:r>
                    <a:r>
                      <a:rPr lang="en-US" altLang="zh-TW" dirty="0" smtClean="0"/>
                      <a:t>)</a:t>
                    </a:r>
                    <a:endParaRPr lang="zh-TW" altLang="en-US" dirty="0"/>
                  </a:p>
                </p:txBody>
              </p:sp>
            </p:grpSp>
            <p:sp>
              <p:nvSpPr>
                <p:cNvPr id="39" name="手繪多邊形 38"/>
                <p:cNvSpPr/>
                <p:nvPr/>
              </p:nvSpPr>
              <p:spPr>
                <a:xfrm rot="366492">
                  <a:off x="8245839" y="3110481"/>
                  <a:ext cx="1118699" cy="1691473"/>
                </a:xfrm>
                <a:custGeom>
                  <a:avLst/>
                  <a:gdLst>
                    <a:gd name="connsiteX0" fmla="*/ 0 w 231820"/>
                    <a:gd name="connsiteY0" fmla="*/ 0 h 824248"/>
                    <a:gd name="connsiteX1" fmla="*/ 90153 w 231820"/>
                    <a:gd name="connsiteY1" fmla="*/ 193183 h 824248"/>
                    <a:gd name="connsiteX2" fmla="*/ 180305 w 231820"/>
                    <a:gd name="connsiteY2" fmla="*/ 515155 h 824248"/>
                    <a:gd name="connsiteX3" fmla="*/ 231820 w 231820"/>
                    <a:gd name="connsiteY3" fmla="*/ 824248 h 824248"/>
                  </a:gdLst>
                  <a:ahLst/>
                  <a:cxnLst>
                    <a:cxn ang="0">
                      <a:pos x="connsiteX0" y="connsiteY0"/>
                    </a:cxn>
                    <a:cxn ang="0">
                      <a:pos x="connsiteX1" y="connsiteY1"/>
                    </a:cxn>
                    <a:cxn ang="0">
                      <a:pos x="connsiteX2" y="connsiteY2"/>
                    </a:cxn>
                    <a:cxn ang="0">
                      <a:pos x="connsiteX3" y="connsiteY3"/>
                    </a:cxn>
                  </a:cxnLst>
                  <a:rect l="l" t="t" r="r" b="b"/>
                  <a:pathLst>
                    <a:path w="231820" h="824248">
                      <a:moveTo>
                        <a:pt x="0" y="0"/>
                      </a:moveTo>
                      <a:cubicBezTo>
                        <a:pt x="30051" y="53662"/>
                        <a:pt x="60102" y="107324"/>
                        <a:pt x="90153" y="193183"/>
                      </a:cubicBezTo>
                      <a:cubicBezTo>
                        <a:pt x="120204" y="279042"/>
                        <a:pt x="156694" y="409978"/>
                        <a:pt x="180305" y="515155"/>
                      </a:cubicBezTo>
                      <a:cubicBezTo>
                        <a:pt x="203916" y="620332"/>
                        <a:pt x="217868" y="722290"/>
                        <a:pt x="231820" y="824248"/>
                      </a:cubicBezTo>
                    </a:path>
                  </a:pathLst>
                </a:custGeom>
                <a:no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7" name="手繪多邊形 36"/>
              <p:cNvSpPr/>
              <p:nvPr/>
            </p:nvSpPr>
            <p:spPr>
              <a:xfrm rot="1284727">
                <a:off x="8126461" y="3787043"/>
                <a:ext cx="1055605" cy="932183"/>
              </a:xfrm>
              <a:custGeom>
                <a:avLst/>
                <a:gdLst>
                  <a:gd name="connsiteX0" fmla="*/ 0 w 231820"/>
                  <a:gd name="connsiteY0" fmla="*/ 0 h 824248"/>
                  <a:gd name="connsiteX1" fmla="*/ 90153 w 231820"/>
                  <a:gd name="connsiteY1" fmla="*/ 193183 h 824248"/>
                  <a:gd name="connsiteX2" fmla="*/ 180305 w 231820"/>
                  <a:gd name="connsiteY2" fmla="*/ 515155 h 824248"/>
                  <a:gd name="connsiteX3" fmla="*/ 231820 w 231820"/>
                  <a:gd name="connsiteY3" fmla="*/ 824248 h 824248"/>
                </a:gdLst>
                <a:ahLst/>
                <a:cxnLst>
                  <a:cxn ang="0">
                    <a:pos x="connsiteX0" y="connsiteY0"/>
                  </a:cxn>
                  <a:cxn ang="0">
                    <a:pos x="connsiteX1" y="connsiteY1"/>
                  </a:cxn>
                  <a:cxn ang="0">
                    <a:pos x="connsiteX2" y="connsiteY2"/>
                  </a:cxn>
                  <a:cxn ang="0">
                    <a:pos x="connsiteX3" y="connsiteY3"/>
                  </a:cxn>
                </a:cxnLst>
                <a:rect l="l" t="t" r="r" b="b"/>
                <a:pathLst>
                  <a:path w="231820" h="824248">
                    <a:moveTo>
                      <a:pt x="0" y="0"/>
                    </a:moveTo>
                    <a:cubicBezTo>
                      <a:pt x="30051" y="53662"/>
                      <a:pt x="60102" y="107324"/>
                      <a:pt x="90153" y="193183"/>
                    </a:cubicBezTo>
                    <a:cubicBezTo>
                      <a:pt x="120204" y="279042"/>
                      <a:pt x="156694" y="409978"/>
                      <a:pt x="180305" y="515155"/>
                    </a:cubicBezTo>
                    <a:cubicBezTo>
                      <a:pt x="203916" y="620332"/>
                      <a:pt x="217868" y="722290"/>
                      <a:pt x="231820" y="824248"/>
                    </a:cubicBezTo>
                  </a:path>
                </a:pathLst>
              </a:custGeom>
              <a:no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35" name="直線接點 34"/>
            <p:cNvCxnSpPr/>
            <p:nvPr/>
          </p:nvCxnSpPr>
          <p:spPr>
            <a:xfrm>
              <a:off x="8273058" y="3351956"/>
              <a:ext cx="2057" cy="247452"/>
            </a:xfrm>
            <a:prstGeom prst="line">
              <a:avLst/>
            </a:prstGeom>
            <a:ln w="3810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62" name="矩形 161"/>
              <p:cNvSpPr/>
              <p:nvPr/>
            </p:nvSpPr>
            <p:spPr>
              <a:xfrm>
                <a:off x="309093" y="1337700"/>
                <a:ext cx="2545377"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r>
                        <a:rPr lang="en-US" altLang="zh-TW" i="1">
                          <a:latin typeface="Cambria Math" panose="02040503050406030204" pitchFamily="18" charset="0"/>
                          <a:ea typeface="Cambria Math" panose="02040503050406030204" pitchFamily="18" charset="0"/>
                        </a:rPr>
                        <m:t>&gt;</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5_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solidFill>
                    <a:schemeClr val="tx1"/>
                  </a:solidFill>
                </a:endParaRPr>
              </a:p>
            </p:txBody>
          </p:sp>
        </mc:Choice>
        <mc:Fallback xmlns="">
          <p:sp>
            <p:nvSpPr>
              <p:cNvPr id="162" name="矩形 161"/>
              <p:cNvSpPr>
                <a:spLocks noRot="1" noChangeAspect="1" noMove="1" noResize="1" noEditPoints="1" noAdjustHandles="1" noChangeArrowheads="1" noChangeShapeType="1" noTextEdit="1"/>
              </p:cNvSpPr>
              <p:nvPr/>
            </p:nvSpPr>
            <p:spPr>
              <a:xfrm>
                <a:off x="309093" y="1337700"/>
                <a:ext cx="2545377" cy="393121"/>
              </a:xfrm>
              <a:prstGeom prst="rect">
                <a:avLst/>
              </a:prstGeom>
              <a:blipFill rotWithShape="0">
                <a:blip r:embed="rId28"/>
                <a:stretch>
                  <a:fillRect b="-307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63" name="矩形 162"/>
              <p:cNvSpPr/>
              <p:nvPr/>
            </p:nvSpPr>
            <p:spPr>
              <a:xfrm>
                <a:off x="309093" y="926958"/>
                <a:ext cx="4864024"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ea typeface="Cambria Math" panose="02040503050406030204" pitchFamily="18" charset="0"/>
                            </a:rPr>
                          </m:ctrlPr>
                        </m:sSubPr>
                        <m:e>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&gt;</m:t>
                              </m:r>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5_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r>
                            <a:rPr lang="en-US" altLang="zh-TW" i="1" dirty="0">
                              <a:latin typeface="Cambria Math" panose="02040503050406030204" pitchFamily="18" charset="0"/>
                              <a:ea typeface="Cambria Math" panose="02040503050406030204" pitchFamily="18" charset="0"/>
                            </a:rPr>
                            <m:t>&gt;</m:t>
                          </m:r>
                          <m:r>
                            <a:rPr lang="en-US" altLang="zh-TW" i="1">
                              <a:latin typeface="Cambria Math" panose="02040503050406030204" pitchFamily="18" charset="0"/>
                              <a:ea typeface="Cambria Math" panose="02040503050406030204" pitchFamily="18" charset="0"/>
                            </a:rPr>
                            <m:t>𝑑</m:t>
                          </m:r>
                        </m:e>
                        <m:sub>
                          <m:r>
                            <a:rPr lang="en-US" altLang="zh-TW" i="1">
                              <a:latin typeface="Cambria Math" panose="02040503050406030204" pitchFamily="18" charset="0"/>
                              <a:ea typeface="Cambria Math" panose="02040503050406030204" pitchFamily="18" charset="0"/>
                            </a:rPr>
                            <m:t>3</m:t>
                          </m:r>
                        </m:sub>
                      </m:sSub>
                      <m:r>
                        <a:rPr lang="en-US" altLang="zh-TW" i="1">
                          <a:latin typeface="Cambria Math" panose="02040503050406030204" pitchFamily="18" charset="0"/>
                          <a:ea typeface="Cambria Math" panose="02040503050406030204" pitchFamily="18" charset="0"/>
                        </a:rPr>
                        <m:t>&gt;</m:t>
                      </m:r>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𝑑</m:t>
                          </m:r>
                        </m:e>
                        <m:sub>
                          <m:r>
                            <a:rPr lang="en-US" altLang="zh-TW" i="1">
                              <a:latin typeface="Cambria Math" panose="02040503050406030204" pitchFamily="18" charset="0"/>
                              <a:ea typeface="Cambria Math" panose="02040503050406030204" pitchFamily="18" charset="0"/>
                            </a:rPr>
                            <m:t>2</m:t>
                          </m:r>
                        </m:sub>
                      </m:sSub>
                      <m:r>
                        <a:rPr lang="en-US" altLang="zh-TW" i="1">
                          <a:latin typeface="Cambria Math" panose="02040503050406030204" pitchFamily="18" charset="0"/>
                          <a:ea typeface="Cambria Math" panose="02040503050406030204" pitchFamily="18" charset="0"/>
                        </a:rPr>
                        <m:t>&gt;</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1_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163" name="矩形 162"/>
              <p:cNvSpPr>
                <a:spLocks noRot="1" noChangeAspect="1" noMove="1" noResize="1" noEditPoints="1" noAdjustHandles="1" noChangeArrowheads="1" noChangeShapeType="1" noTextEdit="1"/>
              </p:cNvSpPr>
              <p:nvPr/>
            </p:nvSpPr>
            <p:spPr>
              <a:xfrm>
                <a:off x="309093" y="926958"/>
                <a:ext cx="4864024" cy="393121"/>
              </a:xfrm>
              <a:prstGeom prst="rect">
                <a:avLst/>
              </a:prstGeom>
              <a:blipFill rotWithShape="0">
                <a:blip r:embed="rId29"/>
                <a:stretch>
                  <a:fillRect b="-307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8747623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244699" y="193183"/>
                <a:ext cx="11109101" cy="5983780"/>
              </a:xfrm>
            </p:spPr>
            <p:txBody>
              <a:bodyPr>
                <a:normAutofit/>
              </a:bodyPr>
              <a:lstStyle/>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a:latin typeface="Cambria Math" panose="02040503050406030204" pitchFamily="18" charset="0"/>
                        </a:rPr>
                        <m:t>3</m:t>
                      </m:r>
                      <m:r>
                        <a:rPr lang="en-US" altLang="zh-TW" sz="1800" b="0" i="0" smtClean="0">
                          <a:latin typeface="Cambria Math" panose="02040503050406030204" pitchFamily="18" charset="0"/>
                        </a:rPr>
                        <m:t>.</m:t>
                      </m:r>
                      <m:r>
                        <a:rPr lang="en-US" altLang="zh-TW" sz="1800" i="1" smtClean="0">
                          <a:latin typeface="Cambria Math" panose="02040503050406030204" pitchFamily="18" charset="0"/>
                        </a:rPr>
                        <m:t>𝐼𝑓</m:t>
                      </m:r>
                      <m:r>
                        <a:rPr lang="zh-TW" altLang="en-US" sz="1800" i="1">
                          <a:latin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1−</m:t>
                          </m:r>
                          <m:r>
                            <a:rPr lang="zh-TW" altLang="en-US" sz="1800" i="1">
                              <a:solidFill>
                                <a:srgbClr val="FF0000"/>
                              </a:solidFill>
                              <a:latin typeface="Cambria Math" panose="02040503050406030204" pitchFamily="18" charset="0"/>
                              <a:ea typeface="Cambria Math" panose="02040503050406030204" pitchFamily="18" charset="0"/>
                            </a:rPr>
                            <m:t>𝛼</m:t>
                          </m:r>
                        </m:e>
                      </m:d>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zh-TW" altLang="en-US" sz="1800" i="1">
                              <a:solidFill>
                                <a:srgbClr val="FF0000"/>
                              </a:solidFill>
                              <a:latin typeface="Cambria Math" panose="02040503050406030204" pitchFamily="18" charset="0"/>
                              <a:ea typeface="Cambria Math" panose="02040503050406030204" pitchFamily="18" charset="0"/>
                            </a:rPr>
                            <m:t>  </m:t>
                          </m:r>
                        </m:e>
                      </m:d>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smtClean="0">
                          <a:solidFill>
                            <a:schemeClr val="tx1"/>
                          </a:solidFill>
                          <a:latin typeface="Cambria Math" panose="02040503050406030204" pitchFamily="18" charset="0"/>
                        </a:rPr>
                        <m:t>&gt;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𝐴</m:t>
                      </m:r>
                    </m:oMath>
                  </m:oMathPara>
                </a14:m>
                <a:endParaRPr lang="en-US" altLang="zh-TW" sz="1800" dirty="0" smtClean="0">
                  <a:solidFill>
                    <a:srgbClr val="FF0000"/>
                  </a:solidFill>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ea typeface="Cambria Math" panose="02040503050406030204" pitchFamily="18" charset="0"/>
                            </a:rPr>
                            <m:t>&gt;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&gt;</m:t>
                          </m:r>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5_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ea typeface="Cambria Math" panose="02040503050406030204" pitchFamily="18" charset="0"/>
                        </a:rPr>
                        <m:t>&gt;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r>
                        <a:rPr lang="en-US" altLang="zh-TW" sz="1800" i="1">
                          <a:latin typeface="Cambria Math" panose="02040503050406030204" pitchFamily="18" charset="0"/>
                          <a:ea typeface="Cambria Math" panose="02040503050406030204" pitchFamily="18" charset="0"/>
                        </a:rPr>
                        <m:t>&gt;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1_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a:solidFill>
                            <a:srgbClr val="FF0000"/>
                          </a:solidFill>
                          <a:latin typeface="Cambria Math" panose="02040503050406030204" pitchFamily="18" charset="0"/>
                          <a:ea typeface="Cambria Math" panose="02040503050406030204" pitchFamily="18" charset="0"/>
                        </a:rPr>
                        <m:t> </m:t>
                      </m:r>
                    </m:oMath>
                  </m:oMathPara>
                </a14:m>
                <a:endParaRPr lang="en-US" altLang="zh-TW" sz="1800" dirty="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 , </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4</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m:t>
                      </m:r>
                    </m:oMath>
                  </m:oMathPara>
                </a14:m>
                <a:endParaRPr lang="en-US" altLang="zh-TW" sz="1800" dirty="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4</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m:t>
                      </m:r>
                      <m:r>
                        <a:rPr lang="en-US" altLang="zh-TW" sz="1800" b="0" i="1" dirty="0" smtClean="0">
                          <a:latin typeface="Cambria Math" panose="02040503050406030204" pitchFamily="18" charset="0"/>
                        </a:rPr>
                        <m:t>         </m:t>
                      </m:r>
                      <m:r>
                        <a:rPr lang="zh-TW" altLang="en-US" sz="1800" i="1" dirty="0">
                          <a:latin typeface="Cambria Math" panose="02040503050406030204" pitchFamily="18" charset="0"/>
                        </a:rPr>
                        <m:t>必存在且唯一</m:t>
                      </m:r>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rPr>
                        <m:t>]</m:t>
                      </m:r>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r>
                        <a:rPr lang="en-US" altLang="zh-TW" sz="1800" i="1">
                          <a:latin typeface="Cambria Math" panose="02040503050406030204" pitchFamily="18" charset="0"/>
                          <a:ea typeface="Cambria Math" panose="02040503050406030204" pitchFamily="18" charset="0"/>
                        </a:rPr>
                        <m:t>𝑙𝑛</m:t>
                      </m:r>
                      <m:r>
                        <a:rPr lang="en-US" altLang="zh-TW" sz="1800" i="1">
                          <a:latin typeface="Cambria Math" panose="02040503050406030204" pitchFamily="18" charset="0"/>
                          <a:ea typeface="Cambria Math" panose="02040503050406030204" pitchFamily="18" charset="0"/>
                        </a:rPr>
                        <m:t>[1+</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rPr>
                        <m:t>]&lt;0</m:t>
                      </m:r>
                    </m:oMath>
                  </m:oMathPara>
                </a14:m>
                <a:endParaRPr lang="en-US" altLang="zh-TW" sz="1800" dirty="0"/>
              </a:p>
              <a:p>
                <a:pPr marL="0" indent="0">
                  <a:lnSpc>
                    <a:spcPct val="150000"/>
                  </a:lnSpc>
                  <a:buNone/>
                </a:pPr>
                <a:endParaRPr lang="en-US" altLang="zh-TW" sz="1800" dirty="0"/>
              </a:p>
              <a:p>
                <a:pPr marL="0" indent="0">
                  <a:lnSpc>
                    <a:spcPct val="150000"/>
                  </a:lnSpc>
                  <a:buNone/>
                </a:pPr>
                <a:endParaRPr lang="en-US" altLang="zh-TW" sz="1800" dirty="0"/>
              </a:p>
              <a:p>
                <a:pPr marL="0" indent="0">
                  <a:lnSpc>
                    <a:spcPct val="150000"/>
                  </a:lnSpc>
                  <a:buNone/>
                </a:pPr>
                <a:endParaRPr lang="zh-TW" altLang="en-US" sz="18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244699" y="193183"/>
                <a:ext cx="11109101" cy="5983780"/>
              </a:xfrm>
              <a:blipFill rotWithShape="0">
                <a:blip r:embed="rId2"/>
                <a:stretch>
                  <a:fillRect/>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26</a:t>
            </a:fld>
            <a:endParaRPr lang="zh-TW" altLang="en-US"/>
          </a:p>
        </p:txBody>
      </p:sp>
      <p:grpSp>
        <p:nvGrpSpPr>
          <p:cNvPr id="5" name="群組 4"/>
          <p:cNvGrpSpPr/>
          <p:nvPr/>
        </p:nvGrpSpPr>
        <p:grpSpPr>
          <a:xfrm>
            <a:off x="216568" y="3740297"/>
            <a:ext cx="5713918" cy="2852627"/>
            <a:chOff x="283335" y="3385237"/>
            <a:chExt cx="5713918" cy="2852627"/>
          </a:xfrm>
        </p:grpSpPr>
        <p:grpSp>
          <p:nvGrpSpPr>
            <p:cNvPr id="6" name="群組 5"/>
            <p:cNvGrpSpPr/>
            <p:nvPr/>
          </p:nvGrpSpPr>
          <p:grpSpPr>
            <a:xfrm>
              <a:off x="283335" y="3385237"/>
              <a:ext cx="5713918" cy="2852627"/>
              <a:chOff x="61744" y="3586892"/>
              <a:chExt cx="5713918" cy="2852627"/>
            </a:xfrm>
          </p:grpSpPr>
          <p:grpSp>
            <p:nvGrpSpPr>
              <p:cNvPr id="8" name="群組 7"/>
              <p:cNvGrpSpPr/>
              <p:nvPr/>
            </p:nvGrpSpPr>
            <p:grpSpPr>
              <a:xfrm>
                <a:off x="61744" y="3586892"/>
                <a:ext cx="5713918" cy="2852627"/>
                <a:chOff x="0" y="1939009"/>
                <a:chExt cx="11674217" cy="4330289"/>
              </a:xfrm>
            </p:grpSpPr>
            <p:grpSp>
              <p:nvGrpSpPr>
                <p:cNvPr id="10" name="群組 9"/>
                <p:cNvGrpSpPr/>
                <p:nvPr/>
              </p:nvGrpSpPr>
              <p:grpSpPr>
                <a:xfrm>
                  <a:off x="0" y="1939009"/>
                  <a:ext cx="11674217" cy="4330289"/>
                  <a:chOff x="121202" y="1336013"/>
                  <a:chExt cx="11722286" cy="4541442"/>
                </a:xfrm>
              </p:grpSpPr>
              <p:grpSp>
                <p:nvGrpSpPr>
                  <p:cNvPr id="12" name="群組 11"/>
                  <p:cNvGrpSpPr/>
                  <p:nvPr/>
                </p:nvGrpSpPr>
                <p:grpSpPr>
                  <a:xfrm>
                    <a:off x="121202" y="1336013"/>
                    <a:ext cx="11722286" cy="4541442"/>
                    <a:chOff x="290561" y="1344196"/>
                    <a:chExt cx="11722286" cy="4541442"/>
                  </a:xfrm>
                </p:grpSpPr>
                <p:grpSp>
                  <p:nvGrpSpPr>
                    <p:cNvPr id="14" name="群組 13"/>
                    <p:cNvGrpSpPr/>
                    <p:nvPr/>
                  </p:nvGrpSpPr>
                  <p:grpSpPr>
                    <a:xfrm>
                      <a:off x="290561" y="1344196"/>
                      <a:ext cx="11722286" cy="4541442"/>
                      <a:chOff x="170784" y="1514808"/>
                      <a:chExt cx="11722286" cy="4541442"/>
                    </a:xfrm>
                  </p:grpSpPr>
                  <p:grpSp>
                    <p:nvGrpSpPr>
                      <p:cNvPr id="19" name="群組 18"/>
                      <p:cNvGrpSpPr/>
                      <p:nvPr/>
                    </p:nvGrpSpPr>
                    <p:grpSpPr>
                      <a:xfrm>
                        <a:off x="170784" y="1514808"/>
                        <a:ext cx="11722286" cy="4533224"/>
                        <a:chOff x="1257711" y="1585147"/>
                        <a:chExt cx="11722286" cy="4533224"/>
                      </a:xfrm>
                    </p:grpSpPr>
                    <p:cxnSp>
                      <p:nvCxnSpPr>
                        <p:cNvPr id="22" name="直線接點 21"/>
                        <p:cNvCxnSpPr/>
                        <p:nvPr/>
                      </p:nvCxnSpPr>
                      <p:spPr>
                        <a:xfrm>
                          <a:off x="2386303" y="4341066"/>
                          <a:ext cx="2523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 name="群組 22"/>
                        <p:cNvGrpSpPr/>
                        <p:nvPr/>
                      </p:nvGrpSpPr>
                      <p:grpSpPr>
                        <a:xfrm>
                          <a:off x="1257711" y="1585147"/>
                          <a:ext cx="11722286" cy="4533224"/>
                          <a:chOff x="22701" y="1571079"/>
                          <a:chExt cx="11722286" cy="4533224"/>
                        </a:xfrm>
                      </p:grpSpPr>
                      <mc:AlternateContent xmlns:mc="http://schemas.openxmlformats.org/markup-compatibility/2006" xmlns:a14="http://schemas.microsoft.com/office/drawing/2010/main">
                        <mc:Choice Requires="a14">
                          <p:sp>
                            <p:nvSpPr>
                              <p:cNvPr id="24" name="文字方塊 23"/>
                              <p:cNvSpPr txBox="1"/>
                              <p:nvPr/>
                            </p:nvSpPr>
                            <p:spPr>
                              <a:xfrm>
                                <a:off x="10817482" y="5595149"/>
                                <a:ext cx="927505" cy="4356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𝑉</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𝑇</m:t>
                                      </m:r>
                                      <m:r>
                                        <a:rPr lang="en-US" altLang="zh-TW" sz="1400" b="0" i="1" smtClean="0">
                                          <a:latin typeface="Cambria Math" panose="02040503050406030204" pitchFamily="18" charset="0"/>
                                        </a:rPr>
                                        <m:t>)</m:t>
                                      </m:r>
                                    </m:oMath>
                                  </m:oMathPara>
                                </a14:m>
                                <a:endParaRPr lang="zh-TW" altLang="en-US" sz="1400" dirty="0"/>
                              </a:p>
                            </p:txBody>
                          </p:sp>
                        </mc:Choice>
                        <mc:Fallback xmlns="">
                          <p:sp>
                            <p:nvSpPr>
                              <p:cNvPr id="19" name="文字方塊 18"/>
                              <p:cNvSpPr txBox="1">
                                <a:spLocks noRot="1" noChangeAspect="1" noMove="1" noResize="1" noEditPoints="1" noAdjustHandles="1" noChangeArrowheads="1" noChangeShapeType="1" noTextEdit="1"/>
                              </p:cNvSpPr>
                              <p:nvPr/>
                            </p:nvSpPr>
                            <p:spPr>
                              <a:xfrm>
                                <a:off x="10817482" y="5595149"/>
                                <a:ext cx="955005" cy="492443"/>
                              </a:xfrm>
                              <a:prstGeom prst="rect">
                                <a:avLst/>
                              </a:prstGeom>
                              <a:blipFill rotWithShape="0">
                                <a:blip r:embed="rId15"/>
                                <a:stretch>
                                  <a:fillRect/>
                                </a:stretch>
                              </a:blipFill>
                            </p:spPr>
                            <p:txBody>
                              <a:bodyPr/>
                              <a:lstStyle/>
                              <a:p>
                                <a:r>
                                  <a:rPr lang="zh-TW" altLang="en-US">
                                    <a:noFill/>
                                  </a:rPr>
                                  <a:t> </a:t>
                                </a:r>
                              </a:p>
                            </p:txBody>
                          </p:sp>
                        </mc:Fallback>
                      </mc:AlternateContent>
                      <p:cxnSp>
                        <p:nvCxnSpPr>
                          <p:cNvPr id="25" name="直線接點 24"/>
                          <p:cNvCxnSpPr/>
                          <p:nvPr/>
                        </p:nvCxnSpPr>
                        <p:spPr>
                          <a:xfrm>
                            <a:off x="1510056" y="4335215"/>
                            <a:ext cx="8914104" cy="0"/>
                          </a:xfrm>
                          <a:prstGeom prst="line">
                            <a:avLst/>
                          </a:prstGeom>
                          <a:ln w="38100">
                            <a:solidFill>
                              <a:schemeClr val="accent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6" name="直線單箭頭接點 25"/>
                          <p:cNvCxnSpPr/>
                          <p:nvPr/>
                        </p:nvCxnSpPr>
                        <p:spPr>
                          <a:xfrm flipV="1">
                            <a:off x="1257711" y="6095809"/>
                            <a:ext cx="9559771" cy="8494"/>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直線單箭頭接點 26"/>
                          <p:cNvCxnSpPr/>
                          <p:nvPr/>
                        </p:nvCxnSpPr>
                        <p:spPr>
                          <a:xfrm flipV="1">
                            <a:off x="1257711" y="2278968"/>
                            <a:ext cx="0" cy="3821543"/>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文字方塊 27"/>
                              <p:cNvSpPr txBox="1"/>
                              <p:nvPr/>
                            </p:nvSpPr>
                            <p:spPr>
                              <a:xfrm>
                                <a:off x="723519" y="1571079"/>
                                <a:ext cx="786538" cy="6222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𝐺</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𝑇</m:t>
                                      </m:r>
                                      <m:r>
                                        <a:rPr lang="en-US" altLang="zh-TW" sz="1400" b="0" i="1" smtClean="0">
                                          <a:latin typeface="Cambria Math" panose="02040503050406030204" pitchFamily="18" charset="0"/>
                                        </a:rPr>
                                        <m:t>)</m:t>
                                      </m:r>
                                    </m:oMath>
                                  </m:oMathPara>
                                </a14:m>
                                <a:endParaRPr lang="zh-TW" altLang="en-US" sz="1400" dirty="0"/>
                              </a:p>
                            </p:txBody>
                          </p:sp>
                        </mc:Choice>
                        <mc:Fallback xmlns="">
                          <p:sp>
                            <p:nvSpPr>
                              <p:cNvPr id="56" name="文字方塊 55"/>
                              <p:cNvSpPr txBox="1">
                                <a:spLocks noRot="1" noChangeAspect="1" noMove="1" noResize="1" noEditPoints="1" noAdjustHandles="1" noChangeArrowheads="1" noChangeShapeType="1" noTextEdit="1"/>
                              </p:cNvSpPr>
                              <p:nvPr/>
                            </p:nvSpPr>
                            <p:spPr>
                              <a:xfrm>
                                <a:off x="723518" y="1571079"/>
                                <a:ext cx="786538" cy="584775"/>
                              </a:xfrm>
                              <a:prstGeom prst="rect">
                                <a:avLst/>
                              </a:prstGeom>
                              <a:blipFill rotWithShape="0">
                                <a:blip r:embed="rId16"/>
                                <a:stretch>
                                  <a:fillRect r="-1705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9" name="文字方塊 28"/>
                              <p:cNvSpPr txBox="1"/>
                              <p:nvPr/>
                            </p:nvSpPr>
                            <p:spPr>
                              <a:xfrm>
                                <a:off x="22701" y="4019223"/>
                                <a:ext cx="909246" cy="4356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𝐺</m:t>
                                      </m:r>
                                      <m:r>
                                        <a:rPr lang="en-US" altLang="zh-TW" sz="1400" b="0" i="1" smtClean="0">
                                          <a:latin typeface="Cambria Math" panose="02040503050406030204" pitchFamily="18" charset="0"/>
                                        </a:rPr>
                                        <m:t>(0)</m:t>
                                      </m:r>
                                    </m:oMath>
                                  </m:oMathPara>
                                </a14:m>
                                <a:endParaRPr lang="zh-TW" altLang="en-US" sz="1400" dirty="0"/>
                              </a:p>
                            </p:txBody>
                          </p:sp>
                        </mc:Choice>
                        <mc:Fallback xmlns="">
                          <p:sp>
                            <p:nvSpPr>
                              <p:cNvPr id="58" name="文字方塊 57"/>
                              <p:cNvSpPr txBox="1">
                                <a:spLocks noRot="1" noChangeAspect="1" noMove="1" noResize="1" noEditPoints="1" noAdjustHandles="1" noChangeArrowheads="1" noChangeShapeType="1" noTextEdit="1"/>
                              </p:cNvSpPr>
                              <p:nvPr/>
                            </p:nvSpPr>
                            <p:spPr>
                              <a:xfrm>
                                <a:off x="22701" y="4019222"/>
                                <a:ext cx="936538" cy="492443"/>
                              </a:xfrm>
                              <a:prstGeom prst="rect">
                                <a:avLst/>
                              </a:prstGeom>
                              <a:blipFill rotWithShape="0">
                                <a:blip r:embed="rId17"/>
                                <a:stretch>
                                  <a:fillRect/>
                                </a:stretch>
                              </a:blipFill>
                            </p:spPr>
                            <p:txBody>
                              <a:bodyPr/>
                              <a:lstStyle/>
                              <a:p>
                                <a:r>
                                  <a:rPr lang="zh-TW" altLang="en-US">
                                    <a:noFill/>
                                  </a:rPr>
                                  <a:t> </a:t>
                                </a:r>
                              </a:p>
                            </p:txBody>
                          </p:sp>
                        </mc:Fallback>
                      </mc:AlternateContent>
                      <p:cxnSp>
                        <p:nvCxnSpPr>
                          <p:cNvPr id="30" name="直線接點 29"/>
                          <p:cNvCxnSpPr/>
                          <p:nvPr/>
                        </p:nvCxnSpPr>
                        <p:spPr>
                          <a:xfrm>
                            <a:off x="6702358" y="4326998"/>
                            <a:ext cx="0" cy="176059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flipH="1">
                            <a:off x="6780784" y="2682695"/>
                            <a:ext cx="3010570" cy="1614838"/>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a:off x="4173428" y="2253991"/>
                            <a:ext cx="11722" cy="2048035"/>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cxnSp>
                    <p:nvCxnSpPr>
                      <p:cNvPr id="20" name="直線接點 19"/>
                      <p:cNvCxnSpPr/>
                      <p:nvPr/>
                    </p:nvCxnSpPr>
                    <p:spPr>
                      <a:xfrm>
                        <a:off x="6928867" y="5512745"/>
                        <a:ext cx="1247608" cy="543505"/>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a:off x="1449851" y="4285877"/>
                        <a:ext cx="3809305" cy="1770373"/>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15" name="文字方塊 14"/>
                    <p:cNvSpPr txBox="1"/>
                    <p:nvPr/>
                  </p:nvSpPr>
                  <p:spPr>
                    <a:xfrm>
                      <a:off x="2529598" y="2179594"/>
                      <a:ext cx="1991233" cy="2364685"/>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
                      </a:r>
                      <a:br>
                        <a:rPr lang="en-US" altLang="zh-TW" sz="1400" dirty="0" smtClean="0">
                          <a:latin typeface="微軟正黑體" panose="020B0604030504040204" pitchFamily="34" charset="-120"/>
                          <a:ea typeface="微軟正黑體" panose="020B0604030504040204" pitchFamily="34" charset="-120"/>
                        </a:rPr>
                      </a:b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部份</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無</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t>未</a:t>
                      </a:r>
                      <a:r>
                        <a:rPr lang="zh-TW" altLang="en-US" sz="1400" dirty="0"/>
                        <a:t>履約</a:t>
                      </a:r>
                      <a:r>
                        <a:rPr lang="en-US" altLang="zh-TW" sz="1400" dirty="0"/>
                        <a:t>)</a:t>
                      </a:r>
                      <a:endParaRPr lang="zh-TW" altLang="en-US" sz="1400" dirty="0"/>
                    </a:p>
                    <a:p>
                      <a:endParaRPr lang="zh-TW" altLang="en-US" sz="1400" dirty="0">
                        <a:latin typeface="微軟正黑體" panose="020B0604030504040204" pitchFamily="34" charset="-120"/>
                        <a:ea typeface="微軟正黑體" panose="020B0604030504040204" pitchFamily="34" charset="-120"/>
                      </a:endParaRPr>
                    </a:p>
                  </p:txBody>
                </p:sp>
                <p:sp>
                  <p:nvSpPr>
                    <p:cNvPr id="16" name="文字方塊 15"/>
                    <p:cNvSpPr txBox="1"/>
                    <p:nvPr/>
                  </p:nvSpPr>
                  <p:spPr>
                    <a:xfrm>
                      <a:off x="8907835" y="3078278"/>
                      <a:ext cx="2073500" cy="1057885"/>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存活</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未履約</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p:txBody>
                </p:sp>
                <p:sp>
                  <p:nvSpPr>
                    <p:cNvPr id="17" name="文字方塊 16"/>
                    <p:cNvSpPr txBox="1"/>
                    <p:nvPr/>
                  </p:nvSpPr>
                  <p:spPr>
                    <a:xfrm>
                      <a:off x="7716247" y="4648399"/>
                      <a:ext cx="2966907" cy="489987"/>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存活 </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履約</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p:txBody>
                </p:sp>
                <p:sp>
                  <p:nvSpPr>
                    <p:cNvPr id="18" name="矩形 17"/>
                    <p:cNvSpPr/>
                    <p:nvPr/>
                  </p:nvSpPr>
                  <p:spPr>
                    <a:xfrm>
                      <a:off x="6970218" y="1627503"/>
                      <a:ext cx="1922041" cy="2364685"/>
                    </a:xfrm>
                    <a:prstGeom prst="rect">
                      <a:avLst/>
                    </a:prstGeom>
                  </p:spPr>
                  <p:txBody>
                    <a:bodyPr wrap="square">
                      <a:spAutoFit/>
                    </a:bodyPr>
                    <a:lstStyle/>
                    <a:p>
                      <a:r>
                        <a:rPr lang="zh-TW" altLang="en-US" sz="1400" dirty="0" smtClean="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全拿 </a:t>
                      </a:r>
                      <a:r>
                        <a:rPr lang="en-US" altLang="zh-TW" sz="1400" dirty="0" smtClean="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部份</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t>(</a:t>
                      </a:r>
                      <a:r>
                        <a:rPr lang="zh-TW" altLang="en-US" sz="1400" dirty="0" smtClean="0"/>
                        <a:t>未</a:t>
                      </a:r>
                      <a:r>
                        <a:rPr lang="zh-TW" altLang="en-US" sz="1400" dirty="0"/>
                        <a:t>履約</a:t>
                      </a:r>
                      <a:r>
                        <a:rPr lang="en-US" altLang="zh-TW" sz="1400" dirty="0"/>
                        <a:t>)</a:t>
                      </a:r>
                      <a:endParaRPr lang="zh-TW" altLang="en-US" sz="1400" dirty="0"/>
                    </a:p>
                    <a:p>
                      <a:endParaRPr lang="zh-TW" altLang="en-US" sz="1400" dirty="0">
                        <a:latin typeface="微軟正黑體" panose="020B0604030504040204" pitchFamily="34" charset="-120"/>
                        <a:ea typeface="微軟正黑體" panose="020B0604030504040204" pitchFamily="34" charset="-120"/>
                      </a:endParaRPr>
                    </a:p>
                  </p:txBody>
                </p:sp>
              </p:grpSp>
              <p:sp>
                <p:nvSpPr>
                  <p:cNvPr id="13" name="文字方塊 12"/>
                  <p:cNvSpPr txBox="1"/>
                  <p:nvPr/>
                </p:nvSpPr>
                <p:spPr>
                  <a:xfrm>
                    <a:off x="1523490" y="4963890"/>
                    <a:ext cx="2094569" cy="832977"/>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履約</a:t>
                    </a:r>
                    <a:r>
                      <a:rPr lang="en-US" altLang="zh-TW" sz="1400" dirty="0" smtClean="0">
                        <a:latin typeface="微軟正黑體" panose="020B0604030504040204" pitchFamily="34" charset="-120"/>
                        <a:ea typeface="微軟正黑體" panose="020B0604030504040204" pitchFamily="34" charset="-120"/>
                      </a:rPr>
                      <a:t>)</a:t>
                    </a:r>
                  </a:p>
                  <a:p>
                    <a:r>
                      <a:rPr lang="zh-TW" altLang="en-US" sz="1400" dirty="0" smtClean="0">
                        <a:latin typeface="微軟正黑體" panose="020B0604030504040204" pitchFamily="34" charset="-120"/>
                        <a:ea typeface="微軟正黑體" panose="020B0604030504040204" pitchFamily="34" charset="-120"/>
                      </a:rPr>
                      <a:t>不足支付</a:t>
                    </a:r>
                    <a:endParaRPr lang="zh-TW" altLang="en-US" sz="1400" dirty="0">
                      <a:latin typeface="微軟正黑體" panose="020B0604030504040204" pitchFamily="34" charset="-120"/>
                      <a:ea typeface="微軟正黑體" panose="020B0604030504040204" pitchFamily="34" charset="-120"/>
                    </a:endParaRPr>
                  </a:p>
                </p:txBody>
              </p:sp>
            </p:grpSp>
            <p:sp>
              <p:nvSpPr>
                <p:cNvPr id="11" name="矩形 10"/>
                <p:cNvSpPr/>
                <p:nvPr/>
              </p:nvSpPr>
              <p:spPr>
                <a:xfrm>
                  <a:off x="3315926" y="4922969"/>
                  <a:ext cx="6095998" cy="794248"/>
                </a:xfrm>
                <a:prstGeom prst="rect">
                  <a:avLst/>
                </a:prstGeom>
              </p:spPr>
              <p:txBody>
                <a:bodyPr>
                  <a:spAutoFit/>
                </a:bodyPr>
                <a:lstStyle/>
                <a:p>
                  <a:r>
                    <a:rPr lang="zh-TW" altLang="en-US" sz="1400" dirty="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a:latin typeface="微軟正黑體" panose="020B0604030504040204" pitchFamily="34" charset="-120"/>
                      <a:ea typeface="微軟正黑體" panose="020B0604030504040204" pitchFamily="34" charset="-120"/>
                    </a:rPr>
                    <a:t>部份</a:t>
                  </a:r>
                  <a:endParaRPr lang="en-US" altLang="zh-TW" sz="1400" dirty="0">
                    <a:latin typeface="微軟正黑體" panose="020B0604030504040204" pitchFamily="34" charset="-120"/>
                    <a:ea typeface="微軟正黑體" panose="020B0604030504040204" pitchFamily="34" charset="-120"/>
                  </a:endParaRPr>
                </a:p>
                <a:p>
                  <a:r>
                    <a:rPr lang="en-US" altLang="zh-TW" sz="1400" dirty="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無</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t>履約</a:t>
                  </a:r>
                  <a:r>
                    <a:rPr lang="en-US" altLang="zh-TW" sz="1400" dirty="0"/>
                    <a:t>)</a:t>
                  </a:r>
                  <a:endParaRPr lang="zh-TW" altLang="en-US" sz="1400" dirty="0"/>
                </a:p>
              </p:txBody>
            </p:sp>
          </p:grpSp>
          <p:cxnSp>
            <p:nvCxnSpPr>
              <p:cNvPr id="9" name="直線接點 8"/>
              <p:cNvCxnSpPr/>
              <p:nvPr/>
            </p:nvCxnSpPr>
            <p:spPr>
              <a:xfrm>
                <a:off x="2116965" y="5346805"/>
                <a:ext cx="1218411" cy="735662"/>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7" name="文字方塊 6"/>
            <p:cNvSpPr txBox="1"/>
            <p:nvPr/>
          </p:nvSpPr>
          <p:spPr>
            <a:xfrm>
              <a:off x="2680156" y="5105008"/>
              <a:ext cx="1079548" cy="646331"/>
            </a:xfrm>
            <a:prstGeom prst="rect">
              <a:avLst/>
            </a:prstGeom>
            <a:noFill/>
          </p:spPr>
          <p:txBody>
            <a:bodyPr wrap="square" rtlCol="0">
              <a:spAutoFit/>
            </a:bodyPr>
            <a:lstStyle/>
            <a:p>
              <a:r>
                <a:rPr lang="zh-TW" altLang="en-US" sz="1200" dirty="0">
                  <a:latin typeface="微軟正黑體" panose="020B0604030504040204" pitchFamily="34" charset="-120"/>
                  <a:ea typeface="微軟正黑體" panose="020B0604030504040204" pitchFamily="34" charset="-120"/>
                </a:rPr>
                <a:t>破產 </a:t>
              </a:r>
              <a:r>
                <a:rPr lang="en-US" altLang="zh-TW" sz="1200" dirty="0">
                  <a:latin typeface="微軟正黑體" panose="020B0604030504040204" pitchFamily="34" charset="-120"/>
                  <a:ea typeface="微軟正黑體" panose="020B0604030504040204" pitchFamily="34" charset="-120"/>
                </a:rPr>
                <a:t>SB</a:t>
              </a:r>
              <a:r>
                <a:rPr lang="zh-TW" altLang="en-US" sz="1200" dirty="0">
                  <a:latin typeface="微軟正黑體" panose="020B0604030504040204" pitchFamily="34" charset="-120"/>
                  <a:ea typeface="微軟正黑體" panose="020B0604030504040204" pitchFamily="34" charset="-120"/>
                </a:rPr>
                <a:t>全拿 </a:t>
              </a:r>
              <a:r>
                <a:rPr lang="en-US" altLang="zh-TW" sz="1200" dirty="0">
                  <a:latin typeface="微軟正黑體" panose="020B0604030504040204" pitchFamily="34" charset="-120"/>
                  <a:ea typeface="微軟正黑體" panose="020B0604030504040204" pitchFamily="34" charset="-120"/>
                </a:rPr>
                <a:t>GB</a:t>
              </a:r>
              <a:r>
                <a:rPr lang="zh-TW" altLang="en-US" sz="1200" dirty="0" smtClean="0">
                  <a:latin typeface="微軟正黑體" panose="020B0604030504040204" pitchFamily="34" charset="-120"/>
                  <a:ea typeface="微軟正黑體" panose="020B0604030504040204" pitchFamily="34" charset="-120"/>
                </a:rPr>
                <a:t>部份</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latin typeface="微軟正黑體" panose="020B0604030504040204" pitchFamily="34" charset="-120"/>
                  <a:ea typeface="微軟正黑體" panose="020B0604030504040204" pitchFamily="34" charset="-120"/>
                </a:rPr>
                <a:t>履約</a:t>
              </a:r>
              <a:r>
                <a:rPr lang="en-US" altLang="zh-TW" sz="1200" dirty="0" smtClean="0">
                  <a:latin typeface="微軟正黑體" panose="020B0604030504040204" pitchFamily="34" charset="-120"/>
                  <a:ea typeface="微軟正黑體" panose="020B0604030504040204" pitchFamily="34" charset="-120"/>
                </a:rPr>
                <a:t>)</a:t>
              </a:r>
              <a:endParaRPr lang="en-US" altLang="zh-TW" sz="1200" dirty="0">
                <a:latin typeface="微軟正黑體" panose="020B0604030504040204" pitchFamily="34" charset="-120"/>
                <a:ea typeface="微軟正黑體" panose="020B0604030504040204" pitchFamily="34" charset="-120"/>
              </a:endParaRPr>
            </a:p>
            <a:p>
              <a:endParaRPr lang="zh-TW" altLang="en-US" sz="1200" dirty="0"/>
            </a:p>
          </p:txBody>
        </p:sp>
      </p:grpSp>
      <p:grpSp>
        <p:nvGrpSpPr>
          <p:cNvPr id="85" name="群組 84"/>
          <p:cNvGrpSpPr/>
          <p:nvPr/>
        </p:nvGrpSpPr>
        <p:grpSpPr>
          <a:xfrm>
            <a:off x="5188185" y="1617246"/>
            <a:ext cx="7426181" cy="5042172"/>
            <a:chOff x="5502044" y="282912"/>
            <a:chExt cx="7426181" cy="5042172"/>
          </a:xfrm>
        </p:grpSpPr>
        <p:grpSp>
          <p:nvGrpSpPr>
            <p:cNvPr id="86" name="群組 85"/>
            <p:cNvGrpSpPr/>
            <p:nvPr/>
          </p:nvGrpSpPr>
          <p:grpSpPr>
            <a:xfrm>
              <a:off x="5502044" y="282912"/>
              <a:ext cx="7426181" cy="5042172"/>
              <a:chOff x="3961656" y="1696523"/>
              <a:chExt cx="7426181" cy="5042172"/>
            </a:xfrm>
          </p:grpSpPr>
          <p:grpSp>
            <p:nvGrpSpPr>
              <p:cNvPr id="89" name="群組 88"/>
              <p:cNvGrpSpPr/>
              <p:nvPr/>
            </p:nvGrpSpPr>
            <p:grpSpPr>
              <a:xfrm>
                <a:off x="3961656" y="1696523"/>
                <a:ext cx="7426181" cy="5042172"/>
                <a:chOff x="3768473" y="1825700"/>
                <a:chExt cx="7426181" cy="5042172"/>
              </a:xfrm>
            </p:grpSpPr>
            <p:cxnSp>
              <p:nvCxnSpPr>
                <p:cNvPr id="91" name="直線接點 90"/>
                <p:cNvCxnSpPr/>
                <p:nvPr/>
              </p:nvCxnSpPr>
              <p:spPr>
                <a:xfrm>
                  <a:off x="4993048" y="4453183"/>
                  <a:ext cx="4843641" cy="2890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2" name="矩形 91"/>
                    <p:cNvSpPr/>
                    <p:nvPr/>
                  </p:nvSpPr>
                  <p:spPr>
                    <a:xfrm>
                      <a:off x="3768473" y="4187226"/>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99" name="矩形 98"/>
                    <p:cNvSpPr>
                      <a:spLocks noRot="1" noChangeAspect="1" noMove="1" noResize="1" noEditPoints="1" noAdjustHandles="1" noChangeArrowheads="1" noChangeShapeType="1" noTextEdit="1"/>
                    </p:cNvSpPr>
                    <p:nvPr/>
                  </p:nvSpPr>
                  <p:spPr>
                    <a:xfrm>
                      <a:off x="3768473" y="4187226"/>
                      <a:ext cx="1240788" cy="393121"/>
                    </a:xfrm>
                    <a:prstGeom prst="rect">
                      <a:avLst/>
                    </a:prstGeom>
                    <a:blipFill rotWithShape="0">
                      <a:blip r:embed="rId3"/>
                      <a:stretch>
                        <a:fillRect b="-3125"/>
                      </a:stretch>
                    </a:blipFill>
                  </p:spPr>
                  <p:txBody>
                    <a:bodyPr/>
                    <a:lstStyle/>
                    <a:p>
                      <a:r>
                        <a:rPr lang="zh-TW" altLang="en-US">
                          <a:noFill/>
                        </a:rPr>
                        <a:t> </a:t>
                      </a:r>
                    </a:p>
                  </p:txBody>
                </p:sp>
              </mc:Fallback>
            </mc:AlternateContent>
            <p:grpSp>
              <p:nvGrpSpPr>
                <p:cNvPr id="93" name="群組 92"/>
                <p:cNvGrpSpPr/>
                <p:nvPr/>
              </p:nvGrpSpPr>
              <p:grpSpPr>
                <a:xfrm>
                  <a:off x="3777221" y="1825700"/>
                  <a:ext cx="7417433" cy="5042172"/>
                  <a:chOff x="3777221" y="1825700"/>
                  <a:chExt cx="7417433" cy="5042172"/>
                </a:xfrm>
              </p:grpSpPr>
              <p:grpSp>
                <p:nvGrpSpPr>
                  <p:cNvPr id="94" name="群組 93"/>
                  <p:cNvGrpSpPr/>
                  <p:nvPr/>
                </p:nvGrpSpPr>
                <p:grpSpPr>
                  <a:xfrm>
                    <a:off x="3777221" y="1825700"/>
                    <a:ext cx="7417433" cy="4901264"/>
                    <a:chOff x="3335900" y="2389714"/>
                    <a:chExt cx="7417433" cy="4901264"/>
                  </a:xfrm>
                </p:grpSpPr>
                <p:cxnSp>
                  <p:nvCxnSpPr>
                    <p:cNvPr id="98" name="直線接點 97"/>
                    <p:cNvCxnSpPr/>
                    <p:nvPr/>
                  </p:nvCxnSpPr>
                  <p:spPr>
                    <a:xfrm flipH="1" flipV="1">
                      <a:off x="6997852" y="2883517"/>
                      <a:ext cx="22078" cy="412856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99" name="群組 98"/>
                    <p:cNvGrpSpPr/>
                    <p:nvPr/>
                  </p:nvGrpSpPr>
                  <p:grpSpPr>
                    <a:xfrm>
                      <a:off x="3335900" y="2389714"/>
                      <a:ext cx="7417433" cy="4901264"/>
                      <a:chOff x="3335900" y="2389714"/>
                      <a:chExt cx="7417433" cy="4901264"/>
                    </a:xfrm>
                  </p:grpSpPr>
                  <p:grpSp>
                    <p:nvGrpSpPr>
                      <p:cNvPr id="105" name="群組 104"/>
                      <p:cNvGrpSpPr/>
                      <p:nvPr/>
                    </p:nvGrpSpPr>
                    <p:grpSpPr>
                      <a:xfrm>
                        <a:off x="4220680" y="2389714"/>
                        <a:ext cx="6532653" cy="4557244"/>
                        <a:chOff x="4644155" y="2696830"/>
                        <a:chExt cx="6130408" cy="4392887"/>
                      </a:xfrm>
                    </p:grpSpPr>
                    <p:grpSp>
                      <p:nvGrpSpPr>
                        <p:cNvPr id="106" name="群組 105"/>
                        <p:cNvGrpSpPr/>
                        <p:nvPr/>
                      </p:nvGrpSpPr>
                      <p:grpSpPr>
                        <a:xfrm>
                          <a:off x="5239731" y="2696830"/>
                          <a:ext cx="5534832" cy="4370067"/>
                          <a:chOff x="5638976" y="3195950"/>
                          <a:chExt cx="5534832" cy="4044720"/>
                        </a:xfrm>
                      </p:grpSpPr>
                      <mc:AlternateContent xmlns:mc="http://schemas.openxmlformats.org/markup-compatibility/2006" xmlns:a14="http://schemas.microsoft.com/office/drawing/2010/main">
                        <mc:Choice Requires="a14">
                          <p:sp>
                            <p:nvSpPr>
                              <p:cNvPr id="112" name="文字方塊 111"/>
                              <p:cNvSpPr txBox="1"/>
                              <p:nvPr/>
                            </p:nvSpPr>
                            <p:spPr>
                              <a:xfrm>
                                <a:off x="7138959" y="4225525"/>
                                <a:ext cx="463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3</m:t>
                                          </m:r>
                                        </m:sub>
                                      </m:sSub>
                                    </m:oMath>
                                  </m:oMathPara>
                                </a14:m>
                                <a:endParaRPr lang="zh-TW" altLang="en-US" dirty="0"/>
                              </a:p>
                            </p:txBody>
                          </p:sp>
                        </mc:Choice>
                        <mc:Fallback xmlns="">
                          <p:sp>
                            <p:nvSpPr>
                              <p:cNvPr id="112" name="文字方塊 111"/>
                              <p:cNvSpPr txBox="1">
                                <a:spLocks noRot="1" noChangeAspect="1" noMove="1" noResize="1" noEditPoints="1" noAdjustHandles="1" noChangeArrowheads="1" noChangeShapeType="1" noTextEdit="1"/>
                              </p:cNvSpPr>
                              <p:nvPr/>
                            </p:nvSpPr>
                            <p:spPr>
                              <a:xfrm>
                                <a:off x="7138959" y="4225525"/>
                                <a:ext cx="463650" cy="369332"/>
                              </a:xfrm>
                              <a:prstGeom prst="rect">
                                <a:avLst/>
                              </a:prstGeom>
                              <a:blipFill rotWithShape="0">
                                <a:blip r:embed="rId18"/>
                                <a:stretch>
                                  <a:fillRect/>
                                </a:stretch>
                              </a:blipFill>
                            </p:spPr>
                            <p:txBody>
                              <a:bodyPr/>
                              <a:lstStyle/>
                              <a:p>
                                <a:r>
                                  <a:rPr lang="zh-TW" altLang="en-US">
                                    <a:noFill/>
                                  </a:rPr>
                                  <a:t> </a:t>
                                </a:r>
                              </a:p>
                            </p:txBody>
                          </p:sp>
                        </mc:Fallback>
                      </mc:AlternateContent>
                      <p:grpSp>
                        <p:nvGrpSpPr>
                          <p:cNvPr id="113" name="群組 112"/>
                          <p:cNvGrpSpPr/>
                          <p:nvPr/>
                        </p:nvGrpSpPr>
                        <p:grpSpPr>
                          <a:xfrm>
                            <a:off x="5638976" y="3195950"/>
                            <a:ext cx="5534832" cy="4044720"/>
                            <a:chOff x="5638976" y="3195950"/>
                            <a:chExt cx="5534832" cy="4044720"/>
                          </a:xfrm>
                        </p:grpSpPr>
                        <p:cxnSp>
                          <p:nvCxnSpPr>
                            <p:cNvPr id="114" name="直線接點 113"/>
                            <p:cNvCxnSpPr/>
                            <p:nvPr/>
                          </p:nvCxnSpPr>
                          <p:spPr>
                            <a:xfrm flipH="1">
                              <a:off x="7224334" y="4019527"/>
                              <a:ext cx="16209" cy="1553944"/>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115" name="群組 114"/>
                            <p:cNvGrpSpPr/>
                            <p:nvPr/>
                          </p:nvGrpSpPr>
                          <p:grpSpPr>
                            <a:xfrm>
                              <a:off x="5638976" y="3195950"/>
                              <a:ext cx="5534832" cy="4044720"/>
                              <a:chOff x="5252610" y="3320131"/>
                              <a:chExt cx="5534832" cy="4044720"/>
                            </a:xfrm>
                          </p:grpSpPr>
                          <p:grpSp>
                            <p:nvGrpSpPr>
                              <p:cNvPr id="117" name="群組 116"/>
                              <p:cNvGrpSpPr/>
                              <p:nvPr/>
                            </p:nvGrpSpPr>
                            <p:grpSpPr>
                              <a:xfrm>
                                <a:off x="5252610" y="3320131"/>
                                <a:ext cx="5534832" cy="4044720"/>
                                <a:chOff x="5828593" y="3418604"/>
                                <a:chExt cx="5534832" cy="4044720"/>
                              </a:xfrm>
                            </p:grpSpPr>
                            <p:grpSp>
                              <p:nvGrpSpPr>
                                <p:cNvPr id="120" name="群組 119"/>
                                <p:cNvGrpSpPr/>
                                <p:nvPr/>
                              </p:nvGrpSpPr>
                              <p:grpSpPr>
                                <a:xfrm>
                                  <a:off x="5828593" y="3418604"/>
                                  <a:ext cx="5534832" cy="4044720"/>
                                  <a:chOff x="5828593" y="3418604"/>
                                  <a:chExt cx="5534832" cy="4044720"/>
                                </a:xfrm>
                              </p:grpSpPr>
                              <p:grpSp>
                                <p:nvGrpSpPr>
                                  <p:cNvPr id="122" name="群組 121"/>
                                  <p:cNvGrpSpPr/>
                                  <p:nvPr/>
                                </p:nvGrpSpPr>
                                <p:grpSpPr>
                                  <a:xfrm>
                                    <a:off x="5828593" y="3594149"/>
                                    <a:ext cx="5534832" cy="3869175"/>
                                    <a:chOff x="5815714" y="3800211"/>
                                    <a:chExt cx="5534832" cy="3869175"/>
                                  </a:xfrm>
                                </p:grpSpPr>
                                <p:cxnSp>
                                  <p:nvCxnSpPr>
                                    <p:cNvPr id="127" name="直線單箭頭接點 126"/>
                                    <p:cNvCxnSpPr/>
                                    <p:nvPr/>
                                  </p:nvCxnSpPr>
                                  <p:spPr>
                                    <a:xfrm>
                                      <a:off x="6005372" y="5981032"/>
                                      <a:ext cx="4246416" cy="210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直線單箭頭接點 127"/>
                                    <p:cNvCxnSpPr/>
                                    <p:nvPr/>
                                  </p:nvCxnSpPr>
                                  <p:spPr>
                                    <a:xfrm flipH="1" flipV="1">
                                      <a:off x="8419296" y="4145759"/>
                                      <a:ext cx="16749" cy="34474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9" name="文字方塊 128"/>
                                        <p:cNvSpPr txBox="1"/>
                                        <p:nvPr/>
                                      </p:nvSpPr>
                                      <p:spPr>
                                        <a:xfrm>
                                          <a:off x="10165475" y="5786280"/>
                                          <a:ext cx="1185071" cy="1070899"/>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𝑏</m:t>
                                                    </m:r>
                                                  </m:e>
                                                  <m:sub>
                                                    <m:r>
                                                      <a:rPr lang="en-US" altLang="zh-TW" b="0" i="1" smtClean="0">
                                                        <a:latin typeface="Cambria Math" panose="02040503050406030204" pitchFamily="18" charset="0"/>
                                                      </a:rPr>
                                                      <m:t>1</m:t>
                                                    </m:r>
                                                    <m:r>
                                                      <a:rPr lang="zh-TW" altLang="en-US" i="1">
                                                        <a:latin typeface="Cambria Math" panose="02040503050406030204" pitchFamily="18" charset="0"/>
                                                      </a:rPr>
                                                      <m:t> </m:t>
                                                    </m:r>
                                                  </m:sub>
                                                </m:sSub>
                                                <m:r>
                                                  <a:rPr lang="zh-TW" altLang="en-US" i="1">
                                                    <a:latin typeface="Cambria Math" panose="02040503050406030204" pitchFamily="18" charset="0"/>
                                                  </a:rPr>
                                                  <m:t> </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m:t>
                                                </m:r>
                                                <m:r>
                                                  <a:rPr lang="zh-TW" altLang="en-US" i="1">
                                                    <a:latin typeface="Cambria Math" panose="02040503050406030204" pitchFamily="18" charset="0"/>
                                                  </a:rPr>
                                                  <m:t>履約</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zh-TW" altLang="en-US" i="1">
                                                    <a:latin typeface="Cambria Math" panose="02040503050406030204" pitchFamily="18" charset="0"/>
                                                  </a:rPr>
                                                  <m:t>邊界</m:t>
                                                </m:r>
                                              </m:oMath>
                                            </m:oMathPara>
                                          </a14:m>
                                          <a:endParaRPr lang="en-US" altLang="zh-TW" i="1" dirty="0" smtClean="0">
                                            <a:latin typeface="Cambria Math" panose="02040503050406030204" pitchFamily="18" charset="0"/>
                                          </a:endParaRPr>
                                        </a:p>
                                        <a:p>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r>
                                                <a:rPr lang="en-US" altLang="zh-TW" i="1" smtClean="0">
                                                  <a:latin typeface="Cambria Math" panose="02040503050406030204" pitchFamily="18" charset="0"/>
                                                </a:rPr>
                                                <m:t>=</m:t>
                                              </m:r>
                                              <m:r>
                                                <a:rPr lang="en-US" altLang="zh-TW" i="1">
                                                  <a:latin typeface="Cambria Math" panose="02040503050406030204" pitchFamily="18" charset="0"/>
                                                </a:rPr>
                                                <m:t>0</m:t>
                                              </m:r>
                                            </m:oMath>
                                          </a14:m>
                                          <a:r>
                                            <a:rPr lang="en-US" altLang="zh-TW" dirty="0" smtClean="0"/>
                                            <a:t>)</a:t>
                                          </a:r>
                                          <a:endParaRPr lang="zh-TW" altLang="en-US" dirty="0"/>
                                        </a:p>
                                      </p:txBody>
                                    </p:sp>
                                  </mc:Choice>
                                  <mc:Fallback xmlns="">
                                    <p:sp>
                                      <p:nvSpPr>
                                        <p:cNvPr id="129" name="文字方塊 128"/>
                                        <p:cNvSpPr txBox="1">
                                          <a:spLocks noRot="1" noChangeAspect="1" noMove="1" noResize="1" noEditPoints="1" noAdjustHandles="1" noChangeArrowheads="1" noChangeShapeType="1" noTextEdit="1"/>
                                        </p:cNvSpPr>
                                        <p:nvPr/>
                                      </p:nvSpPr>
                                      <p:spPr>
                                        <a:xfrm>
                                          <a:off x="10165475" y="5786280"/>
                                          <a:ext cx="1185071" cy="1070899"/>
                                        </a:xfrm>
                                        <a:prstGeom prst="rect">
                                          <a:avLst/>
                                        </a:prstGeom>
                                        <a:blipFill rotWithShape="0">
                                          <a:blip r:embed="rId19"/>
                                          <a:stretch>
                                            <a:fillRect l="-1449" b="-7107"/>
                                          </a:stretch>
                                        </a:blipFill>
                                      </p:spPr>
                                      <p:txBody>
                                        <a:bodyPr/>
                                        <a:lstStyle/>
                                        <a:p>
                                          <a:r>
                                            <a:rPr lang="zh-TW" altLang="en-US">
                                              <a:noFill/>
                                            </a:rPr>
                                            <a:t> </a:t>
                                          </a:r>
                                        </a:p>
                                      </p:txBody>
                                    </p:sp>
                                  </mc:Fallback>
                                </mc:AlternateContent>
                                <p:cxnSp>
                                  <p:nvCxnSpPr>
                                    <p:cNvPr id="130" name="直線接點 129"/>
                                    <p:cNvCxnSpPr/>
                                    <p:nvPr/>
                                  </p:nvCxnSpPr>
                                  <p:spPr>
                                    <a:xfrm>
                                      <a:off x="5815714" y="5955542"/>
                                      <a:ext cx="4137231" cy="35459"/>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1" name="矩形 130"/>
                                        <p:cNvSpPr/>
                                        <p:nvPr/>
                                      </p:nvSpPr>
                                      <p:spPr>
                                        <a:xfrm>
                                          <a:off x="8116999" y="3800211"/>
                                          <a:ext cx="4626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oMath>
                                            </m:oMathPara>
                                          </a14:m>
                                          <a:endParaRPr lang="zh-TW" altLang="en-US" dirty="0"/>
                                        </a:p>
                                      </p:txBody>
                                    </p:sp>
                                  </mc:Choice>
                                  <mc:Fallback xmlns="">
                                    <p:sp>
                                      <p:nvSpPr>
                                        <p:cNvPr id="131" name="矩形 130"/>
                                        <p:cNvSpPr>
                                          <a:spLocks noRot="1" noChangeAspect="1" noMove="1" noResize="1" noEditPoints="1" noAdjustHandles="1" noChangeArrowheads="1" noChangeShapeType="1" noTextEdit="1"/>
                                        </p:cNvSpPr>
                                        <p:nvPr/>
                                      </p:nvSpPr>
                                      <p:spPr>
                                        <a:xfrm>
                                          <a:off x="8116999" y="3800211"/>
                                          <a:ext cx="462626" cy="369332"/>
                                        </a:xfrm>
                                        <a:prstGeom prst="rect">
                                          <a:avLst/>
                                        </a:prstGeom>
                                        <a:blipFill rotWithShape="0">
                                          <a:blip r:embed="rId20"/>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32" name="矩形 131"/>
                                        <p:cNvSpPr/>
                                        <p:nvPr/>
                                      </p:nvSpPr>
                                      <p:spPr>
                                        <a:xfrm>
                                          <a:off x="7807523" y="7300054"/>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2</m:t>
                                                    </m:r>
                                                  </m:sub>
                                                </m:sSub>
                                              </m:oMath>
                                            </m:oMathPara>
                                          </a14:m>
                                          <a:endParaRPr lang="zh-TW" altLang="en-US" dirty="0"/>
                                        </a:p>
                                      </p:txBody>
                                    </p:sp>
                                  </mc:Choice>
                                  <mc:Fallback xmlns="">
                                    <p:sp>
                                      <p:nvSpPr>
                                        <p:cNvPr id="132" name="矩形 131"/>
                                        <p:cNvSpPr>
                                          <a:spLocks noRot="1" noChangeAspect="1" noMove="1" noResize="1" noEditPoints="1" noAdjustHandles="1" noChangeArrowheads="1" noChangeShapeType="1" noTextEdit="1"/>
                                        </p:cNvSpPr>
                                        <p:nvPr/>
                                      </p:nvSpPr>
                                      <p:spPr>
                                        <a:xfrm>
                                          <a:off x="7807523" y="7300054"/>
                                          <a:ext cx="477951" cy="369332"/>
                                        </a:xfrm>
                                        <a:prstGeom prst="rect">
                                          <a:avLst/>
                                        </a:prstGeom>
                                        <a:blipFill rotWithShape="0">
                                          <a:blip r:embed="rId21"/>
                                          <a:stretch>
                                            <a:fillRect/>
                                          </a:stretch>
                                        </a:blipFill>
                                      </p:spPr>
                                      <p:txBody>
                                        <a:bodyPr/>
                                        <a:lstStyle/>
                                        <a:p>
                                          <a:r>
                                            <a:rPr lang="zh-TW" altLang="en-US">
                                              <a:noFill/>
                                            </a:rPr>
                                            <a:t> </a:t>
                                          </a:r>
                                        </a:p>
                                      </p:txBody>
                                    </p:sp>
                                  </mc:Fallback>
                                </mc:AlternateContent>
                                <p:cxnSp>
                                  <p:nvCxnSpPr>
                                    <p:cNvPr id="133" name="直線接點 132"/>
                                    <p:cNvCxnSpPr/>
                                    <p:nvPr/>
                                  </p:nvCxnSpPr>
                                  <p:spPr>
                                    <a:xfrm>
                                      <a:off x="8196495" y="5991026"/>
                                      <a:ext cx="15058" cy="163316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123" name="直線接點 122"/>
                                  <p:cNvCxnSpPr/>
                                  <p:nvPr/>
                                </p:nvCxnSpPr>
                                <p:spPr>
                                  <a:xfrm flipH="1" flipV="1">
                                    <a:off x="7133333" y="3815662"/>
                                    <a:ext cx="21228" cy="3647662"/>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4" name="矩形 123"/>
                                      <p:cNvSpPr/>
                                      <p:nvPr/>
                                    </p:nvSpPr>
                                    <p:spPr>
                                      <a:xfrm>
                                        <a:off x="6536828" y="3418604"/>
                                        <a:ext cx="1235466"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1_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124" name="矩形 123"/>
                                      <p:cNvSpPr>
                                        <a:spLocks noRot="1" noChangeAspect="1" noMove="1" noResize="1" noEditPoints="1" noAdjustHandles="1" noChangeArrowheads="1" noChangeShapeType="1" noTextEdit="1"/>
                                      </p:cNvSpPr>
                                      <p:nvPr/>
                                    </p:nvSpPr>
                                    <p:spPr>
                                      <a:xfrm>
                                        <a:off x="6536828" y="3418604"/>
                                        <a:ext cx="1235466" cy="393121"/>
                                      </a:xfrm>
                                      <a:prstGeom prst="rect">
                                        <a:avLst/>
                                      </a:prstGeom>
                                      <a:blipFill rotWithShape="0">
                                        <a:blip r:embed="rId22"/>
                                        <a:stretch>
                                          <a:fillRect/>
                                        </a:stretch>
                                      </a:blipFill>
                                    </p:spPr>
                                    <p:txBody>
                                      <a:bodyPr/>
                                      <a:lstStyle/>
                                      <a:p>
                                        <a:r>
                                          <a:rPr lang="zh-TW" altLang="en-US">
                                            <a:noFill/>
                                          </a:rPr>
                                          <a:t> </a:t>
                                        </a:r>
                                      </a:p>
                                    </p:txBody>
                                  </p:sp>
                                </mc:Fallback>
                              </mc:AlternateContent>
                              <p:sp>
                                <p:nvSpPr>
                                  <p:cNvPr id="125" name="手繪多邊形 124"/>
                                  <p:cNvSpPr/>
                                  <p:nvPr/>
                                </p:nvSpPr>
                                <p:spPr>
                                  <a:xfrm>
                                    <a:off x="8208124" y="5040740"/>
                                    <a:ext cx="2217544" cy="720028"/>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126" name="矩形 125"/>
                                      <p:cNvSpPr/>
                                      <p:nvPr/>
                                    </p:nvSpPr>
                                    <p:spPr>
                                      <a:xfrm>
                                        <a:off x="9636007" y="4727393"/>
                                        <a:ext cx="47263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1</m:t>
                                                  </m:r>
                                                </m:sub>
                                              </m:sSub>
                                            </m:oMath>
                                          </m:oMathPara>
                                        </a14:m>
                                        <a:endParaRPr lang="zh-TW" altLang="en-US" dirty="0"/>
                                      </a:p>
                                    </p:txBody>
                                  </p:sp>
                                </mc:Choice>
                                <mc:Fallback xmlns="">
                                  <p:sp>
                                    <p:nvSpPr>
                                      <p:cNvPr id="40" name="矩形 39"/>
                                      <p:cNvSpPr>
                                        <a:spLocks noRot="1" noChangeAspect="1" noMove="1" noResize="1" noEditPoints="1" noAdjustHandles="1" noChangeArrowheads="1" noChangeShapeType="1" noTextEdit="1"/>
                                      </p:cNvSpPr>
                                      <p:nvPr/>
                                    </p:nvSpPr>
                                    <p:spPr>
                                      <a:xfrm>
                                        <a:off x="9636007" y="4727393"/>
                                        <a:ext cx="472630" cy="369332"/>
                                      </a:xfrm>
                                      <a:prstGeom prst="rect">
                                        <a:avLst/>
                                      </a:prstGeom>
                                      <a:blipFill rotWithShape="0">
                                        <a:blip r:embed="rId9"/>
                                        <a:stretch>
                                          <a:fillRect/>
                                        </a:stretch>
                                      </a:blipFill>
                                    </p:spPr>
                                    <p:txBody>
                                      <a:bodyPr/>
                                      <a:lstStyle/>
                                      <a:p>
                                        <a:r>
                                          <a:rPr lang="zh-TW" altLang="en-US">
                                            <a:noFill/>
                                          </a:rPr>
                                          <a:t> </a:t>
                                        </a:r>
                                      </a:p>
                                    </p:txBody>
                                  </p:sp>
                                </mc:Fallback>
                              </mc:AlternateContent>
                            </p:grpSp>
                            <p:sp>
                              <p:nvSpPr>
                                <p:cNvPr id="121" name="手繪多邊形 120"/>
                                <p:cNvSpPr/>
                                <p:nvPr/>
                              </p:nvSpPr>
                              <p:spPr>
                                <a:xfrm>
                                  <a:off x="7238298" y="5755888"/>
                                  <a:ext cx="969826" cy="1658714"/>
                                </a:xfrm>
                                <a:custGeom>
                                  <a:avLst/>
                                  <a:gdLst>
                                    <a:gd name="connsiteX0" fmla="*/ 0 w 655156"/>
                                    <a:gd name="connsiteY0" fmla="*/ 1028584 h 1028584"/>
                                    <a:gd name="connsiteX1" fmla="*/ 90152 w 655156"/>
                                    <a:gd name="connsiteY1" fmla="*/ 680854 h 1028584"/>
                                    <a:gd name="connsiteX2" fmla="*/ 270456 w 655156"/>
                                    <a:gd name="connsiteY2" fmla="*/ 371761 h 1028584"/>
                                    <a:gd name="connsiteX3" fmla="*/ 489397 w 655156"/>
                                    <a:gd name="connsiteY3" fmla="*/ 127062 h 1028584"/>
                                    <a:gd name="connsiteX4" fmla="*/ 643944 w 655156"/>
                                    <a:gd name="connsiteY4" fmla="*/ 11153 h 1028584"/>
                                    <a:gd name="connsiteX5" fmla="*/ 631065 w 655156"/>
                                    <a:gd name="connsiteY5" fmla="*/ 11153 h 10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156" h="1028584">
                                      <a:moveTo>
                                        <a:pt x="0" y="1028584"/>
                                      </a:moveTo>
                                      <a:cubicBezTo>
                                        <a:pt x="22538" y="909454"/>
                                        <a:pt x="45076" y="790324"/>
                                        <a:pt x="90152" y="680854"/>
                                      </a:cubicBezTo>
                                      <a:cubicBezTo>
                                        <a:pt x="135228" y="571384"/>
                                        <a:pt x="203915" y="464060"/>
                                        <a:pt x="270456" y="371761"/>
                                      </a:cubicBezTo>
                                      <a:cubicBezTo>
                                        <a:pt x="336997" y="279462"/>
                                        <a:pt x="427149" y="187163"/>
                                        <a:pt x="489397" y="127062"/>
                                      </a:cubicBezTo>
                                      <a:cubicBezTo>
                                        <a:pt x="551645" y="66961"/>
                                        <a:pt x="620333" y="30471"/>
                                        <a:pt x="643944" y="11153"/>
                                      </a:cubicBezTo>
                                      <a:cubicBezTo>
                                        <a:pt x="667555" y="-8165"/>
                                        <a:pt x="649310" y="1494"/>
                                        <a:pt x="631065" y="11153"/>
                                      </a:cubicBezTo>
                                    </a:path>
                                  </a:pathLst>
                                </a:cu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18" name="文字方塊 117"/>
                              <p:cNvSpPr txBox="1"/>
                              <p:nvPr/>
                            </p:nvSpPr>
                            <p:spPr>
                              <a:xfrm>
                                <a:off x="7852163" y="6095898"/>
                                <a:ext cx="1504982" cy="329507"/>
                              </a:xfrm>
                              <a:prstGeom prst="rect">
                                <a:avLst/>
                              </a:prstGeom>
                              <a:noFill/>
                            </p:spPr>
                            <p:txBody>
                              <a:bodyPr wrap="square" rtlCol="0">
                                <a:spAutoFit/>
                              </a:bodyPr>
                              <a:lstStyle/>
                              <a:p>
                                <a:r>
                                  <a:rPr lang="zh-TW" altLang="en-US" dirty="0" smtClean="0"/>
                                  <a:t>存活 </a:t>
                                </a:r>
                                <a:r>
                                  <a:rPr lang="en-US" altLang="zh-TW" dirty="0" smtClean="0"/>
                                  <a:t>(</a:t>
                                </a:r>
                                <a:r>
                                  <a:rPr lang="zh-TW" altLang="en-US" dirty="0" smtClean="0"/>
                                  <a:t>履約</a:t>
                                </a:r>
                                <a:r>
                                  <a:rPr lang="en-US" altLang="zh-TW" dirty="0" smtClean="0"/>
                                  <a:t>)</a:t>
                                </a:r>
                                <a:endParaRPr lang="zh-TW" altLang="en-US" dirty="0"/>
                              </a:p>
                            </p:txBody>
                          </p:sp>
                          <p:sp>
                            <p:nvSpPr>
                              <p:cNvPr id="119" name="文字方塊 118"/>
                              <p:cNvSpPr txBox="1"/>
                              <p:nvPr/>
                            </p:nvSpPr>
                            <p:spPr>
                              <a:xfrm>
                                <a:off x="7537782" y="4052660"/>
                                <a:ext cx="1036572" cy="1110966"/>
                              </a:xfrm>
                              <a:prstGeom prst="rect">
                                <a:avLst/>
                              </a:prstGeom>
                              <a:noFill/>
                            </p:spPr>
                            <p:txBody>
                              <a:bodyPr wrap="square" rtlCol="0">
                                <a:spAutoFit/>
                              </a:bodyPr>
                              <a:lstStyle/>
                              <a:p>
                                <a:r>
                                  <a:rPr lang="zh-TW" altLang="en-US" dirty="0" smtClean="0"/>
                                  <a:t>破產</a:t>
                                </a:r>
                                <a:endParaRPr lang="en-US" altLang="zh-TW" dirty="0" smtClean="0"/>
                              </a:p>
                              <a:p>
                                <a:r>
                                  <a:rPr lang="en-US" altLang="zh-TW" dirty="0" smtClean="0"/>
                                  <a:t>SB</a:t>
                                </a:r>
                                <a:r>
                                  <a:rPr lang="zh-TW" altLang="en-US" dirty="0" smtClean="0"/>
                                  <a:t>全拿</a:t>
                                </a:r>
                                <a:endParaRPr lang="en-US" altLang="zh-TW" dirty="0" smtClean="0"/>
                              </a:p>
                              <a:p>
                                <a:r>
                                  <a:rPr lang="en-US" altLang="zh-TW" dirty="0" smtClean="0"/>
                                  <a:t>GB</a:t>
                                </a:r>
                                <a:r>
                                  <a:rPr lang="zh-TW" altLang="en-US" dirty="0" smtClean="0"/>
                                  <a:t>部份</a:t>
                                </a:r>
                                <a:endParaRPr lang="en-US" altLang="zh-TW" dirty="0" smtClean="0"/>
                              </a:p>
                              <a:p>
                                <a:r>
                                  <a:rPr lang="zh-TW" altLang="en-US" dirty="0" smtClean="0"/>
                                  <a:t>未</a:t>
                                </a:r>
                                <a:r>
                                  <a:rPr lang="zh-TW" altLang="en-US" dirty="0"/>
                                  <a:t>履約</a:t>
                                </a:r>
                              </a:p>
                            </p:txBody>
                          </p:sp>
                        </p:grpSp>
                        <p:sp>
                          <p:nvSpPr>
                            <p:cNvPr id="116" name="文字方塊 115"/>
                            <p:cNvSpPr txBox="1"/>
                            <p:nvPr/>
                          </p:nvSpPr>
                          <p:spPr>
                            <a:xfrm flipH="1">
                              <a:off x="6140216" y="4008133"/>
                              <a:ext cx="1468648" cy="1110966"/>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破產</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SB</a:t>
                              </a:r>
                              <a:r>
                                <a:rPr lang="zh-TW" altLang="en-US" dirty="0" smtClean="0">
                                  <a:latin typeface="微軟正黑體" panose="020B0604030504040204" pitchFamily="34" charset="-120"/>
                                  <a:ea typeface="微軟正黑體" panose="020B0604030504040204" pitchFamily="34" charset="-120"/>
                                </a:rPr>
                                <a:t>部分</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GB</a:t>
                              </a:r>
                              <a:r>
                                <a:rPr lang="zh-TW" altLang="en-US" dirty="0" smtClean="0">
                                  <a:latin typeface="微軟正黑體" panose="020B0604030504040204" pitchFamily="34" charset="-120"/>
                                  <a:ea typeface="微軟正黑體" panose="020B0604030504040204" pitchFamily="34" charset="-120"/>
                                </a:rPr>
                                <a:t>無</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未</a:t>
                              </a:r>
                              <a:r>
                                <a:rPr lang="zh-TW" altLang="en-US" dirty="0">
                                  <a:latin typeface="微軟正黑體" panose="020B0604030504040204" pitchFamily="34" charset="-120"/>
                                  <a:ea typeface="微軟正黑體" panose="020B0604030504040204" pitchFamily="34" charset="-120"/>
                                </a:rPr>
                                <a:t>履約</a:t>
                              </a:r>
                              <a:endParaRPr lang="zh-TW" altLang="en-US" dirty="0"/>
                            </a:p>
                          </p:txBody>
                        </p:sp>
                      </p:grpSp>
                    </p:grpSp>
                    <p:cxnSp>
                      <p:nvCxnSpPr>
                        <p:cNvPr id="107" name="直線接點 106"/>
                        <p:cNvCxnSpPr/>
                        <p:nvPr/>
                      </p:nvCxnSpPr>
                      <p:spPr>
                        <a:xfrm flipH="1" flipV="1">
                          <a:off x="8054714" y="3130199"/>
                          <a:ext cx="26713" cy="3959518"/>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8" name="矩形 107"/>
                            <p:cNvSpPr/>
                            <p:nvPr/>
                          </p:nvSpPr>
                          <p:spPr>
                            <a:xfrm>
                              <a:off x="7859940" y="2859045"/>
                              <a:ext cx="1240789"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108" name="矩形 107"/>
                            <p:cNvSpPr>
                              <a:spLocks noRot="1" noChangeAspect="1" noMove="1" noResize="1" noEditPoints="1" noAdjustHandles="1" noChangeArrowheads="1" noChangeShapeType="1" noTextEdit="1"/>
                            </p:cNvSpPr>
                            <p:nvPr/>
                          </p:nvSpPr>
                          <p:spPr>
                            <a:xfrm>
                              <a:off x="7859940" y="2859045"/>
                              <a:ext cx="1240789" cy="393121"/>
                            </a:xfrm>
                            <a:prstGeom prst="rect">
                              <a:avLst/>
                            </a:prstGeom>
                            <a:blipFill rotWithShape="0">
                              <a:blip r:embed="rId2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9" name="矩形 108"/>
                            <p:cNvSpPr/>
                            <p:nvPr/>
                          </p:nvSpPr>
                          <p:spPr>
                            <a:xfrm>
                              <a:off x="7130379" y="5610839"/>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4</m:t>
                                        </m:r>
                                      </m:sub>
                                    </m:sSub>
                                  </m:oMath>
                                </m:oMathPara>
                              </a14:m>
                              <a:endParaRPr lang="zh-TW" altLang="en-US" dirty="0"/>
                            </a:p>
                          </p:txBody>
                        </p:sp>
                      </mc:Choice>
                      <mc:Fallback xmlns="">
                        <p:sp>
                          <p:nvSpPr>
                            <p:cNvPr id="109" name="矩形 108"/>
                            <p:cNvSpPr>
                              <a:spLocks noRot="1" noChangeAspect="1" noMove="1" noResize="1" noEditPoints="1" noAdjustHandles="1" noChangeArrowheads="1" noChangeShapeType="1" noTextEdit="1"/>
                            </p:cNvSpPr>
                            <p:nvPr/>
                          </p:nvSpPr>
                          <p:spPr>
                            <a:xfrm>
                              <a:off x="7130379" y="5610839"/>
                              <a:ext cx="477951" cy="369332"/>
                            </a:xfrm>
                            <a:prstGeom prst="rect">
                              <a:avLst/>
                            </a:prstGeom>
                            <a:blipFill rotWithShape="0">
                              <a:blip r:embed="rId24"/>
                              <a:stretch>
                                <a:fillRect/>
                              </a:stretch>
                            </a:blipFill>
                          </p:spPr>
                          <p:txBody>
                            <a:bodyPr/>
                            <a:lstStyle/>
                            <a:p>
                              <a:r>
                                <a:rPr lang="zh-TW" altLang="en-US">
                                  <a:noFill/>
                                </a:rPr>
                                <a:t> </a:t>
                              </a:r>
                            </a:p>
                          </p:txBody>
                        </p:sp>
                      </mc:Fallback>
                    </mc:AlternateContent>
                    <p:sp>
                      <p:nvSpPr>
                        <p:cNvPr id="110" name="手繪多邊形 109"/>
                        <p:cNvSpPr/>
                        <p:nvPr/>
                      </p:nvSpPr>
                      <p:spPr>
                        <a:xfrm>
                          <a:off x="4644155" y="4848711"/>
                          <a:ext cx="2176530" cy="371881"/>
                        </a:xfrm>
                        <a:custGeom>
                          <a:avLst/>
                          <a:gdLst>
                            <a:gd name="connsiteX0" fmla="*/ 0 w 2176530"/>
                            <a:gd name="connsiteY0" fmla="*/ 0 h 334851"/>
                            <a:gd name="connsiteX1" fmla="*/ 1004552 w 2176530"/>
                            <a:gd name="connsiteY1" fmla="*/ 103031 h 334851"/>
                            <a:gd name="connsiteX2" fmla="*/ 1687133 w 2176530"/>
                            <a:gd name="connsiteY2" fmla="*/ 206062 h 334851"/>
                            <a:gd name="connsiteX3" fmla="*/ 2176530 w 2176530"/>
                            <a:gd name="connsiteY3" fmla="*/ 334851 h 334851"/>
                          </a:gdLst>
                          <a:ahLst/>
                          <a:cxnLst>
                            <a:cxn ang="0">
                              <a:pos x="connsiteX0" y="connsiteY0"/>
                            </a:cxn>
                            <a:cxn ang="0">
                              <a:pos x="connsiteX1" y="connsiteY1"/>
                            </a:cxn>
                            <a:cxn ang="0">
                              <a:pos x="connsiteX2" y="connsiteY2"/>
                            </a:cxn>
                            <a:cxn ang="0">
                              <a:pos x="connsiteX3" y="connsiteY3"/>
                            </a:cxn>
                          </a:cxnLst>
                          <a:rect l="l" t="t" r="r" b="b"/>
                          <a:pathLst>
                            <a:path w="2176530" h="334851">
                              <a:moveTo>
                                <a:pt x="0" y="0"/>
                              </a:moveTo>
                              <a:lnTo>
                                <a:pt x="1004552" y="103031"/>
                              </a:lnTo>
                              <a:cubicBezTo>
                                <a:pt x="1285741" y="137375"/>
                                <a:pt x="1491803" y="167425"/>
                                <a:pt x="1687133" y="206062"/>
                              </a:cubicBezTo>
                              <a:cubicBezTo>
                                <a:pt x="1882463" y="244699"/>
                                <a:pt x="2029496" y="289775"/>
                                <a:pt x="2176530" y="334851"/>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1" name="文字方塊 110"/>
                        <p:cNvSpPr txBox="1"/>
                        <p:nvPr/>
                      </p:nvSpPr>
                      <p:spPr>
                        <a:xfrm flipH="1">
                          <a:off x="5867963" y="5462092"/>
                          <a:ext cx="1468648" cy="504350"/>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部分</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  GB</a:t>
                          </a:r>
                          <a:r>
                            <a:rPr lang="zh-TW" altLang="en-US" sz="1400" dirty="0" smtClean="0">
                              <a:latin typeface="微軟正黑體" panose="020B0604030504040204" pitchFamily="34" charset="-120"/>
                              <a:ea typeface="微軟正黑體" panose="020B0604030504040204" pitchFamily="34" charset="-120"/>
                            </a:rPr>
                            <a:t>無 履約</a:t>
                          </a:r>
                          <a:endParaRPr lang="zh-TW" altLang="en-US" sz="1400" dirty="0"/>
                        </a:p>
                      </p:txBody>
                    </p:sp>
                  </p:grpSp>
                  <p:cxnSp>
                    <p:nvCxnSpPr>
                      <p:cNvPr id="101" name="直線接點 100"/>
                      <p:cNvCxnSpPr/>
                      <p:nvPr/>
                    </p:nvCxnSpPr>
                    <p:spPr>
                      <a:xfrm>
                        <a:off x="4602985" y="4580485"/>
                        <a:ext cx="4937894" cy="1433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2" name="矩形 101"/>
                          <p:cNvSpPr/>
                          <p:nvPr/>
                        </p:nvSpPr>
                        <p:spPr>
                          <a:xfrm>
                            <a:off x="3335900" y="4321263"/>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78" name="矩形 77"/>
                          <p:cNvSpPr>
                            <a:spLocks noRot="1" noChangeAspect="1" noMove="1" noResize="1" noEditPoints="1" noAdjustHandles="1" noChangeArrowheads="1" noChangeShapeType="1" noTextEdit="1"/>
                          </p:cNvSpPr>
                          <p:nvPr/>
                        </p:nvSpPr>
                        <p:spPr>
                          <a:xfrm>
                            <a:off x="3335900" y="4321263"/>
                            <a:ext cx="1240788" cy="393121"/>
                          </a:xfrm>
                          <a:prstGeom prst="rect">
                            <a:avLst/>
                          </a:prstGeom>
                          <a:blipFill rotWithShape="0">
                            <a:blip r:embed="rId12"/>
                            <a:stretch>
                              <a:fillRect b="-3125"/>
                            </a:stretch>
                          </a:blipFill>
                        </p:spPr>
                        <p:txBody>
                          <a:bodyPr/>
                          <a:lstStyle/>
                          <a:p>
                            <a:r>
                              <a:rPr lang="zh-TW" altLang="en-US">
                                <a:noFill/>
                              </a:rPr>
                              <a:t> </a:t>
                            </a:r>
                          </a:p>
                        </p:txBody>
                      </p:sp>
                    </mc:Fallback>
                  </mc:AlternateContent>
                  <p:sp>
                    <p:nvSpPr>
                      <p:cNvPr id="103" name="手繪多邊形 102"/>
                      <p:cNvSpPr/>
                      <p:nvPr/>
                    </p:nvSpPr>
                    <p:spPr>
                      <a:xfrm rot="4451408">
                        <a:off x="4544536" y="5216550"/>
                        <a:ext cx="2440347" cy="1708509"/>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mc:AlternateContent xmlns:mc="http://schemas.openxmlformats.org/markup-compatibility/2006" xmlns:a14="http://schemas.microsoft.com/office/drawing/2010/main">
                <mc:Choice Requires="a14">
                  <p:sp>
                    <p:nvSpPr>
                      <p:cNvPr id="95" name="矩形 94"/>
                      <p:cNvSpPr/>
                      <p:nvPr/>
                    </p:nvSpPr>
                    <p:spPr>
                      <a:xfrm>
                        <a:off x="6786408" y="6474751"/>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95" name="矩形 94"/>
                      <p:cNvSpPr>
                        <a:spLocks noRot="1" noChangeAspect="1" noMove="1" noResize="1" noEditPoints="1" noAdjustHandles="1" noChangeArrowheads="1" noChangeShapeType="1" noTextEdit="1"/>
                      </p:cNvSpPr>
                      <p:nvPr/>
                    </p:nvSpPr>
                    <p:spPr>
                      <a:xfrm>
                        <a:off x="6786408" y="6474751"/>
                        <a:ext cx="1240788" cy="393121"/>
                      </a:xfrm>
                      <a:prstGeom prst="rect">
                        <a:avLst/>
                      </a:prstGeom>
                      <a:blipFill rotWithShape="0">
                        <a:blip r:embed="rId25"/>
                        <a:stretch>
                          <a:fillRect b="-3125"/>
                        </a:stretch>
                      </a:blipFill>
                    </p:spPr>
                    <p:txBody>
                      <a:bodyPr/>
                      <a:lstStyle/>
                      <a:p>
                        <a:r>
                          <a:rPr lang="zh-TW" altLang="en-US">
                            <a:noFill/>
                          </a:rPr>
                          <a:t> </a:t>
                        </a:r>
                      </a:p>
                    </p:txBody>
                  </p:sp>
                </mc:Fallback>
              </mc:AlternateContent>
              <p:sp>
                <p:nvSpPr>
                  <p:cNvPr id="96" name="矩形 95"/>
                  <p:cNvSpPr/>
                  <p:nvPr/>
                </p:nvSpPr>
                <p:spPr>
                  <a:xfrm>
                    <a:off x="5144700" y="5320241"/>
                    <a:ext cx="1107996" cy="646331"/>
                  </a:xfrm>
                  <a:prstGeom prst="rect">
                    <a:avLst/>
                  </a:prstGeom>
                </p:spPr>
                <p:txBody>
                  <a:bodyPr wrap="none">
                    <a:spAutoFit/>
                  </a:bodyPr>
                  <a:lstStyle/>
                  <a:p>
                    <a:r>
                      <a:rPr lang="zh-TW" altLang="en-US" dirty="0" smtClean="0">
                        <a:latin typeface="微軟正黑體" panose="020B0604030504040204" pitchFamily="34" charset="-120"/>
                        <a:ea typeface="微軟正黑體" panose="020B0604030504040204" pitchFamily="34" charset="-120"/>
                      </a:rPr>
                      <a:t>破產  </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不足支付</a:t>
                    </a:r>
                    <a:endParaRPr lang="zh-TW" altLang="en-US" dirty="0"/>
                  </a:p>
                </p:txBody>
              </p:sp>
              <mc:AlternateContent xmlns:mc="http://schemas.openxmlformats.org/markup-compatibility/2006" xmlns:a14="http://schemas.microsoft.com/office/drawing/2010/main">
                <mc:Choice Requires="a14">
                  <p:sp>
                    <p:nvSpPr>
                      <p:cNvPr id="97" name="矩形 96"/>
                      <p:cNvSpPr/>
                      <p:nvPr/>
                    </p:nvSpPr>
                    <p:spPr>
                      <a:xfrm>
                        <a:off x="5320155" y="4873045"/>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5</m:t>
                                  </m:r>
                                </m:sub>
                              </m:sSub>
                            </m:oMath>
                          </m:oMathPara>
                        </a14:m>
                        <a:endParaRPr lang="zh-TW" altLang="en-US" dirty="0"/>
                      </a:p>
                    </p:txBody>
                  </p:sp>
                </mc:Choice>
                <mc:Fallback xmlns="">
                  <p:sp>
                    <p:nvSpPr>
                      <p:cNvPr id="104" name="矩形 103"/>
                      <p:cNvSpPr>
                        <a:spLocks noRot="1" noChangeAspect="1" noMove="1" noResize="1" noEditPoints="1" noAdjustHandles="1" noChangeArrowheads="1" noChangeShapeType="1" noTextEdit="1"/>
                      </p:cNvSpPr>
                      <p:nvPr/>
                    </p:nvSpPr>
                    <p:spPr>
                      <a:xfrm>
                        <a:off x="5320155" y="4873045"/>
                        <a:ext cx="477951" cy="369332"/>
                      </a:xfrm>
                      <a:prstGeom prst="rect">
                        <a:avLst/>
                      </a:prstGeom>
                      <a:blipFill rotWithShape="0">
                        <a:blip r:embed="rId14"/>
                        <a:stretch>
                          <a:fillRect/>
                        </a:stretch>
                      </a:blipFill>
                    </p:spPr>
                    <p:txBody>
                      <a:bodyPr/>
                      <a:lstStyle/>
                      <a:p>
                        <a:r>
                          <a:rPr lang="zh-TW" altLang="en-US">
                            <a:noFill/>
                          </a:rPr>
                          <a:t> </a:t>
                        </a:r>
                      </a:p>
                    </p:txBody>
                  </p:sp>
                </mc:Fallback>
              </mc:AlternateContent>
            </p:grpSp>
          </p:grpSp>
          <p:sp>
            <p:nvSpPr>
              <p:cNvPr id="90" name="文字方塊 89"/>
              <p:cNvSpPr txBox="1"/>
              <p:nvPr/>
            </p:nvSpPr>
            <p:spPr>
              <a:xfrm>
                <a:off x="8975638" y="3872864"/>
                <a:ext cx="1603731" cy="369332"/>
              </a:xfrm>
              <a:prstGeom prst="rect">
                <a:avLst/>
              </a:prstGeom>
              <a:noFill/>
            </p:spPr>
            <p:txBody>
              <a:bodyPr wrap="square" rtlCol="0">
                <a:spAutoFit/>
              </a:bodyPr>
              <a:lstStyle/>
              <a:p>
                <a:r>
                  <a:rPr lang="zh-TW" altLang="en-US" dirty="0" smtClean="0"/>
                  <a:t>存活</a:t>
                </a:r>
                <a:r>
                  <a:rPr lang="en-US" altLang="zh-TW" dirty="0" smtClean="0"/>
                  <a:t>(</a:t>
                </a:r>
                <a:r>
                  <a:rPr lang="zh-TW" altLang="en-US" dirty="0" smtClean="0"/>
                  <a:t>未履約</a:t>
                </a:r>
                <a:r>
                  <a:rPr lang="en-US" altLang="zh-TW" dirty="0" smtClean="0"/>
                  <a:t>)</a:t>
                </a:r>
                <a:endParaRPr lang="zh-TW" altLang="en-US" dirty="0"/>
              </a:p>
            </p:txBody>
          </p:sp>
        </p:grpSp>
        <p:sp>
          <p:nvSpPr>
            <p:cNvPr id="87" name="手繪多邊形 86"/>
            <p:cNvSpPr/>
            <p:nvPr/>
          </p:nvSpPr>
          <p:spPr>
            <a:xfrm rot="4451408">
              <a:off x="8544062" y="3144622"/>
              <a:ext cx="1232008" cy="564973"/>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手繪多邊形 87"/>
            <p:cNvSpPr/>
            <p:nvPr/>
          </p:nvSpPr>
          <p:spPr>
            <a:xfrm rot="3360298">
              <a:off x="9360273" y="4299246"/>
              <a:ext cx="868188" cy="208221"/>
            </a:xfrm>
            <a:custGeom>
              <a:avLst/>
              <a:gdLst>
                <a:gd name="connsiteX0" fmla="*/ 0 w 2176530"/>
                <a:gd name="connsiteY0" fmla="*/ 0 h 334851"/>
                <a:gd name="connsiteX1" fmla="*/ 1004552 w 2176530"/>
                <a:gd name="connsiteY1" fmla="*/ 103031 h 334851"/>
                <a:gd name="connsiteX2" fmla="*/ 1687133 w 2176530"/>
                <a:gd name="connsiteY2" fmla="*/ 206062 h 334851"/>
                <a:gd name="connsiteX3" fmla="*/ 2176530 w 2176530"/>
                <a:gd name="connsiteY3" fmla="*/ 334851 h 334851"/>
              </a:gdLst>
              <a:ahLst/>
              <a:cxnLst>
                <a:cxn ang="0">
                  <a:pos x="connsiteX0" y="connsiteY0"/>
                </a:cxn>
                <a:cxn ang="0">
                  <a:pos x="connsiteX1" y="connsiteY1"/>
                </a:cxn>
                <a:cxn ang="0">
                  <a:pos x="connsiteX2" y="connsiteY2"/>
                </a:cxn>
                <a:cxn ang="0">
                  <a:pos x="connsiteX3" y="connsiteY3"/>
                </a:cxn>
              </a:cxnLst>
              <a:rect l="l" t="t" r="r" b="b"/>
              <a:pathLst>
                <a:path w="2176530" h="334851">
                  <a:moveTo>
                    <a:pt x="0" y="0"/>
                  </a:moveTo>
                  <a:lnTo>
                    <a:pt x="1004552" y="103031"/>
                  </a:lnTo>
                  <a:cubicBezTo>
                    <a:pt x="1285741" y="137375"/>
                    <a:pt x="1491803" y="167425"/>
                    <a:pt x="1687133" y="206062"/>
                  </a:cubicBezTo>
                  <a:cubicBezTo>
                    <a:pt x="1882463" y="244699"/>
                    <a:pt x="2029496" y="289775"/>
                    <a:pt x="2176530" y="334851"/>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39" name="向右箭號 138">
            <a:hlinkClick r:id="rId26" action="ppaction://hlinksldjump"/>
          </p:cNvPr>
          <p:cNvSpPr/>
          <p:nvPr/>
        </p:nvSpPr>
        <p:spPr>
          <a:xfrm>
            <a:off x="1906307" y="1617246"/>
            <a:ext cx="244699" cy="2316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0" name="文字方塊 79"/>
          <p:cNvSpPr txBox="1"/>
          <p:nvPr/>
        </p:nvSpPr>
        <p:spPr>
          <a:xfrm>
            <a:off x="6433245" y="6240581"/>
            <a:ext cx="1112864" cy="646331"/>
          </a:xfrm>
          <a:prstGeom prst="rect">
            <a:avLst/>
          </a:prstGeom>
          <a:noFill/>
        </p:spPr>
        <p:txBody>
          <a:bodyPr wrap="square" rtlCol="0">
            <a:spAutoFit/>
          </a:bodyPr>
          <a:lstStyle/>
          <a:p>
            <a:r>
              <a:rPr lang="zh-TW" altLang="en-US" sz="1200" dirty="0">
                <a:latin typeface="微軟正黑體" panose="020B0604030504040204" pitchFamily="34" charset="-120"/>
                <a:ea typeface="微軟正黑體" panose="020B0604030504040204" pitchFamily="34" charset="-120"/>
              </a:rPr>
              <a:t>破產 </a:t>
            </a:r>
            <a:r>
              <a:rPr lang="en-US" altLang="zh-TW" sz="1200" dirty="0">
                <a:latin typeface="微軟正黑體" panose="020B0604030504040204" pitchFamily="34" charset="-120"/>
                <a:ea typeface="微軟正黑體" panose="020B0604030504040204" pitchFamily="34" charset="-120"/>
              </a:rPr>
              <a:t>SB</a:t>
            </a:r>
            <a:r>
              <a:rPr lang="zh-TW" altLang="en-US" sz="1200" dirty="0">
                <a:latin typeface="微軟正黑體" panose="020B0604030504040204" pitchFamily="34" charset="-120"/>
                <a:ea typeface="微軟正黑體" panose="020B0604030504040204" pitchFamily="34" charset="-120"/>
              </a:rPr>
              <a:t>全拿 </a:t>
            </a:r>
            <a:r>
              <a:rPr lang="en-US" altLang="zh-TW" sz="1200" dirty="0">
                <a:latin typeface="微軟正黑體" panose="020B0604030504040204" pitchFamily="34" charset="-120"/>
                <a:ea typeface="微軟正黑體" panose="020B0604030504040204" pitchFamily="34" charset="-120"/>
              </a:rPr>
              <a:t>GB</a:t>
            </a:r>
            <a:r>
              <a:rPr lang="zh-TW" altLang="en-US" sz="1200" dirty="0" smtClean="0">
                <a:latin typeface="微軟正黑體" panose="020B0604030504040204" pitchFamily="34" charset="-120"/>
                <a:ea typeface="微軟正黑體" panose="020B0604030504040204" pitchFamily="34" charset="-120"/>
              </a:rPr>
              <a:t>部份</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latin typeface="微軟正黑體" panose="020B0604030504040204" pitchFamily="34" charset="-120"/>
                <a:ea typeface="微軟正黑體" panose="020B0604030504040204" pitchFamily="34" charset="-120"/>
              </a:rPr>
              <a:t>履約</a:t>
            </a:r>
            <a:r>
              <a:rPr lang="en-US" altLang="zh-TW" sz="1200" dirty="0" smtClean="0">
                <a:latin typeface="微軟正黑體" panose="020B0604030504040204" pitchFamily="34" charset="-120"/>
                <a:ea typeface="微軟正黑體" panose="020B0604030504040204" pitchFamily="34" charset="-120"/>
              </a:rPr>
              <a:t>)</a:t>
            </a:r>
            <a:endParaRPr lang="en-US" altLang="zh-TW" sz="1200" dirty="0">
              <a:latin typeface="微軟正黑體" panose="020B0604030504040204" pitchFamily="34" charset="-120"/>
              <a:ea typeface="微軟正黑體" panose="020B0604030504040204" pitchFamily="34" charset="-120"/>
            </a:endParaRPr>
          </a:p>
          <a:p>
            <a:endParaRPr lang="zh-TW" altLang="en-US" sz="1200" dirty="0"/>
          </a:p>
        </p:txBody>
      </p:sp>
      <p:cxnSp>
        <p:nvCxnSpPr>
          <p:cNvPr id="81" name="直線單箭頭接點 80"/>
          <p:cNvCxnSpPr/>
          <p:nvPr/>
        </p:nvCxnSpPr>
        <p:spPr>
          <a:xfrm flipH="1">
            <a:off x="7115342" y="4427861"/>
            <a:ext cx="1828714" cy="172295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41971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310167" y="232521"/>
                <a:ext cx="11448244" cy="7000258"/>
              </a:xfrm>
            </p:spPr>
            <p:txBody>
              <a:bodyPr>
                <a:normAutofit/>
              </a:bodyPr>
              <a:lstStyle/>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4</m:t>
                      </m:r>
                      <m:r>
                        <a:rPr lang="en-US" altLang="zh-TW" sz="1800" b="0" i="1" smtClean="0">
                          <a:latin typeface="Cambria Math" panose="02040503050406030204" pitchFamily="18" charset="0"/>
                        </a:rPr>
                        <m:t>.</m:t>
                      </m:r>
                      <m:r>
                        <a:rPr lang="en-US" altLang="zh-TW" sz="1800" i="1" smtClean="0">
                          <a:latin typeface="Cambria Math" panose="02040503050406030204" pitchFamily="18" charset="0"/>
                        </a:rPr>
                        <m:t>𝐼𝑓</m:t>
                      </m:r>
                      <m:r>
                        <a:rPr lang="zh-TW" altLang="en-US" sz="1800" i="1">
                          <a:latin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smtClean="0">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smtClean="0">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smtClean="0">
                          <a:solidFill>
                            <a:srgbClr val="FF0000"/>
                          </a:solidFill>
                          <a:latin typeface="Cambria Math" panose="02040503050406030204" pitchFamily="18" charset="0"/>
                          <a:ea typeface="Cambria Math" panose="02040503050406030204" pitchFamily="18" charset="0"/>
                        </a:rPr>
                        <m:t>1−</m:t>
                      </m:r>
                      <m:r>
                        <a:rPr lang="zh-TW" altLang="en-US" sz="1800" i="1" smtClean="0">
                          <a:solidFill>
                            <a:srgbClr val="FF0000"/>
                          </a:solidFill>
                          <a:latin typeface="Cambria Math" panose="02040503050406030204" pitchFamily="18" charset="0"/>
                          <a:ea typeface="Cambria Math" panose="02040503050406030204" pitchFamily="18" charset="0"/>
                        </a:rPr>
                        <m:t>𝛼</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smtClean="0">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smtClean="0">
                          <a:solidFill>
                            <a:srgbClr val="FF0000"/>
                          </a:solidFill>
                          <a:latin typeface="Cambria Math" panose="02040503050406030204" pitchFamily="18" charset="0"/>
                          <a:ea typeface="Cambria Math" panose="02040503050406030204" pitchFamily="18" charset="0"/>
                        </a:rPr>
                        <m:t>+</m:t>
                      </m:r>
                      <m:r>
                        <a:rPr lang="en-US" altLang="zh-TW" sz="1800" b="0" i="1" smtClean="0">
                          <a:solidFill>
                            <a:srgbClr val="FF0000"/>
                          </a:solidFill>
                          <a:latin typeface="Cambria Math" panose="02040503050406030204" pitchFamily="18" charset="0"/>
                          <a:ea typeface="Cambria Math" panose="02040503050406030204" pitchFamily="18" charset="0"/>
                        </a:rPr>
                        <m:t>𝑚𝐺</m:t>
                      </m:r>
                      <m:d>
                        <m:dPr>
                          <m:ctrlPr>
                            <a:rPr lang="en-US" altLang="zh-TW" sz="1800" b="0" i="1" smtClean="0">
                              <a:solidFill>
                                <a:srgbClr val="FF0000"/>
                              </a:solidFill>
                              <a:latin typeface="Cambria Math" panose="02040503050406030204" pitchFamily="18" charset="0"/>
                              <a:ea typeface="Cambria Math" panose="02040503050406030204" pitchFamily="18" charset="0"/>
                            </a:rPr>
                          </m:ctrlPr>
                        </m:dPr>
                        <m:e>
                          <m:r>
                            <a:rPr lang="en-US" altLang="zh-TW" sz="1800" b="0" i="1" smtClean="0">
                              <a:solidFill>
                                <a:srgbClr val="FF0000"/>
                              </a:solidFill>
                              <a:latin typeface="Cambria Math" panose="02040503050406030204" pitchFamily="18" charset="0"/>
                              <a:ea typeface="Cambria Math" panose="02040503050406030204" pitchFamily="18" charset="0"/>
                            </a:rPr>
                            <m:t>0</m:t>
                          </m:r>
                        </m:e>
                      </m:d>
                      <m:r>
                        <a:rPr lang="en-US" altLang="zh-TW" sz="1800" b="0" i="1" smtClean="0">
                          <a:solidFill>
                            <a:srgbClr val="FF0000"/>
                          </a:solidFill>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&gt;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𝐴</m:t>
                      </m:r>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smtClean="0">
                              <a:latin typeface="Cambria Math" panose="02040503050406030204" pitchFamily="18" charset="0"/>
                              <a:ea typeface="Cambria Math" panose="02040503050406030204" pitchFamily="18" charset="0"/>
                            </a:rPr>
                            <m:t>&gt;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r>
                        <a:rPr lang="en-US" altLang="zh-TW" sz="1800" i="1" smtClean="0">
                          <a:latin typeface="Cambria Math" panose="02040503050406030204" pitchFamily="18" charset="0"/>
                          <a:ea typeface="Cambria Math" panose="02040503050406030204" pitchFamily="18" charset="0"/>
                        </a:rPr>
                        <m:t>&gt;</m:t>
                      </m:r>
                      <m:sSub>
                        <m:sSubPr>
                          <m:ctrlPr>
                            <a:rPr lang="en-US" altLang="zh-TW" sz="1800" i="1">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5_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b="0" i="1" dirty="0" smtClean="0">
                              <a:latin typeface="Cambria Math" panose="02040503050406030204" pitchFamily="18" charset="0"/>
                              <a:ea typeface="Cambria Math" panose="02040503050406030204" pitchFamily="18" charset="0"/>
                            </a:rPr>
                            <m:t>&gt;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r>
                        <a:rPr lang="en-US" altLang="zh-TW" sz="1800" i="1">
                          <a:latin typeface="Cambria Math" panose="02040503050406030204" pitchFamily="18" charset="0"/>
                          <a:ea typeface="Cambria Math" panose="02040503050406030204" pitchFamily="18" charset="0"/>
                        </a:rPr>
                        <m:t>&gt;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1_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m:t>
                      </m:r>
                      <m:r>
                        <a:rPr lang="en-US" altLang="zh-TW" sz="1800" b="0" i="1" smtClean="0">
                          <a:latin typeface="Cambria Math" panose="02040503050406030204" pitchFamily="18" charset="0"/>
                          <a:ea typeface="Cambria Math" panose="02040503050406030204" pitchFamily="18" charset="0"/>
                        </a:rPr>
                        <m:t> , </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4</m:t>
                          </m:r>
                        </m:sub>
                      </m:sSub>
                      <m:r>
                        <a:rPr lang="zh-TW" altLang="en-US" sz="1800" i="1" smtClean="0">
                          <a:latin typeface="Cambria Math" panose="02040503050406030204" pitchFamily="18" charset="0"/>
                          <a:ea typeface="Cambria Math" panose="02040503050406030204" pitchFamily="18" charset="0"/>
                        </a:rPr>
                        <m:t>之交</m:t>
                      </m:r>
                      <m:r>
                        <a:rPr lang="zh-TW" altLang="en-US" sz="1800" i="1" dirty="0" smtClean="0">
                          <a:latin typeface="Cambria Math" panose="02040503050406030204" pitchFamily="18" charset="0"/>
                        </a:rPr>
                        <m:t>點在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m:t>
                      </m:r>
                    </m:oMath>
                  </m:oMathPara>
                </a14:m>
                <a:endParaRPr lang="en-US" altLang="zh-TW" sz="1800" dirty="0" smtClean="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m:t>
                      </m:r>
                      <m:r>
                        <a:rPr lang="en-US" altLang="zh-TW" sz="1800" b="0" i="1" dirty="0" smtClean="0">
                          <a:latin typeface="Cambria Math" panose="02040503050406030204" pitchFamily="18" charset="0"/>
                        </a:rPr>
                        <m:t>       </m:t>
                      </m:r>
                      <m:r>
                        <a:rPr lang="zh-TW" altLang="en-US" sz="1800" i="1" dirty="0">
                          <a:latin typeface="Cambria Math" panose="02040503050406030204" pitchFamily="18" charset="0"/>
                        </a:rPr>
                        <m:t>必存在且唯一</m:t>
                      </m:r>
                    </m:oMath>
                  </m:oMathPara>
                </a14:m>
                <a:endParaRPr lang="en-US" altLang="zh-TW" sz="180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r>
                        <a:rPr lang="en-US" altLang="zh-TW" sz="1800" i="1">
                          <a:latin typeface="Cambria Math" panose="02040503050406030204" pitchFamily="18" charset="0"/>
                          <a:ea typeface="Cambria Math" panose="02040503050406030204" pitchFamily="18" charset="0"/>
                        </a:rPr>
                        <m:t>𝑙𝑛</m:t>
                      </m:r>
                      <m:d>
                        <m:dPr>
                          <m:begChr m:val="["/>
                          <m:endChr m:val="]"/>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1+</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𝑚𝐺</m:t>
                              </m:r>
                              <m:r>
                                <a:rPr lang="en-US" altLang="zh-TW" sz="1800" i="1">
                                  <a:latin typeface="Cambria Math" panose="02040503050406030204" pitchFamily="18" charset="0"/>
                                  <a:ea typeface="Cambria Math" panose="02040503050406030204" pitchFamily="18" charset="0"/>
                                </a:rPr>
                                <m:t>(0)</m:t>
                              </m:r>
                            </m:num>
                            <m:den>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d>
                      <m:r>
                        <a:rPr lang="en-US" altLang="zh-TW" sz="1800" b="0" i="1" smtClean="0">
                          <a:latin typeface="Cambria Math" panose="02040503050406030204" pitchFamily="18" charset="0"/>
                        </a:rPr>
                        <m:t>&gt;0</m:t>
                      </m:r>
                    </m:oMath>
                  </m:oMathPara>
                </a14:m>
                <a:endParaRPr lang="en-US" altLang="zh-TW" sz="1800" i="1" dirty="0">
                  <a:latin typeface="Cambria Math" panose="02040503050406030204" pitchFamily="18" charset="0"/>
                </a:endParaRPr>
              </a:p>
              <a:p>
                <a:pPr marL="0" indent="0">
                  <a:lnSpc>
                    <a:spcPct val="150000"/>
                  </a:lnSpc>
                  <a:buNone/>
                </a:pP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b="0" i="1" smtClean="0">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b="0" i="1" smtClean="0">
                            <a:latin typeface="Cambria Math" panose="02040503050406030204" pitchFamily="18" charset="0"/>
                            <a:ea typeface="Cambria Math" panose="02040503050406030204" pitchFamily="18" charset="0"/>
                          </a:rPr>
                          <m:t>5</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m:t>
                    </m:r>
                    <m:r>
                      <a:rPr lang="zh-TW" altLang="en-US" sz="1800" i="1" dirty="0">
                        <a:latin typeface="Cambria Math" panose="02040503050406030204" pitchFamily="18" charset="0"/>
                      </a:rPr>
                      <m:t>       </m:t>
                    </m:r>
                    <m:r>
                      <a:rPr lang="zh-TW" altLang="en-US" sz="1800" i="1">
                        <a:latin typeface="Cambria Math" panose="02040503050406030204" pitchFamily="18" charset="0"/>
                      </a:rPr>
                      <m:t>當</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oMath>
                </a14:m>
                <a:r>
                  <a:rPr lang="en-US" altLang="zh-TW" sz="1800" dirty="0" smtClean="0"/>
                  <a:t>)</a:t>
                </a: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[1+</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&lt;0</m:t>
                      </m:r>
                      <m:r>
                        <a:rPr lang="zh-TW" altLang="en-US" sz="1800" i="1">
                          <a:latin typeface="Cambria Math" panose="02040503050406030204" pitchFamily="18" charset="0"/>
                        </a:rPr>
                        <m:t> </m:t>
                      </m:r>
                    </m:oMath>
                  </m:oMathPara>
                </a14:m>
                <a:endParaRPr lang="en-US" altLang="zh-TW" sz="1800" dirty="0" smtClean="0"/>
              </a:p>
              <a:p>
                <a:pPr marL="0" indent="0">
                  <a:buNone/>
                </a:pPr>
                <a:endParaRPr lang="en-US" altLang="zh-TW" sz="1800" dirty="0"/>
              </a:p>
              <a:p>
                <a:pPr marL="0" indent="0">
                  <a:lnSpc>
                    <a:spcPct val="150000"/>
                  </a:lnSpc>
                  <a:buNone/>
                </a:pPr>
                <a:endParaRPr lang="zh-TW" altLang="en-US" sz="18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310167" y="232521"/>
                <a:ext cx="11448244" cy="7000258"/>
              </a:xfrm>
              <a:blipFill rotWithShape="0">
                <a:blip r:embed="rId2"/>
                <a:stretch>
                  <a:fillRect/>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27</a:t>
            </a:fld>
            <a:endParaRPr lang="zh-TW" altLang="en-US" dirty="0"/>
          </a:p>
        </p:txBody>
      </p:sp>
      <p:sp>
        <p:nvSpPr>
          <p:cNvPr id="90" name="向右箭號 89">
            <a:hlinkClick r:id="rId3" action="ppaction://hlinksldjump"/>
          </p:cNvPr>
          <p:cNvSpPr/>
          <p:nvPr/>
        </p:nvSpPr>
        <p:spPr>
          <a:xfrm>
            <a:off x="1879051" y="1677632"/>
            <a:ext cx="244699" cy="2316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3" name="向右箭號 92">
            <a:hlinkClick r:id="rId3" action="ppaction://hlinksldjump"/>
          </p:cNvPr>
          <p:cNvSpPr/>
          <p:nvPr/>
        </p:nvSpPr>
        <p:spPr>
          <a:xfrm>
            <a:off x="1879051" y="3117342"/>
            <a:ext cx="244699" cy="2316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 name="群組 5"/>
          <p:cNvGrpSpPr/>
          <p:nvPr/>
        </p:nvGrpSpPr>
        <p:grpSpPr>
          <a:xfrm>
            <a:off x="5096662" y="2039902"/>
            <a:ext cx="7554118" cy="4818098"/>
            <a:chOff x="3961656" y="1728407"/>
            <a:chExt cx="7554118" cy="4818098"/>
          </a:xfrm>
        </p:grpSpPr>
        <p:grpSp>
          <p:nvGrpSpPr>
            <p:cNvPr id="7" name="群組 6"/>
            <p:cNvGrpSpPr/>
            <p:nvPr/>
          </p:nvGrpSpPr>
          <p:grpSpPr>
            <a:xfrm>
              <a:off x="3961656" y="1728407"/>
              <a:ext cx="7554118" cy="4818098"/>
              <a:chOff x="3961656" y="1728407"/>
              <a:chExt cx="7554118" cy="4818098"/>
            </a:xfrm>
          </p:grpSpPr>
          <p:grpSp>
            <p:nvGrpSpPr>
              <p:cNvPr id="9" name="群組 8"/>
              <p:cNvGrpSpPr/>
              <p:nvPr/>
            </p:nvGrpSpPr>
            <p:grpSpPr>
              <a:xfrm>
                <a:off x="3961656" y="1728407"/>
                <a:ext cx="7554118" cy="4818098"/>
                <a:chOff x="3768473" y="1857584"/>
                <a:chExt cx="7554118" cy="4818098"/>
              </a:xfrm>
            </p:grpSpPr>
            <p:cxnSp>
              <p:nvCxnSpPr>
                <p:cNvPr id="11" name="直線接點 10"/>
                <p:cNvCxnSpPr/>
                <p:nvPr/>
              </p:nvCxnSpPr>
              <p:spPr>
                <a:xfrm>
                  <a:off x="4993048" y="4453183"/>
                  <a:ext cx="4843641" cy="2890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矩形 11"/>
                    <p:cNvSpPr/>
                    <p:nvPr/>
                  </p:nvSpPr>
                  <p:spPr>
                    <a:xfrm>
                      <a:off x="3768473" y="4187226"/>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99" name="矩形 98"/>
                    <p:cNvSpPr>
                      <a:spLocks noRot="1" noChangeAspect="1" noMove="1" noResize="1" noEditPoints="1" noAdjustHandles="1" noChangeArrowheads="1" noChangeShapeType="1" noTextEdit="1"/>
                    </p:cNvSpPr>
                    <p:nvPr/>
                  </p:nvSpPr>
                  <p:spPr>
                    <a:xfrm>
                      <a:off x="3768473" y="4187226"/>
                      <a:ext cx="1240788" cy="393121"/>
                    </a:xfrm>
                    <a:prstGeom prst="rect">
                      <a:avLst/>
                    </a:prstGeom>
                    <a:blipFill rotWithShape="0">
                      <a:blip r:embed="rId4"/>
                      <a:stretch>
                        <a:fillRect b="-3125"/>
                      </a:stretch>
                    </a:blipFill>
                  </p:spPr>
                  <p:txBody>
                    <a:bodyPr/>
                    <a:lstStyle/>
                    <a:p>
                      <a:r>
                        <a:rPr lang="zh-TW" altLang="en-US">
                          <a:noFill/>
                        </a:rPr>
                        <a:t> </a:t>
                      </a:r>
                    </a:p>
                  </p:txBody>
                </p:sp>
              </mc:Fallback>
            </mc:AlternateContent>
            <p:grpSp>
              <p:nvGrpSpPr>
                <p:cNvPr id="13" name="群組 12"/>
                <p:cNvGrpSpPr/>
                <p:nvPr/>
              </p:nvGrpSpPr>
              <p:grpSpPr>
                <a:xfrm>
                  <a:off x="3777221" y="1857584"/>
                  <a:ext cx="7545370" cy="4818098"/>
                  <a:chOff x="3777221" y="1857584"/>
                  <a:chExt cx="7545370" cy="4818098"/>
                </a:xfrm>
              </p:grpSpPr>
              <p:grpSp>
                <p:nvGrpSpPr>
                  <p:cNvPr id="14" name="群組 13"/>
                  <p:cNvGrpSpPr/>
                  <p:nvPr/>
                </p:nvGrpSpPr>
                <p:grpSpPr>
                  <a:xfrm>
                    <a:off x="3777221" y="1857584"/>
                    <a:ext cx="7545370" cy="4457238"/>
                    <a:chOff x="3335900" y="2421598"/>
                    <a:chExt cx="7545370" cy="4457238"/>
                  </a:xfrm>
                </p:grpSpPr>
                <p:cxnSp>
                  <p:nvCxnSpPr>
                    <p:cNvPr id="18" name="直線接點 17"/>
                    <p:cNvCxnSpPr/>
                    <p:nvPr/>
                  </p:nvCxnSpPr>
                  <p:spPr>
                    <a:xfrm flipV="1">
                      <a:off x="7109746" y="2850179"/>
                      <a:ext cx="1806" cy="4028657"/>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19" name="群組 18"/>
                    <p:cNvGrpSpPr/>
                    <p:nvPr/>
                  </p:nvGrpSpPr>
                  <p:grpSpPr>
                    <a:xfrm>
                      <a:off x="3335900" y="2421598"/>
                      <a:ext cx="7545370" cy="4457238"/>
                      <a:chOff x="3335900" y="2421598"/>
                      <a:chExt cx="7545370" cy="4457238"/>
                    </a:xfrm>
                  </p:grpSpPr>
                  <p:grpSp>
                    <p:nvGrpSpPr>
                      <p:cNvPr id="20" name="群組 19"/>
                      <p:cNvGrpSpPr/>
                      <p:nvPr/>
                    </p:nvGrpSpPr>
                    <p:grpSpPr>
                      <a:xfrm>
                        <a:off x="4855335" y="2421598"/>
                        <a:ext cx="6025935" cy="4457238"/>
                        <a:chOff x="5239732" y="2727564"/>
                        <a:chExt cx="5654892" cy="4296488"/>
                      </a:xfrm>
                    </p:grpSpPr>
                    <p:cxnSp>
                      <p:nvCxnSpPr>
                        <p:cNvPr id="24" name="直線接點 23"/>
                        <p:cNvCxnSpPr/>
                        <p:nvPr/>
                      </p:nvCxnSpPr>
                      <p:spPr>
                        <a:xfrm flipH="1">
                          <a:off x="7672185" y="5111024"/>
                          <a:ext cx="4046" cy="151652"/>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grpSp>
                      <p:nvGrpSpPr>
                        <p:cNvPr id="25" name="群組 24"/>
                        <p:cNvGrpSpPr/>
                        <p:nvPr/>
                      </p:nvGrpSpPr>
                      <p:grpSpPr>
                        <a:xfrm>
                          <a:off x="5239732" y="2727564"/>
                          <a:ext cx="5654892" cy="4296488"/>
                          <a:chOff x="5239732" y="2727564"/>
                          <a:chExt cx="5654892" cy="4296488"/>
                        </a:xfrm>
                      </p:grpSpPr>
                      <p:grpSp>
                        <p:nvGrpSpPr>
                          <p:cNvPr id="26" name="群組 25"/>
                          <p:cNvGrpSpPr/>
                          <p:nvPr/>
                        </p:nvGrpSpPr>
                        <p:grpSpPr>
                          <a:xfrm>
                            <a:off x="5239732" y="2727564"/>
                            <a:ext cx="5654892" cy="4296488"/>
                            <a:chOff x="5638977" y="3224396"/>
                            <a:chExt cx="5654892" cy="3976619"/>
                          </a:xfrm>
                        </p:grpSpPr>
                        <mc:AlternateContent xmlns:mc="http://schemas.openxmlformats.org/markup-compatibility/2006" xmlns:a14="http://schemas.microsoft.com/office/drawing/2010/main">
                          <mc:Choice Requires="a14">
                            <p:sp>
                              <p:nvSpPr>
                                <p:cNvPr id="33" name="文字方塊 32"/>
                                <p:cNvSpPr txBox="1"/>
                                <p:nvPr/>
                              </p:nvSpPr>
                              <p:spPr>
                                <a:xfrm>
                                  <a:off x="7740341" y="4343935"/>
                                  <a:ext cx="463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3</m:t>
                                            </m:r>
                                          </m:sub>
                                        </m:sSub>
                                      </m:oMath>
                                    </m:oMathPara>
                                  </a14:m>
                                  <a:endParaRPr lang="zh-TW" altLang="en-US" dirty="0"/>
                                </a:p>
                              </p:txBody>
                            </p:sp>
                          </mc:Choice>
                          <mc:Fallback xmlns="">
                            <p:sp>
                              <p:nvSpPr>
                                <p:cNvPr id="26" name="文字方塊 25"/>
                                <p:cNvSpPr txBox="1">
                                  <a:spLocks noRot="1" noChangeAspect="1" noMove="1" noResize="1" noEditPoints="1" noAdjustHandles="1" noChangeArrowheads="1" noChangeShapeType="1" noTextEdit="1"/>
                                </p:cNvSpPr>
                                <p:nvPr/>
                              </p:nvSpPr>
                              <p:spPr>
                                <a:xfrm>
                                  <a:off x="7740341" y="4343935"/>
                                  <a:ext cx="463650" cy="369332"/>
                                </a:xfrm>
                                <a:prstGeom prst="rect">
                                  <a:avLst/>
                                </a:prstGeom>
                                <a:blipFill rotWithShape="0">
                                  <a:blip r:embed="rId5"/>
                                  <a:stretch>
                                    <a:fillRect/>
                                  </a:stretch>
                                </a:blipFill>
                              </p:spPr>
                              <p:txBody>
                                <a:bodyPr/>
                                <a:lstStyle/>
                                <a:p>
                                  <a:r>
                                    <a:rPr lang="zh-TW" altLang="en-US">
                                      <a:noFill/>
                                    </a:rPr>
                                    <a:t> </a:t>
                                  </a:r>
                                </a:p>
                              </p:txBody>
                            </p:sp>
                          </mc:Fallback>
                        </mc:AlternateContent>
                        <p:grpSp>
                          <p:nvGrpSpPr>
                            <p:cNvPr id="34" name="群組 33"/>
                            <p:cNvGrpSpPr/>
                            <p:nvPr/>
                          </p:nvGrpSpPr>
                          <p:grpSpPr>
                            <a:xfrm>
                              <a:off x="5638977" y="3224396"/>
                              <a:ext cx="5654892" cy="3976619"/>
                              <a:chOff x="5638977" y="3224396"/>
                              <a:chExt cx="5654892" cy="3976619"/>
                            </a:xfrm>
                          </p:grpSpPr>
                          <p:cxnSp>
                            <p:nvCxnSpPr>
                              <p:cNvPr id="35" name="直線接點 34"/>
                              <p:cNvCxnSpPr/>
                              <p:nvPr/>
                            </p:nvCxnSpPr>
                            <p:spPr>
                              <a:xfrm>
                                <a:off x="8071430" y="3943577"/>
                                <a:ext cx="4127" cy="1388661"/>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36" name="群組 35"/>
                              <p:cNvGrpSpPr/>
                              <p:nvPr/>
                            </p:nvGrpSpPr>
                            <p:grpSpPr>
                              <a:xfrm>
                                <a:off x="5638977" y="3224396"/>
                                <a:ext cx="5654892" cy="3976619"/>
                                <a:chOff x="5252611" y="3348577"/>
                                <a:chExt cx="5654892" cy="3976619"/>
                              </a:xfrm>
                            </p:grpSpPr>
                            <p:grpSp>
                              <p:nvGrpSpPr>
                                <p:cNvPr id="38" name="群組 37"/>
                                <p:cNvGrpSpPr/>
                                <p:nvPr/>
                              </p:nvGrpSpPr>
                              <p:grpSpPr>
                                <a:xfrm>
                                  <a:off x="5252611" y="3348577"/>
                                  <a:ext cx="5654892" cy="3976619"/>
                                  <a:chOff x="5828594" y="3447050"/>
                                  <a:chExt cx="5654892" cy="3976619"/>
                                </a:xfrm>
                              </p:grpSpPr>
                              <p:grpSp>
                                <p:nvGrpSpPr>
                                  <p:cNvPr id="41" name="群組 40"/>
                                  <p:cNvGrpSpPr/>
                                  <p:nvPr/>
                                </p:nvGrpSpPr>
                                <p:grpSpPr>
                                  <a:xfrm>
                                    <a:off x="5828594" y="3447050"/>
                                    <a:ext cx="5654892" cy="3976619"/>
                                    <a:chOff x="5828594" y="3447050"/>
                                    <a:chExt cx="5654892" cy="3976619"/>
                                  </a:xfrm>
                                </p:grpSpPr>
                                <p:grpSp>
                                  <p:nvGrpSpPr>
                                    <p:cNvPr id="43" name="群組 42"/>
                                    <p:cNvGrpSpPr/>
                                    <p:nvPr/>
                                  </p:nvGrpSpPr>
                                  <p:grpSpPr>
                                    <a:xfrm>
                                      <a:off x="5828594" y="3583124"/>
                                      <a:ext cx="5654892" cy="3804017"/>
                                      <a:chOff x="5815715" y="3789186"/>
                                      <a:chExt cx="5654892" cy="3804017"/>
                                    </a:xfrm>
                                  </p:grpSpPr>
                                  <p:cxnSp>
                                    <p:nvCxnSpPr>
                                      <p:cNvPr id="48" name="直線單箭頭接點 47"/>
                                      <p:cNvCxnSpPr/>
                                      <p:nvPr/>
                                    </p:nvCxnSpPr>
                                    <p:spPr>
                                      <a:xfrm>
                                        <a:off x="6005372" y="5981032"/>
                                        <a:ext cx="4246416" cy="210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直線單箭頭接點 48"/>
                                      <p:cNvCxnSpPr/>
                                      <p:nvPr/>
                                    </p:nvCxnSpPr>
                                    <p:spPr>
                                      <a:xfrm flipH="1" flipV="1">
                                        <a:off x="8419296" y="4145759"/>
                                        <a:ext cx="16749" cy="344744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0" name="文字方塊 49"/>
                                          <p:cNvSpPr txBox="1"/>
                                          <p:nvPr/>
                                        </p:nvSpPr>
                                        <p:spPr>
                                          <a:xfrm>
                                            <a:off x="10285536" y="5786476"/>
                                            <a:ext cx="1185071" cy="1070899"/>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𝑏</m:t>
                                                      </m:r>
                                                    </m:e>
                                                    <m:sub>
                                                      <m:r>
                                                        <a:rPr lang="en-US" altLang="zh-TW" b="0" i="1" smtClean="0">
                                                          <a:latin typeface="Cambria Math" panose="02040503050406030204" pitchFamily="18" charset="0"/>
                                                        </a:rPr>
                                                        <m:t>1</m:t>
                                                      </m:r>
                                                      <m:r>
                                                        <a:rPr lang="zh-TW" altLang="en-US" i="1">
                                                          <a:latin typeface="Cambria Math" panose="02040503050406030204" pitchFamily="18" charset="0"/>
                                                        </a:rPr>
                                                        <m:t> </m:t>
                                                      </m:r>
                                                    </m:sub>
                                                  </m:sSub>
                                                  <m:r>
                                                    <a:rPr lang="zh-TW" altLang="en-US" i="1">
                                                      <a:latin typeface="Cambria Math" panose="02040503050406030204" pitchFamily="18" charset="0"/>
                                                    </a:rPr>
                                                    <m:t> </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m:t>
                                                  </m:r>
                                                  <m:r>
                                                    <a:rPr lang="zh-TW" altLang="en-US" i="1">
                                                      <a:latin typeface="Cambria Math" panose="02040503050406030204" pitchFamily="18" charset="0"/>
                                                    </a:rPr>
                                                    <m:t>履約</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zh-TW" altLang="en-US" i="1">
                                                      <a:latin typeface="Cambria Math" panose="02040503050406030204" pitchFamily="18" charset="0"/>
                                                    </a:rPr>
                                                    <m:t>邊界</m:t>
                                                  </m:r>
                                                </m:oMath>
                                              </m:oMathPara>
                                            </a14:m>
                                            <a:endParaRPr lang="en-US" altLang="zh-TW" i="1" dirty="0" smtClean="0">
                                              <a:latin typeface="Cambria Math" panose="02040503050406030204" pitchFamily="18" charset="0"/>
                                            </a:endParaRPr>
                                          </a:p>
                                          <a:p>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r>
                                                  <a:rPr lang="en-US" altLang="zh-TW" i="1" smtClean="0">
                                                    <a:latin typeface="Cambria Math" panose="02040503050406030204" pitchFamily="18" charset="0"/>
                                                  </a:rPr>
                                                  <m:t>=</m:t>
                                                </m:r>
                                                <m:r>
                                                  <a:rPr lang="en-US" altLang="zh-TW" i="1">
                                                    <a:latin typeface="Cambria Math" panose="02040503050406030204" pitchFamily="18" charset="0"/>
                                                  </a:rPr>
                                                  <m:t>0</m:t>
                                                </m:r>
                                              </m:oMath>
                                            </a14:m>
                                            <a:r>
                                              <a:rPr lang="en-US" altLang="zh-TW" dirty="0" smtClean="0"/>
                                              <a:t>)</a:t>
                                            </a:r>
                                            <a:endParaRPr lang="zh-TW" altLang="en-US" dirty="0"/>
                                          </a:p>
                                        </p:txBody>
                                      </p:sp>
                                    </mc:Choice>
                                    <mc:Fallback xmlns="">
                                      <p:sp>
                                        <p:nvSpPr>
                                          <p:cNvPr id="49" name="文字方塊 48"/>
                                          <p:cNvSpPr txBox="1">
                                            <a:spLocks noRot="1" noChangeAspect="1" noMove="1" noResize="1" noEditPoints="1" noAdjustHandles="1" noChangeArrowheads="1" noChangeShapeType="1" noTextEdit="1"/>
                                          </p:cNvSpPr>
                                          <p:nvPr/>
                                        </p:nvSpPr>
                                        <p:spPr>
                                          <a:xfrm>
                                            <a:off x="10285536" y="5786476"/>
                                            <a:ext cx="1185071" cy="1070899"/>
                                          </a:xfrm>
                                          <a:prstGeom prst="rect">
                                            <a:avLst/>
                                          </a:prstGeom>
                                          <a:blipFill rotWithShape="0">
                                            <a:blip r:embed="rId6"/>
                                            <a:stretch>
                                              <a:fillRect l="-1449" b="-7107"/>
                                            </a:stretch>
                                          </a:blipFill>
                                        </p:spPr>
                                        <p:txBody>
                                          <a:bodyPr/>
                                          <a:lstStyle/>
                                          <a:p>
                                            <a:r>
                                              <a:rPr lang="zh-TW" altLang="en-US">
                                                <a:noFill/>
                                              </a:rPr>
                                              <a:t> </a:t>
                                            </a:r>
                                          </a:p>
                                        </p:txBody>
                                      </p:sp>
                                    </mc:Fallback>
                                  </mc:AlternateContent>
                                  <p:cxnSp>
                                    <p:nvCxnSpPr>
                                      <p:cNvPr id="51" name="直線接點 50"/>
                                      <p:cNvCxnSpPr/>
                                      <p:nvPr/>
                                    </p:nvCxnSpPr>
                                    <p:spPr>
                                      <a:xfrm>
                                        <a:off x="5815715" y="5955542"/>
                                        <a:ext cx="4137232" cy="35459"/>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2" name="矩形 51"/>
                                          <p:cNvSpPr/>
                                          <p:nvPr/>
                                        </p:nvSpPr>
                                        <p:spPr>
                                          <a:xfrm>
                                            <a:off x="8187982" y="3789186"/>
                                            <a:ext cx="4626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oMath>
                                              </m:oMathPara>
                                            </a14:m>
                                            <a:endParaRPr lang="zh-TW" altLang="en-US" dirty="0"/>
                                          </a:p>
                                        </p:txBody>
                                      </p:sp>
                                    </mc:Choice>
                                    <mc:Fallback xmlns="">
                                      <p:sp>
                                        <p:nvSpPr>
                                          <p:cNvPr id="45" name="矩形 44"/>
                                          <p:cNvSpPr>
                                            <a:spLocks noRot="1" noChangeAspect="1" noMove="1" noResize="1" noEditPoints="1" noAdjustHandles="1" noChangeArrowheads="1" noChangeShapeType="1" noTextEdit="1"/>
                                          </p:cNvSpPr>
                                          <p:nvPr/>
                                        </p:nvSpPr>
                                        <p:spPr>
                                          <a:xfrm>
                                            <a:off x="8187982" y="3789186"/>
                                            <a:ext cx="462626" cy="369332"/>
                                          </a:xfrm>
                                          <a:prstGeom prst="rect">
                                            <a:avLst/>
                                          </a:prstGeom>
                                          <a:blipFill rotWithShape="0">
                                            <a:blip r:embed="rId7"/>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3" name="矩形 52"/>
                                          <p:cNvSpPr/>
                                          <p:nvPr/>
                                        </p:nvSpPr>
                                        <p:spPr>
                                          <a:xfrm>
                                            <a:off x="7358278" y="6343419"/>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2</m:t>
                                                      </m:r>
                                                    </m:sub>
                                                  </m:sSub>
                                                </m:oMath>
                                              </m:oMathPara>
                                            </a14:m>
                                            <a:endParaRPr lang="zh-TW" altLang="en-US" dirty="0"/>
                                          </a:p>
                                        </p:txBody>
                                      </p:sp>
                                    </mc:Choice>
                                    <mc:Fallback xmlns="">
                                      <p:sp>
                                        <p:nvSpPr>
                                          <p:cNvPr id="46" name="矩形 45"/>
                                          <p:cNvSpPr>
                                            <a:spLocks noRot="1" noChangeAspect="1" noMove="1" noResize="1" noEditPoints="1" noAdjustHandles="1" noChangeArrowheads="1" noChangeShapeType="1" noTextEdit="1"/>
                                          </p:cNvSpPr>
                                          <p:nvPr/>
                                        </p:nvSpPr>
                                        <p:spPr>
                                          <a:xfrm>
                                            <a:off x="7358278" y="6343419"/>
                                            <a:ext cx="477951" cy="369332"/>
                                          </a:xfrm>
                                          <a:prstGeom prst="rect">
                                            <a:avLst/>
                                          </a:prstGeom>
                                          <a:blipFill rotWithShape="0">
                                            <a:blip r:embed="rId8"/>
                                            <a:stretch>
                                              <a:fillRect/>
                                            </a:stretch>
                                          </a:blipFill>
                                        </p:spPr>
                                        <p:txBody>
                                          <a:bodyPr/>
                                          <a:lstStyle/>
                                          <a:p>
                                            <a:r>
                                              <a:rPr lang="zh-TW" altLang="en-US">
                                                <a:noFill/>
                                              </a:rPr>
                                              <a:t> </a:t>
                                            </a:r>
                                          </a:p>
                                        </p:txBody>
                                      </p:sp>
                                    </mc:Fallback>
                                  </mc:AlternateContent>
                                  <p:cxnSp>
                                    <p:nvCxnSpPr>
                                      <p:cNvPr id="54" name="直線接點 53"/>
                                      <p:cNvCxnSpPr/>
                                      <p:nvPr/>
                                    </p:nvCxnSpPr>
                                    <p:spPr>
                                      <a:xfrm flipH="1">
                                        <a:off x="7721273" y="5968118"/>
                                        <a:ext cx="3269" cy="159452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44" name="直線接點 43"/>
                                    <p:cNvCxnSpPr/>
                                    <p:nvPr/>
                                  </p:nvCxnSpPr>
                                  <p:spPr>
                                    <a:xfrm flipV="1">
                                      <a:off x="6924259" y="3700953"/>
                                      <a:ext cx="48636" cy="372271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5" name="矩形 44"/>
                                        <p:cNvSpPr/>
                                        <p:nvPr/>
                                      </p:nvSpPr>
                                      <p:spPr>
                                        <a:xfrm>
                                          <a:off x="6418375" y="3447050"/>
                                          <a:ext cx="1235466"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1_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38" name="矩形 37"/>
                                        <p:cNvSpPr>
                                          <a:spLocks noRot="1" noChangeAspect="1" noMove="1" noResize="1" noEditPoints="1" noAdjustHandles="1" noChangeArrowheads="1" noChangeShapeType="1" noTextEdit="1"/>
                                        </p:cNvSpPr>
                                        <p:nvPr/>
                                      </p:nvSpPr>
                                      <p:spPr>
                                        <a:xfrm>
                                          <a:off x="6418375" y="3447050"/>
                                          <a:ext cx="1235466" cy="393121"/>
                                        </a:xfrm>
                                        <a:prstGeom prst="rect">
                                          <a:avLst/>
                                        </a:prstGeom>
                                        <a:blipFill rotWithShape="0">
                                          <a:blip r:embed="rId9"/>
                                          <a:stretch>
                                            <a:fillRect/>
                                          </a:stretch>
                                        </a:blipFill>
                                      </p:spPr>
                                      <p:txBody>
                                        <a:bodyPr/>
                                        <a:lstStyle/>
                                        <a:p>
                                          <a:r>
                                            <a:rPr lang="zh-TW" altLang="en-US">
                                              <a:noFill/>
                                            </a:rPr>
                                            <a:t> </a:t>
                                          </a:r>
                                        </a:p>
                                      </p:txBody>
                                    </p:sp>
                                  </mc:Fallback>
                                </mc:AlternateContent>
                                <p:sp>
                                  <p:nvSpPr>
                                    <p:cNvPr id="46" name="手繪多邊形 45"/>
                                    <p:cNvSpPr/>
                                    <p:nvPr/>
                                  </p:nvSpPr>
                                  <p:spPr>
                                    <a:xfrm>
                                      <a:off x="7736171" y="5017832"/>
                                      <a:ext cx="2217544" cy="720028"/>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47" name="矩形 46"/>
                                        <p:cNvSpPr/>
                                        <p:nvPr/>
                                      </p:nvSpPr>
                                      <p:spPr>
                                        <a:xfrm>
                                          <a:off x="9636007" y="4727393"/>
                                          <a:ext cx="47263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1</m:t>
                                                    </m:r>
                                                  </m:sub>
                                                </m:sSub>
                                              </m:oMath>
                                            </m:oMathPara>
                                          </a14:m>
                                          <a:endParaRPr lang="zh-TW" altLang="en-US" dirty="0"/>
                                        </a:p>
                                      </p:txBody>
                                    </p:sp>
                                  </mc:Choice>
                                  <mc:Fallback xmlns="">
                                    <p:sp>
                                      <p:nvSpPr>
                                        <p:cNvPr id="40" name="矩形 39"/>
                                        <p:cNvSpPr>
                                          <a:spLocks noRot="1" noChangeAspect="1" noMove="1" noResize="1" noEditPoints="1" noAdjustHandles="1" noChangeArrowheads="1" noChangeShapeType="1" noTextEdit="1"/>
                                        </p:cNvSpPr>
                                        <p:nvPr/>
                                      </p:nvSpPr>
                                      <p:spPr>
                                        <a:xfrm>
                                          <a:off x="9636007" y="4727393"/>
                                          <a:ext cx="472630" cy="369332"/>
                                        </a:xfrm>
                                        <a:prstGeom prst="rect">
                                          <a:avLst/>
                                        </a:prstGeom>
                                        <a:blipFill rotWithShape="0">
                                          <a:blip r:embed="rId10"/>
                                          <a:stretch>
                                            <a:fillRect/>
                                          </a:stretch>
                                        </a:blipFill>
                                      </p:spPr>
                                      <p:txBody>
                                        <a:bodyPr/>
                                        <a:lstStyle/>
                                        <a:p>
                                          <a:r>
                                            <a:rPr lang="zh-TW" altLang="en-US">
                                              <a:noFill/>
                                            </a:rPr>
                                            <a:t> </a:t>
                                          </a:r>
                                        </a:p>
                                      </p:txBody>
                                    </p:sp>
                                  </mc:Fallback>
                                </mc:AlternateContent>
                              </p:grpSp>
                              <p:sp>
                                <p:nvSpPr>
                                  <p:cNvPr id="42" name="手繪多邊形 41"/>
                                  <p:cNvSpPr/>
                                  <p:nvPr/>
                                </p:nvSpPr>
                                <p:spPr>
                                  <a:xfrm>
                                    <a:off x="7035128" y="5732980"/>
                                    <a:ext cx="701043" cy="1430335"/>
                                  </a:xfrm>
                                  <a:custGeom>
                                    <a:avLst/>
                                    <a:gdLst>
                                      <a:gd name="connsiteX0" fmla="*/ 0 w 655156"/>
                                      <a:gd name="connsiteY0" fmla="*/ 1028584 h 1028584"/>
                                      <a:gd name="connsiteX1" fmla="*/ 90152 w 655156"/>
                                      <a:gd name="connsiteY1" fmla="*/ 680854 h 1028584"/>
                                      <a:gd name="connsiteX2" fmla="*/ 270456 w 655156"/>
                                      <a:gd name="connsiteY2" fmla="*/ 371761 h 1028584"/>
                                      <a:gd name="connsiteX3" fmla="*/ 489397 w 655156"/>
                                      <a:gd name="connsiteY3" fmla="*/ 127062 h 1028584"/>
                                      <a:gd name="connsiteX4" fmla="*/ 643944 w 655156"/>
                                      <a:gd name="connsiteY4" fmla="*/ 11153 h 1028584"/>
                                      <a:gd name="connsiteX5" fmla="*/ 631065 w 655156"/>
                                      <a:gd name="connsiteY5" fmla="*/ 11153 h 10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156" h="1028584">
                                        <a:moveTo>
                                          <a:pt x="0" y="1028584"/>
                                        </a:moveTo>
                                        <a:cubicBezTo>
                                          <a:pt x="22538" y="909454"/>
                                          <a:pt x="45076" y="790324"/>
                                          <a:pt x="90152" y="680854"/>
                                        </a:cubicBezTo>
                                        <a:cubicBezTo>
                                          <a:pt x="135228" y="571384"/>
                                          <a:pt x="203915" y="464060"/>
                                          <a:pt x="270456" y="371761"/>
                                        </a:cubicBezTo>
                                        <a:cubicBezTo>
                                          <a:pt x="336997" y="279462"/>
                                          <a:pt x="427149" y="187163"/>
                                          <a:pt x="489397" y="127062"/>
                                        </a:cubicBezTo>
                                        <a:cubicBezTo>
                                          <a:pt x="551645" y="66961"/>
                                          <a:pt x="620333" y="30471"/>
                                          <a:pt x="643944" y="11153"/>
                                        </a:cubicBezTo>
                                        <a:cubicBezTo>
                                          <a:pt x="667555" y="-8165"/>
                                          <a:pt x="649310" y="1494"/>
                                          <a:pt x="631065" y="11153"/>
                                        </a:cubicBezTo>
                                      </a:path>
                                    </a:pathLst>
                                  </a:cu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9" name="文字方塊 38"/>
                                <p:cNvSpPr txBox="1"/>
                                <p:nvPr/>
                              </p:nvSpPr>
                              <p:spPr>
                                <a:xfrm>
                                  <a:off x="7335012" y="6084199"/>
                                  <a:ext cx="1504982" cy="329507"/>
                                </a:xfrm>
                                <a:prstGeom prst="rect">
                                  <a:avLst/>
                                </a:prstGeom>
                                <a:noFill/>
                              </p:spPr>
                              <p:txBody>
                                <a:bodyPr wrap="square" rtlCol="0">
                                  <a:spAutoFit/>
                                </a:bodyPr>
                                <a:lstStyle/>
                                <a:p>
                                  <a:r>
                                    <a:rPr lang="zh-TW" altLang="en-US" dirty="0" smtClean="0"/>
                                    <a:t>存活 </a:t>
                                  </a:r>
                                  <a:r>
                                    <a:rPr lang="en-US" altLang="zh-TW" dirty="0" smtClean="0"/>
                                    <a:t>(</a:t>
                                  </a:r>
                                  <a:r>
                                    <a:rPr lang="zh-TW" altLang="en-US" dirty="0" smtClean="0"/>
                                    <a:t>履約</a:t>
                                  </a:r>
                                  <a:r>
                                    <a:rPr lang="en-US" altLang="zh-TW" dirty="0" smtClean="0"/>
                                    <a:t>)</a:t>
                                  </a:r>
                                  <a:endParaRPr lang="zh-TW" altLang="en-US" dirty="0"/>
                                </a:p>
                              </p:txBody>
                            </p:sp>
                            <p:sp>
                              <p:nvSpPr>
                                <p:cNvPr id="40" name="文字方塊 39"/>
                                <p:cNvSpPr txBox="1"/>
                                <p:nvPr/>
                              </p:nvSpPr>
                              <p:spPr>
                                <a:xfrm>
                                  <a:off x="7881082" y="3939213"/>
                                  <a:ext cx="917239" cy="1110966"/>
                                </a:xfrm>
                                <a:prstGeom prst="rect">
                                  <a:avLst/>
                                </a:prstGeom>
                                <a:noFill/>
                              </p:spPr>
                              <p:txBody>
                                <a:bodyPr wrap="none" rtlCol="0">
                                  <a:spAutoFit/>
                                </a:bodyPr>
                                <a:lstStyle/>
                                <a:p>
                                  <a:r>
                                    <a:rPr lang="zh-TW" altLang="en-US" dirty="0" smtClean="0"/>
                                    <a:t>破產</a:t>
                                  </a:r>
                                  <a:endParaRPr lang="en-US" altLang="zh-TW" dirty="0" smtClean="0"/>
                                </a:p>
                                <a:p>
                                  <a:r>
                                    <a:rPr lang="en-US" altLang="zh-TW" dirty="0" smtClean="0"/>
                                    <a:t>SB</a:t>
                                  </a:r>
                                  <a:r>
                                    <a:rPr lang="zh-TW" altLang="en-US" dirty="0" smtClean="0"/>
                                    <a:t>全拿</a:t>
                                  </a:r>
                                  <a:endParaRPr lang="en-US" altLang="zh-TW" dirty="0" smtClean="0"/>
                                </a:p>
                                <a:p>
                                  <a:r>
                                    <a:rPr lang="en-US" altLang="zh-TW" dirty="0" smtClean="0"/>
                                    <a:t>GB</a:t>
                                  </a:r>
                                  <a:r>
                                    <a:rPr lang="zh-TW" altLang="en-US" dirty="0" smtClean="0"/>
                                    <a:t>部份</a:t>
                                  </a:r>
                                  <a:endParaRPr lang="en-US" altLang="zh-TW" dirty="0" smtClean="0"/>
                                </a:p>
                                <a:p>
                                  <a:r>
                                    <a:rPr lang="zh-TW" altLang="en-US" dirty="0" smtClean="0"/>
                                    <a:t>未</a:t>
                                  </a:r>
                                  <a:r>
                                    <a:rPr lang="zh-TW" altLang="en-US" dirty="0"/>
                                    <a:t>履約</a:t>
                                  </a:r>
                                </a:p>
                              </p:txBody>
                            </p:sp>
                          </p:grpSp>
                          <p:sp>
                            <p:nvSpPr>
                              <p:cNvPr id="37" name="文字方塊 36"/>
                              <p:cNvSpPr txBox="1"/>
                              <p:nvPr/>
                            </p:nvSpPr>
                            <p:spPr>
                              <a:xfrm flipH="1">
                                <a:off x="6168683" y="3983622"/>
                                <a:ext cx="1468648" cy="1110966"/>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破產</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SB</a:t>
                                </a:r>
                                <a:r>
                                  <a:rPr lang="zh-TW" altLang="en-US" dirty="0" smtClean="0">
                                    <a:latin typeface="微軟正黑體" panose="020B0604030504040204" pitchFamily="34" charset="-120"/>
                                    <a:ea typeface="微軟正黑體" panose="020B0604030504040204" pitchFamily="34" charset="-120"/>
                                  </a:rPr>
                                  <a:t>部分</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GB</a:t>
                                </a:r>
                                <a:r>
                                  <a:rPr lang="zh-TW" altLang="en-US" dirty="0" smtClean="0">
                                    <a:latin typeface="微軟正黑體" panose="020B0604030504040204" pitchFamily="34" charset="-120"/>
                                    <a:ea typeface="微軟正黑體" panose="020B0604030504040204" pitchFamily="34" charset="-120"/>
                                  </a:rPr>
                                  <a:t>無</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未</a:t>
                                </a:r>
                                <a:r>
                                  <a:rPr lang="zh-TW" altLang="en-US" dirty="0">
                                    <a:latin typeface="微軟正黑體" panose="020B0604030504040204" pitchFamily="34" charset="-120"/>
                                    <a:ea typeface="微軟正黑體" panose="020B0604030504040204" pitchFamily="34" charset="-120"/>
                                  </a:rPr>
                                  <a:t>履約</a:t>
                                </a:r>
                                <a:endParaRPr lang="zh-TW" altLang="en-US" dirty="0"/>
                              </a:p>
                            </p:txBody>
                          </p:sp>
                        </p:grpSp>
                      </p:grpSp>
                      <p:cxnSp>
                        <p:nvCxnSpPr>
                          <p:cNvPr id="27" name="直線接點 26"/>
                          <p:cNvCxnSpPr/>
                          <p:nvPr/>
                        </p:nvCxnSpPr>
                        <p:spPr>
                          <a:xfrm flipH="1" flipV="1">
                            <a:off x="8507515" y="3120535"/>
                            <a:ext cx="53399" cy="3903517"/>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矩形 27"/>
                              <p:cNvSpPr/>
                              <p:nvPr/>
                            </p:nvSpPr>
                            <p:spPr>
                              <a:xfrm>
                                <a:off x="8165047" y="2747568"/>
                                <a:ext cx="1240789"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49" name="矩形 48"/>
                              <p:cNvSpPr>
                                <a:spLocks noRot="1" noChangeAspect="1" noMove="1" noResize="1" noEditPoints="1" noAdjustHandles="1" noChangeArrowheads="1" noChangeShapeType="1" noTextEdit="1"/>
                              </p:cNvSpPr>
                              <p:nvPr/>
                            </p:nvSpPr>
                            <p:spPr>
                              <a:xfrm>
                                <a:off x="8165047" y="2747568"/>
                                <a:ext cx="1240789" cy="393121"/>
                              </a:xfrm>
                              <a:prstGeom prst="rect">
                                <a:avLst/>
                              </a:prstGeom>
                              <a:blipFill rotWithShape="0">
                                <a:blip r:embed="rId11"/>
                                <a:stretch>
                                  <a:fillRect/>
                                </a:stretch>
                              </a:blipFill>
                            </p:spPr>
                            <p:txBody>
                              <a:bodyPr/>
                              <a:lstStyle/>
                              <a:p>
                                <a:r>
                                  <a:rPr lang="zh-TW" altLang="en-US">
                                    <a:noFill/>
                                  </a:rPr>
                                  <a:t> </a:t>
                                </a:r>
                              </a:p>
                            </p:txBody>
                          </p:sp>
                        </mc:Fallback>
                      </mc:AlternateContent>
                      <p:sp>
                        <p:nvSpPr>
                          <p:cNvPr id="29" name="手繪多邊形 28"/>
                          <p:cNvSpPr/>
                          <p:nvPr/>
                        </p:nvSpPr>
                        <p:spPr>
                          <a:xfrm>
                            <a:off x="7709977" y="5234765"/>
                            <a:ext cx="795685" cy="1776338"/>
                          </a:xfrm>
                          <a:custGeom>
                            <a:avLst/>
                            <a:gdLst>
                              <a:gd name="connsiteX0" fmla="*/ 0 w 566670"/>
                              <a:gd name="connsiteY0" fmla="*/ 0 h 399245"/>
                              <a:gd name="connsiteX1" fmla="*/ 296214 w 566670"/>
                              <a:gd name="connsiteY1" fmla="*/ 90153 h 399245"/>
                              <a:gd name="connsiteX2" fmla="*/ 528034 w 566670"/>
                              <a:gd name="connsiteY2" fmla="*/ 270457 h 399245"/>
                              <a:gd name="connsiteX3" fmla="*/ 566670 w 566670"/>
                              <a:gd name="connsiteY3" fmla="*/ 399245 h 399245"/>
                            </a:gdLst>
                            <a:ahLst/>
                            <a:cxnLst>
                              <a:cxn ang="0">
                                <a:pos x="connsiteX0" y="connsiteY0"/>
                              </a:cxn>
                              <a:cxn ang="0">
                                <a:pos x="connsiteX1" y="connsiteY1"/>
                              </a:cxn>
                              <a:cxn ang="0">
                                <a:pos x="connsiteX2" y="connsiteY2"/>
                              </a:cxn>
                              <a:cxn ang="0">
                                <a:pos x="connsiteX3" y="connsiteY3"/>
                              </a:cxn>
                            </a:cxnLst>
                            <a:rect l="l" t="t" r="r" b="b"/>
                            <a:pathLst>
                              <a:path w="566670" h="399245">
                                <a:moveTo>
                                  <a:pt x="0" y="0"/>
                                </a:moveTo>
                                <a:cubicBezTo>
                                  <a:pt x="104104" y="22538"/>
                                  <a:pt x="208208" y="45077"/>
                                  <a:pt x="296214" y="90153"/>
                                </a:cubicBezTo>
                                <a:cubicBezTo>
                                  <a:pt x="384220" y="135229"/>
                                  <a:pt x="482958" y="218942"/>
                                  <a:pt x="528034" y="270457"/>
                                </a:cubicBezTo>
                                <a:cubicBezTo>
                                  <a:pt x="573110" y="321972"/>
                                  <a:pt x="560231" y="360609"/>
                                  <a:pt x="566670" y="399245"/>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30" name="矩形 29"/>
                              <p:cNvSpPr/>
                              <p:nvPr/>
                            </p:nvSpPr>
                            <p:spPr>
                              <a:xfrm>
                                <a:off x="8083523" y="6120090"/>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4</m:t>
                                          </m:r>
                                        </m:sub>
                                      </m:sSub>
                                    </m:oMath>
                                  </m:oMathPara>
                                </a14:m>
                                <a:endParaRPr lang="zh-TW" altLang="en-US" dirty="0"/>
                              </a:p>
                            </p:txBody>
                          </p:sp>
                        </mc:Choice>
                        <mc:Fallback xmlns="">
                          <p:sp>
                            <p:nvSpPr>
                              <p:cNvPr id="54" name="矩形 53"/>
                              <p:cNvSpPr>
                                <a:spLocks noRot="1" noChangeAspect="1" noMove="1" noResize="1" noEditPoints="1" noAdjustHandles="1" noChangeArrowheads="1" noChangeShapeType="1" noTextEdit="1"/>
                              </p:cNvSpPr>
                              <p:nvPr/>
                            </p:nvSpPr>
                            <p:spPr>
                              <a:xfrm>
                                <a:off x="8083523" y="6120090"/>
                                <a:ext cx="477951" cy="369332"/>
                              </a:xfrm>
                              <a:prstGeom prst="rect">
                                <a:avLst/>
                              </a:prstGeom>
                              <a:blipFill rotWithShape="0">
                                <a:blip r:embed="rId12"/>
                                <a:stretch>
                                  <a:fillRect/>
                                </a:stretch>
                              </a:blipFill>
                            </p:spPr>
                            <p:txBody>
                              <a:bodyPr/>
                              <a:lstStyle/>
                              <a:p>
                                <a:r>
                                  <a:rPr lang="zh-TW" altLang="en-US">
                                    <a:noFill/>
                                  </a:rPr>
                                  <a:t> </a:t>
                                </a:r>
                              </a:p>
                            </p:txBody>
                          </p:sp>
                        </mc:Fallback>
                      </mc:AlternateContent>
                      <p:sp>
                        <p:nvSpPr>
                          <p:cNvPr id="31" name="手繪多邊形 30"/>
                          <p:cNvSpPr/>
                          <p:nvPr/>
                        </p:nvSpPr>
                        <p:spPr>
                          <a:xfrm>
                            <a:off x="5455069" y="4849794"/>
                            <a:ext cx="2176530" cy="334851"/>
                          </a:xfrm>
                          <a:custGeom>
                            <a:avLst/>
                            <a:gdLst>
                              <a:gd name="connsiteX0" fmla="*/ 0 w 2176530"/>
                              <a:gd name="connsiteY0" fmla="*/ 0 h 334851"/>
                              <a:gd name="connsiteX1" fmla="*/ 1004552 w 2176530"/>
                              <a:gd name="connsiteY1" fmla="*/ 103031 h 334851"/>
                              <a:gd name="connsiteX2" fmla="*/ 1687133 w 2176530"/>
                              <a:gd name="connsiteY2" fmla="*/ 206062 h 334851"/>
                              <a:gd name="connsiteX3" fmla="*/ 2176530 w 2176530"/>
                              <a:gd name="connsiteY3" fmla="*/ 334851 h 334851"/>
                            </a:gdLst>
                            <a:ahLst/>
                            <a:cxnLst>
                              <a:cxn ang="0">
                                <a:pos x="connsiteX0" y="connsiteY0"/>
                              </a:cxn>
                              <a:cxn ang="0">
                                <a:pos x="connsiteX1" y="connsiteY1"/>
                              </a:cxn>
                              <a:cxn ang="0">
                                <a:pos x="connsiteX2" y="connsiteY2"/>
                              </a:cxn>
                              <a:cxn ang="0">
                                <a:pos x="connsiteX3" y="connsiteY3"/>
                              </a:cxn>
                            </a:cxnLst>
                            <a:rect l="l" t="t" r="r" b="b"/>
                            <a:pathLst>
                              <a:path w="2176530" h="334851">
                                <a:moveTo>
                                  <a:pt x="0" y="0"/>
                                </a:moveTo>
                                <a:lnTo>
                                  <a:pt x="1004552" y="103031"/>
                                </a:lnTo>
                                <a:cubicBezTo>
                                  <a:pt x="1285741" y="137375"/>
                                  <a:pt x="1491803" y="167425"/>
                                  <a:pt x="1687133" y="206062"/>
                                </a:cubicBezTo>
                                <a:cubicBezTo>
                                  <a:pt x="1882463" y="244699"/>
                                  <a:pt x="2029496" y="289775"/>
                                  <a:pt x="2176530" y="334851"/>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文字方塊 31"/>
                          <p:cNvSpPr txBox="1"/>
                          <p:nvPr/>
                        </p:nvSpPr>
                        <p:spPr>
                          <a:xfrm flipH="1">
                            <a:off x="5941956" y="5262676"/>
                            <a:ext cx="1468648" cy="504350"/>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部分</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  GB</a:t>
                            </a:r>
                            <a:r>
                              <a:rPr lang="zh-TW" altLang="en-US" sz="1400" dirty="0" smtClean="0">
                                <a:latin typeface="微軟正黑體" panose="020B0604030504040204" pitchFamily="34" charset="-120"/>
                                <a:ea typeface="微軟正黑體" panose="020B0604030504040204" pitchFamily="34" charset="-120"/>
                              </a:rPr>
                              <a:t>無 履約</a:t>
                            </a:r>
                            <a:endParaRPr lang="zh-TW" altLang="en-US" sz="1400" dirty="0"/>
                          </a:p>
                        </p:txBody>
                      </p:sp>
                    </p:grpSp>
                  </p:grpSp>
                  <p:cxnSp>
                    <p:nvCxnSpPr>
                      <p:cNvPr id="21" name="直線接點 20"/>
                      <p:cNvCxnSpPr/>
                      <p:nvPr/>
                    </p:nvCxnSpPr>
                    <p:spPr>
                      <a:xfrm>
                        <a:off x="4602985" y="4580485"/>
                        <a:ext cx="4937894" cy="1433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矩形 21"/>
                          <p:cNvSpPr/>
                          <p:nvPr/>
                        </p:nvSpPr>
                        <p:spPr>
                          <a:xfrm>
                            <a:off x="3335900" y="4321263"/>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78" name="矩形 77"/>
                          <p:cNvSpPr>
                            <a:spLocks noRot="1" noChangeAspect="1" noMove="1" noResize="1" noEditPoints="1" noAdjustHandles="1" noChangeArrowheads="1" noChangeShapeType="1" noTextEdit="1"/>
                          </p:cNvSpPr>
                          <p:nvPr/>
                        </p:nvSpPr>
                        <p:spPr>
                          <a:xfrm>
                            <a:off x="3335900" y="4321263"/>
                            <a:ext cx="1240788" cy="393121"/>
                          </a:xfrm>
                          <a:prstGeom prst="rect">
                            <a:avLst/>
                          </a:prstGeom>
                          <a:blipFill rotWithShape="0">
                            <a:blip r:embed="rId13"/>
                            <a:stretch>
                              <a:fillRect b="-3125"/>
                            </a:stretch>
                          </a:blipFill>
                        </p:spPr>
                        <p:txBody>
                          <a:bodyPr/>
                          <a:lstStyle/>
                          <a:p>
                            <a:r>
                              <a:rPr lang="zh-TW" altLang="en-US">
                                <a:noFill/>
                              </a:rPr>
                              <a:t> </a:t>
                            </a:r>
                          </a:p>
                        </p:txBody>
                      </p:sp>
                    </mc:Fallback>
                  </mc:AlternateContent>
                  <p:sp>
                    <p:nvSpPr>
                      <p:cNvPr id="23" name="手繪多邊形 22"/>
                      <p:cNvSpPr/>
                      <p:nvPr/>
                    </p:nvSpPr>
                    <p:spPr>
                      <a:xfrm rot="4451408">
                        <a:off x="4822640" y="5038932"/>
                        <a:ext cx="1991929" cy="1662474"/>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mc:AlternateContent xmlns:mc="http://schemas.openxmlformats.org/markup-compatibility/2006" xmlns:a14="http://schemas.microsoft.com/office/drawing/2010/main">
                <mc:Choice Requires="a14">
                  <p:sp>
                    <p:nvSpPr>
                      <p:cNvPr id="15" name="矩形 14"/>
                      <p:cNvSpPr/>
                      <p:nvPr/>
                    </p:nvSpPr>
                    <p:spPr>
                      <a:xfrm>
                        <a:off x="7053104" y="6282561"/>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94" name="矩形 93"/>
                      <p:cNvSpPr>
                        <a:spLocks noRot="1" noChangeAspect="1" noMove="1" noResize="1" noEditPoints="1" noAdjustHandles="1" noChangeArrowheads="1" noChangeShapeType="1" noTextEdit="1"/>
                      </p:cNvSpPr>
                      <p:nvPr/>
                    </p:nvSpPr>
                    <p:spPr>
                      <a:xfrm>
                        <a:off x="7053104" y="6282561"/>
                        <a:ext cx="1240788" cy="393121"/>
                      </a:xfrm>
                      <a:prstGeom prst="rect">
                        <a:avLst/>
                      </a:prstGeom>
                      <a:blipFill rotWithShape="0">
                        <a:blip r:embed="rId14"/>
                        <a:stretch>
                          <a:fillRect b="-3077"/>
                        </a:stretch>
                      </a:blipFill>
                    </p:spPr>
                    <p:txBody>
                      <a:bodyPr/>
                      <a:lstStyle/>
                      <a:p>
                        <a:r>
                          <a:rPr lang="zh-TW" altLang="en-US">
                            <a:noFill/>
                          </a:rPr>
                          <a:t> </a:t>
                        </a:r>
                      </a:p>
                    </p:txBody>
                  </p:sp>
                </mc:Fallback>
              </mc:AlternateContent>
              <p:sp>
                <p:nvSpPr>
                  <p:cNvPr id="16" name="矩形 15"/>
                  <p:cNvSpPr/>
                  <p:nvPr/>
                </p:nvSpPr>
                <p:spPr>
                  <a:xfrm>
                    <a:off x="4808776" y="5217055"/>
                    <a:ext cx="1685077" cy="369332"/>
                  </a:xfrm>
                  <a:prstGeom prst="rect">
                    <a:avLst/>
                  </a:prstGeom>
                </p:spPr>
                <p:txBody>
                  <a:bodyPr wrap="none">
                    <a:spAutoFit/>
                  </a:bodyPr>
                  <a:lstStyle/>
                  <a:p>
                    <a:r>
                      <a:rPr lang="zh-TW" altLang="en-US" dirty="0" smtClean="0">
                        <a:latin typeface="微軟正黑體" panose="020B0604030504040204" pitchFamily="34" charset="-120"/>
                        <a:ea typeface="微軟正黑體" panose="020B0604030504040204" pitchFamily="34" charset="-120"/>
                      </a:rPr>
                      <a:t>破產  不足支付</a:t>
                    </a:r>
                    <a:endParaRPr lang="zh-TW" altLang="en-US" dirty="0"/>
                  </a:p>
                </p:txBody>
              </p:sp>
              <mc:AlternateContent xmlns:mc="http://schemas.openxmlformats.org/markup-compatibility/2006" xmlns:a14="http://schemas.microsoft.com/office/drawing/2010/main">
                <mc:Choice Requires="a14">
                  <p:sp>
                    <p:nvSpPr>
                      <p:cNvPr id="17" name="矩形 16"/>
                      <p:cNvSpPr/>
                      <p:nvPr/>
                    </p:nvSpPr>
                    <p:spPr>
                      <a:xfrm>
                        <a:off x="5320155" y="4873045"/>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5</m:t>
                                  </m:r>
                                </m:sub>
                              </m:sSub>
                            </m:oMath>
                          </m:oMathPara>
                        </a14:m>
                        <a:endParaRPr lang="zh-TW" altLang="en-US" dirty="0"/>
                      </a:p>
                    </p:txBody>
                  </p:sp>
                </mc:Choice>
                <mc:Fallback xmlns="">
                  <p:sp>
                    <p:nvSpPr>
                      <p:cNvPr id="104" name="矩形 103"/>
                      <p:cNvSpPr>
                        <a:spLocks noRot="1" noChangeAspect="1" noMove="1" noResize="1" noEditPoints="1" noAdjustHandles="1" noChangeArrowheads="1" noChangeShapeType="1" noTextEdit="1"/>
                      </p:cNvSpPr>
                      <p:nvPr/>
                    </p:nvSpPr>
                    <p:spPr>
                      <a:xfrm>
                        <a:off x="5320155" y="4873045"/>
                        <a:ext cx="477951" cy="369332"/>
                      </a:xfrm>
                      <a:prstGeom prst="rect">
                        <a:avLst/>
                      </a:prstGeom>
                      <a:blipFill rotWithShape="0">
                        <a:blip r:embed="rId15"/>
                        <a:stretch>
                          <a:fillRect/>
                        </a:stretch>
                      </a:blipFill>
                    </p:spPr>
                    <p:txBody>
                      <a:bodyPr/>
                      <a:lstStyle/>
                      <a:p>
                        <a:r>
                          <a:rPr lang="zh-TW" altLang="en-US">
                            <a:noFill/>
                          </a:rPr>
                          <a:t> </a:t>
                        </a:r>
                      </a:p>
                    </p:txBody>
                  </p:sp>
                </mc:Fallback>
              </mc:AlternateContent>
            </p:grpSp>
          </p:grpSp>
          <p:cxnSp>
            <p:nvCxnSpPr>
              <p:cNvPr id="10" name="直線接點 9"/>
              <p:cNvCxnSpPr/>
              <p:nvPr/>
            </p:nvCxnSpPr>
            <p:spPr>
              <a:xfrm>
                <a:off x="7548030" y="5968421"/>
                <a:ext cx="153841" cy="291821"/>
              </a:xfrm>
              <a:prstGeom prst="line">
                <a:avLst/>
              </a:prstGeom>
              <a:ln w="3810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8" name="文字方塊 7"/>
            <p:cNvSpPr txBox="1"/>
            <p:nvPr/>
          </p:nvSpPr>
          <p:spPr>
            <a:xfrm>
              <a:off x="8691831" y="3899178"/>
              <a:ext cx="1603731" cy="369332"/>
            </a:xfrm>
            <a:prstGeom prst="rect">
              <a:avLst/>
            </a:prstGeom>
            <a:noFill/>
          </p:spPr>
          <p:txBody>
            <a:bodyPr wrap="square" rtlCol="0">
              <a:spAutoFit/>
            </a:bodyPr>
            <a:lstStyle/>
            <a:p>
              <a:r>
                <a:rPr lang="zh-TW" altLang="en-US" dirty="0" smtClean="0"/>
                <a:t>存活</a:t>
              </a:r>
              <a:r>
                <a:rPr lang="en-US" altLang="zh-TW" dirty="0" smtClean="0"/>
                <a:t>(</a:t>
              </a:r>
              <a:r>
                <a:rPr lang="zh-TW" altLang="en-US" dirty="0" smtClean="0"/>
                <a:t>未履約</a:t>
              </a:r>
              <a:r>
                <a:rPr lang="en-US" altLang="zh-TW" dirty="0" smtClean="0"/>
                <a:t>)</a:t>
              </a:r>
              <a:endParaRPr lang="zh-TW" altLang="en-US" dirty="0"/>
            </a:p>
          </p:txBody>
        </p:sp>
      </p:grpSp>
    </p:spTree>
    <p:extLst>
      <p:ext uri="{BB962C8B-B14F-4D97-AF65-F5344CB8AC3E}">
        <p14:creationId xmlns:p14="http://schemas.microsoft.com/office/powerpoint/2010/main" val="37682068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p:cNvSpPr>
                <a:spLocks noGrp="1"/>
              </p:cNvSpPr>
              <p:nvPr>
                <p:ph type="title"/>
              </p:nvPr>
            </p:nvSpPr>
            <p:spPr>
              <a:xfrm>
                <a:off x="178951" y="212306"/>
                <a:ext cx="10515600" cy="719000"/>
              </a:xfrm>
            </p:spPr>
            <p:txBody>
              <a:bodyPr>
                <a:normAutofit/>
              </a:bodyPr>
              <a:lstStyle/>
              <a:p>
                <a:pPr marL="0" indent="0">
                  <a:lnSpc>
                    <a:spcPct val="150000"/>
                  </a:lnSpc>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4.</m:t>
                      </m:r>
                      <m:r>
                        <a:rPr lang="en-US" altLang="zh-TW" sz="1800" i="1">
                          <a:latin typeface="Cambria Math" panose="02040503050406030204" pitchFamily="18" charset="0"/>
                        </a:rPr>
                        <m:t>𝐼𝑓</m:t>
                      </m:r>
                      <m:r>
                        <a:rPr lang="zh-TW" altLang="en-US" sz="1800" i="1">
                          <a:latin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a:solidFill>
                            <a:srgbClr val="FF0000"/>
                          </a:solidFill>
                          <a:latin typeface="Cambria Math" panose="02040503050406030204" pitchFamily="18" charset="0"/>
                          <a:ea typeface="Cambria Math" panose="02040503050406030204" pitchFamily="18" charset="0"/>
                        </a:rPr>
                        <m:t>&gt;(1−</m:t>
                      </m:r>
                      <m:r>
                        <a:rPr lang="zh-TW" altLang="en-US" sz="1800" i="1">
                          <a:solidFill>
                            <a:srgbClr val="FF0000"/>
                          </a:solidFill>
                          <a:latin typeface="Cambria Math" panose="02040503050406030204" pitchFamily="18" charset="0"/>
                          <a:ea typeface="Cambria Math" panose="02040503050406030204" pitchFamily="18" charset="0"/>
                        </a:rPr>
                        <m:t>𝛼</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&gt;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𝐴</m:t>
                      </m:r>
                    </m:oMath>
                  </m:oMathPara>
                </a14:m>
                <a:endParaRPr lang="en-US" altLang="zh-TW" sz="1800" dirty="0"/>
              </a:p>
            </p:txBody>
          </p:sp>
        </mc:Choice>
        <mc:Fallback xmlns="">
          <p:sp>
            <p:nvSpPr>
              <p:cNvPr id="2" name="標題 1"/>
              <p:cNvSpPr>
                <a:spLocks noGrp="1" noRot="1" noChangeAspect="1" noMove="1" noResize="1" noEditPoints="1" noAdjustHandles="1" noChangeArrowheads="1" noChangeShapeType="1" noTextEdit="1"/>
              </p:cNvSpPr>
              <p:nvPr>
                <p:ph type="title"/>
              </p:nvPr>
            </p:nvSpPr>
            <p:spPr>
              <a:xfrm>
                <a:off x="178951" y="212306"/>
                <a:ext cx="10515600" cy="719000"/>
              </a:xfrm>
              <a:blipFill rotWithShape="0">
                <a:blip r:embed="rId2"/>
                <a:stretch>
                  <a:fillRect/>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28</a:t>
            </a:fld>
            <a:endParaRPr lang="zh-TW" altLang="en-US"/>
          </a:p>
        </p:txBody>
      </p:sp>
      <p:grpSp>
        <p:nvGrpSpPr>
          <p:cNvPr id="5" name="群組 4"/>
          <p:cNvGrpSpPr/>
          <p:nvPr/>
        </p:nvGrpSpPr>
        <p:grpSpPr>
          <a:xfrm>
            <a:off x="5082147" y="900799"/>
            <a:ext cx="7554118" cy="4818098"/>
            <a:chOff x="3961656" y="1728407"/>
            <a:chExt cx="7554118" cy="4818098"/>
          </a:xfrm>
        </p:grpSpPr>
        <p:grpSp>
          <p:nvGrpSpPr>
            <p:cNvPr id="6" name="群組 5"/>
            <p:cNvGrpSpPr/>
            <p:nvPr/>
          </p:nvGrpSpPr>
          <p:grpSpPr>
            <a:xfrm>
              <a:off x="3961656" y="1728407"/>
              <a:ext cx="7554118" cy="4818098"/>
              <a:chOff x="3961656" y="1728407"/>
              <a:chExt cx="7554118" cy="4818098"/>
            </a:xfrm>
          </p:grpSpPr>
          <p:grpSp>
            <p:nvGrpSpPr>
              <p:cNvPr id="8" name="群組 7"/>
              <p:cNvGrpSpPr/>
              <p:nvPr/>
            </p:nvGrpSpPr>
            <p:grpSpPr>
              <a:xfrm>
                <a:off x="3961656" y="1728407"/>
                <a:ext cx="7554118" cy="4818098"/>
                <a:chOff x="3768473" y="1857584"/>
                <a:chExt cx="7554118" cy="4818098"/>
              </a:xfrm>
            </p:grpSpPr>
            <p:cxnSp>
              <p:nvCxnSpPr>
                <p:cNvPr id="10" name="直線接點 9"/>
                <p:cNvCxnSpPr/>
                <p:nvPr/>
              </p:nvCxnSpPr>
              <p:spPr>
                <a:xfrm>
                  <a:off x="4993048" y="4453183"/>
                  <a:ext cx="4843641" cy="2890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矩形 10"/>
                    <p:cNvSpPr/>
                    <p:nvPr/>
                  </p:nvSpPr>
                  <p:spPr>
                    <a:xfrm>
                      <a:off x="3768473" y="4187226"/>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99" name="矩形 98"/>
                    <p:cNvSpPr>
                      <a:spLocks noRot="1" noChangeAspect="1" noMove="1" noResize="1" noEditPoints="1" noAdjustHandles="1" noChangeArrowheads="1" noChangeShapeType="1" noTextEdit="1"/>
                    </p:cNvSpPr>
                    <p:nvPr/>
                  </p:nvSpPr>
                  <p:spPr>
                    <a:xfrm>
                      <a:off x="3768473" y="4187226"/>
                      <a:ext cx="1240788" cy="393121"/>
                    </a:xfrm>
                    <a:prstGeom prst="rect">
                      <a:avLst/>
                    </a:prstGeom>
                    <a:blipFill rotWithShape="0">
                      <a:blip r:embed="rId3"/>
                      <a:stretch>
                        <a:fillRect b="-3125"/>
                      </a:stretch>
                    </a:blipFill>
                  </p:spPr>
                  <p:txBody>
                    <a:bodyPr/>
                    <a:lstStyle/>
                    <a:p>
                      <a:r>
                        <a:rPr lang="zh-TW" altLang="en-US">
                          <a:noFill/>
                        </a:rPr>
                        <a:t> </a:t>
                      </a:r>
                    </a:p>
                  </p:txBody>
                </p:sp>
              </mc:Fallback>
            </mc:AlternateContent>
            <p:grpSp>
              <p:nvGrpSpPr>
                <p:cNvPr id="12" name="群組 11"/>
                <p:cNvGrpSpPr/>
                <p:nvPr/>
              </p:nvGrpSpPr>
              <p:grpSpPr>
                <a:xfrm>
                  <a:off x="3777221" y="1857584"/>
                  <a:ext cx="7545370" cy="4818098"/>
                  <a:chOff x="3777221" y="1857584"/>
                  <a:chExt cx="7545370" cy="4818098"/>
                </a:xfrm>
              </p:grpSpPr>
              <p:grpSp>
                <p:nvGrpSpPr>
                  <p:cNvPr id="13" name="群組 12"/>
                  <p:cNvGrpSpPr/>
                  <p:nvPr/>
                </p:nvGrpSpPr>
                <p:grpSpPr>
                  <a:xfrm>
                    <a:off x="3777221" y="1857584"/>
                    <a:ext cx="7545370" cy="4457238"/>
                    <a:chOff x="3335900" y="2421598"/>
                    <a:chExt cx="7545370" cy="4457238"/>
                  </a:xfrm>
                </p:grpSpPr>
                <p:cxnSp>
                  <p:nvCxnSpPr>
                    <p:cNvPr id="17" name="直線接點 16"/>
                    <p:cNvCxnSpPr/>
                    <p:nvPr/>
                  </p:nvCxnSpPr>
                  <p:spPr>
                    <a:xfrm flipV="1">
                      <a:off x="7109746" y="2850179"/>
                      <a:ext cx="1806" cy="4028657"/>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18" name="群組 17"/>
                    <p:cNvGrpSpPr/>
                    <p:nvPr/>
                  </p:nvGrpSpPr>
                  <p:grpSpPr>
                    <a:xfrm>
                      <a:off x="3335900" y="2421598"/>
                      <a:ext cx="7545370" cy="4457238"/>
                      <a:chOff x="3335900" y="2421598"/>
                      <a:chExt cx="7545370" cy="4457238"/>
                    </a:xfrm>
                  </p:grpSpPr>
                  <p:grpSp>
                    <p:nvGrpSpPr>
                      <p:cNvPr id="19" name="群組 18"/>
                      <p:cNvGrpSpPr/>
                      <p:nvPr/>
                    </p:nvGrpSpPr>
                    <p:grpSpPr>
                      <a:xfrm>
                        <a:off x="4855335" y="2421598"/>
                        <a:ext cx="6025935" cy="4457238"/>
                        <a:chOff x="5239732" y="2727564"/>
                        <a:chExt cx="5654892" cy="4296488"/>
                      </a:xfrm>
                    </p:grpSpPr>
                    <p:cxnSp>
                      <p:nvCxnSpPr>
                        <p:cNvPr id="23" name="直線接點 22"/>
                        <p:cNvCxnSpPr/>
                        <p:nvPr/>
                      </p:nvCxnSpPr>
                      <p:spPr>
                        <a:xfrm flipH="1">
                          <a:off x="7672185" y="5111024"/>
                          <a:ext cx="4046" cy="151652"/>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grpSp>
                      <p:nvGrpSpPr>
                        <p:cNvPr id="24" name="群組 23"/>
                        <p:cNvGrpSpPr/>
                        <p:nvPr/>
                      </p:nvGrpSpPr>
                      <p:grpSpPr>
                        <a:xfrm>
                          <a:off x="5239732" y="2727564"/>
                          <a:ext cx="5654892" cy="4296488"/>
                          <a:chOff x="5239732" y="2727564"/>
                          <a:chExt cx="5654892" cy="4296488"/>
                        </a:xfrm>
                      </p:grpSpPr>
                      <p:grpSp>
                        <p:nvGrpSpPr>
                          <p:cNvPr id="25" name="群組 24"/>
                          <p:cNvGrpSpPr/>
                          <p:nvPr/>
                        </p:nvGrpSpPr>
                        <p:grpSpPr>
                          <a:xfrm>
                            <a:off x="5239732" y="2727564"/>
                            <a:ext cx="5654892" cy="4296488"/>
                            <a:chOff x="5638977" y="3224396"/>
                            <a:chExt cx="5654892" cy="3976619"/>
                          </a:xfrm>
                        </p:grpSpPr>
                        <mc:AlternateContent xmlns:mc="http://schemas.openxmlformats.org/markup-compatibility/2006" xmlns:a14="http://schemas.microsoft.com/office/drawing/2010/main">
                          <mc:Choice Requires="a14">
                            <p:sp>
                              <p:nvSpPr>
                                <p:cNvPr id="32" name="文字方塊 31"/>
                                <p:cNvSpPr txBox="1"/>
                                <p:nvPr/>
                              </p:nvSpPr>
                              <p:spPr>
                                <a:xfrm>
                                  <a:off x="7740341" y="4343935"/>
                                  <a:ext cx="463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3</m:t>
                                            </m:r>
                                          </m:sub>
                                        </m:sSub>
                                      </m:oMath>
                                    </m:oMathPara>
                                  </a14:m>
                                  <a:endParaRPr lang="zh-TW" altLang="en-US" dirty="0"/>
                                </a:p>
                              </p:txBody>
                            </p:sp>
                          </mc:Choice>
                          <mc:Fallback xmlns="">
                            <p:sp>
                              <p:nvSpPr>
                                <p:cNvPr id="26" name="文字方塊 25"/>
                                <p:cNvSpPr txBox="1">
                                  <a:spLocks noRot="1" noChangeAspect="1" noMove="1" noResize="1" noEditPoints="1" noAdjustHandles="1" noChangeArrowheads="1" noChangeShapeType="1" noTextEdit="1"/>
                                </p:cNvSpPr>
                                <p:nvPr/>
                              </p:nvSpPr>
                              <p:spPr>
                                <a:xfrm>
                                  <a:off x="7740341" y="4343935"/>
                                  <a:ext cx="463650" cy="369332"/>
                                </a:xfrm>
                                <a:prstGeom prst="rect">
                                  <a:avLst/>
                                </a:prstGeom>
                                <a:blipFill rotWithShape="0">
                                  <a:blip r:embed="rId4"/>
                                  <a:stretch>
                                    <a:fillRect/>
                                  </a:stretch>
                                </a:blipFill>
                              </p:spPr>
                              <p:txBody>
                                <a:bodyPr/>
                                <a:lstStyle/>
                                <a:p>
                                  <a:r>
                                    <a:rPr lang="zh-TW" altLang="en-US">
                                      <a:noFill/>
                                    </a:rPr>
                                    <a:t> </a:t>
                                  </a:r>
                                </a:p>
                              </p:txBody>
                            </p:sp>
                          </mc:Fallback>
                        </mc:AlternateContent>
                        <p:grpSp>
                          <p:nvGrpSpPr>
                            <p:cNvPr id="33" name="群組 32"/>
                            <p:cNvGrpSpPr/>
                            <p:nvPr/>
                          </p:nvGrpSpPr>
                          <p:grpSpPr>
                            <a:xfrm>
                              <a:off x="5638977" y="3224396"/>
                              <a:ext cx="5654892" cy="3976619"/>
                              <a:chOff x="5638977" y="3224396"/>
                              <a:chExt cx="5654892" cy="3976619"/>
                            </a:xfrm>
                          </p:grpSpPr>
                          <p:cxnSp>
                            <p:nvCxnSpPr>
                              <p:cNvPr id="34" name="直線接點 33"/>
                              <p:cNvCxnSpPr/>
                              <p:nvPr/>
                            </p:nvCxnSpPr>
                            <p:spPr>
                              <a:xfrm>
                                <a:off x="8071430" y="3943577"/>
                                <a:ext cx="4127" cy="1388661"/>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35" name="群組 34"/>
                              <p:cNvGrpSpPr/>
                              <p:nvPr/>
                            </p:nvGrpSpPr>
                            <p:grpSpPr>
                              <a:xfrm>
                                <a:off x="5638977" y="3224396"/>
                                <a:ext cx="5654892" cy="3976619"/>
                                <a:chOff x="5252611" y="3348577"/>
                                <a:chExt cx="5654892" cy="3976619"/>
                              </a:xfrm>
                            </p:grpSpPr>
                            <p:grpSp>
                              <p:nvGrpSpPr>
                                <p:cNvPr id="37" name="群組 36"/>
                                <p:cNvGrpSpPr/>
                                <p:nvPr/>
                              </p:nvGrpSpPr>
                              <p:grpSpPr>
                                <a:xfrm>
                                  <a:off x="5252611" y="3348577"/>
                                  <a:ext cx="5654892" cy="3976619"/>
                                  <a:chOff x="5828594" y="3447050"/>
                                  <a:chExt cx="5654892" cy="3976619"/>
                                </a:xfrm>
                              </p:grpSpPr>
                              <p:grpSp>
                                <p:nvGrpSpPr>
                                  <p:cNvPr id="40" name="群組 39"/>
                                  <p:cNvGrpSpPr/>
                                  <p:nvPr/>
                                </p:nvGrpSpPr>
                                <p:grpSpPr>
                                  <a:xfrm>
                                    <a:off x="5828594" y="3447050"/>
                                    <a:ext cx="5654892" cy="3976619"/>
                                    <a:chOff x="5828594" y="3447050"/>
                                    <a:chExt cx="5654892" cy="3976619"/>
                                  </a:xfrm>
                                </p:grpSpPr>
                                <p:grpSp>
                                  <p:nvGrpSpPr>
                                    <p:cNvPr id="42" name="群組 41"/>
                                    <p:cNvGrpSpPr/>
                                    <p:nvPr/>
                                  </p:nvGrpSpPr>
                                  <p:grpSpPr>
                                    <a:xfrm>
                                      <a:off x="5828594" y="3583124"/>
                                      <a:ext cx="5654892" cy="3804017"/>
                                      <a:chOff x="5815715" y="3789186"/>
                                      <a:chExt cx="5654892" cy="3804017"/>
                                    </a:xfrm>
                                  </p:grpSpPr>
                                  <p:cxnSp>
                                    <p:nvCxnSpPr>
                                      <p:cNvPr id="47" name="直線單箭頭接點 46"/>
                                      <p:cNvCxnSpPr/>
                                      <p:nvPr/>
                                    </p:nvCxnSpPr>
                                    <p:spPr>
                                      <a:xfrm>
                                        <a:off x="6005372" y="5981032"/>
                                        <a:ext cx="4246416" cy="210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線單箭頭接點 47"/>
                                      <p:cNvCxnSpPr/>
                                      <p:nvPr/>
                                    </p:nvCxnSpPr>
                                    <p:spPr>
                                      <a:xfrm flipH="1" flipV="1">
                                        <a:off x="8419296" y="4145759"/>
                                        <a:ext cx="16749" cy="344744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9" name="文字方塊 48"/>
                                          <p:cNvSpPr txBox="1"/>
                                          <p:nvPr/>
                                        </p:nvSpPr>
                                        <p:spPr>
                                          <a:xfrm>
                                            <a:off x="10285536" y="5786476"/>
                                            <a:ext cx="1185071" cy="1070899"/>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𝑏</m:t>
                                                      </m:r>
                                                    </m:e>
                                                    <m:sub>
                                                      <m:r>
                                                        <a:rPr lang="en-US" altLang="zh-TW" b="0" i="1" smtClean="0">
                                                          <a:latin typeface="Cambria Math" panose="02040503050406030204" pitchFamily="18" charset="0"/>
                                                        </a:rPr>
                                                        <m:t>1</m:t>
                                                      </m:r>
                                                      <m:r>
                                                        <a:rPr lang="zh-TW" altLang="en-US" i="1">
                                                          <a:latin typeface="Cambria Math" panose="02040503050406030204" pitchFamily="18" charset="0"/>
                                                        </a:rPr>
                                                        <m:t> </m:t>
                                                      </m:r>
                                                    </m:sub>
                                                  </m:sSub>
                                                  <m:r>
                                                    <a:rPr lang="zh-TW" altLang="en-US" i="1">
                                                      <a:latin typeface="Cambria Math" panose="02040503050406030204" pitchFamily="18" charset="0"/>
                                                    </a:rPr>
                                                    <m:t> </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m:t>
                                                  </m:r>
                                                  <m:r>
                                                    <a:rPr lang="zh-TW" altLang="en-US" i="1">
                                                      <a:latin typeface="Cambria Math" panose="02040503050406030204" pitchFamily="18" charset="0"/>
                                                    </a:rPr>
                                                    <m:t>履約</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zh-TW" altLang="en-US" i="1">
                                                      <a:latin typeface="Cambria Math" panose="02040503050406030204" pitchFamily="18" charset="0"/>
                                                    </a:rPr>
                                                    <m:t>邊界</m:t>
                                                  </m:r>
                                                </m:oMath>
                                              </m:oMathPara>
                                            </a14:m>
                                            <a:endParaRPr lang="en-US" altLang="zh-TW" i="1" dirty="0" smtClean="0">
                                              <a:latin typeface="Cambria Math" panose="02040503050406030204" pitchFamily="18" charset="0"/>
                                            </a:endParaRPr>
                                          </a:p>
                                          <a:p>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r>
                                                  <a:rPr lang="en-US" altLang="zh-TW" i="1" smtClean="0">
                                                    <a:latin typeface="Cambria Math" panose="02040503050406030204" pitchFamily="18" charset="0"/>
                                                  </a:rPr>
                                                  <m:t>=</m:t>
                                                </m:r>
                                                <m:r>
                                                  <a:rPr lang="en-US" altLang="zh-TW" i="1">
                                                    <a:latin typeface="Cambria Math" panose="02040503050406030204" pitchFamily="18" charset="0"/>
                                                  </a:rPr>
                                                  <m:t>0</m:t>
                                                </m:r>
                                              </m:oMath>
                                            </a14:m>
                                            <a:r>
                                              <a:rPr lang="en-US" altLang="zh-TW" dirty="0" smtClean="0"/>
                                              <a:t>)</a:t>
                                            </a:r>
                                            <a:endParaRPr lang="zh-TW" altLang="en-US" dirty="0"/>
                                          </a:p>
                                        </p:txBody>
                                      </p:sp>
                                    </mc:Choice>
                                    <mc:Fallback xmlns="">
                                      <p:sp>
                                        <p:nvSpPr>
                                          <p:cNvPr id="49" name="文字方塊 48"/>
                                          <p:cNvSpPr txBox="1">
                                            <a:spLocks noRot="1" noChangeAspect="1" noMove="1" noResize="1" noEditPoints="1" noAdjustHandles="1" noChangeArrowheads="1" noChangeShapeType="1" noTextEdit="1"/>
                                          </p:cNvSpPr>
                                          <p:nvPr/>
                                        </p:nvSpPr>
                                        <p:spPr>
                                          <a:xfrm>
                                            <a:off x="10285536" y="5786476"/>
                                            <a:ext cx="1185071" cy="1070899"/>
                                          </a:xfrm>
                                          <a:prstGeom prst="rect">
                                            <a:avLst/>
                                          </a:prstGeom>
                                          <a:blipFill rotWithShape="0">
                                            <a:blip r:embed="rId5"/>
                                            <a:stretch>
                                              <a:fillRect l="-1449" b="-7107"/>
                                            </a:stretch>
                                          </a:blipFill>
                                        </p:spPr>
                                        <p:txBody>
                                          <a:bodyPr/>
                                          <a:lstStyle/>
                                          <a:p>
                                            <a:r>
                                              <a:rPr lang="zh-TW" altLang="en-US">
                                                <a:noFill/>
                                              </a:rPr>
                                              <a:t> </a:t>
                                            </a:r>
                                          </a:p>
                                        </p:txBody>
                                      </p:sp>
                                    </mc:Fallback>
                                  </mc:AlternateContent>
                                  <p:cxnSp>
                                    <p:nvCxnSpPr>
                                      <p:cNvPr id="50" name="直線接點 49"/>
                                      <p:cNvCxnSpPr/>
                                      <p:nvPr/>
                                    </p:nvCxnSpPr>
                                    <p:spPr>
                                      <a:xfrm>
                                        <a:off x="5815715" y="5955542"/>
                                        <a:ext cx="4137232" cy="35459"/>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1" name="矩形 50"/>
                                          <p:cNvSpPr/>
                                          <p:nvPr/>
                                        </p:nvSpPr>
                                        <p:spPr>
                                          <a:xfrm>
                                            <a:off x="8187982" y="3789186"/>
                                            <a:ext cx="4626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oMath>
                                              </m:oMathPara>
                                            </a14:m>
                                            <a:endParaRPr lang="zh-TW" altLang="en-US" dirty="0"/>
                                          </a:p>
                                        </p:txBody>
                                      </p:sp>
                                    </mc:Choice>
                                    <mc:Fallback xmlns="">
                                      <p:sp>
                                        <p:nvSpPr>
                                          <p:cNvPr id="45" name="矩形 44"/>
                                          <p:cNvSpPr>
                                            <a:spLocks noRot="1" noChangeAspect="1" noMove="1" noResize="1" noEditPoints="1" noAdjustHandles="1" noChangeArrowheads="1" noChangeShapeType="1" noTextEdit="1"/>
                                          </p:cNvSpPr>
                                          <p:nvPr/>
                                        </p:nvSpPr>
                                        <p:spPr>
                                          <a:xfrm>
                                            <a:off x="8187982" y="3789186"/>
                                            <a:ext cx="462626" cy="369332"/>
                                          </a:xfrm>
                                          <a:prstGeom prst="rect">
                                            <a:avLst/>
                                          </a:prstGeom>
                                          <a:blipFill rotWithShape="0">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2" name="矩形 51"/>
                                          <p:cNvSpPr/>
                                          <p:nvPr/>
                                        </p:nvSpPr>
                                        <p:spPr>
                                          <a:xfrm>
                                            <a:off x="7358278" y="6343419"/>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2</m:t>
                                                      </m:r>
                                                    </m:sub>
                                                  </m:sSub>
                                                </m:oMath>
                                              </m:oMathPara>
                                            </a14:m>
                                            <a:endParaRPr lang="zh-TW" altLang="en-US" dirty="0"/>
                                          </a:p>
                                        </p:txBody>
                                      </p:sp>
                                    </mc:Choice>
                                    <mc:Fallback xmlns="">
                                      <p:sp>
                                        <p:nvSpPr>
                                          <p:cNvPr id="46" name="矩形 45"/>
                                          <p:cNvSpPr>
                                            <a:spLocks noRot="1" noChangeAspect="1" noMove="1" noResize="1" noEditPoints="1" noAdjustHandles="1" noChangeArrowheads="1" noChangeShapeType="1" noTextEdit="1"/>
                                          </p:cNvSpPr>
                                          <p:nvPr/>
                                        </p:nvSpPr>
                                        <p:spPr>
                                          <a:xfrm>
                                            <a:off x="7358278" y="6343419"/>
                                            <a:ext cx="477951" cy="369332"/>
                                          </a:xfrm>
                                          <a:prstGeom prst="rect">
                                            <a:avLst/>
                                          </a:prstGeom>
                                          <a:blipFill rotWithShape="0">
                                            <a:blip r:embed="rId7"/>
                                            <a:stretch>
                                              <a:fillRect/>
                                            </a:stretch>
                                          </a:blipFill>
                                        </p:spPr>
                                        <p:txBody>
                                          <a:bodyPr/>
                                          <a:lstStyle/>
                                          <a:p>
                                            <a:r>
                                              <a:rPr lang="zh-TW" altLang="en-US">
                                                <a:noFill/>
                                              </a:rPr>
                                              <a:t> </a:t>
                                            </a:r>
                                          </a:p>
                                        </p:txBody>
                                      </p:sp>
                                    </mc:Fallback>
                                  </mc:AlternateContent>
                                  <p:cxnSp>
                                    <p:nvCxnSpPr>
                                      <p:cNvPr id="53" name="直線接點 52"/>
                                      <p:cNvCxnSpPr/>
                                      <p:nvPr/>
                                    </p:nvCxnSpPr>
                                    <p:spPr>
                                      <a:xfrm flipH="1">
                                        <a:off x="7721273" y="5968118"/>
                                        <a:ext cx="3269" cy="159452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43" name="直線接點 42"/>
                                    <p:cNvCxnSpPr/>
                                    <p:nvPr/>
                                  </p:nvCxnSpPr>
                                  <p:spPr>
                                    <a:xfrm flipV="1">
                                      <a:off x="6924259" y="3700953"/>
                                      <a:ext cx="48636" cy="372271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矩形 43"/>
                                        <p:cNvSpPr/>
                                        <p:nvPr/>
                                      </p:nvSpPr>
                                      <p:spPr>
                                        <a:xfrm>
                                          <a:off x="6418375" y="3447050"/>
                                          <a:ext cx="1235466"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1_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38" name="矩形 37"/>
                                        <p:cNvSpPr>
                                          <a:spLocks noRot="1" noChangeAspect="1" noMove="1" noResize="1" noEditPoints="1" noAdjustHandles="1" noChangeArrowheads="1" noChangeShapeType="1" noTextEdit="1"/>
                                        </p:cNvSpPr>
                                        <p:nvPr/>
                                      </p:nvSpPr>
                                      <p:spPr>
                                        <a:xfrm>
                                          <a:off x="6418375" y="3447050"/>
                                          <a:ext cx="1235466" cy="393121"/>
                                        </a:xfrm>
                                        <a:prstGeom prst="rect">
                                          <a:avLst/>
                                        </a:prstGeom>
                                        <a:blipFill rotWithShape="0">
                                          <a:blip r:embed="rId8"/>
                                          <a:stretch>
                                            <a:fillRect/>
                                          </a:stretch>
                                        </a:blipFill>
                                      </p:spPr>
                                      <p:txBody>
                                        <a:bodyPr/>
                                        <a:lstStyle/>
                                        <a:p>
                                          <a:r>
                                            <a:rPr lang="zh-TW" altLang="en-US">
                                              <a:noFill/>
                                            </a:rPr>
                                            <a:t> </a:t>
                                          </a:r>
                                        </a:p>
                                      </p:txBody>
                                    </p:sp>
                                  </mc:Fallback>
                                </mc:AlternateContent>
                                <p:sp>
                                  <p:nvSpPr>
                                    <p:cNvPr id="45" name="手繪多邊形 44"/>
                                    <p:cNvSpPr/>
                                    <p:nvPr/>
                                  </p:nvSpPr>
                                  <p:spPr>
                                    <a:xfrm>
                                      <a:off x="7736171" y="5017832"/>
                                      <a:ext cx="2217544" cy="720028"/>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46" name="矩形 45"/>
                                        <p:cNvSpPr/>
                                        <p:nvPr/>
                                      </p:nvSpPr>
                                      <p:spPr>
                                        <a:xfrm>
                                          <a:off x="9636007" y="4727393"/>
                                          <a:ext cx="47263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1</m:t>
                                                    </m:r>
                                                  </m:sub>
                                                </m:sSub>
                                              </m:oMath>
                                            </m:oMathPara>
                                          </a14:m>
                                          <a:endParaRPr lang="zh-TW" altLang="en-US" dirty="0"/>
                                        </a:p>
                                      </p:txBody>
                                    </p:sp>
                                  </mc:Choice>
                                  <mc:Fallback xmlns="">
                                    <p:sp>
                                      <p:nvSpPr>
                                        <p:cNvPr id="40" name="矩形 39"/>
                                        <p:cNvSpPr>
                                          <a:spLocks noRot="1" noChangeAspect="1" noMove="1" noResize="1" noEditPoints="1" noAdjustHandles="1" noChangeArrowheads="1" noChangeShapeType="1" noTextEdit="1"/>
                                        </p:cNvSpPr>
                                        <p:nvPr/>
                                      </p:nvSpPr>
                                      <p:spPr>
                                        <a:xfrm>
                                          <a:off x="9636007" y="4727393"/>
                                          <a:ext cx="472630" cy="369332"/>
                                        </a:xfrm>
                                        <a:prstGeom prst="rect">
                                          <a:avLst/>
                                        </a:prstGeom>
                                        <a:blipFill rotWithShape="0">
                                          <a:blip r:embed="rId9"/>
                                          <a:stretch>
                                            <a:fillRect/>
                                          </a:stretch>
                                        </a:blipFill>
                                      </p:spPr>
                                      <p:txBody>
                                        <a:bodyPr/>
                                        <a:lstStyle/>
                                        <a:p>
                                          <a:r>
                                            <a:rPr lang="zh-TW" altLang="en-US">
                                              <a:noFill/>
                                            </a:rPr>
                                            <a:t> </a:t>
                                          </a:r>
                                        </a:p>
                                      </p:txBody>
                                    </p:sp>
                                  </mc:Fallback>
                                </mc:AlternateContent>
                              </p:grpSp>
                              <p:sp>
                                <p:nvSpPr>
                                  <p:cNvPr id="41" name="手繪多邊形 40"/>
                                  <p:cNvSpPr/>
                                  <p:nvPr/>
                                </p:nvSpPr>
                                <p:spPr>
                                  <a:xfrm>
                                    <a:off x="7035128" y="5732980"/>
                                    <a:ext cx="701043" cy="1430335"/>
                                  </a:xfrm>
                                  <a:custGeom>
                                    <a:avLst/>
                                    <a:gdLst>
                                      <a:gd name="connsiteX0" fmla="*/ 0 w 655156"/>
                                      <a:gd name="connsiteY0" fmla="*/ 1028584 h 1028584"/>
                                      <a:gd name="connsiteX1" fmla="*/ 90152 w 655156"/>
                                      <a:gd name="connsiteY1" fmla="*/ 680854 h 1028584"/>
                                      <a:gd name="connsiteX2" fmla="*/ 270456 w 655156"/>
                                      <a:gd name="connsiteY2" fmla="*/ 371761 h 1028584"/>
                                      <a:gd name="connsiteX3" fmla="*/ 489397 w 655156"/>
                                      <a:gd name="connsiteY3" fmla="*/ 127062 h 1028584"/>
                                      <a:gd name="connsiteX4" fmla="*/ 643944 w 655156"/>
                                      <a:gd name="connsiteY4" fmla="*/ 11153 h 1028584"/>
                                      <a:gd name="connsiteX5" fmla="*/ 631065 w 655156"/>
                                      <a:gd name="connsiteY5" fmla="*/ 11153 h 10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156" h="1028584">
                                        <a:moveTo>
                                          <a:pt x="0" y="1028584"/>
                                        </a:moveTo>
                                        <a:cubicBezTo>
                                          <a:pt x="22538" y="909454"/>
                                          <a:pt x="45076" y="790324"/>
                                          <a:pt x="90152" y="680854"/>
                                        </a:cubicBezTo>
                                        <a:cubicBezTo>
                                          <a:pt x="135228" y="571384"/>
                                          <a:pt x="203915" y="464060"/>
                                          <a:pt x="270456" y="371761"/>
                                        </a:cubicBezTo>
                                        <a:cubicBezTo>
                                          <a:pt x="336997" y="279462"/>
                                          <a:pt x="427149" y="187163"/>
                                          <a:pt x="489397" y="127062"/>
                                        </a:cubicBezTo>
                                        <a:cubicBezTo>
                                          <a:pt x="551645" y="66961"/>
                                          <a:pt x="620333" y="30471"/>
                                          <a:pt x="643944" y="11153"/>
                                        </a:cubicBezTo>
                                        <a:cubicBezTo>
                                          <a:pt x="667555" y="-8165"/>
                                          <a:pt x="649310" y="1494"/>
                                          <a:pt x="631065" y="11153"/>
                                        </a:cubicBezTo>
                                      </a:path>
                                    </a:pathLst>
                                  </a:cu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8" name="文字方塊 37"/>
                                <p:cNvSpPr txBox="1"/>
                                <p:nvPr/>
                              </p:nvSpPr>
                              <p:spPr>
                                <a:xfrm>
                                  <a:off x="7335012" y="6084199"/>
                                  <a:ext cx="1504982" cy="329507"/>
                                </a:xfrm>
                                <a:prstGeom prst="rect">
                                  <a:avLst/>
                                </a:prstGeom>
                                <a:noFill/>
                              </p:spPr>
                              <p:txBody>
                                <a:bodyPr wrap="square" rtlCol="0">
                                  <a:spAutoFit/>
                                </a:bodyPr>
                                <a:lstStyle/>
                                <a:p>
                                  <a:r>
                                    <a:rPr lang="zh-TW" altLang="en-US" dirty="0" smtClean="0"/>
                                    <a:t>存活 </a:t>
                                  </a:r>
                                  <a:r>
                                    <a:rPr lang="en-US" altLang="zh-TW" dirty="0" smtClean="0"/>
                                    <a:t>(</a:t>
                                  </a:r>
                                  <a:r>
                                    <a:rPr lang="zh-TW" altLang="en-US" dirty="0" smtClean="0"/>
                                    <a:t>履約</a:t>
                                  </a:r>
                                  <a:r>
                                    <a:rPr lang="en-US" altLang="zh-TW" dirty="0" smtClean="0"/>
                                    <a:t>)</a:t>
                                  </a:r>
                                  <a:endParaRPr lang="zh-TW" altLang="en-US" dirty="0"/>
                                </a:p>
                              </p:txBody>
                            </p:sp>
                            <p:sp>
                              <p:nvSpPr>
                                <p:cNvPr id="39" name="文字方塊 38"/>
                                <p:cNvSpPr txBox="1"/>
                                <p:nvPr/>
                              </p:nvSpPr>
                              <p:spPr>
                                <a:xfrm>
                                  <a:off x="7881082" y="3939213"/>
                                  <a:ext cx="917239" cy="1110966"/>
                                </a:xfrm>
                                <a:prstGeom prst="rect">
                                  <a:avLst/>
                                </a:prstGeom>
                                <a:noFill/>
                              </p:spPr>
                              <p:txBody>
                                <a:bodyPr wrap="none" rtlCol="0">
                                  <a:spAutoFit/>
                                </a:bodyPr>
                                <a:lstStyle/>
                                <a:p>
                                  <a:r>
                                    <a:rPr lang="zh-TW" altLang="en-US" dirty="0" smtClean="0"/>
                                    <a:t>破產</a:t>
                                  </a:r>
                                  <a:endParaRPr lang="en-US" altLang="zh-TW" dirty="0" smtClean="0"/>
                                </a:p>
                                <a:p>
                                  <a:r>
                                    <a:rPr lang="en-US" altLang="zh-TW" dirty="0" smtClean="0"/>
                                    <a:t>SB</a:t>
                                  </a:r>
                                  <a:r>
                                    <a:rPr lang="zh-TW" altLang="en-US" dirty="0" smtClean="0"/>
                                    <a:t>全拿</a:t>
                                  </a:r>
                                  <a:endParaRPr lang="en-US" altLang="zh-TW" dirty="0" smtClean="0"/>
                                </a:p>
                                <a:p>
                                  <a:r>
                                    <a:rPr lang="en-US" altLang="zh-TW" dirty="0" smtClean="0"/>
                                    <a:t>GB</a:t>
                                  </a:r>
                                  <a:r>
                                    <a:rPr lang="zh-TW" altLang="en-US" dirty="0" smtClean="0"/>
                                    <a:t>部份</a:t>
                                  </a:r>
                                  <a:endParaRPr lang="en-US" altLang="zh-TW" dirty="0" smtClean="0"/>
                                </a:p>
                                <a:p>
                                  <a:r>
                                    <a:rPr lang="zh-TW" altLang="en-US" dirty="0" smtClean="0"/>
                                    <a:t>未</a:t>
                                  </a:r>
                                  <a:r>
                                    <a:rPr lang="zh-TW" altLang="en-US" dirty="0"/>
                                    <a:t>履約</a:t>
                                  </a:r>
                                </a:p>
                              </p:txBody>
                            </p:sp>
                          </p:grpSp>
                          <p:sp>
                            <p:nvSpPr>
                              <p:cNvPr id="36" name="文字方塊 35"/>
                              <p:cNvSpPr txBox="1"/>
                              <p:nvPr/>
                            </p:nvSpPr>
                            <p:spPr>
                              <a:xfrm flipH="1">
                                <a:off x="6168683" y="3983622"/>
                                <a:ext cx="1468648" cy="1110966"/>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破產</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SB</a:t>
                                </a:r>
                                <a:r>
                                  <a:rPr lang="zh-TW" altLang="en-US" dirty="0" smtClean="0">
                                    <a:latin typeface="微軟正黑體" panose="020B0604030504040204" pitchFamily="34" charset="-120"/>
                                    <a:ea typeface="微軟正黑體" panose="020B0604030504040204" pitchFamily="34" charset="-120"/>
                                  </a:rPr>
                                  <a:t>部分</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GB</a:t>
                                </a:r>
                                <a:r>
                                  <a:rPr lang="zh-TW" altLang="en-US" dirty="0" smtClean="0">
                                    <a:latin typeface="微軟正黑體" panose="020B0604030504040204" pitchFamily="34" charset="-120"/>
                                    <a:ea typeface="微軟正黑體" panose="020B0604030504040204" pitchFamily="34" charset="-120"/>
                                  </a:rPr>
                                  <a:t>無</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未</a:t>
                                </a:r>
                                <a:r>
                                  <a:rPr lang="zh-TW" altLang="en-US" dirty="0">
                                    <a:latin typeface="微軟正黑體" panose="020B0604030504040204" pitchFamily="34" charset="-120"/>
                                    <a:ea typeface="微軟正黑體" panose="020B0604030504040204" pitchFamily="34" charset="-120"/>
                                  </a:rPr>
                                  <a:t>履約</a:t>
                                </a:r>
                                <a:endParaRPr lang="zh-TW" altLang="en-US" dirty="0"/>
                              </a:p>
                            </p:txBody>
                          </p:sp>
                        </p:grpSp>
                      </p:grpSp>
                      <p:cxnSp>
                        <p:nvCxnSpPr>
                          <p:cNvPr id="26" name="直線接點 25"/>
                          <p:cNvCxnSpPr/>
                          <p:nvPr/>
                        </p:nvCxnSpPr>
                        <p:spPr>
                          <a:xfrm flipH="1" flipV="1">
                            <a:off x="8507515" y="3120535"/>
                            <a:ext cx="53399" cy="3903517"/>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矩形 26"/>
                              <p:cNvSpPr/>
                              <p:nvPr/>
                            </p:nvSpPr>
                            <p:spPr>
                              <a:xfrm>
                                <a:off x="8165047" y="2747568"/>
                                <a:ext cx="1240789"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49" name="矩形 48"/>
                              <p:cNvSpPr>
                                <a:spLocks noRot="1" noChangeAspect="1" noMove="1" noResize="1" noEditPoints="1" noAdjustHandles="1" noChangeArrowheads="1" noChangeShapeType="1" noTextEdit="1"/>
                              </p:cNvSpPr>
                              <p:nvPr/>
                            </p:nvSpPr>
                            <p:spPr>
                              <a:xfrm>
                                <a:off x="8165047" y="2747568"/>
                                <a:ext cx="1240789" cy="393121"/>
                              </a:xfrm>
                              <a:prstGeom prst="rect">
                                <a:avLst/>
                              </a:prstGeom>
                              <a:blipFill rotWithShape="0">
                                <a:blip r:embed="rId10"/>
                                <a:stretch>
                                  <a:fillRect/>
                                </a:stretch>
                              </a:blipFill>
                            </p:spPr>
                            <p:txBody>
                              <a:bodyPr/>
                              <a:lstStyle/>
                              <a:p>
                                <a:r>
                                  <a:rPr lang="zh-TW" altLang="en-US">
                                    <a:noFill/>
                                  </a:rPr>
                                  <a:t> </a:t>
                                </a:r>
                              </a:p>
                            </p:txBody>
                          </p:sp>
                        </mc:Fallback>
                      </mc:AlternateContent>
                      <p:sp>
                        <p:nvSpPr>
                          <p:cNvPr id="28" name="手繪多邊形 27"/>
                          <p:cNvSpPr/>
                          <p:nvPr/>
                        </p:nvSpPr>
                        <p:spPr>
                          <a:xfrm>
                            <a:off x="7709977" y="5234765"/>
                            <a:ext cx="795685" cy="1776338"/>
                          </a:xfrm>
                          <a:custGeom>
                            <a:avLst/>
                            <a:gdLst>
                              <a:gd name="connsiteX0" fmla="*/ 0 w 566670"/>
                              <a:gd name="connsiteY0" fmla="*/ 0 h 399245"/>
                              <a:gd name="connsiteX1" fmla="*/ 296214 w 566670"/>
                              <a:gd name="connsiteY1" fmla="*/ 90153 h 399245"/>
                              <a:gd name="connsiteX2" fmla="*/ 528034 w 566670"/>
                              <a:gd name="connsiteY2" fmla="*/ 270457 h 399245"/>
                              <a:gd name="connsiteX3" fmla="*/ 566670 w 566670"/>
                              <a:gd name="connsiteY3" fmla="*/ 399245 h 399245"/>
                            </a:gdLst>
                            <a:ahLst/>
                            <a:cxnLst>
                              <a:cxn ang="0">
                                <a:pos x="connsiteX0" y="connsiteY0"/>
                              </a:cxn>
                              <a:cxn ang="0">
                                <a:pos x="connsiteX1" y="connsiteY1"/>
                              </a:cxn>
                              <a:cxn ang="0">
                                <a:pos x="connsiteX2" y="connsiteY2"/>
                              </a:cxn>
                              <a:cxn ang="0">
                                <a:pos x="connsiteX3" y="connsiteY3"/>
                              </a:cxn>
                            </a:cxnLst>
                            <a:rect l="l" t="t" r="r" b="b"/>
                            <a:pathLst>
                              <a:path w="566670" h="399245">
                                <a:moveTo>
                                  <a:pt x="0" y="0"/>
                                </a:moveTo>
                                <a:cubicBezTo>
                                  <a:pt x="104104" y="22538"/>
                                  <a:pt x="208208" y="45077"/>
                                  <a:pt x="296214" y="90153"/>
                                </a:cubicBezTo>
                                <a:cubicBezTo>
                                  <a:pt x="384220" y="135229"/>
                                  <a:pt x="482958" y="218942"/>
                                  <a:pt x="528034" y="270457"/>
                                </a:cubicBezTo>
                                <a:cubicBezTo>
                                  <a:pt x="573110" y="321972"/>
                                  <a:pt x="560231" y="360609"/>
                                  <a:pt x="566670" y="399245"/>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29" name="矩形 28"/>
                              <p:cNvSpPr/>
                              <p:nvPr/>
                            </p:nvSpPr>
                            <p:spPr>
                              <a:xfrm>
                                <a:off x="8083523" y="6120090"/>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4</m:t>
                                          </m:r>
                                        </m:sub>
                                      </m:sSub>
                                    </m:oMath>
                                  </m:oMathPara>
                                </a14:m>
                                <a:endParaRPr lang="zh-TW" altLang="en-US" dirty="0"/>
                              </a:p>
                            </p:txBody>
                          </p:sp>
                        </mc:Choice>
                        <mc:Fallback xmlns="">
                          <p:sp>
                            <p:nvSpPr>
                              <p:cNvPr id="54" name="矩形 53"/>
                              <p:cNvSpPr>
                                <a:spLocks noRot="1" noChangeAspect="1" noMove="1" noResize="1" noEditPoints="1" noAdjustHandles="1" noChangeArrowheads="1" noChangeShapeType="1" noTextEdit="1"/>
                              </p:cNvSpPr>
                              <p:nvPr/>
                            </p:nvSpPr>
                            <p:spPr>
                              <a:xfrm>
                                <a:off x="8083523" y="6120090"/>
                                <a:ext cx="477951" cy="369332"/>
                              </a:xfrm>
                              <a:prstGeom prst="rect">
                                <a:avLst/>
                              </a:prstGeom>
                              <a:blipFill rotWithShape="0">
                                <a:blip r:embed="rId11"/>
                                <a:stretch>
                                  <a:fillRect/>
                                </a:stretch>
                              </a:blipFill>
                            </p:spPr>
                            <p:txBody>
                              <a:bodyPr/>
                              <a:lstStyle/>
                              <a:p>
                                <a:r>
                                  <a:rPr lang="zh-TW" altLang="en-US">
                                    <a:noFill/>
                                  </a:rPr>
                                  <a:t> </a:t>
                                </a:r>
                              </a:p>
                            </p:txBody>
                          </p:sp>
                        </mc:Fallback>
                      </mc:AlternateContent>
                      <p:sp>
                        <p:nvSpPr>
                          <p:cNvPr id="30" name="手繪多邊形 29"/>
                          <p:cNvSpPr/>
                          <p:nvPr/>
                        </p:nvSpPr>
                        <p:spPr>
                          <a:xfrm>
                            <a:off x="5455069" y="4849794"/>
                            <a:ext cx="2176530" cy="334851"/>
                          </a:xfrm>
                          <a:custGeom>
                            <a:avLst/>
                            <a:gdLst>
                              <a:gd name="connsiteX0" fmla="*/ 0 w 2176530"/>
                              <a:gd name="connsiteY0" fmla="*/ 0 h 334851"/>
                              <a:gd name="connsiteX1" fmla="*/ 1004552 w 2176530"/>
                              <a:gd name="connsiteY1" fmla="*/ 103031 h 334851"/>
                              <a:gd name="connsiteX2" fmla="*/ 1687133 w 2176530"/>
                              <a:gd name="connsiteY2" fmla="*/ 206062 h 334851"/>
                              <a:gd name="connsiteX3" fmla="*/ 2176530 w 2176530"/>
                              <a:gd name="connsiteY3" fmla="*/ 334851 h 334851"/>
                            </a:gdLst>
                            <a:ahLst/>
                            <a:cxnLst>
                              <a:cxn ang="0">
                                <a:pos x="connsiteX0" y="connsiteY0"/>
                              </a:cxn>
                              <a:cxn ang="0">
                                <a:pos x="connsiteX1" y="connsiteY1"/>
                              </a:cxn>
                              <a:cxn ang="0">
                                <a:pos x="connsiteX2" y="connsiteY2"/>
                              </a:cxn>
                              <a:cxn ang="0">
                                <a:pos x="connsiteX3" y="connsiteY3"/>
                              </a:cxn>
                            </a:cxnLst>
                            <a:rect l="l" t="t" r="r" b="b"/>
                            <a:pathLst>
                              <a:path w="2176530" h="334851">
                                <a:moveTo>
                                  <a:pt x="0" y="0"/>
                                </a:moveTo>
                                <a:lnTo>
                                  <a:pt x="1004552" y="103031"/>
                                </a:lnTo>
                                <a:cubicBezTo>
                                  <a:pt x="1285741" y="137375"/>
                                  <a:pt x="1491803" y="167425"/>
                                  <a:pt x="1687133" y="206062"/>
                                </a:cubicBezTo>
                                <a:cubicBezTo>
                                  <a:pt x="1882463" y="244699"/>
                                  <a:pt x="2029496" y="289775"/>
                                  <a:pt x="2176530" y="334851"/>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文字方塊 30"/>
                          <p:cNvSpPr txBox="1"/>
                          <p:nvPr/>
                        </p:nvSpPr>
                        <p:spPr>
                          <a:xfrm flipH="1">
                            <a:off x="5941956" y="5262676"/>
                            <a:ext cx="1468648" cy="504350"/>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部分</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  GB</a:t>
                            </a:r>
                            <a:r>
                              <a:rPr lang="zh-TW" altLang="en-US" sz="1400" dirty="0" smtClean="0">
                                <a:latin typeface="微軟正黑體" panose="020B0604030504040204" pitchFamily="34" charset="-120"/>
                                <a:ea typeface="微軟正黑體" panose="020B0604030504040204" pitchFamily="34" charset="-120"/>
                              </a:rPr>
                              <a:t>無 履約</a:t>
                            </a:r>
                            <a:endParaRPr lang="zh-TW" altLang="en-US" sz="1400" dirty="0"/>
                          </a:p>
                        </p:txBody>
                      </p:sp>
                    </p:grpSp>
                  </p:grpSp>
                  <p:cxnSp>
                    <p:nvCxnSpPr>
                      <p:cNvPr id="20" name="直線接點 19"/>
                      <p:cNvCxnSpPr/>
                      <p:nvPr/>
                    </p:nvCxnSpPr>
                    <p:spPr>
                      <a:xfrm>
                        <a:off x="4602985" y="4580485"/>
                        <a:ext cx="4937894" cy="1433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矩形 20"/>
                          <p:cNvSpPr/>
                          <p:nvPr/>
                        </p:nvSpPr>
                        <p:spPr>
                          <a:xfrm>
                            <a:off x="3335900" y="4321263"/>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78" name="矩形 77"/>
                          <p:cNvSpPr>
                            <a:spLocks noRot="1" noChangeAspect="1" noMove="1" noResize="1" noEditPoints="1" noAdjustHandles="1" noChangeArrowheads="1" noChangeShapeType="1" noTextEdit="1"/>
                          </p:cNvSpPr>
                          <p:nvPr/>
                        </p:nvSpPr>
                        <p:spPr>
                          <a:xfrm>
                            <a:off x="3335900" y="4321263"/>
                            <a:ext cx="1240788" cy="393121"/>
                          </a:xfrm>
                          <a:prstGeom prst="rect">
                            <a:avLst/>
                          </a:prstGeom>
                          <a:blipFill rotWithShape="0">
                            <a:blip r:embed="rId12"/>
                            <a:stretch>
                              <a:fillRect b="-3125"/>
                            </a:stretch>
                          </a:blipFill>
                        </p:spPr>
                        <p:txBody>
                          <a:bodyPr/>
                          <a:lstStyle/>
                          <a:p>
                            <a:r>
                              <a:rPr lang="zh-TW" altLang="en-US">
                                <a:noFill/>
                              </a:rPr>
                              <a:t> </a:t>
                            </a:r>
                          </a:p>
                        </p:txBody>
                      </p:sp>
                    </mc:Fallback>
                  </mc:AlternateContent>
                  <p:sp>
                    <p:nvSpPr>
                      <p:cNvPr id="22" name="手繪多邊形 21"/>
                      <p:cNvSpPr/>
                      <p:nvPr/>
                    </p:nvSpPr>
                    <p:spPr>
                      <a:xfrm rot="4451408">
                        <a:off x="4822640" y="5038932"/>
                        <a:ext cx="1991929" cy="1662474"/>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mc:AlternateContent xmlns:mc="http://schemas.openxmlformats.org/markup-compatibility/2006" xmlns:a14="http://schemas.microsoft.com/office/drawing/2010/main">
                <mc:Choice Requires="a14">
                  <p:sp>
                    <p:nvSpPr>
                      <p:cNvPr id="14" name="矩形 13"/>
                      <p:cNvSpPr/>
                      <p:nvPr/>
                    </p:nvSpPr>
                    <p:spPr>
                      <a:xfrm>
                        <a:off x="7053104" y="6282561"/>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94" name="矩形 93"/>
                      <p:cNvSpPr>
                        <a:spLocks noRot="1" noChangeAspect="1" noMove="1" noResize="1" noEditPoints="1" noAdjustHandles="1" noChangeArrowheads="1" noChangeShapeType="1" noTextEdit="1"/>
                      </p:cNvSpPr>
                      <p:nvPr/>
                    </p:nvSpPr>
                    <p:spPr>
                      <a:xfrm>
                        <a:off x="7053104" y="6282561"/>
                        <a:ext cx="1240788" cy="393121"/>
                      </a:xfrm>
                      <a:prstGeom prst="rect">
                        <a:avLst/>
                      </a:prstGeom>
                      <a:blipFill rotWithShape="0">
                        <a:blip r:embed="rId13"/>
                        <a:stretch>
                          <a:fillRect b="-3077"/>
                        </a:stretch>
                      </a:blipFill>
                    </p:spPr>
                    <p:txBody>
                      <a:bodyPr/>
                      <a:lstStyle/>
                      <a:p>
                        <a:r>
                          <a:rPr lang="zh-TW" altLang="en-US">
                            <a:noFill/>
                          </a:rPr>
                          <a:t> </a:t>
                        </a:r>
                      </a:p>
                    </p:txBody>
                  </p:sp>
                </mc:Fallback>
              </mc:AlternateContent>
              <p:sp>
                <p:nvSpPr>
                  <p:cNvPr id="15" name="矩形 14"/>
                  <p:cNvSpPr/>
                  <p:nvPr/>
                </p:nvSpPr>
                <p:spPr>
                  <a:xfrm>
                    <a:off x="4808776" y="5217055"/>
                    <a:ext cx="1685077" cy="369332"/>
                  </a:xfrm>
                  <a:prstGeom prst="rect">
                    <a:avLst/>
                  </a:prstGeom>
                </p:spPr>
                <p:txBody>
                  <a:bodyPr wrap="none">
                    <a:spAutoFit/>
                  </a:bodyPr>
                  <a:lstStyle/>
                  <a:p>
                    <a:r>
                      <a:rPr lang="zh-TW" altLang="en-US" dirty="0" smtClean="0">
                        <a:latin typeface="微軟正黑體" panose="020B0604030504040204" pitchFamily="34" charset="-120"/>
                        <a:ea typeface="微軟正黑體" panose="020B0604030504040204" pitchFamily="34" charset="-120"/>
                      </a:rPr>
                      <a:t>破產  不足支付</a:t>
                    </a:r>
                    <a:endParaRPr lang="zh-TW" altLang="en-US" dirty="0"/>
                  </a:p>
                </p:txBody>
              </p:sp>
              <mc:AlternateContent xmlns:mc="http://schemas.openxmlformats.org/markup-compatibility/2006" xmlns:a14="http://schemas.microsoft.com/office/drawing/2010/main">
                <mc:Choice Requires="a14">
                  <p:sp>
                    <p:nvSpPr>
                      <p:cNvPr id="16" name="矩形 15"/>
                      <p:cNvSpPr/>
                      <p:nvPr/>
                    </p:nvSpPr>
                    <p:spPr>
                      <a:xfrm>
                        <a:off x="5320155" y="4873045"/>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5</m:t>
                                  </m:r>
                                </m:sub>
                              </m:sSub>
                            </m:oMath>
                          </m:oMathPara>
                        </a14:m>
                        <a:endParaRPr lang="zh-TW" altLang="en-US" dirty="0"/>
                      </a:p>
                    </p:txBody>
                  </p:sp>
                </mc:Choice>
                <mc:Fallback xmlns="">
                  <p:sp>
                    <p:nvSpPr>
                      <p:cNvPr id="104" name="矩形 103"/>
                      <p:cNvSpPr>
                        <a:spLocks noRot="1" noChangeAspect="1" noMove="1" noResize="1" noEditPoints="1" noAdjustHandles="1" noChangeArrowheads="1" noChangeShapeType="1" noTextEdit="1"/>
                      </p:cNvSpPr>
                      <p:nvPr/>
                    </p:nvSpPr>
                    <p:spPr>
                      <a:xfrm>
                        <a:off x="5320155" y="4873045"/>
                        <a:ext cx="477951" cy="369332"/>
                      </a:xfrm>
                      <a:prstGeom prst="rect">
                        <a:avLst/>
                      </a:prstGeom>
                      <a:blipFill rotWithShape="0">
                        <a:blip r:embed="rId14"/>
                        <a:stretch>
                          <a:fillRect/>
                        </a:stretch>
                      </a:blipFill>
                    </p:spPr>
                    <p:txBody>
                      <a:bodyPr/>
                      <a:lstStyle/>
                      <a:p>
                        <a:r>
                          <a:rPr lang="zh-TW" altLang="en-US">
                            <a:noFill/>
                          </a:rPr>
                          <a:t> </a:t>
                        </a:r>
                      </a:p>
                    </p:txBody>
                  </p:sp>
                </mc:Fallback>
              </mc:AlternateContent>
            </p:grpSp>
          </p:grpSp>
          <p:cxnSp>
            <p:nvCxnSpPr>
              <p:cNvPr id="9" name="直線接點 8"/>
              <p:cNvCxnSpPr/>
              <p:nvPr/>
            </p:nvCxnSpPr>
            <p:spPr>
              <a:xfrm>
                <a:off x="7548030" y="5968421"/>
                <a:ext cx="153841" cy="291821"/>
              </a:xfrm>
              <a:prstGeom prst="line">
                <a:avLst/>
              </a:prstGeom>
              <a:ln w="3810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7" name="文字方塊 6"/>
            <p:cNvSpPr txBox="1"/>
            <p:nvPr/>
          </p:nvSpPr>
          <p:spPr>
            <a:xfrm>
              <a:off x="8691831" y="3899178"/>
              <a:ext cx="1603731" cy="369332"/>
            </a:xfrm>
            <a:prstGeom prst="rect">
              <a:avLst/>
            </a:prstGeom>
            <a:noFill/>
          </p:spPr>
          <p:txBody>
            <a:bodyPr wrap="square" rtlCol="0">
              <a:spAutoFit/>
            </a:bodyPr>
            <a:lstStyle/>
            <a:p>
              <a:r>
                <a:rPr lang="zh-TW" altLang="en-US" dirty="0" smtClean="0"/>
                <a:t>存活</a:t>
              </a:r>
              <a:r>
                <a:rPr lang="en-US" altLang="zh-TW" dirty="0" smtClean="0"/>
                <a:t>(</a:t>
              </a:r>
              <a:r>
                <a:rPr lang="zh-TW" altLang="en-US" dirty="0" smtClean="0"/>
                <a:t>未履約</a:t>
              </a:r>
              <a:r>
                <a:rPr lang="en-US" altLang="zh-TW" dirty="0" smtClean="0"/>
                <a:t>)</a:t>
              </a:r>
              <a:endParaRPr lang="zh-TW" altLang="en-US" dirty="0"/>
            </a:p>
          </p:txBody>
        </p:sp>
      </p:grpSp>
      <p:sp>
        <p:nvSpPr>
          <p:cNvPr id="54" name="上彎箭號 53"/>
          <p:cNvSpPr/>
          <p:nvPr/>
        </p:nvSpPr>
        <p:spPr>
          <a:xfrm>
            <a:off x="6430468" y="5301131"/>
            <a:ext cx="805058" cy="689127"/>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5" name="群組 54"/>
          <p:cNvGrpSpPr/>
          <p:nvPr/>
        </p:nvGrpSpPr>
        <p:grpSpPr>
          <a:xfrm>
            <a:off x="125423" y="3746771"/>
            <a:ext cx="5713918" cy="2849959"/>
            <a:chOff x="61744" y="3586892"/>
            <a:chExt cx="5713918" cy="2849959"/>
          </a:xfrm>
        </p:grpSpPr>
        <p:grpSp>
          <p:nvGrpSpPr>
            <p:cNvPr id="56" name="群組 55"/>
            <p:cNvGrpSpPr/>
            <p:nvPr/>
          </p:nvGrpSpPr>
          <p:grpSpPr>
            <a:xfrm>
              <a:off x="61744" y="3586892"/>
              <a:ext cx="5713918" cy="2849959"/>
              <a:chOff x="0" y="1939009"/>
              <a:chExt cx="11674217" cy="4326239"/>
            </a:xfrm>
          </p:grpSpPr>
          <p:grpSp>
            <p:nvGrpSpPr>
              <p:cNvPr id="58" name="群組 57"/>
              <p:cNvGrpSpPr/>
              <p:nvPr/>
            </p:nvGrpSpPr>
            <p:grpSpPr>
              <a:xfrm>
                <a:off x="0" y="1939009"/>
                <a:ext cx="11674217" cy="4326239"/>
                <a:chOff x="121202" y="1336013"/>
                <a:chExt cx="11722286" cy="4537194"/>
              </a:xfrm>
            </p:grpSpPr>
            <p:grpSp>
              <p:nvGrpSpPr>
                <p:cNvPr id="60" name="群組 59"/>
                <p:cNvGrpSpPr/>
                <p:nvPr/>
              </p:nvGrpSpPr>
              <p:grpSpPr>
                <a:xfrm>
                  <a:off x="121202" y="1336013"/>
                  <a:ext cx="11722286" cy="4537194"/>
                  <a:chOff x="290561" y="1344196"/>
                  <a:chExt cx="11722286" cy="4537194"/>
                </a:xfrm>
              </p:grpSpPr>
              <p:grpSp>
                <p:nvGrpSpPr>
                  <p:cNvPr id="62" name="群組 61"/>
                  <p:cNvGrpSpPr/>
                  <p:nvPr/>
                </p:nvGrpSpPr>
                <p:grpSpPr>
                  <a:xfrm>
                    <a:off x="290561" y="1344196"/>
                    <a:ext cx="11722286" cy="4537194"/>
                    <a:chOff x="170784" y="1514808"/>
                    <a:chExt cx="11722286" cy="4537194"/>
                  </a:xfrm>
                </p:grpSpPr>
                <p:grpSp>
                  <p:nvGrpSpPr>
                    <p:cNvPr id="67" name="群組 66"/>
                    <p:cNvGrpSpPr/>
                    <p:nvPr/>
                  </p:nvGrpSpPr>
                  <p:grpSpPr>
                    <a:xfrm>
                      <a:off x="170784" y="1514808"/>
                      <a:ext cx="11722286" cy="4537194"/>
                      <a:chOff x="1257711" y="1585147"/>
                      <a:chExt cx="11722286" cy="4537194"/>
                    </a:xfrm>
                  </p:grpSpPr>
                  <p:cxnSp>
                    <p:nvCxnSpPr>
                      <p:cNvPr id="70" name="直線接點 69"/>
                      <p:cNvCxnSpPr/>
                      <p:nvPr/>
                    </p:nvCxnSpPr>
                    <p:spPr>
                      <a:xfrm>
                        <a:off x="2386303" y="4341066"/>
                        <a:ext cx="2523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1" name="群組 70"/>
                      <p:cNvGrpSpPr/>
                      <p:nvPr/>
                    </p:nvGrpSpPr>
                    <p:grpSpPr>
                      <a:xfrm>
                        <a:off x="1257711" y="1585147"/>
                        <a:ext cx="11722286" cy="4537194"/>
                        <a:chOff x="22701" y="1571079"/>
                        <a:chExt cx="11722286" cy="4537194"/>
                      </a:xfrm>
                    </p:grpSpPr>
                    <mc:AlternateContent xmlns:mc="http://schemas.openxmlformats.org/markup-compatibility/2006" xmlns:a14="http://schemas.microsoft.com/office/drawing/2010/main">
                      <mc:Choice Requires="a14">
                        <p:sp>
                          <p:nvSpPr>
                            <p:cNvPr id="72" name="文字方塊 71"/>
                            <p:cNvSpPr txBox="1"/>
                            <p:nvPr/>
                          </p:nvSpPr>
                          <p:spPr>
                            <a:xfrm>
                              <a:off x="10817482" y="5595149"/>
                              <a:ext cx="927505" cy="4356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𝑉</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𝑇</m:t>
                                    </m:r>
                                    <m:r>
                                      <a:rPr lang="en-US" altLang="zh-TW" sz="1400" b="0" i="1" smtClean="0">
                                        <a:latin typeface="Cambria Math" panose="02040503050406030204" pitchFamily="18" charset="0"/>
                                      </a:rPr>
                                      <m:t>)</m:t>
                                    </m:r>
                                  </m:oMath>
                                </m:oMathPara>
                              </a14:m>
                              <a:endParaRPr lang="zh-TW" altLang="en-US" sz="1400" dirty="0"/>
                            </a:p>
                          </p:txBody>
                        </p:sp>
                      </mc:Choice>
                      <mc:Fallback xmlns="">
                        <p:sp>
                          <p:nvSpPr>
                            <p:cNvPr id="19" name="文字方塊 18"/>
                            <p:cNvSpPr txBox="1">
                              <a:spLocks noRot="1" noChangeAspect="1" noMove="1" noResize="1" noEditPoints="1" noAdjustHandles="1" noChangeArrowheads="1" noChangeShapeType="1" noTextEdit="1"/>
                            </p:cNvSpPr>
                            <p:nvPr/>
                          </p:nvSpPr>
                          <p:spPr>
                            <a:xfrm>
                              <a:off x="10817482" y="5595149"/>
                              <a:ext cx="955005" cy="492443"/>
                            </a:xfrm>
                            <a:prstGeom prst="rect">
                              <a:avLst/>
                            </a:prstGeom>
                            <a:blipFill rotWithShape="0">
                              <a:blip r:embed="rId15"/>
                              <a:stretch>
                                <a:fillRect/>
                              </a:stretch>
                            </a:blipFill>
                          </p:spPr>
                          <p:txBody>
                            <a:bodyPr/>
                            <a:lstStyle/>
                            <a:p>
                              <a:r>
                                <a:rPr lang="zh-TW" altLang="en-US">
                                  <a:noFill/>
                                </a:rPr>
                                <a:t> </a:t>
                              </a:r>
                            </a:p>
                          </p:txBody>
                        </p:sp>
                      </mc:Fallback>
                    </mc:AlternateContent>
                    <p:cxnSp>
                      <p:nvCxnSpPr>
                        <p:cNvPr id="73" name="直線接點 72"/>
                        <p:cNvCxnSpPr/>
                        <p:nvPr/>
                      </p:nvCxnSpPr>
                      <p:spPr>
                        <a:xfrm>
                          <a:off x="1510056" y="4335215"/>
                          <a:ext cx="8914104" cy="0"/>
                        </a:xfrm>
                        <a:prstGeom prst="line">
                          <a:avLst/>
                        </a:prstGeom>
                        <a:ln w="38100">
                          <a:solidFill>
                            <a:schemeClr val="accent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4" name="直線單箭頭接點 73"/>
                        <p:cNvCxnSpPr/>
                        <p:nvPr/>
                      </p:nvCxnSpPr>
                      <p:spPr>
                        <a:xfrm flipV="1">
                          <a:off x="1257711" y="6095809"/>
                          <a:ext cx="9559771" cy="8494"/>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5" name="直線單箭頭接點 74"/>
                        <p:cNvCxnSpPr/>
                        <p:nvPr/>
                      </p:nvCxnSpPr>
                      <p:spPr>
                        <a:xfrm flipV="1">
                          <a:off x="1257711" y="2278968"/>
                          <a:ext cx="0" cy="3821543"/>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6" name="文字方塊 75"/>
                            <p:cNvSpPr txBox="1"/>
                            <p:nvPr/>
                          </p:nvSpPr>
                          <p:spPr>
                            <a:xfrm>
                              <a:off x="723519" y="1571079"/>
                              <a:ext cx="786538" cy="6222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𝐺</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𝑇</m:t>
                                    </m:r>
                                    <m:r>
                                      <a:rPr lang="en-US" altLang="zh-TW" sz="1400" b="0" i="1" smtClean="0">
                                        <a:latin typeface="Cambria Math" panose="02040503050406030204" pitchFamily="18" charset="0"/>
                                      </a:rPr>
                                      <m:t>)</m:t>
                                    </m:r>
                                  </m:oMath>
                                </m:oMathPara>
                              </a14:m>
                              <a:endParaRPr lang="zh-TW" altLang="en-US" sz="1400" dirty="0"/>
                            </a:p>
                          </p:txBody>
                        </p:sp>
                      </mc:Choice>
                      <mc:Fallback xmlns="">
                        <p:sp>
                          <p:nvSpPr>
                            <p:cNvPr id="56" name="文字方塊 55"/>
                            <p:cNvSpPr txBox="1">
                              <a:spLocks noRot="1" noChangeAspect="1" noMove="1" noResize="1" noEditPoints="1" noAdjustHandles="1" noChangeArrowheads="1" noChangeShapeType="1" noTextEdit="1"/>
                            </p:cNvSpPr>
                            <p:nvPr/>
                          </p:nvSpPr>
                          <p:spPr>
                            <a:xfrm>
                              <a:off x="723518" y="1571079"/>
                              <a:ext cx="786538" cy="584775"/>
                            </a:xfrm>
                            <a:prstGeom prst="rect">
                              <a:avLst/>
                            </a:prstGeom>
                            <a:blipFill rotWithShape="0">
                              <a:blip r:embed="rId16"/>
                              <a:stretch>
                                <a:fillRect r="-1705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7" name="文字方塊 76"/>
                            <p:cNvSpPr txBox="1"/>
                            <p:nvPr/>
                          </p:nvSpPr>
                          <p:spPr>
                            <a:xfrm>
                              <a:off x="22701" y="4019223"/>
                              <a:ext cx="909246" cy="4356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𝐺</m:t>
                                    </m:r>
                                    <m:r>
                                      <a:rPr lang="en-US" altLang="zh-TW" sz="1400" b="0" i="1" smtClean="0">
                                        <a:latin typeface="Cambria Math" panose="02040503050406030204" pitchFamily="18" charset="0"/>
                                      </a:rPr>
                                      <m:t>(0)</m:t>
                                    </m:r>
                                  </m:oMath>
                                </m:oMathPara>
                              </a14:m>
                              <a:endParaRPr lang="zh-TW" altLang="en-US" sz="1400" dirty="0"/>
                            </a:p>
                          </p:txBody>
                        </p:sp>
                      </mc:Choice>
                      <mc:Fallback xmlns="">
                        <p:sp>
                          <p:nvSpPr>
                            <p:cNvPr id="58" name="文字方塊 57"/>
                            <p:cNvSpPr txBox="1">
                              <a:spLocks noRot="1" noChangeAspect="1" noMove="1" noResize="1" noEditPoints="1" noAdjustHandles="1" noChangeArrowheads="1" noChangeShapeType="1" noTextEdit="1"/>
                            </p:cNvSpPr>
                            <p:nvPr/>
                          </p:nvSpPr>
                          <p:spPr>
                            <a:xfrm>
                              <a:off x="22701" y="4019222"/>
                              <a:ext cx="936538" cy="492443"/>
                            </a:xfrm>
                            <a:prstGeom prst="rect">
                              <a:avLst/>
                            </a:prstGeom>
                            <a:blipFill rotWithShape="0">
                              <a:blip r:embed="rId17"/>
                              <a:stretch>
                                <a:fillRect/>
                              </a:stretch>
                            </a:blipFill>
                          </p:spPr>
                          <p:txBody>
                            <a:bodyPr/>
                            <a:lstStyle/>
                            <a:p>
                              <a:r>
                                <a:rPr lang="zh-TW" altLang="en-US">
                                  <a:noFill/>
                                </a:rPr>
                                <a:t> </a:t>
                              </a:r>
                            </a:p>
                          </p:txBody>
                        </p:sp>
                      </mc:Fallback>
                    </mc:AlternateContent>
                    <p:cxnSp>
                      <p:nvCxnSpPr>
                        <p:cNvPr id="78" name="直線接點 77"/>
                        <p:cNvCxnSpPr/>
                        <p:nvPr/>
                      </p:nvCxnSpPr>
                      <p:spPr>
                        <a:xfrm>
                          <a:off x="5011947" y="4347679"/>
                          <a:ext cx="0" cy="176059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9" name="直線接點 78"/>
                        <p:cNvCxnSpPr/>
                        <p:nvPr/>
                      </p:nvCxnSpPr>
                      <p:spPr>
                        <a:xfrm flipH="1">
                          <a:off x="4964848" y="2562494"/>
                          <a:ext cx="5226731" cy="1796725"/>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p:nvPr/>
                      </p:nvCxnSpPr>
                      <p:spPr>
                        <a:xfrm>
                          <a:off x="6421612" y="2340449"/>
                          <a:ext cx="12311" cy="1529171"/>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cxnSp>
                  <p:nvCxnSpPr>
                    <p:cNvPr id="68" name="直線接點 67"/>
                    <p:cNvCxnSpPr/>
                    <p:nvPr/>
                  </p:nvCxnSpPr>
                  <p:spPr>
                    <a:xfrm>
                      <a:off x="6610408" y="4278945"/>
                      <a:ext cx="3903815" cy="1728374"/>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直線接點 68"/>
                    <p:cNvCxnSpPr/>
                    <p:nvPr/>
                  </p:nvCxnSpPr>
                  <p:spPr>
                    <a:xfrm>
                      <a:off x="1449851" y="4285875"/>
                      <a:ext cx="4274870" cy="1753663"/>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63" name="文字方塊 62"/>
                  <p:cNvSpPr txBox="1"/>
                  <p:nvPr/>
                </p:nvSpPr>
                <p:spPr>
                  <a:xfrm>
                    <a:off x="2529598" y="2179594"/>
                    <a:ext cx="1991233" cy="2364685"/>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
                    </a:r>
                    <a:br>
                      <a:rPr lang="en-US" altLang="zh-TW" sz="1400" dirty="0" smtClean="0">
                        <a:latin typeface="微軟正黑體" panose="020B0604030504040204" pitchFamily="34" charset="-120"/>
                        <a:ea typeface="微軟正黑體" panose="020B0604030504040204" pitchFamily="34" charset="-120"/>
                      </a:rPr>
                    </a:b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部份</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無</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t>未</a:t>
                    </a:r>
                    <a:r>
                      <a:rPr lang="zh-TW" altLang="en-US" sz="1400" dirty="0"/>
                      <a:t>履約</a:t>
                    </a:r>
                    <a:r>
                      <a:rPr lang="en-US" altLang="zh-TW" sz="1400" dirty="0"/>
                      <a:t>)</a:t>
                    </a:r>
                    <a:endParaRPr lang="zh-TW" altLang="en-US" sz="1400" dirty="0"/>
                  </a:p>
                  <a:p>
                    <a:endParaRPr lang="zh-TW" altLang="en-US" sz="1400" dirty="0">
                      <a:latin typeface="微軟正黑體" panose="020B0604030504040204" pitchFamily="34" charset="-120"/>
                      <a:ea typeface="微軟正黑體" panose="020B0604030504040204" pitchFamily="34" charset="-120"/>
                    </a:endParaRPr>
                  </a:p>
                </p:txBody>
              </p:sp>
              <p:sp>
                <p:nvSpPr>
                  <p:cNvPr id="64" name="文字方塊 63"/>
                  <p:cNvSpPr txBox="1"/>
                  <p:nvPr/>
                </p:nvSpPr>
                <p:spPr>
                  <a:xfrm>
                    <a:off x="8279523" y="3099358"/>
                    <a:ext cx="2073499" cy="1057885"/>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存活</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未履約</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p:txBody>
              </p:sp>
              <p:sp>
                <p:nvSpPr>
                  <p:cNvPr id="65" name="文字方塊 64"/>
                  <p:cNvSpPr txBox="1"/>
                  <p:nvPr/>
                </p:nvSpPr>
                <p:spPr>
                  <a:xfrm>
                    <a:off x="6486707" y="4913343"/>
                    <a:ext cx="2966907" cy="489987"/>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存活 </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履約</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p:txBody>
              </p:sp>
              <p:sp>
                <p:nvSpPr>
                  <p:cNvPr id="66" name="矩形 65"/>
                  <p:cNvSpPr/>
                  <p:nvPr/>
                </p:nvSpPr>
                <p:spPr>
                  <a:xfrm>
                    <a:off x="6970218" y="1627503"/>
                    <a:ext cx="1922041" cy="2364685"/>
                  </a:xfrm>
                  <a:prstGeom prst="rect">
                    <a:avLst/>
                  </a:prstGeom>
                </p:spPr>
                <p:txBody>
                  <a:bodyPr wrap="square">
                    <a:spAutoFit/>
                  </a:bodyPr>
                  <a:lstStyle/>
                  <a:p>
                    <a:r>
                      <a:rPr lang="zh-TW" altLang="en-US" sz="1400" dirty="0" smtClean="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全拿 </a:t>
                    </a:r>
                    <a:r>
                      <a:rPr lang="en-US" altLang="zh-TW" sz="1400" dirty="0" smtClean="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部份</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t>(</a:t>
                    </a:r>
                    <a:r>
                      <a:rPr lang="zh-TW" altLang="en-US" sz="1400" dirty="0" smtClean="0"/>
                      <a:t>未</a:t>
                    </a:r>
                    <a:r>
                      <a:rPr lang="zh-TW" altLang="en-US" sz="1400" dirty="0"/>
                      <a:t>履約</a:t>
                    </a:r>
                    <a:r>
                      <a:rPr lang="en-US" altLang="zh-TW" sz="1400" dirty="0"/>
                      <a:t>)</a:t>
                    </a:r>
                    <a:endParaRPr lang="zh-TW" altLang="en-US" sz="1400" dirty="0"/>
                  </a:p>
                  <a:p>
                    <a:endParaRPr lang="zh-TW" altLang="en-US" sz="1400" dirty="0">
                      <a:latin typeface="微軟正黑體" panose="020B0604030504040204" pitchFamily="34" charset="-120"/>
                      <a:ea typeface="微軟正黑體" panose="020B0604030504040204" pitchFamily="34" charset="-120"/>
                    </a:endParaRPr>
                  </a:p>
                </p:txBody>
              </p:sp>
            </p:grpSp>
            <p:sp>
              <p:nvSpPr>
                <p:cNvPr id="61" name="文字方塊 60"/>
                <p:cNvSpPr txBox="1"/>
                <p:nvPr/>
              </p:nvSpPr>
              <p:spPr>
                <a:xfrm>
                  <a:off x="1530207" y="4996456"/>
                  <a:ext cx="2094569" cy="832977"/>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履約</a:t>
                  </a:r>
                  <a:r>
                    <a:rPr lang="en-US" altLang="zh-TW" sz="1400" dirty="0" smtClean="0">
                      <a:latin typeface="微軟正黑體" panose="020B0604030504040204" pitchFamily="34" charset="-120"/>
                      <a:ea typeface="微軟正黑體" panose="020B0604030504040204" pitchFamily="34" charset="-120"/>
                    </a:rPr>
                    <a:t>)</a:t>
                  </a:r>
                </a:p>
                <a:p>
                  <a:r>
                    <a:rPr lang="zh-TW" altLang="en-US" sz="1400" dirty="0" smtClean="0">
                      <a:latin typeface="微軟正黑體" panose="020B0604030504040204" pitchFamily="34" charset="-120"/>
                      <a:ea typeface="微軟正黑體" panose="020B0604030504040204" pitchFamily="34" charset="-120"/>
                    </a:rPr>
                    <a:t>不足支付</a:t>
                  </a:r>
                  <a:endParaRPr lang="zh-TW" altLang="en-US" sz="1400" dirty="0">
                    <a:latin typeface="微軟正黑體" panose="020B0604030504040204" pitchFamily="34" charset="-120"/>
                    <a:ea typeface="微軟正黑體" panose="020B0604030504040204" pitchFamily="34" charset="-120"/>
                  </a:endParaRPr>
                </a:p>
              </p:txBody>
            </p:sp>
          </p:grpSp>
          <p:sp>
            <p:nvSpPr>
              <p:cNvPr id="59" name="矩形 58"/>
              <p:cNvSpPr/>
              <p:nvPr/>
            </p:nvSpPr>
            <p:spPr>
              <a:xfrm>
                <a:off x="2822149" y="4586510"/>
                <a:ext cx="6095998" cy="794248"/>
              </a:xfrm>
              <a:prstGeom prst="rect">
                <a:avLst/>
              </a:prstGeom>
            </p:spPr>
            <p:txBody>
              <a:bodyPr>
                <a:spAutoFit/>
              </a:bodyPr>
              <a:lstStyle/>
              <a:p>
                <a:r>
                  <a:rPr lang="zh-TW" altLang="en-US" sz="1400" dirty="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a:latin typeface="微軟正黑體" panose="020B0604030504040204" pitchFamily="34" charset="-120"/>
                    <a:ea typeface="微軟正黑體" panose="020B0604030504040204" pitchFamily="34" charset="-120"/>
                  </a:rPr>
                  <a:t>部份</a:t>
                </a:r>
                <a:endParaRPr lang="en-US" altLang="zh-TW" sz="1400" dirty="0">
                  <a:latin typeface="微軟正黑體" panose="020B0604030504040204" pitchFamily="34" charset="-120"/>
                  <a:ea typeface="微軟正黑體" panose="020B0604030504040204" pitchFamily="34" charset="-120"/>
                </a:endParaRPr>
              </a:p>
              <a:p>
                <a:r>
                  <a:rPr lang="en-US" altLang="zh-TW" sz="1400" dirty="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無</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t>履約</a:t>
                </a:r>
                <a:r>
                  <a:rPr lang="en-US" altLang="zh-TW" sz="1400" dirty="0"/>
                  <a:t>)</a:t>
                </a:r>
                <a:endParaRPr lang="zh-TW" altLang="en-US" sz="1400" dirty="0"/>
              </a:p>
            </p:txBody>
          </p:sp>
        </p:grpSp>
        <p:cxnSp>
          <p:nvCxnSpPr>
            <p:cNvPr id="57" name="直線接點 56"/>
            <p:cNvCxnSpPr/>
            <p:nvPr/>
          </p:nvCxnSpPr>
          <p:spPr>
            <a:xfrm flipH="1">
              <a:off x="3186834" y="5108345"/>
              <a:ext cx="1149" cy="208933"/>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81" name="矩形 80"/>
              <p:cNvSpPr/>
              <p:nvPr/>
            </p:nvSpPr>
            <p:spPr>
              <a:xfrm>
                <a:off x="335011" y="977867"/>
                <a:ext cx="4928144"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ea typeface="Cambria Math" panose="02040503050406030204" pitchFamily="18" charset="0"/>
                            </a:rPr>
                          </m:ctrlPr>
                        </m:sSubPr>
                        <m:e>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r>
                            <a:rPr lang="en-US" altLang="zh-TW" i="1" dirty="0">
                              <a:latin typeface="Cambria Math" panose="02040503050406030204" pitchFamily="18" charset="0"/>
                              <a:ea typeface="Cambria Math" panose="02040503050406030204" pitchFamily="18" charset="0"/>
                            </a:rPr>
                            <m:t>&gt;</m:t>
                          </m:r>
                          <m:r>
                            <a:rPr lang="en-US" altLang="zh-TW" i="1">
                              <a:latin typeface="Cambria Math" panose="02040503050406030204" pitchFamily="18" charset="0"/>
                              <a:ea typeface="Cambria Math" panose="02040503050406030204" pitchFamily="18" charset="0"/>
                            </a:rPr>
                            <m:t>𝑑</m:t>
                          </m:r>
                        </m:e>
                        <m:sub>
                          <m:r>
                            <a:rPr lang="en-US" altLang="zh-TW" i="1">
                              <a:latin typeface="Cambria Math" panose="02040503050406030204" pitchFamily="18" charset="0"/>
                              <a:ea typeface="Cambria Math" panose="02040503050406030204" pitchFamily="18" charset="0"/>
                            </a:rPr>
                            <m:t>3</m:t>
                          </m:r>
                        </m:sub>
                      </m:sSub>
                      <m:r>
                        <a:rPr lang="en-US" altLang="zh-TW" i="1">
                          <a:latin typeface="Cambria Math" panose="02040503050406030204" pitchFamily="18" charset="0"/>
                          <a:ea typeface="Cambria Math" panose="02040503050406030204" pitchFamily="18" charset="0"/>
                        </a:rPr>
                        <m:t>&gt;</m:t>
                      </m:r>
                      <m:sSub>
                        <m:sSubPr>
                          <m:ctrlPr>
                            <a:rPr lang="en-US" altLang="zh-TW" i="1">
                              <a:latin typeface="Cambria Math" panose="02040503050406030204" pitchFamily="18" charset="0"/>
                              <a:ea typeface="Cambria Math" panose="02040503050406030204" pitchFamily="18" charset="0"/>
                            </a:rPr>
                          </m:ctrlPr>
                        </m:sSubPr>
                        <m:e>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5_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r>
                            <a:rPr lang="en-US" altLang="zh-TW" i="1" dirty="0">
                              <a:latin typeface="Cambria Math" panose="02040503050406030204" pitchFamily="18" charset="0"/>
                              <a:ea typeface="Cambria Math" panose="02040503050406030204" pitchFamily="18" charset="0"/>
                            </a:rPr>
                            <m:t>&gt;</m:t>
                          </m:r>
                          <m:r>
                            <a:rPr lang="en-US" altLang="zh-TW" i="1">
                              <a:latin typeface="Cambria Math" panose="02040503050406030204" pitchFamily="18" charset="0"/>
                              <a:ea typeface="Cambria Math" panose="02040503050406030204" pitchFamily="18" charset="0"/>
                            </a:rPr>
                            <m:t>𝑑</m:t>
                          </m:r>
                        </m:e>
                        <m:sub>
                          <m:r>
                            <a:rPr lang="en-US" altLang="zh-TW" i="1">
                              <a:latin typeface="Cambria Math" panose="02040503050406030204" pitchFamily="18" charset="0"/>
                              <a:ea typeface="Cambria Math" panose="02040503050406030204" pitchFamily="18" charset="0"/>
                            </a:rPr>
                            <m:t>2</m:t>
                          </m:r>
                        </m:sub>
                      </m:sSub>
                      <m:r>
                        <a:rPr lang="en-US" altLang="zh-TW" i="1">
                          <a:latin typeface="Cambria Math" panose="02040503050406030204" pitchFamily="18" charset="0"/>
                          <a:ea typeface="Cambria Math" panose="02040503050406030204" pitchFamily="18" charset="0"/>
                        </a:rPr>
                        <m:t>&gt;</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1_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81" name="矩形 80"/>
              <p:cNvSpPr>
                <a:spLocks noRot="1" noChangeAspect="1" noMove="1" noResize="1" noEditPoints="1" noAdjustHandles="1" noChangeArrowheads="1" noChangeShapeType="1" noTextEdit="1"/>
              </p:cNvSpPr>
              <p:nvPr/>
            </p:nvSpPr>
            <p:spPr>
              <a:xfrm>
                <a:off x="335011" y="977867"/>
                <a:ext cx="4928144" cy="393121"/>
              </a:xfrm>
              <a:prstGeom prst="rect">
                <a:avLst/>
              </a:prstGeom>
              <a:blipFill rotWithShape="0">
                <a:blip r:embed="rId18"/>
                <a:stretch>
                  <a:fillRect b="-307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2" name="矩形 81"/>
              <p:cNvSpPr/>
              <p:nvPr/>
            </p:nvSpPr>
            <p:spPr>
              <a:xfrm>
                <a:off x="347024" y="1336279"/>
                <a:ext cx="4432624" cy="1224118"/>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r>
                        <a:rPr lang="en-US" altLang="zh-TW" i="1">
                          <a:latin typeface="Cambria Math" panose="02040503050406030204" pitchFamily="18" charset="0"/>
                          <a:ea typeface="Cambria Math" panose="02040503050406030204" pitchFamily="18" charset="0"/>
                        </a:rPr>
                        <m:t>&gt;</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5_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en-US" altLang="zh-TW" dirty="0" smtClean="0">
                  <a:solidFill>
                    <a:schemeClr val="tx1"/>
                  </a:solidFill>
                </a:endParaRPr>
              </a:p>
              <a:p>
                <a:endParaRPr lang="en-US" altLang="zh-TW" dirty="0" smtClean="0">
                  <a:solidFill>
                    <a:schemeClr val="tx1"/>
                  </a:solidFill>
                </a:endParaRPr>
              </a:p>
              <a:p>
                <a:r>
                  <a:rPr lang="zh-TW" altLang="en-US" dirty="0"/>
                  <a:t>破產且履約時 </a:t>
                </a:r>
                <a:r>
                  <a:rPr lang="en-US" altLang="zh-TW" dirty="0"/>
                  <a:t>SB</a:t>
                </a:r>
                <a:r>
                  <a:rPr lang="zh-TW" altLang="en-US" dirty="0"/>
                  <a:t>全拿</a:t>
                </a:r>
                <a:r>
                  <a:rPr lang="en-US" altLang="zh-TW" dirty="0"/>
                  <a:t>GB</a:t>
                </a:r>
                <a:r>
                  <a:rPr lang="zh-TW" altLang="en-US" dirty="0"/>
                  <a:t>部份的情況不存在</a:t>
                </a:r>
                <a:endParaRPr lang="en-US" altLang="zh-TW" dirty="0"/>
              </a:p>
              <a:p>
                <a:endParaRPr lang="zh-TW" altLang="en-US" dirty="0">
                  <a:solidFill>
                    <a:schemeClr val="tx1"/>
                  </a:solidFill>
                </a:endParaRPr>
              </a:p>
            </p:txBody>
          </p:sp>
        </mc:Choice>
        <mc:Fallback xmlns="">
          <p:sp>
            <p:nvSpPr>
              <p:cNvPr id="82" name="矩形 81"/>
              <p:cNvSpPr>
                <a:spLocks noRot="1" noChangeAspect="1" noMove="1" noResize="1" noEditPoints="1" noAdjustHandles="1" noChangeArrowheads="1" noChangeShapeType="1" noTextEdit="1"/>
              </p:cNvSpPr>
              <p:nvPr/>
            </p:nvSpPr>
            <p:spPr>
              <a:xfrm>
                <a:off x="347024" y="1336279"/>
                <a:ext cx="4432624" cy="1224118"/>
              </a:xfrm>
              <a:prstGeom prst="rect">
                <a:avLst/>
              </a:prstGeom>
              <a:blipFill rotWithShape="0">
                <a:blip r:embed="rId19"/>
                <a:stretch>
                  <a:fillRect l="-1238" r="-55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8216874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285789" y="263900"/>
                <a:ext cx="11070465" cy="5919386"/>
              </a:xfrm>
            </p:spPr>
            <p:txBody>
              <a:bodyPr>
                <a:normAutofit/>
              </a:bodyPr>
              <a:lstStyle/>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5.</m:t>
                      </m:r>
                      <m:r>
                        <a:rPr lang="en-US" altLang="zh-TW" sz="1800" i="1" smtClean="0">
                          <a:latin typeface="Cambria Math" panose="02040503050406030204" pitchFamily="18" charset="0"/>
                        </a:rPr>
                        <m:t>𝐼𝑓</m:t>
                      </m:r>
                      <m:r>
                        <a:rPr lang="zh-TW" altLang="en-US" sz="1800" i="1">
                          <a:latin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1−</m:t>
                          </m:r>
                          <m:r>
                            <a:rPr lang="zh-TW" altLang="en-US" sz="1800" i="1">
                              <a:solidFill>
                                <a:srgbClr val="FF0000"/>
                              </a:solidFill>
                              <a:latin typeface="Cambria Math" panose="02040503050406030204" pitchFamily="18" charset="0"/>
                              <a:ea typeface="Cambria Math" panose="02040503050406030204" pitchFamily="18" charset="0"/>
                            </a:rPr>
                            <m:t>𝛼</m:t>
                          </m:r>
                        </m:e>
                      </m:d>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zh-TW" altLang="en-US" sz="1800" i="1">
                              <a:solidFill>
                                <a:srgbClr val="FF0000"/>
                              </a:solidFill>
                              <a:latin typeface="Cambria Math" panose="02040503050406030204" pitchFamily="18" charset="0"/>
                              <a:ea typeface="Cambria Math" panose="02040503050406030204" pitchFamily="18" charset="0"/>
                            </a:rPr>
                            <m:t>  </m:t>
                          </m:r>
                        </m:e>
                      </m:d>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a:solidFill>
                            <a:srgbClr val="FF0000"/>
                          </a:solidFill>
                          <a:latin typeface="Cambria Math" panose="02040503050406030204" pitchFamily="18" charset="0"/>
                          <a:ea typeface="Cambria Math" panose="02040503050406030204" pitchFamily="18" charset="0"/>
                        </a:rPr>
                        <m:t>&gt;</m:t>
                      </m:r>
                      <m:d>
                        <m:dPr>
                          <m:ctrlPr>
                            <a:rPr lang="en-US" altLang="zh-TW" sz="1800" i="1" smtClean="0">
                              <a:solidFill>
                                <a:srgbClr val="FF0000"/>
                              </a:solidFill>
                              <a:latin typeface="Cambria Math" panose="02040503050406030204" pitchFamily="18" charset="0"/>
                            </a:rPr>
                          </m:ctrlPr>
                        </m:dPr>
                        <m:e>
                          <m:r>
                            <a:rPr lang="en-US" altLang="zh-TW" sz="1800" i="1">
                              <a:solidFill>
                                <a:srgbClr val="FF0000"/>
                              </a:solidFill>
                              <a:latin typeface="Cambria Math" panose="02040503050406030204" pitchFamily="18" charset="0"/>
                            </a:rPr>
                            <m:t>1−</m:t>
                          </m:r>
                          <m:r>
                            <a:rPr lang="zh-TW" altLang="en-US" sz="1800" i="1">
                              <a:solidFill>
                                <a:srgbClr val="FF0000"/>
                              </a:solidFill>
                              <a:latin typeface="Cambria Math" panose="02040503050406030204" pitchFamily="18" charset="0"/>
                            </a:rPr>
                            <m:t>𝛼</m:t>
                          </m:r>
                        </m:e>
                      </m:d>
                      <m:r>
                        <a:rPr lang="en-US" altLang="zh-TW" sz="1800" i="1">
                          <a:solidFill>
                            <a:srgbClr val="FF0000"/>
                          </a:solidFill>
                          <a:latin typeface="Cambria Math" panose="02040503050406030204" pitchFamily="18" charset="0"/>
                        </a:rPr>
                        <m:t>𝐴</m:t>
                      </m:r>
                    </m:oMath>
                  </m:oMathPara>
                </a14:m>
                <a:endParaRPr lang="en-US" altLang="zh-TW" sz="1800" i="1" dirty="0">
                  <a:solidFill>
                    <a:srgbClr val="FF0000"/>
                  </a:solidFill>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smtClean="0">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ea typeface="Cambria Math" panose="02040503050406030204" pitchFamily="18" charset="0"/>
                            </a:rPr>
                            <m:t>&gt;</m:t>
                          </m:r>
                          <m:r>
                            <a:rPr lang="en-US" altLang="zh-TW" sz="1800" i="1" smtClean="0">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r>
                        <a:rPr lang="en-US" altLang="zh-TW" sz="1800" i="1" smtClean="0">
                          <a:latin typeface="Cambria Math" panose="02040503050406030204" pitchFamily="18" charset="0"/>
                          <a:ea typeface="Cambria Math" panose="02040503050406030204" pitchFamily="18" charset="0"/>
                        </a:rPr>
                        <m:t>&gt;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&gt;</m:t>
                          </m:r>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5_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a:latin typeface="Cambria Math" panose="02040503050406030204" pitchFamily="18" charset="0"/>
                          <a:ea typeface="Cambria Math" panose="02040503050406030204" pitchFamily="18" charset="0"/>
                        </a:rPr>
                        <m:t>&gt;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1_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a:solidFill>
                            <a:srgbClr val="FF0000"/>
                          </a:solidFill>
                          <a:latin typeface="Cambria Math" panose="02040503050406030204" pitchFamily="18" charset="0"/>
                          <a:ea typeface="Cambria Math" panose="02040503050406030204" pitchFamily="18" charset="0"/>
                        </a:rPr>
                        <m:t> </m:t>
                      </m:r>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 , </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4</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m:t>
                      </m:r>
                    </m:oMath>
                  </m:oMathPara>
                </a14:m>
                <a:endParaRPr lang="en-US" altLang="zh-TW" sz="1800" dirty="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4</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m:t>
                      </m:r>
                      <m:r>
                        <a:rPr lang="en-US" altLang="zh-TW" sz="1800" b="0" i="1" dirty="0" smtClean="0">
                          <a:latin typeface="Cambria Math" panose="02040503050406030204" pitchFamily="18" charset="0"/>
                        </a:rPr>
                        <m:t>          </m:t>
                      </m:r>
                      <m:r>
                        <a:rPr lang="zh-TW" altLang="en-US" sz="1800" i="1" dirty="0">
                          <a:latin typeface="Cambria Math" panose="02040503050406030204" pitchFamily="18" charset="0"/>
                        </a:rPr>
                        <m:t>必存在且唯一</m:t>
                      </m:r>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rPr>
                        <m:t>]</m:t>
                      </m:r>
                    </m:oMath>
                  </m:oMathPara>
                </a14:m>
                <a:endParaRPr lang="en-US" altLang="zh-TW" sz="1800" dirty="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r>
                        <a:rPr lang="en-US" altLang="zh-TW" sz="1800" i="1">
                          <a:latin typeface="Cambria Math" panose="02040503050406030204" pitchFamily="18" charset="0"/>
                          <a:ea typeface="Cambria Math" panose="02040503050406030204" pitchFamily="18" charset="0"/>
                        </a:rPr>
                        <m:t>𝑙𝑛</m:t>
                      </m:r>
                      <m:r>
                        <a:rPr lang="en-US" altLang="zh-TW" sz="1800" i="1">
                          <a:latin typeface="Cambria Math" panose="02040503050406030204" pitchFamily="18" charset="0"/>
                          <a:ea typeface="Cambria Math" panose="02040503050406030204" pitchFamily="18" charset="0"/>
                        </a:rPr>
                        <m:t>[1+</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rPr>
                        <m:t>]&lt;0</m:t>
                      </m:r>
                    </m:oMath>
                  </m:oMathPara>
                </a14:m>
                <a:endParaRPr lang="en-US" altLang="zh-TW" sz="1800" dirty="0"/>
              </a:p>
              <a:p>
                <a:pPr marL="0" indent="0">
                  <a:lnSpc>
                    <a:spcPct val="150000"/>
                  </a:lnSpc>
                  <a:buNone/>
                </a:pPr>
                <a:endParaRPr lang="en-US" altLang="zh-TW" sz="1800" dirty="0"/>
              </a:p>
              <a:p>
                <a:pPr marL="0" indent="0">
                  <a:lnSpc>
                    <a:spcPct val="150000"/>
                  </a:lnSpc>
                  <a:buNone/>
                </a:pPr>
                <a:endParaRPr lang="en-US" altLang="zh-TW" sz="1800" dirty="0"/>
              </a:p>
              <a:p>
                <a:pPr marL="0" indent="0">
                  <a:lnSpc>
                    <a:spcPct val="150000"/>
                  </a:lnSpc>
                  <a:buNone/>
                </a:pPr>
                <a:endParaRPr lang="zh-TW" altLang="en-US" sz="18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285789" y="263900"/>
                <a:ext cx="11070465" cy="5919386"/>
              </a:xfrm>
              <a:blipFill rotWithShape="0">
                <a:blip r:embed="rId2"/>
                <a:stretch>
                  <a:fillRect/>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29</a:t>
            </a:fld>
            <a:endParaRPr lang="zh-TW" altLang="en-US"/>
          </a:p>
        </p:txBody>
      </p:sp>
      <p:grpSp>
        <p:nvGrpSpPr>
          <p:cNvPr id="39" name="群組 38"/>
          <p:cNvGrpSpPr/>
          <p:nvPr/>
        </p:nvGrpSpPr>
        <p:grpSpPr>
          <a:xfrm>
            <a:off x="323038" y="3751175"/>
            <a:ext cx="5713918" cy="2881419"/>
            <a:chOff x="283335" y="3385237"/>
            <a:chExt cx="5713918" cy="2881419"/>
          </a:xfrm>
        </p:grpSpPr>
        <p:grpSp>
          <p:nvGrpSpPr>
            <p:cNvPr id="36" name="群組 35"/>
            <p:cNvGrpSpPr/>
            <p:nvPr/>
          </p:nvGrpSpPr>
          <p:grpSpPr>
            <a:xfrm>
              <a:off x="283335" y="3385237"/>
              <a:ext cx="5713918" cy="2881419"/>
              <a:chOff x="61744" y="3586892"/>
              <a:chExt cx="5713918" cy="2881419"/>
            </a:xfrm>
          </p:grpSpPr>
          <p:grpSp>
            <p:nvGrpSpPr>
              <p:cNvPr id="5" name="群組 4"/>
              <p:cNvGrpSpPr/>
              <p:nvPr/>
            </p:nvGrpSpPr>
            <p:grpSpPr>
              <a:xfrm>
                <a:off x="61744" y="3586892"/>
                <a:ext cx="5713918" cy="2881419"/>
                <a:chOff x="0" y="1939009"/>
                <a:chExt cx="11674217" cy="4373996"/>
              </a:xfrm>
            </p:grpSpPr>
            <p:grpSp>
              <p:nvGrpSpPr>
                <p:cNvPr id="6" name="群組 5"/>
                <p:cNvGrpSpPr/>
                <p:nvPr/>
              </p:nvGrpSpPr>
              <p:grpSpPr>
                <a:xfrm>
                  <a:off x="0" y="1939009"/>
                  <a:ext cx="11674217" cy="4373996"/>
                  <a:chOff x="121202" y="1336013"/>
                  <a:chExt cx="11722286" cy="4587280"/>
                </a:xfrm>
              </p:grpSpPr>
              <p:grpSp>
                <p:nvGrpSpPr>
                  <p:cNvPr id="8" name="群組 7"/>
                  <p:cNvGrpSpPr/>
                  <p:nvPr/>
                </p:nvGrpSpPr>
                <p:grpSpPr>
                  <a:xfrm>
                    <a:off x="121202" y="1336013"/>
                    <a:ext cx="11722286" cy="4587280"/>
                    <a:chOff x="290561" y="1344196"/>
                    <a:chExt cx="11722286" cy="4587280"/>
                  </a:xfrm>
                </p:grpSpPr>
                <p:grpSp>
                  <p:nvGrpSpPr>
                    <p:cNvPr id="10" name="群組 9"/>
                    <p:cNvGrpSpPr/>
                    <p:nvPr/>
                  </p:nvGrpSpPr>
                  <p:grpSpPr>
                    <a:xfrm>
                      <a:off x="290561" y="1344196"/>
                      <a:ext cx="11722286" cy="4587280"/>
                      <a:chOff x="170784" y="1514808"/>
                      <a:chExt cx="11722286" cy="4587280"/>
                    </a:xfrm>
                  </p:grpSpPr>
                  <p:grpSp>
                    <p:nvGrpSpPr>
                      <p:cNvPr id="15" name="群組 14"/>
                      <p:cNvGrpSpPr/>
                      <p:nvPr/>
                    </p:nvGrpSpPr>
                    <p:grpSpPr>
                      <a:xfrm>
                        <a:off x="170784" y="1514808"/>
                        <a:ext cx="11722286" cy="4533224"/>
                        <a:chOff x="1257711" y="1585147"/>
                        <a:chExt cx="11722286" cy="4533224"/>
                      </a:xfrm>
                    </p:grpSpPr>
                    <p:cxnSp>
                      <p:nvCxnSpPr>
                        <p:cNvPr id="18" name="直線接點 17"/>
                        <p:cNvCxnSpPr/>
                        <p:nvPr/>
                      </p:nvCxnSpPr>
                      <p:spPr>
                        <a:xfrm>
                          <a:off x="2386303" y="4341066"/>
                          <a:ext cx="2523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群組 18"/>
                        <p:cNvGrpSpPr/>
                        <p:nvPr/>
                      </p:nvGrpSpPr>
                      <p:grpSpPr>
                        <a:xfrm>
                          <a:off x="1257711" y="1585147"/>
                          <a:ext cx="11722286" cy="4533224"/>
                          <a:chOff x="22701" y="1571079"/>
                          <a:chExt cx="11722286" cy="4533224"/>
                        </a:xfrm>
                      </p:grpSpPr>
                      <mc:AlternateContent xmlns:mc="http://schemas.openxmlformats.org/markup-compatibility/2006" xmlns:a14="http://schemas.microsoft.com/office/drawing/2010/main">
                        <mc:Choice Requires="a14">
                          <p:sp>
                            <p:nvSpPr>
                              <p:cNvPr id="20" name="文字方塊 19"/>
                              <p:cNvSpPr txBox="1"/>
                              <p:nvPr/>
                            </p:nvSpPr>
                            <p:spPr>
                              <a:xfrm>
                                <a:off x="10817482" y="5595149"/>
                                <a:ext cx="927505" cy="4356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𝑉</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𝑇</m:t>
                                      </m:r>
                                      <m:r>
                                        <a:rPr lang="en-US" altLang="zh-TW" sz="1400" b="0" i="1" smtClean="0">
                                          <a:latin typeface="Cambria Math" panose="02040503050406030204" pitchFamily="18" charset="0"/>
                                        </a:rPr>
                                        <m:t>)</m:t>
                                      </m:r>
                                    </m:oMath>
                                  </m:oMathPara>
                                </a14:m>
                                <a:endParaRPr lang="zh-TW" altLang="en-US" sz="1400" dirty="0"/>
                              </a:p>
                            </p:txBody>
                          </p:sp>
                        </mc:Choice>
                        <mc:Fallback xmlns="">
                          <p:sp>
                            <p:nvSpPr>
                              <p:cNvPr id="19" name="文字方塊 18"/>
                              <p:cNvSpPr txBox="1">
                                <a:spLocks noRot="1" noChangeAspect="1" noMove="1" noResize="1" noEditPoints="1" noAdjustHandles="1" noChangeArrowheads="1" noChangeShapeType="1" noTextEdit="1"/>
                              </p:cNvSpPr>
                              <p:nvPr/>
                            </p:nvSpPr>
                            <p:spPr>
                              <a:xfrm>
                                <a:off x="10817482" y="5595149"/>
                                <a:ext cx="955005" cy="492443"/>
                              </a:xfrm>
                              <a:prstGeom prst="rect">
                                <a:avLst/>
                              </a:prstGeom>
                              <a:blipFill rotWithShape="0">
                                <a:blip r:embed="rId15"/>
                                <a:stretch>
                                  <a:fillRect/>
                                </a:stretch>
                              </a:blipFill>
                            </p:spPr>
                            <p:txBody>
                              <a:bodyPr/>
                              <a:lstStyle/>
                              <a:p>
                                <a:r>
                                  <a:rPr lang="zh-TW" altLang="en-US">
                                    <a:noFill/>
                                  </a:rPr>
                                  <a:t> </a:t>
                                </a:r>
                              </a:p>
                            </p:txBody>
                          </p:sp>
                        </mc:Fallback>
                      </mc:AlternateContent>
                      <p:cxnSp>
                        <p:nvCxnSpPr>
                          <p:cNvPr id="21" name="直線接點 20"/>
                          <p:cNvCxnSpPr/>
                          <p:nvPr/>
                        </p:nvCxnSpPr>
                        <p:spPr>
                          <a:xfrm>
                            <a:off x="1510056" y="4335215"/>
                            <a:ext cx="8914104" cy="0"/>
                          </a:xfrm>
                          <a:prstGeom prst="line">
                            <a:avLst/>
                          </a:prstGeom>
                          <a:ln w="38100">
                            <a:solidFill>
                              <a:schemeClr val="accent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p:nvPr/>
                        </p:nvCxnSpPr>
                        <p:spPr>
                          <a:xfrm flipV="1">
                            <a:off x="1257711" y="6095809"/>
                            <a:ext cx="9559771" cy="8494"/>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直線單箭頭接點 22"/>
                          <p:cNvCxnSpPr/>
                          <p:nvPr/>
                        </p:nvCxnSpPr>
                        <p:spPr>
                          <a:xfrm flipV="1">
                            <a:off x="1257711" y="2278968"/>
                            <a:ext cx="0" cy="3821543"/>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文字方塊 23"/>
                              <p:cNvSpPr txBox="1"/>
                              <p:nvPr/>
                            </p:nvSpPr>
                            <p:spPr>
                              <a:xfrm>
                                <a:off x="723519" y="1571079"/>
                                <a:ext cx="786538" cy="6222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𝐺</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𝑇</m:t>
                                      </m:r>
                                      <m:r>
                                        <a:rPr lang="en-US" altLang="zh-TW" sz="1400" b="0" i="1" smtClean="0">
                                          <a:latin typeface="Cambria Math" panose="02040503050406030204" pitchFamily="18" charset="0"/>
                                        </a:rPr>
                                        <m:t>)</m:t>
                                      </m:r>
                                    </m:oMath>
                                  </m:oMathPara>
                                </a14:m>
                                <a:endParaRPr lang="zh-TW" altLang="en-US" sz="1400" dirty="0"/>
                              </a:p>
                            </p:txBody>
                          </p:sp>
                        </mc:Choice>
                        <mc:Fallback xmlns="">
                          <p:sp>
                            <p:nvSpPr>
                              <p:cNvPr id="56" name="文字方塊 55"/>
                              <p:cNvSpPr txBox="1">
                                <a:spLocks noRot="1" noChangeAspect="1" noMove="1" noResize="1" noEditPoints="1" noAdjustHandles="1" noChangeArrowheads="1" noChangeShapeType="1" noTextEdit="1"/>
                              </p:cNvSpPr>
                              <p:nvPr/>
                            </p:nvSpPr>
                            <p:spPr>
                              <a:xfrm>
                                <a:off x="723518" y="1571079"/>
                                <a:ext cx="786538" cy="584775"/>
                              </a:xfrm>
                              <a:prstGeom prst="rect">
                                <a:avLst/>
                              </a:prstGeom>
                              <a:blipFill rotWithShape="0">
                                <a:blip r:embed="rId16"/>
                                <a:stretch>
                                  <a:fillRect r="-1705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5" name="文字方塊 24"/>
                              <p:cNvSpPr txBox="1"/>
                              <p:nvPr/>
                            </p:nvSpPr>
                            <p:spPr>
                              <a:xfrm>
                                <a:off x="22701" y="4019223"/>
                                <a:ext cx="909246" cy="4356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𝐺</m:t>
                                      </m:r>
                                      <m:r>
                                        <a:rPr lang="en-US" altLang="zh-TW" sz="1400" b="0" i="1" smtClean="0">
                                          <a:latin typeface="Cambria Math" panose="02040503050406030204" pitchFamily="18" charset="0"/>
                                        </a:rPr>
                                        <m:t>(0)</m:t>
                                      </m:r>
                                    </m:oMath>
                                  </m:oMathPara>
                                </a14:m>
                                <a:endParaRPr lang="zh-TW" altLang="en-US" sz="1400" dirty="0"/>
                              </a:p>
                            </p:txBody>
                          </p:sp>
                        </mc:Choice>
                        <mc:Fallback xmlns="">
                          <p:sp>
                            <p:nvSpPr>
                              <p:cNvPr id="58" name="文字方塊 57"/>
                              <p:cNvSpPr txBox="1">
                                <a:spLocks noRot="1" noChangeAspect="1" noMove="1" noResize="1" noEditPoints="1" noAdjustHandles="1" noChangeArrowheads="1" noChangeShapeType="1" noTextEdit="1"/>
                              </p:cNvSpPr>
                              <p:nvPr/>
                            </p:nvSpPr>
                            <p:spPr>
                              <a:xfrm>
                                <a:off x="22701" y="4019222"/>
                                <a:ext cx="936538" cy="492443"/>
                              </a:xfrm>
                              <a:prstGeom prst="rect">
                                <a:avLst/>
                              </a:prstGeom>
                              <a:blipFill rotWithShape="0">
                                <a:blip r:embed="rId17"/>
                                <a:stretch>
                                  <a:fillRect/>
                                </a:stretch>
                              </a:blipFill>
                            </p:spPr>
                            <p:txBody>
                              <a:bodyPr/>
                              <a:lstStyle/>
                              <a:p>
                                <a:r>
                                  <a:rPr lang="zh-TW" altLang="en-US">
                                    <a:noFill/>
                                  </a:rPr>
                                  <a:t> </a:t>
                                </a:r>
                              </a:p>
                            </p:txBody>
                          </p:sp>
                        </mc:Fallback>
                      </mc:AlternateContent>
                      <p:cxnSp>
                        <p:nvCxnSpPr>
                          <p:cNvPr id="26" name="直線接點 25"/>
                          <p:cNvCxnSpPr/>
                          <p:nvPr/>
                        </p:nvCxnSpPr>
                        <p:spPr>
                          <a:xfrm>
                            <a:off x="6702358" y="4326998"/>
                            <a:ext cx="0" cy="176059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flipH="1">
                            <a:off x="6780784" y="2543699"/>
                            <a:ext cx="3634511" cy="175383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a:off x="4649035" y="2315011"/>
                            <a:ext cx="11722" cy="2048035"/>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cxnSp>
                    <p:nvCxnSpPr>
                      <p:cNvPr id="16" name="直線接點 15"/>
                      <p:cNvCxnSpPr/>
                      <p:nvPr/>
                    </p:nvCxnSpPr>
                    <p:spPr>
                      <a:xfrm>
                        <a:off x="6984252" y="5446601"/>
                        <a:ext cx="1060115" cy="527878"/>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a:off x="1449851" y="4285877"/>
                        <a:ext cx="3371065" cy="1816211"/>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11" name="文字方塊 10"/>
                    <p:cNvSpPr txBox="1"/>
                    <p:nvPr/>
                  </p:nvSpPr>
                  <p:spPr>
                    <a:xfrm>
                      <a:off x="2529598" y="2179594"/>
                      <a:ext cx="1991233" cy="2364685"/>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
                      </a:r>
                      <a:br>
                        <a:rPr lang="en-US" altLang="zh-TW" sz="1400" dirty="0" smtClean="0">
                          <a:latin typeface="微軟正黑體" panose="020B0604030504040204" pitchFamily="34" charset="-120"/>
                          <a:ea typeface="微軟正黑體" panose="020B0604030504040204" pitchFamily="34" charset="-120"/>
                        </a:rPr>
                      </a:b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部份</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無</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t>未</a:t>
                      </a:r>
                      <a:r>
                        <a:rPr lang="zh-TW" altLang="en-US" sz="1400" dirty="0"/>
                        <a:t>履約</a:t>
                      </a:r>
                      <a:r>
                        <a:rPr lang="en-US" altLang="zh-TW" sz="1400" dirty="0"/>
                        <a:t>)</a:t>
                      </a:r>
                      <a:endParaRPr lang="zh-TW" altLang="en-US" sz="1400" dirty="0"/>
                    </a:p>
                    <a:p>
                      <a:endParaRPr lang="zh-TW" altLang="en-US" sz="1400" dirty="0">
                        <a:latin typeface="微軟正黑體" panose="020B0604030504040204" pitchFamily="34" charset="-120"/>
                        <a:ea typeface="微軟正黑體" panose="020B0604030504040204" pitchFamily="34" charset="-120"/>
                      </a:endParaRPr>
                    </a:p>
                  </p:txBody>
                </p:sp>
                <p:sp>
                  <p:nvSpPr>
                    <p:cNvPr id="12" name="文字方塊 11"/>
                    <p:cNvSpPr txBox="1"/>
                    <p:nvPr/>
                  </p:nvSpPr>
                  <p:spPr>
                    <a:xfrm>
                      <a:off x="8907835" y="3078278"/>
                      <a:ext cx="2073500" cy="1057885"/>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存活</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未履約</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p:txBody>
                </p:sp>
                <p:sp>
                  <p:nvSpPr>
                    <p:cNvPr id="13" name="文字方塊 12"/>
                    <p:cNvSpPr txBox="1"/>
                    <p:nvPr/>
                  </p:nvSpPr>
                  <p:spPr>
                    <a:xfrm>
                      <a:off x="7716247" y="4648399"/>
                      <a:ext cx="2966907" cy="489987"/>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存活 </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履約</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p:txBody>
                </p:sp>
                <p:sp>
                  <p:nvSpPr>
                    <p:cNvPr id="14" name="矩形 13"/>
                    <p:cNvSpPr/>
                    <p:nvPr/>
                  </p:nvSpPr>
                  <p:spPr>
                    <a:xfrm>
                      <a:off x="5966607" y="1917739"/>
                      <a:ext cx="1922041" cy="2364685"/>
                    </a:xfrm>
                    <a:prstGeom prst="rect">
                      <a:avLst/>
                    </a:prstGeom>
                  </p:spPr>
                  <p:txBody>
                    <a:bodyPr wrap="square">
                      <a:spAutoFit/>
                    </a:bodyPr>
                    <a:lstStyle/>
                    <a:p>
                      <a:r>
                        <a:rPr lang="zh-TW" altLang="en-US" sz="1400" dirty="0" smtClean="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全拿 </a:t>
                      </a:r>
                      <a:r>
                        <a:rPr lang="en-US" altLang="zh-TW" sz="1400" dirty="0" smtClean="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部份</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t>(</a:t>
                      </a:r>
                      <a:r>
                        <a:rPr lang="zh-TW" altLang="en-US" sz="1400" dirty="0" smtClean="0"/>
                        <a:t>未</a:t>
                      </a:r>
                      <a:r>
                        <a:rPr lang="zh-TW" altLang="en-US" sz="1400" dirty="0"/>
                        <a:t>履約</a:t>
                      </a:r>
                      <a:r>
                        <a:rPr lang="en-US" altLang="zh-TW" sz="1400" dirty="0"/>
                        <a:t>)</a:t>
                      </a:r>
                      <a:endParaRPr lang="zh-TW" altLang="en-US" sz="1400" dirty="0"/>
                    </a:p>
                    <a:p>
                      <a:endParaRPr lang="zh-TW" altLang="en-US" sz="1400" dirty="0">
                        <a:latin typeface="微軟正黑體" panose="020B0604030504040204" pitchFamily="34" charset="-120"/>
                        <a:ea typeface="微軟正黑體" panose="020B0604030504040204" pitchFamily="34" charset="-120"/>
                      </a:endParaRPr>
                    </a:p>
                  </p:txBody>
                </p:sp>
              </p:grpSp>
              <p:sp>
                <p:nvSpPr>
                  <p:cNvPr id="9" name="文字方塊 8"/>
                  <p:cNvSpPr txBox="1"/>
                  <p:nvPr/>
                </p:nvSpPr>
                <p:spPr>
                  <a:xfrm>
                    <a:off x="1313655" y="5090316"/>
                    <a:ext cx="2094569" cy="832977"/>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履約</a:t>
                    </a:r>
                    <a:r>
                      <a:rPr lang="en-US" altLang="zh-TW" sz="1400" dirty="0" smtClean="0">
                        <a:latin typeface="微軟正黑體" panose="020B0604030504040204" pitchFamily="34" charset="-120"/>
                        <a:ea typeface="微軟正黑體" panose="020B0604030504040204" pitchFamily="34" charset="-120"/>
                      </a:rPr>
                      <a:t>)</a:t>
                    </a:r>
                  </a:p>
                  <a:p>
                    <a:r>
                      <a:rPr lang="zh-TW" altLang="en-US" sz="1400" dirty="0" smtClean="0">
                        <a:latin typeface="微軟正黑體" panose="020B0604030504040204" pitchFamily="34" charset="-120"/>
                        <a:ea typeface="微軟正黑體" panose="020B0604030504040204" pitchFamily="34" charset="-120"/>
                      </a:rPr>
                      <a:t>不足支付</a:t>
                    </a:r>
                    <a:endParaRPr lang="zh-TW" altLang="en-US" sz="1400" dirty="0">
                      <a:latin typeface="微軟正黑體" panose="020B0604030504040204" pitchFamily="34" charset="-120"/>
                      <a:ea typeface="微軟正黑體" panose="020B0604030504040204" pitchFamily="34" charset="-120"/>
                    </a:endParaRPr>
                  </a:p>
                </p:txBody>
              </p:sp>
            </p:grpSp>
            <p:sp>
              <p:nvSpPr>
                <p:cNvPr id="7" name="矩形 6"/>
                <p:cNvSpPr/>
                <p:nvPr/>
              </p:nvSpPr>
              <p:spPr>
                <a:xfrm>
                  <a:off x="3792592" y="5259602"/>
                  <a:ext cx="6095998" cy="794248"/>
                </a:xfrm>
                <a:prstGeom prst="rect">
                  <a:avLst/>
                </a:prstGeom>
              </p:spPr>
              <p:txBody>
                <a:bodyPr>
                  <a:spAutoFit/>
                </a:bodyPr>
                <a:lstStyle/>
                <a:p>
                  <a:r>
                    <a:rPr lang="zh-TW" altLang="en-US" sz="1400" dirty="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a:latin typeface="微軟正黑體" panose="020B0604030504040204" pitchFamily="34" charset="-120"/>
                      <a:ea typeface="微軟正黑體" panose="020B0604030504040204" pitchFamily="34" charset="-120"/>
                    </a:rPr>
                    <a:t>部份</a:t>
                  </a:r>
                  <a:endParaRPr lang="en-US" altLang="zh-TW" sz="1400" dirty="0">
                    <a:latin typeface="微軟正黑體" panose="020B0604030504040204" pitchFamily="34" charset="-120"/>
                    <a:ea typeface="微軟正黑體" panose="020B0604030504040204" pitchFamily="34" charset="-120"/>
                  </a:endParaRPr>
                </a:p>
                <a:p>
                  <a:r>
                    <a:rPr lang="en-US" altLang="zh-TW" sz="1400" dirty="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無</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t>履約</a:t>
                  </a:r>
                  <a:r>
                    <a:rPr lang="en-US" altLang="zh-TW" sz="1400" dirty="0"/>
                    <a:t>)</a:t>
                  </a:r>
                  <a:endParaRPr lang="zh-TW" altLang="en-US" sz="1400" dirty="0"/>
                </a:p>
              </p:txBody>
            </p:sp>
          </p:grpSp>
          <p:cxnSp>
            <p:nvCxnSpPr>
              <p:cNvPr id="31" name="直線接點 30"/>
              <p:cNvCxnSpPr/>
              <p:nvPr/>
            </p:nvCxnSpPr>
            <p:spPr>
              <a:xfrm>
                <a:off x="2328407" y="5340617"/>
                <a:ext cx="983387" cy="658433"/>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38" name="文字方塊 37"/>
            <p:cNvSpPr txBox="1"/>
            <p:nvPr/>
          </p:nvSpPr>
          <p:spPr>
            <a:xfrm>
              <a:off x="2680156" y="5105008"/>
              <a:ext cx="1079548" cy="646331"/>
            </a:xfrm>
            <a:prstGeom prst="rect">
              <a:avLst/>
            </a:prstGeom>
            <a:noFill/>
          </p:spPr>
          <p:txBody>
            <a:bodyPr wrap="square" rtlCol="0">
              <a:spAutoFit/>
            </a:bodyPr>
            <a:lstStyle/>
            <a:p>
              <a:r>
                <a:rPr lang="zh-TW" altLang="en-US" sz="1200" dirty="0">
                  <a:latin typeface="微軟正黑體" panose="020B0604030504040204" pitchFamily="34" charset="-120"/>
                  <a:ea typeface="微軟正黑體" panose="020B0604030504040204" pitchFamily="34" charset="-120"/>
                </a:rPr>
                <a:t>破產 </a:t>
              </a:r>
              <a:r>
                <a:rPr lang="en-US" altLang="zh-TW" sz="1200" dirty="0">
                  <a:latin typeface="微軟正黑體" panose="020B0604030504040204" pitchFamily="34" charset="-120"/>
                  <a:ea typeface="微軟正黑體" panose="020B0604030504040204" pitchFamily="34" charset="-120"/>
                </a:rPr>
                <a:t>SB</a:t>
              </a:r>
              <a:r>
                <a:rPr lang="zh-TW" altLang="en-US" sz="1200" dirty="0">
                  <a:latin typeface="微軟正黑體" panose="020B0604030504040204" pitchFamily="34" charset="-120"/>
                  <a:ea typeface="微軟正黑體" panose="020B0604030504040204" pitchFamily="34" charset="-120"/>
                </a:rPr>
                <a:t>全拿 </a:t>
              </a:r>
              <a:r>
                <a:rPr lang="en-US" altLang="zh-TW" sz="1200" dirty="0">
                  <a:latin typeface="微軟正黑體" panose="020B0604030504040204" pitchFamily="34" charset="-120"/>
                  <a:ea typeface="微軟正黑體" panose="020B0604030504040204" pitchFamily="34" charset="-120"/>
                </a:rPr>
                <a:t>GB</a:t>
              </a:r>
              <a:r>
                <a:rPr lang="zh-TW" altLang="en-US" sz="1200" dirty="0" smtClean="0">
                  <a:latin typeface="微軟正黑體" panose="020B0604030504040204" pitchFamily="34" charset="-120"/>
                  <a:ea typeface="微軟正黑體" panose="020B0604030504040204" pitchFamily="34" charset="-120"/>
                </a:rPr>
                <a:t>部份</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latin typeface="微軟正黑體" panose="020B0604030504040204" pitchFamily="34" charset="-120"/>
                  <a:ea typeface="微軟正黑體" panose="020B0604030504040204" pitchFamily="34" charset="-120"/>
                </a:rPr>
                <a:t>履約</a:t>
              </a:r>
              <a:r>
                <a:rPr lang="en-US" altLang="zh-TW" sz="1200" dirty="0" smtClean="0">
                  <a:latin typeface="微軟正黑體" panose="020B0604030504040204" pitchFamily="34" charset="-120"/>
                  <a:ea typeface="微軟正黑體" panose="020B0604030504040204" pitchFamily="34" charset="-120"/>
                </a:rPr>
                <a:t>)</a:t>
              </a:r>
              <a:endParaRPr lang="en-US" altLang="zh-TW" sz="1200" dirty="0">
                <a:latin typeface="微軟正黑體" panose="020B0604030504040204" pitchFamily="34" charset="-120"/>
                <a:ea typeface="微軟正黑體" panose="020B0604030504040204" pitchFamily="34" charset="-120"/>
              </a:endParaRPr>
            </a:p>
            <a:p>
              <a:endParaRPr lang="zh-TW" altLang="en-US" sz="1200" dirty="0"/>
            </a:p>
          </p:txBody>
        </p:sp>
      </p:grpSp>
      <p:grpSp>
        <p:nvGrpSpPr>
          <p:cNvPr id="94" name="群組 93"/>
          <p:cNvGrpSpPr/>
          <p:nvPr/>
        </p:nvGrpSpPr>
        <p:grpSpPr>
          <a:xfrm>
            <a:off x="5597021" y="1697344"/>
            <a:ext cx="7216757" cy="4887941"/>
            <a:chOff x="5502044" y="282912"/>
            <a:chExt cx="7216757" cy="4887941"/>
          </a:xfrm>
        </p:grpSpPr>
        <p:grpSp>
          <p:nvGrpSpPr>
            <p:cNvPr id="40" name="群組 39"/>
            <p:cNvGrpSpPr/>
            <p:nvPr/>
          </p:nvGrpSpPr>
          <p:grpSpPr>
            <a:xfrm>
              <a:off x="5502044" y="282912"/>
              <a:ext cx="7216757" cy="4887941"/>
              <a:chOff x="3961656" y="1696523"/>
              <a:chExt cx="7216757" cy="4887941"/>
            </a:xfrm>
          </p:grpSpPr>
          <p:grpSp>
            <p:nvGrpSpPr>
              <p:cNvPr id="41" name="群組 40"/>
              <p:cNvGrpSpPr/>
              <p:nvPr/>
            </p:nvGrpSpPr>
            <p:grpSpPr>
              <a:xfrm>
                <a:off x="3961656" y="1696523"/>
                <a:ext cx="7216757" cy="4887941"/>
                <a:chOff x="3768473" y="1825700"/>
                <a:chExt cx="7216757" cy="4887941"/>
              </a:xfrm>
            </p:grpSpPr>
            <p:cxnSp>
              <p:nvCxnSpPr>
                <p:cNvPr id="43" name="直線接點 42"/>
                <p:cNvCxnSpPr/>
                <p:nvPr/>
              </p:nvCxnSpPr>
              <p:spPr>
                <a:xfrm>
                  <a:off x="4993048" y="4453183"/>
                  <a:ext cx="4843641" cy="2890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矩形 43"/>
                    <p:cNvSpPr/>
                    <p:nvPr/>
                  </p:nvSpPr>
                  <p:spPr>
                    <a:xfrm>
                      <a:off x="3768473" y="4187226"/>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99" name="矩形 98"/>
                    <p:cNvSpPr>
                      <a:spLocks noRot="1" noChangeAspect="1" noMove="1" noResize="1" noEditPoints="1" noAdjustHandles="1" noChangeArrowheads="1" noChangeShapeType="1" noTextEdit="1"/>
                    </p:cNvSpPr>
                    <p:nvPr/>
                  </p:nvSpPr>
                  <p:spPr>
                    <a:xfrm>
                      <a:off x="3768473" y="4187226"/>
                      <a:ext cx="1240788" cy="393121"/>
                    </a:xfrm>
                    <a:prstGeom prst="rect">
                      <a:avLst/>
                    </a:prstGeom>
                    <a:blipFill rotWithShape="0">
                      <a:blip r:embed="rId3"/>
                      <a:stretch>
                        <a:fillRect b="-3125"/>
                      </a:stretch>
                    </a:blipFill>
                  </p:spPr>
                  <p:txBody>
                    <a:bodyPr/>
                    <a:lstStyle/>
                    <a:p>
                      <a:r>
                        <a:rPr lang="zh-TW" altLang="en-US">
                          <a:noFill/>
                        </a:rPr>
                        <a:t> </a:t>
                      </a:r>
                    </a:p>
                  </p:txBody>
                </p:sp>
              </mc:Fallback>
            </mc:AlternateContent>
            <p:grpSp>
              <p:nvGrpSpPr>
                <p:cNvPr id="45" name="群組 44"/>
                <p:cNvGrpSpPr/>
                <p:nvPr/>
              </p:nvGrpSpPr>
              <p:grpSpPr>
                <a:xfrm>
                  <a:off x="3777221" y="1825700"/>
                  <a:ext cx="7208009" cy="4887941"/>
                  <a:chOff x="3777221" y="1825700"/>
                  <a:chExt cx="7208009" cy="4887941"/>
                </a:xfrm>
              </p:grpSpPr>
              <p:grpSp>
                <p:nvGrpSpPr>
                  <p:cNvPr id="46" name="群組 45"/>
                  <p:cNvGrpSpPr/>
                  <p:nvPr/>
                </p:nvGrpSpPr>
                <p:grpSpPr>
                  <a:xfrm>
                    <a:off x="3777221" y="1825700"/>
                    <a:ext cx="7208009" cy="4636087"/>
                    <a:chOff x="3335900" y="2389714"/>
                    <a:chExt cx="7208009" cy="4636087"/>
                  </a:xfrm>
                </p:grpSpPr>
                <p:cxnSp>
                  <p:nvCxnSpPr>
                    <p:cNvPr id="50" name="直線接點 49"/>
                    <p:cNvCxnSpPr/>
                    <p:nvPr/>
                  </p:nvCxnSpPr>
                  <p:spPr>
                    <a:xfrm flipH="1" flipV="1">
                      <a:off x="6546544" y="2829273"/>
                      <a:ext cx="22078" cy="412856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51" name="群組 50"/>
                    <p:cNvGrpSpPr/>
                    <p:nvPr/>
                  </p:nvGrpSpPr>
                  <p:grpSpPr>
                    <a:xfrm>
                      <a:off x="3335900" y="2389714"/>
                      <a:ext cx="7208009" cy="4636087"/>
                      <a:chOff x="3335900" y="2389714"/>
                      <a:chExt cx="7208009" cy="4636087"/>
                    </a:xfrm>
                  </p:grpSpPr>
                  <p:grpSp>
                    <p:nvGrpSpPr>
                      <p:cNvPr id="57" name="群組 56"/>
                      <p:cNvGrpSpPr/>
                      <p:nvPr/>
                    </p:nvGrpSpPr>
                    <p:grpSpPr>
                      <a:xfrm>
                        <a:off x="4364618" y="2389714"/>
                        <a:ext cx="6179291" cy="4568125"/>
                        <a:chOff x="4779230" y="2696830"/>
                        <a:chExt cx="5798805" cy="4403376"/>
                      </a:xfrm>
                    </p:grpSpPr>
                    <p:grpSp>
                      <p:nvGrpSpPr>
                        <p:cNvPr id="58" name="群組 57"/>
                        <p:cNvGrpSpPr/>
                        <p:nvPr/>
                      </p:nvGrpSpPr>
                      <p:grpSpPr>
                        <a:xfrm>
                          <a:off x="5239731" y="2696830"/>
                          <a:ext cx="5338304" cy="4370067"/>
                          <a:chOff x="5638976" y="3195950"/>
                          <a:chExt cx="5338304" cy="4044720"/>
                        </a:xfrm>
                      </p:grpSpPr>
                      <mc:AlternateContent xmlns:mc="http://schemas.openxmlformats.org/markup-compatibility/2006" xmlns:a14="http://schemas.microsoft.com/office/drawing/2010/main">
                        <mc:Choice Requires="a14">
                          <p:sp>
                            <p:nvSpPr>
                              <p:cNvPr id="65" name="文字方塊 64"/>
                              <p:cNvSpPr txBox="1"/>
                              <p:nvPr/>
                            </p:nvSpPr>
                            <p:spPr>
                              <a:xfrm>
                                <a:off x="7365643" y="4158776"/>
                                <a:ext cx="463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3</m:t>
                                          </m:r>
                                        </m:sub>
                                      </m:sSub>
                                    </m:oMath>
                                  </m:oMathPara>
                                </a14:m>
                                <a:endParaRPr lang="zh-TW" altLang="en-US" dirty="0"/>
                              </a:p>
                            </p:txBody>
                          </p:sp>
                        </mc:Choice>
                        <mc:Fallback xmlns="">
                          <p:sp>
                            <p:nvSpPr>
                              <p:cNvPr id="65" name="文字方塊 64"/>
                              <p:cNvSpPr txBox="1">
                                <a:spLocks noRot="1" noChangeAspect="1" noMove="1" noResize="1" noEditPoints="1" noAdjustHandles="1" noChangeArrowheads="1" noChangeShapeType="1" noTextEdit="1"/>
                              </p:cNvSpPr>
                              <p:nvPr/>
                            </p:nvSpPr>
                            <p:spPr>
                              <a:xfrm>
                                <a:off x="7365643" y="4158776"/>
                                <a:ext cx="463650" cy="369332"/>
                              </a:xfrm>
                              <a:prstGeom prst="rect">
                                <a:avLst/>
                              </a:prstGeom>
                              <a:blipFill rotWithShape="0">
                                <a:blip r:embed="rId18"/>
                                <a:stretch>
                                  <a:fillRect/>
                                </a:stretch>
                              </a:blipFill>
                            </p:spPr>
                            <p:txBody>
                              <a:bodyPr/>
                              <a:lstStyle/>
                              <a:p>
                                <a:r>
                                  <a:rPr lang="zh-TW" altLang="en-US">
                                    <a:noFill/>
                                  </a:rPr>
                                  <a:t> </a:t>
                                </a:r>
                              </a:p>
                            </p:txBody>
                          </p:sp>
                        </mc:Fallback>
                      </mc:AlternateContent>
                      <p:grpSp>
                        <p:nvGrpSpPr>
                          <p:cNvPr id="66" name="群組 65"/>
                          <p:cNvGrpSpPr/>
                          <p:nvPr/>
                        </p:nvGrpSpPr>
                        <p:grpSpPr>
                          <a:xfrm>
                            <a:off x="5638976" y="3195950"/>
                            <a:ext cx="5338304" cy="4044720"/>
                            <a:chOff x="5638976" y="3195950"/>
                            <a:chExt cx="5338304" cy="4044720"/>
                          </a:xfrm>
                        </p:grpSpPr>
                        <p:cxnSp>
                          <p:nvCxnSpPr>
                            <p:cNvPr id="67" name="直線接點 66"/>
                            <p:cNvCxnSpPr/>
                            <p:nvPr/>
                          </p:nvCxnSpPr>
                          <p:spPr>
                            <a:xfrm>
                              <a:off x="7337102" y="4008133"/>
                              <a:ext cx="7922" cy="1553944"/>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68" name="群組 67"/>
                            <p:cNvGrpSpPr/>
                            <p:nvPr/>
                          </p:nvGrpSpPr>
                          <p:grpSpPr>
                            <a:xfrm>
                              <a:off x="5638976" y="3195950"/>
                              <a:ext cx="5338304" cy="4044720"/>
                              <a:chOff x="5252610" y="3320131"/>
                              <a:chExt cx="5338304" cy="4044720"/>
                            </a:xfrm>
                          </p:grpSpPr>
                          <p:grpSp>
                            <p:nvGrpSpPr>
                              <p:cNvPr id="70" name="群組 69"/>
                              <p:cNvGrpSpPr/>
                              <p:nvPr/>
                            </p:nvGrpSpPr>
                            <p:grpSpPr>
                              <a:xfrm>
                                <a:off x="5252610" y="3320131"/>
                                <a:ext cx="5338304" cy="4044720"/>
                                <a:chOff x="5828593" y="3418604"/>
                                <a:chExt cx="5338304" cy="4044720"/>
                              </a:xfrm>
                            </p:grpSpPr>
                            <p:grpSp>
                              <p:nvGrpSpPr>
                                <p:cNvPr id="73" name="群組 72"/>
                                <p:cNvGrpSpPr/>
                                <p:nvPr/>
                              </p:nvGrpSpPr>
                              <p:grpSpPr>
                                <a:xfrm>
                                  <a:off x="5828593" y="3418604"/>
                                  <a:ext cx="5338304" cy="4044720"/>
                                  <a:chOff x="5828593" y="3418604"/>
                                  <a:chExt cx="5338304" cy="4044720"/>
                                </a:xfrm>
                              </p:grpSpPr>
                              <p:grpSp>
                                <p:nvGrpSpPr>
                                  <p:cNvPr id="75" name="群組 74"/>
                                  <p:cNvGrpSpPr/>
                                  <p:nvPr/>
                                </p:nvGrpSpPr>
                                <p:grpSpPr>
                                  <a:xfrm>
                                    <a:off x="5828593" y="3583124"/>
                                    <a:ext cx="5338304" cy="3880200"/>
                                    <a:chOff x="5815714" y="3789186"/>
                                    <a:chExt cx="5338304" cy="3880200"/>
                                  </a:xfrm>
                                </p:grpSpPr>
                                <p:cxnSp>
                                  <p:nvCxnSpPr>
                                    <p:cNvPr id="80" name="直線單箭頭接點 79"/>
                                    <p:cNvCxnSpPr/>
                                    <p:nvPr/>
                                  </p:nvCxnSpPr>
                                  <p:spPr>
                                    <a:xfrm>
                                      <a:off x="6005372" y="5981032"/>
                                      <a:ext cx="4246416" cy="210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直線單箭頭接點 80"/>
                                    <p:cNvCxnSpPr/>
                                    <p:nvPr/>
                                  </p:nvCxnSpPr>
                                  <p:spPr>
                                    <a:xfrm flipH="1" flipV="1">
                                      <a:off x="8419296" y="4145759"/>
                                      <a:ext cx="16749" cy="34474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2" name="文字方塊 81"/>
                                        <p:cNvSpPr txBox="1"/>
                                        <p:nvPr/>
                                      </p:nvSpPr>
                                      <p:spPr>
                                        <a:xfrm>
                                          <a:off x="9797656" y="5982777"/>
                                          <a:ext cx="1356362" cy="1070899"/>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       </m:t>
                                                    </m:r>
                                                    <m:r>
                                                      <a:rPr lang="en-US" altLang="zh-TW" b="0" i="1" smtClean="0">
                                                        <a:latin typeface="Cambria Math" panose="02040503050406030204" pitchFamily="18" charset="0"/>
                                                      </a:rPr>
                                                      <m:t>𝑏</m:t>
                                                    </m:r>
                                                  </m:e>
                                                  <m:sub>
                                                    <m:r>
                                                      <a:rPr lang="en-US" altLang="zh-TW" b="0" i="1" smtClean="0">
                                                        <a:latin typeface="Cambria Math" panose="02040503050406030204" pitchFamily="18" charset="0"/>
                                                      </a:rPr>
                                                      <m:t>1</m:t>
                                                    </m:r>
                                                    <m:r>
                                                      <a:rPr lang="zh-TW" altLang="en-US" i="1">
                                                        <a:latin typeface="Cambria Math" panose="02040503050406030204" pitchFamily="18" charset="0"/>
                                                      </a:rPr>
                                                      <m:t> </m:t>
                                                    </m:r>
                                                  </m:sub>
                                                </m:sSub>
                                                <m:r>
                                                  <a:rPr lang="zh-TW" altLang="en-US" i="1">
                                                    <a:latin typeface="Cambria Math" panose="02040503050406030204" pitchFamily="18" charset="0"/>
                                                  </a:rPr>
                                                  <m:t> </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m:t>
                                                </m:r>
                                                <m:r>
                                                  <a:rPr lang="zh-TW" altLang="en-US" i="1">
                                                    <a:latin typeface="Cambria Math" panose="02040503050406030204" pitchFamily="18" charset="0"/>
                                                  </a:rPr>
                                                  <m:t>履約</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zh-TW" altLang="en-US" i="1">
                                                    <a:latin typeface="Cambria Math" panose="02040503050406030204" pitchFamily="18" charset="0"/>
                                                  </a:rPr>
                                                  <m:t>邊界</m:t>
                                                </m:r>
                                              </m:oMath>
                                            </m:oMathPara>
                                          </a14:m>
                                          <a:endParaRPr lang="en-US" altLang="zh-TW" i="1" dirty="0" smtClean="0">
                                            <a:latin typeface="Cambria Math" panose="02040503050406030204" pitchFamily="18" charset="0"/>
                                          </a:endParaRPr>
                                        </a:p>
                                        <a:p>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r>
                                                <a:rPr lang="en-US" altLang="zh-TW" i="1" smtClean="0">
                                                  <a:latin typeface="Cambria Math" panose="02040503050406030204" pitchFamily="18" charset="0"/>
                                                </a:rPr>
                                                <m:t>=</m:t>
                                              </m:r>
                                              <m:r>
                                                <a:rPr lang="en-US" altLang="zh-TW" i="1">
                                                  <a:latin typeface="Cambria Math" panose="02040503050406030204" pitchFamily="18" charset="0"/>
                                                </a:rPr>
                                                <m:t>0</m:t>
                                              </m:r>
                                            </m:oMath>
                                          </a14:m>
                                          <a:r>
                                            <a:rPr lang="en-US" altLang="zh-TW" dirty="0" smtClean="0"/>
                                            <a:t>)</a:t>
                                          </a:r>
                                          <a:endParaRPr lang="zh-TW" altLang="en-US" dirty="0"/>
                                        </a:p>
                                      </p:txBody>
                                    </p:sp>
                                  </mc:Choice>
                                  <mc:Fallback xmlns="">
                                    <p:sp>
                                      <p:nvSpPr>
                                        <p:cNvPr id="82" name="文字方塊 81"/>
                                        <p:cNvSpPr txBox="1">
                                          <a:spLocks noRot="1" noChangeAspect="1" noMove="1" noResize="1" noEditPoints="1" noAdjustHandles="1" noChangeArrowheads="1" noChangeShapeType="1" noTextEdit="1"/>
                                        </p:cNvSpPr>
                                        <p:nvPr/>
                                      </p:nvSpPr>
                                      <p:spPr>
                                        <a:xfrm>
                                          <a:off x="9797656" y="5982777"/>
                                          <a:ext cx="1356362" cy="1070899"/>
                                        </a:xfrm>
                                        <a:prstGeom prst="rect">
                                          <a:avLst/>
                                        </a:prstGeom>
                                        <a:blipFill rotWithShape="0">
                                          <a:blip r:embed="rId19"/>
                                          <a:stretch>
                                            <a:fillRect l="-1266" b="-7107"/>
                                          </a:stretch>
                                        </a:blipFill>
                                      </p:spPr>
                                      <p:txBody>
                                        <a:bodyPr/>
                                        <a:lstStyle/>
                                        <a:p>
                                          <a:r>
                                            <a:rPr lang="zh-TW" altLang="en-US">
                                              <a:noFill/>
                                            </a:rPr>
                                            <a:t> </a:t>
                                          </a:r>
                                        </a:p>
                                      </p:txBody>
                                    </p:sp>
                                  </mc:Fallback>
                                </mc:AlternateContent>
                                <p:cxnSp>
                                  <p:nvCxnSpPr>
                                    <p:cNvPr id="83" name="直線接點 82"/>
                                    <p:cNvCxnSpPr/>
                                    <p:nvPr/>
                                  </p:nvCxnSpPr>
                                  <p:spPr>
                                    <a:xfrm>
                                      <a:off x="5815714" y="5955542"/>
                                      <a:ext cx="4137231" cy="35459"/>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4" name="矩形 83"/>
                                        <p:cNvSpPr/>
                                        <p:nvPr/>
                                      </p:nvSpPr>
                                      <p:spPr>
                                        <a:xfrm>
                                          <a:off x="8187982" y="3789186"/>
                                          <a:ext cx="4626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oMath>
                                            </m:oMathPara>
                                          </a14:m>
                                          <a:endParaRPr lang="zh-TW" altLang="en-US" dirty="0"/>
                                        </a:p>
                                      </p:txBody>
                                    </p:sp>
                                  </mc:Choice>
                                  <mc:Fallback xmlns="">
                                    <p:sp>
                                      <p:nvSpPr>
                                        <p:cNvPr id="45" name="矩形 44"/>
                                        <p:cNvSpPr>
                                          <a:spLocks noRot="1" noChangeAspect="1" noMove="1" noResize="1" noEditPoints="1" noAdjustHandles="1" noChangeArrowheads="1" noChangeShapeType="1" noTextEdit="1"/>
                                        </p:cNvSpPr>
                                        <p:nvPr/>
                                      </p:nvSpPr>
                                      <p:spPr>
                                        <a:xfrm>
                                          <a:off x="8187982" y="3789186"/>
                                          <a:ext cx="462626" cy="369332"/>
                                        </a:xfrm>
                                        <a:prstGeom prst="rect">
                                          <a:avLst/>
                                        </a:prstGeom>
                                        <a:blipFill rotWithShape="0">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5" name="矩形 84"/>
                                        <p:cNvSpPr/>
                                        <p:nvPr/>
                                      </p:nvSpPr>
                                      <p:spPr>
                                        <a:xfrm>
                                          <a:off x="7807523" y="7300054"/>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2</m:t>
                                                    </m:r>
                                                  </m:sub>
                                                </m:sSub>
                                              </m:oMath>
                                            </m:oMathPara>
                                          </a14:m>
                                          <a:endParaRPr lang="zh-TW" altLang="en-US" dirty="0"/>
                                        </a:p>
                                      </p:txBody>
                                    </p:sp>
                                  </mc:Choice>
                                  <mc:Fallback xmlns="">
                                    <p:sp>
                                      <p:nvSpPr>
                                        <p:cNvPr id="85" name="矩形 84"/>
                                        <p:cNvSpPr>
                                          <a:spLocks noRot="1" noChangeAspect="1" noMove="1" noResize="1" noEditPoints="1" noAdjustHandles="1" noChangeArrowheads="1" noChangeShapeType="1" noTextEdit="1"/>
                                        </p:cNvSpPr>
                                        <p:nvPr/>
                                      </p:nvSpPr>
                                      <p:spPr>
                                        <a:xfrm>
                                          <a:off x="7807523" y="7300054"/>
                                          <a:ext cx="477951" cy="369332"/>
                                        </a:xfrm>
                                        <a:prstGeom prst="rect">
                                          <a:avLst/>
                                        </a:prstGeom>
                                        <a:blipFill rotWithShape="0">
                                          <a:blip r:embed="rId20"/>
                                          <a:stretch>
                                            <a:fillRect/>
                                          </a:stretch>
                                        </a:blipFill>
                                      </p:spPr>
                                      <p:txBody>
                                        <a:bodyPr/>
                                        <a:lstStyle/>
                                        <a:p>
                                          <a:r>
                                            <a:rPr lang="zh-TW" altLang="en-US">
                                              <a:noFill/>
                                            </a:rPr>
                                            <a:t> </a:t>
                                          </a:r>
                                        </a:p>
                                      </p:txBody>
                                    </p:sp>
                                  </mc:Fallback>
                                </mc:AlternateContent>
                                <p:cxnSp>
                                  <p:nvCxnSpPr>
                                    <p:cNvPr id="86" name="直線接點 85"/>
                                    <p:cNvCxnSpPr/>
                                    <p:nvPr/>
                                  </p:nvCxnSpPr>
                                  <p:spPr>
                                    <a:xfrm>
                                      <a:off x="8196495" y="5991026"/>
                                      <a:ext cx="15058" cy="163316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76" name="直線接點 75"/>
                                  <p:cNvCxnSpPr/>
                                  <p:nvPr/>
                                </p:nvCxnSpPr>
                                <p:spPr>
                                  <a:xfrm flipH="1" flipV="1">
                                    <a:off x="7133333" y="3815662"/>
                                    <a:ext cx="21228" cy="3647662"/>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7" name="矩形 76"/>
                                      <p:cNvSpPr/>
                                      <p:nvPr/>
                                    </p:nvSpPr>
                                    <p:spPr>
                                      <a:xfrm>
                                        <a:off x="6536828" y="3418604"/>
                                        <a:ext cx="1235466"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1_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77" name="矩形 76"/>
                                      <p:cNvSpPr>
                                        <a:spLocks noRot="1" noChangeAspect="1" noMove="1" noResize="1" noEditPoints="1" noAdjustHandles="1" noChangeArrowheads="1" noChangeShapeType="1" noTextEdit="1"/>
                                      </p:cNvSpPr>
                                      <p:nvPr/>
                                    </p:nvSpPr>
                                    <p:spPr>
                                      <a:xfrm>
                                        <a:off x="6536828" y="3418604"/>
                                        <a:ext cx="1235466" cy="393121"/>
                                      </a:xfrm>
                                      <a:prstGeom prst="rect">
                                        <a:avLst/>
                                      </a:prstGeom>
                                      <a:blipFill rotWithShape="0">
                                        <a:blip r:embed="rId21"/>
                                        <a:stretch>
                                          <a:fillRect/>
                                        </a:stretch>
                                      </a:blipFill>
                                    </p:spPr>
                                    <p:txBody>
                                      <a:bodyPr/>
                                      <a:lstStyle/>
                                      <a:p>
                                        <a:r>
                                          <a:rPr lang="zh-TW" altLang="en-US">
                                            <a:noFill/>
                                          </a:rPr>
                                          <a:t> </a:t>
                                        </a:r>
                                      </a:p>
                                    </p:txBody>
                                  </p:sp>
                                </mc:Fallback>
                              </mc:AlternateContent>
                              <p:sp>
                                <p:nvSpPr>
                                  <p:cNvPr id="78" name="手繪多邊形 77"/>
                                  <p:cNvSpPr/>
                                  <p:nvPr/>
                                </p:nvSpPr>
                                <p:spPr>
                                  <a:xfrm>
                                    <a:off x="8208124" y="5040740"/>
                                    <a:ext cx="2217544" cy="720028"/>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79" name="矩形 78"/>
                                      <p:cNvSpPr/>
                                      <p:nvPr/>
                                    </p:nvSpPr>
                                    <p:spPr>
                                      <a:xfrm>
                                        <a:off x="9636007" y="4727393"/>
                                        <a:ext cx="47263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1</m:t>
                                                  </m:r>
                                                </m:sub>
                                              </m:sSub>
                                            </m:oMath>
                                          </m:oMathPara>
                                        </a14:m>
                                        <a:endParaRPr lang="zh-TW" altLang="en-US" dirty="0"/>
                                      </a:p>
                                    </p:txBody>
                                  </p:sp>
                                </mc:Choice>
                                <mc:Fallback xmlns="">
                                  <p:sp>
                                    <p:nvSpPr>
                                      <p:cNvPr id="40" name="矩形 39"/>
                                      <p:cNvSpPr>
                                        <a:spLocks noRot="1" noChangeAspect="1" noMove="1" noResize="1" noEditPoints="1" noAdjustHandles="1" noChangeArrowheads="1" noChangeShapeType="1" noTextEdit="1"/>
                                      </p:cNvSpPr>
                                      <p:nvPr/>
                                    </p:nvSpPr>
                                    <p:spPr>
                                      <a:xfrm>
                                        <a:off x="9636007" y="4727393"/>
                                        <a:ext cx="472630" cy="369332"/>
                                      </a:xfrm>
                                      <a:prstGeom prst="rect">
                                        <a:avLst/>
                                      </a:prstGeom>
                                      <a:blipFill rotWithShape="0">
                                        <a:blip r:embed="rId9"/>
                                        <a:stretch>
                                          <a:fillRect/>
                                        </a:stretch>
                                      </a:blipFill>
                                    </p:spPr>
                                    <p:txBody>
                                      <a:bodyPr/>
                                      <a:lstStyle/>
                                      <a:p>
                                        <a:r>
                                          <a:rPr lang="zh-TW" altLang="en-US">
                                            <a:noFill/>
                                          </a:rPr>
                                          <a:t> </a:t>
                                        </a:r>
                                      </a:p>
                                    </p:txBody>
                                  </p:sp>
                                </mc:Fallback>
                              </mc:AlternateContent>
                            </p:grpSp>
                            <p:sp>
                              <p:nvSpPr>
                                <p:cNvPr id="74" name="手繪多邊形 73"/>
                                <p:cNvSpPr/>
                                <p:nvPr/>
                              </p:nvSpPr>
                              <p:spPr>
                                <a:xfrm>
                                  <a:off x="7238298" y="5755888"/>
                                  <a:ext cx="969826" cy="1658714"/>
                                </a:xfrm>
                                <a:custGeom>
                                  <a:avLst/>
                                  <a:gdLst>
                                    <a:gd name="connsiteX0" fmla="*/ 0 w 655156"/>
                                    <a:gd name="connsiteY0" fmla="*/ 1028584 h 1028584"/>
                                    <a:gd name="connsiteX1" fmla="*/ 90152 w 655156"/>
                                    <a:gd name="connsiteY1" fmla="*/ 680854 h 1028584"/>
                                    <a:gd name="connsiteX2" fmla="*/ 270456 w 655156"/>
                                    <a:gd name="connsiteY2" fmla="*/ 371761 h 1028584"/>
                                    <a:gd name="connsiteX3" fmla="*/ 489397 w 655156"/>
                                    <a:gd name="connsiteY3" fmla="*/ 127062 h 1028584"/>
                                    <a:gd name="connsiteX4" fmla="*/ 643944 w 655156"/>
                                    <a:gd name="connsiteY4" fmla="*/ 11153 h 1028584"/>
                                    <a:gd name="connsiteX5" fmla="*/ 631065 w 655156"/>
                                    <a:gd name="connsiteY5" fmla="*/ 11153 h 10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156" h="1028584">
                                      <a:moveTo>
                                        <a:pt x="0" y="1028584"/>
                                      </a:moveTo>
                                      <a:cubicBezTo>
                                        <a:pt x="22538" y="909454"/>
                                        <a:pt x="45076" y="790324"/>
                                        <a:pt x="90152" y="680854"/>
                                      </a:cubicBezTo>
                                      <a:cubicBezTo>
                                        <a:pt x="135228" y="571384"/>
                                        <a:pt x="203915" y="464060"/>
                                        <a:pt x="270456" y="371761"/>
                                      </a:cubicBezTo>
                                      <a:cubicBezTo>
                                        <a:pt x="336997" y="279462"/>
                                        <a:pt x="427149" y="187163"/>
                                        <a:pt x="489397" y="127062"/>
                                      </a:cubicBezTo>
                                      <a:cubicBezTo>
                                        <a:pt x="551645" y="66961"/>
                                        <a:pt x="620333" y="30471"/>
                                        <a:pt x="643944" y="11153"/>
                                      </a:cubicBezTo>
                                      <a:cubicBezTo>
                                        <a:pt x="667555" y="-8165"/>
                                        <a:pt x="649310" y="1494"/>
                                        <a:pt x="631065" y="11153"/>
                                      </a:cubicBezTo>
                                    </a:path>
                                  </a:pathLst>
                                </a:cu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71" name="文字方塊 70"/>
                              <p:cNvSpPr txBox="1"/>
                              <p:nvPr/>
                            </p:nvSpPr>
                            <p:spPr>
                              <a:xfrm>
                                <a:off x="7852163" y="6095898"/>
                                <a:ext cx="1504982" cy="329507"/>
                              </a:xfrm>
                              <a:prstGeom prst="rect">
                                <a:avLst/>
                              </a:prstGeom>
                              <a:noFill/>
                            </p:spPr>
                            <p:txBody>
                              <a:bodyPr wrap="square" rtlCol="0">
                                <a:spAutoFit/>
                              </a:bodyPr>
                              <a:lstStyle/>
                              <a:p>
                                <a:r>
                                  <a:rPr lang="zh-TW" altLang="en-US" dirty="0" smtClean="0"/>
                                  <a:t>存活 </a:t>
                                </a:r>
                                <a:r>
                                  <a:rPr lang="en-US" altLang="zh-TW" dirty="0" smtClean="0"/>
                                  <a:t>(</a:t>
                                </a:r>
                                <a:r>
                                  <a:rPr lang="zh-TW" altLang="en-US" dirty="0" smtClean="0"/>
                                  <a:t>履約</a:t>
                                </a:r>
                                <a:r>
                                  <a:rPr lang="en-US" altLang="zh-TW" dirty="0" smtClean="0"/>
                                  <a:t>)</a:t>
                                </a:r>
                                <a:endParaRPr lang="zh-TW" altLang="en-US" dirty="0"/>
                              </a:p>
                            </p:txBody>
                          </p:sp>
                          <p:sp>
                            <p:nvSpPr>
                              <p:cNvPr id="72" name="文字方塊 71"/>
                              <p:cNvSpPr txBox="1"/>
                              <p:nvPr/>
                            </p:nvSpPr>
                            <p:spPr>
                              <a:xfrm>
                                <a:off x="7537782" y="4052660"/>
                                <a:ext cx="1036572" cy="1110966"/>
                              </a:xfrm>
                              <a:prstGeom prst="rect">
                                <a:avLst/>
                              </a:prstGeom>
                              <a:noFill/>
                            </p:spPr>
                            <p:txBody>
                              <a:bodyPr wrap="square" rtlCol="0">
                                <a:spAutoFit/>
                              </a:bodyPr>
                              <a:lstStyle/>
                              <a:p>
                                <a:r>
                                  <a:rPr lang="zh-TW" altLang="en-US" dirty="0" smtClean="0"/>
                                  <a:t>破產</a:t>
                                </a:r>
                                <a:endParaRPr lang="en-US" altLang="zh-TW" dirty="0" smtClean="0"/>
                              </a:p>
                              <a:p>
                                <a:r>
                                  <a:rPr lang="en-US" altLang="zh-TW" dirty="0" smtClean="0"/>
                                  <a:t>SB</a:t>
                                </a:r>
                                <a:r>
                                  <a:rPr lang="zh-TW" altLang="en-US" dirty="0" smtClean="0"/>
                                  <a:t>全拿</a:t>
                                </a:r>
                                <a:endParaRPr lang="en-US" altLang="zh-TW" dirty="0" smtClean="0"/>
                              </a:p>
                              <a:p>
                                <a:r>
                                  <a:rPr lang="en-US" altLang="zh-TW" dirty="0" smtClean="0"/>
                                  <a:t>GB</a:t>
                                </a:r>
                                <a:r>
                                  <a:rPr lang="zh-TW" altLang="en-US" dirty="0" smtClean="0"/>
                                  <a:t>部份</a:t>
                                </a:r>
                                <a:endParaRPr lang="en-US" altLang="zh-TW" dirty="0" smtClean="0"/>
                              </a:p>
                              <a:p>
                                <a:r>
                                  <a:rPr lang="zh-TW" altLang="en-US" dirty="0" smtClean="0"/>
                                  <a:t>未</a:t>
                                </a:r>
                                <a:r>
                                  <a:rPr lang="zh-TW" altLang="en-US" dirty="0"/>
                                  <a:t>履約</a:t>
                                </a:r>
                              </a:p>
                            </p:txBody>
                          </p:sp>
                        </p:grpSp>
                        <p:sp>
                          <p:nvSpPr>
                            <p:cNvPr id="69" name="文字方塊 68"/>
                            <p:cNvSpPr txBox="1"/>
                            <p:nvPr/>
                          </p:nvSpPr>
                          <p:spPr>
                            <a:xfrm flipH="1">
                              <a:off x="6140216" y="4008133"/>
                              <a:ext cx="1468648" cy="1110966"/>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破產</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SB</a:t>
                              </a:r>
                              <a:r>
                                <a:rPr lang="zh-TW" altLang="en-US" dirty="0" smtClean="0">
                                  <a:latin typeface="微軟正黑體" panose="020B0604030504040204" pitchFamily="34" charset="-120"/>
                                  <a:ea typeface="微軟正黑體" panose="020B0604030504040204" pitchFamily="34" charset="-120"/>
                                </a:rPr>
                                <a:t>部分</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GB</a:t>
                              </a:r>
                              <a:r>
                                <a:rPr lang="zh-TW" altLang="en-US" dirty="0" smtClean="0">
                                  <a:latin typeface="微軟正黑體" panose="020B0604030504040204" pitchFamily="34" charset="-120"/>
                                  <a:ea typeface="微軟正黑體" panose="020B0604030504040204" pitchFamily="34" charset="-120"/>
                                </a:rPr>
                                <a:t>無</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未</a:t>
                              </a:r>
                              <a:r>
                                <a:rPr lang="zh-TW" altLang="en-US" dirty="0">
                                  <a:latin typeface="微軟正黑體" panose="020B0604030504040204" pitchFamily="34" charset="-120"/>
                                  <a:ea typeface="微軟正黑體" panose="020B0604030504040204" pitchFamily="34" charset="-120"/>
                                </a:rPr>
                                <a:t>履約</a:t>
                              </a:r>
                              <a:endParaRPr lang="zh-TW" altLang="en-US" dirty="0"/>
                            </a:p>
                          </p:txBody>
                        </p:sp>
                      </p:grpSp>
                    </p:grpSp>
                    <p:cxnSp>
                      <p:nvCxnSpPr>
                        <p:cNvPr id="59" name="直線接點 58"/>
                        <p:cNvCxnSpPr/>
                        <p:nvPr/>
                      </p:nvCxnSpPr>
                      <p:spPr>
                        <a:xfrm flipH="1" flipV="1">
                          <a:off x="8127705" y="3140688"/>
                          <a:ext cx="26713" cy="3959518"/>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0" name="矩形 59"/>
                            <p:cNvSpPr/>
                            <p:nvPr/>
                          </p:nvSpPr>
                          <p:spPr>
                            <a:xfrm>
                              <a:off x="7945705" y="2833271"/>
                              <a:ext cx="1240789"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60" name="矩形 59"/>
                            <p:cNvSpPr>
                              <a:spLocks noRot="1" noChangeAspect="1" noMove="1" noResize="1" noEditPoints="1" noAdjustHandles="1" noChangeArrowheads="1" noChangeShapeType="1" noTextEdit="1"/>
                            </p:cNvSpPr>
                            <p:nvPr/>
                          </p:nvSpPr>
                          <p:spPr>
                            <a:xfrm>
                              <a:off x="7945705" y="2833271"/>
                              <a:ext cx="1240789" cy="393121"/>
                            </a:xfrm>
                            <a:prstGeom prst="rect">
                              <a:avLst/>
                            </a:prstGeom>
                            <a:blipFill rotWithShape="0">
                              <a:blip r:embed="rId2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2" name="矩形 61"/>
                            <p:cNvSpPr/>
                            <p:nvPr/>
                          </p:nvSpPr>
                          <p:spPr>
                            <a:xfrm>
                              <a:off x="7130379" y="5610839"/>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4</m:t>
                                        </m:r>
                                      </m:sub>
                                    </m:sSub>
                                  </m:oMath>
                                </m:oMathPara>
                              </a14:m>
                              <a:endParaRPr lang="zh-TW" altLang="en-US" dirty="0"/>
                            </a:p>
                          </p:txBody>
                        </p:sp>
                      </mc:Choice>
                      <mc:Fallback xmlns="">
                        <p:sp>
                          <p:nvSpPr>
                            <p:cNvPr id="62" name="矩形 61"/>
                            <p:cNvSpPr>
                              <a:spLocks noRot="1" noChangeAspect="1" noMove="1" noResize="1" noEditPoints="1" noAdjustHandles="1" noChangeArrowheads="1" noChangeShapeType="1" noTextEdit="1"/>
                            </p:cNvSpPr>
                            <p:nvPr/>
                          </p:nvSpPr>
                          <p:spPr>
                            <a:xfrm>
                              <a:off x="7130379" y="5610839"/>
                              <a:ext cx="477951" cy="369332"/>
                            </a:xfrm>
                            <a:prstGeom prst="rect">
                              <a:avLst/>
                            </a:prstGeom>
                            <a:blipFill rotWithShape="0">
                              <a:blip r:embed="rId23"/>
                              <a:stretch>
                                <a:fillRect/>
                              </a:stretch>
                            </a:blipFill>
                          </p:spPr>
                          <p:txBody>
                            <a:bodyPr/>
                            <a:lstStyle/>
                            <a:p>
                              <a:r>
                                <a:rPr lang="zh-TW" altLang="en-US">
                                  <a:noFill/>
                                </a:rPr>
                                <a:t> </a:t>
                              </a:r>
                            </a:p>
                          </p:txBody>
                        </p:sp>
                      </mc:Fallback>
                    </mc:AlternateContent>
                    <p:sp>
                      <p:nvSpPr>
                        <p:cNvPr id="63" name="手繪多邊形 62"/>
                        <p:cNvSpPr/>
                        <p:nvPr/>
                      </p:nvSpPr>
                      <p:spPr>
                        <a:xfrm>
                          <a:off x="4779230" y="4873953"/>
                          <a:ext cx="2176530" cy="371881"/>
                        </a:xfrm>
                        <a:custGeom>
                          <a:avLst/>
                          <a:gdLst>
                            <a:gd name="connsiteX0" fmla="*/ 0 w 2176530"/>
                            <a:gd name="connsiteY0" fmla="*/ 0 h 334851"/>
                            <a:gd name="connsiteX1" fmla="*/ 1004552 w 2176530"/>
                            <a:gd name="connsiteY1" fmla="*/ 103031 h 334851"/>
                            <a:gd name="connsiteX2" fmla="*/ 1687133 w 2176530"/>
                            <a:gd name="connsiteY2" fmla="*/ 206062 h 334851"/>
                            <a:gd name="connsiteX3" fmla="*/ 2176530 w 2176530"/>
                            <a:gd name="connsiteY3" fmla="*/ 334851 h 334851"/>
                          </a:gdLst>
                          <a:ahLst/>
                          <a:cxnLst>
                            <a:cxn ang="0">
                              <a:pos x="connsiteX0" y="connsiteY0"/>
                            </a:cxn>
                            <a:cxn ang="0">
                              <a:pos x="connsiteX1" y="connsiteY1"/>
                            </a:cxn>
                            <a:cxn ang="0">
                              <a:pos x="connsiteX2" y="connsiteY2"/>
                            </a:cxn>
                            <a:cxn ang="0">
                              <a:pos x="connsiteX3" y="connsiteY3"/>
                            </a:cxn>
                          </a:cxnLst>
                          <a:rect l="l" t="t" r="r" b="b"/>
                          <a:pathLst>
                            <a:path w="2176530" h="334851">
                              <a:moveTo>
                                <a:pt x="0" y="0"/>
                              </a:moveTo>
                              <a:lnTo>
                                <a:pt x="1004552" y="103031"/>
                              </a:lnTo>
                              <a:cubicBezTo>
                                <a:pt x="1285741" y="137375"/>
                                <a:pt x="1491803" y="167425"/>
                                <a:pt x="1687133" y="206062"/>
                              </a:cubicBezTo>
                              <a:cubicBezTo>
                                <a:pt x="1882463" y="244699"/>
                                <a:pt x="2029496" y="289775"/>
                                <a:pt x="2176530" y="334851"/>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文字方塊 63"/>
                        <p:cNvSpPr txBox="1"/>
                        <p:nvPr/>
                      </p:nvSpPr>
                      <p:spPr>
                        <a:xfrm flipH="1">
                          <a:off x="5867963" y="5462092"/>
                          <a:ext cx="1468648" cy="504350"/>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部分</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  GB</a:t>
                          </a:r>
                          <a:r>
                            <a:rPr lang="zh-TW" altLang="en-US" sz="1400" dirty="0" smtClean="0">
                              <a:latin typeface="微軟正黑體" panose="020B0604030504040204" pitchFamily="34" charset="-120"/>
                              <a:ea typeface="微軟正黑體" panose="020B0604030504040204" pitchFamily="34" charset="-120"/>
                            </a:rPr>
                            <a:t>無 履約</a:t>
                          </a:r>
                          <a:endParaRPr lang="zh-TW" altLang="en-US" sz="1400" dirty="0"/>
                        </a:p>
                      </p:txBody>
                    </p:sp>
                  </p:grpSp>
                  <p:cxnSp>
                    <p:nvCxnSpPr>
                      <p:cNvPr id="53" name="直線接點 52"/>
                      <p:cNvCxnSpPr/>
                      <p:nvPr/>
                    </p:nvCxnSpPr>
                    <p:spPr>
                      <a:xfrm>
                        <a:off x="4602985" y="4580485"/>
                        <a:ext cx="4937894" cy="1433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4" name="矩形 53"/>
                          <p:cNvSpPr/>
                          <p:nvPr/>
                        </p:nvSpPr>
                        <p:spPr>
                          <a:xfrm>
                            <a:off x="3335900" y="4321263"/>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78" name="矩形 77"/>
                          <p:cNvSpPr>
                            <a:spLocks noRot="1" noChangeAspect="1" noMove="1" noResize="1" noEditPoints="1" noAdjustHandles="1" noChangeArrowheads="1" noChangeShapeType="1" noTextEdit="1"/>
                          </p:cNvSpPr>
                          <p:nvPr/>
                        </p:nvSpPr>
                        <p:spPr>
                          <a:xfrm>
                            <a:off x="3335900" y="4321263"/>
                            <a:ext cx="1240788" cy="393121"/>
                          </a:xfrm>
                          <a:prstGeom prst="rect">
                            <a:avLst/>
                          </a:prstGeom>
                          <a:blipFill rotWithShape="0">
                            <a:blip r:embed="rId12"/>
                            <a:stretch>
                              <a:fillRect b="-3125"/>
                            </a:stretch>
                          </a:blipFill>
                        </p:spPr>
                        <p:txBody>
                          <a:bodyPr/>
                          <a:lstStyle/>
                          <a:p>
                            <a:r>
                              <a:rPr lang="zh-TW" altLang="en-US">
                                <a:noFill/>
                              </a:rPr>
                              <a:t> </a:t>
                            </a:r>
                          </a:p>
                        </p:txBody>
                      </p:sp>
                    </mc:Fallback>
                  </mc:AlternateContent>
                  <p:sp>
                    <p:nvSpPr>
                      <p:cNvPr id="55" name="手繪多邊形 54"/>
                      <p:cNvSpPr/>
                      <p:nvPr/>
                    </p:nvSpPr>
                    <p:spPr>
                      <a:xfrm rot="4451408">
                        <a:off x="4470952" y="5313865"/>
                        <a:ext cx="2114621" cy="1309252"/>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mc:AlternateContent xmlns:mc="http://schemas.openxmlformats.org/markup-compatibility/2006" xmlns:a14="http://schemas.microsoft.com/office/drawing/2010/main">
                <mc:Choice Requires="a14">
                  <p:sp>
                    <p:nvSpPr>
                      <p:cNvPr id="47" name="矩形 46"/>
                      <p:cNvSpPr/>
                      <p:nvPr/>
                    </p:nvSpPr>
                    <p:spPr>
                      <a:xfrm>
                        <a:off x="6425756" y="6320520"/>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47" name="矩形 46"/>
                      <p:cNvSpPr>
                        <a:spLocks noRot="1" noChangeAspect="1" noMove="1" noResize="1" noEditPoints="1" noAdjustHandles="1" noChangeArrowheads="1" noChangeShapeType="1" noTextEdit="1"/>
                      </p:cNvSpPr>
                      <p:nvPr/>
                    </p:nvSpPr>
                    <p:spPr>
                      <a:xfrm>
                        <a:off x="6425756" y="6320520"/>
                        <a:ext cx="1240788" cy="393121"/>
                      </a:xfrm>
                      <a:prstGeom prst="rect">
                        <a:avLst/>
                      </a:prstGeom>
                      <a:blipFill rotWithShape="0">
                        <a:blip r:embed="rId24"/>
                        <a:stretch>
                          <a:fillRect b="-3125"/>
                        </a:stretch>
                      </a:blipFill>
                    </p:spPr>
                    <p:txBody>
                      <a:bodyPr/>
                      <a:lstStyle/>
                      <a:p>
                        <a:r>
                          <a:rPr lang="zh-TW" altLang="en-US">
                            <a:noFill/>
                          </a:rPr>
                          <a:t> </a:t>
                        </a:r>
                      </a:p>
                    </p:txBody>
                  </p:sp>
                </mc:Fallback>
              </mc:AlternateContent>
              <p:sp>
                <p:nvSpPr>
                  <p:cNvPr id="48" name="矩形 47"/>
                  <p:cNvSpPr/>
                  <p:nvPr/>
                </p:nvSpPr>
                <p:spPr>
                  <a:xfrm>
                    <a:off x="5144700" y="5320241"/>
                    <a:ext cx="1107996" cy="646331"/>
                  </a:xfrm>
                  <a:prstGeom prst="rect">
                    <a:avLst/>
                  </a:prstGeom>
                </p:spPr>
                <p:txBody>
                  <a:bodyPr wrap="none">
                    <a:spAutoFit/>
                  </a:bodyPr>
                  <a:lstStyle/>
                  <a:p>
                    <a:r>
                      <a:rPr lang="zh-TW" altLang="en-US" dirty="0" smtClean="0">
                        <a:latin typeface="微軟正黑體" panose="020B0604030504040204" pitchFamily="34" charset="-120"/>
                        <a:ea typeface="微軟正黑體" panose="020B0604030504040204" pitchFamily="34" charset="-120"/>
                      </a:rPr>
                      <a:t>破產  </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不足支付</a:t>
                    </a:r>
                    <a:endParaRPr lang="zh-TW" altLang="en-US" dirty="0"/>
                  </a:p>
                </p:txBody>
              </p:sp>
              <mc:AlternateContent xmlns:mc="http://schemas.openxmlformats.org/markup-compatibility/2006" xmlns:a14="http://schemas.microsoft.com/office/drawing/2010/main">
                <mc:Choice Requires="a14">
                  <p:sp>
                    <p:nvSpPr>
                      <p:cNvPr id="49" name="矩形 48"/>
                      <p:cNvSpPr/>
                      <p:nvPr/>
                    </p:nvSpPr>
                    <p:spPr>
                      <a:xfrm>
                        <a:off x="5320155" y="4873045"/>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5</m:t>
                                  </m:r>
                                </m:sub>
                              </m:sSub>
                            </m:oMath>
                          </m:oMathPara>
                        </a14:m>
                        <a:endParaRPr lang="zh-TW" altLang="en-US" dirty="0"/>
                      </a:p>
                    </p:txBody>
                  </p:sp>
                </mc:Choice>
                <mc:Fallback xmlns="">
                  <p:sp>
                    <p:nvSpPr>
                      <p:cNvPr id="104" name="矩形 103"/>
                      <p:cNvSpPr>
                        <a:spLocks noRot="1" noChangeAspect="1" noMove="1" noResize="1" noEditPoints="1" noAdjustHandles="1" noChangeArrowheads="1" noChangeShapeType="1" noTextEdit="1"/>
                      </p:cNvSpPr>
                      <p:nvPr/>
                    </p:nvSpPr>
                    <p:spPr>
                      <a:xfrm>
                        <a:off x="5320155" y="4873045"/>
                        <a:ext cx="477951" cy="369332"/>
                      </a:xfrm>
                      <a:prstGeom prst="rect">
                        <a:avLst/>
                      </a:prstGeom>
                      <a:blipFill rotWithShape="0">
                        <a:blip r:embed="rId14"/>
                        <a:stretch>
                          <a:fillRect/>
                        </a:stretch>
                      </a:blipFill>
                    </p:spPr>
                    <p:txBody>
                      <a:bodyPr/>
                      <a:lstStyle/>
                      <a:p>
                        <a:r>
                          <a:rPr lang="zh-TW" altLang="en-US">
                            <a:noFill/>
                          </a:rPr>
                          <a:t> </a:t>
                        </a:r>
                      </a:p>
                    </p:txBody>
                  </p:sp>
                </mc:Fallback>
              </mc:AlternateContent>
            </p:grpSp>
          </p:grpSp>
          <p:sp>
            <p:nvSpPr>
              <p:cNvPr id="42" name="文字方塊 41"/>
              <p:cNvSpPr txBox="1"/>
              <p:nvPr/>
            </p:nvSpPr>
            <p:spPr>
              <a:xfrm>
                <a:off x="8975638" y="3872864"/>
                <a:ext cx="1603731" cy="369332"/>
              </a:xfrm>
              <a:prstGeom prst="rect">
                <a:avLst/>
              </a:prstGeom>
              <a:noFill/>
            </p:spPr>
            <p:txBody>
              <a:bodyPr wrap="square" rtlCol="0">
                <a:spAutoFit/>
              </a:bodyPr>
              <a:lstStyle/>
              <a:p>
                <a:r>
                  <a:rPr lang="zh-TW" altLang="en-US" dirty="0" smtClean="0"/>
                  <a:t>存活</a:t>
                </a:r>
                <a:r>
                  <a:rPr lang="en-US" altLang="zh-TW" dirty="0" smtClean="0"/>
                  <a:t>(</a:t>
                </a:r>
                <a:r>
                  <a:rPr lang="zh-TW" altLang="en-US" dirty="0" smtClean="0"/>
                  <a:t>未履約</a:t>
                </a:r>
                <a:r>
                  <a:rPr lang="en-US" altLang="zh-TW" dirty="0" smtClean="0"/>
                  <a:t>)</a:t>
                </a:r>
                <a:endParaRPr lang="zh-TW" altLang="en-US" dirty="0"/>
              </a:p>
            </p:txBody>
          </p:sp>
        </p:grpSp>
        <p:sp>
          <p:nvSpPr>
            <p:cNvPr id="91" name="手繪多邊形 90"/>
            <p:cNvSpPr/>
            <p:nvPr/>
          </p:nvSpPr>
          <p:spPr>
            <a:xfrm rot="4451408">
              <a:off x="8724903" y="3122005"/>
              <a:ext cx="980460" cy="451471"/>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2" name="手繪多邊形 91"/>
            <p:cNvSpPr/>
            <p:nvPr/>
          </p:nvSpPr>
          <p:spPr>
            <a:xfrm rot="3360298">
              <a:off x="9253118" y="4160962"/>
              <a:ext cx="1063652" cy="208536"/>
            </a:xfrm>
            <a:custGeom>
              <a:avLst/>
              <a:gdLst>
                <a:gd name="connsiteX0" fmla="*/ 0 w 2176530"/>
                <a:gd name="connsiteY0" fmla="*/ 0 h 334851"/>
                <a:gd name="connsiteX1" fmla="*/ 1004552 w 2176530"/>
                <a:gd name="connsiteY1" fmla="*/ 103031 h 334851"/>
                <a:gd name="connsiteX2" fmla="*/ 1687133 w 2176530"/>
                <a:gd name="connsiteY2" fmla="*/ 206062 h 334851"/>
                <a:gd name="connsiteX3" fmla="*/ 2176530 w 2176530"/>
                <a:gd name="connsiteY3" fmla="*/ 334851 h 334851"/>
              </a:gdLst>
              <a:ahLst/>
              <a:cxnLst>
                <a:cxn ang="0">
                  <a:pos x="connsiteX0" y="connsiteY0"/>
                </a:cxn>
                <a:cxn ang="0">
                  <a:pos x="connsiteX1" y="connsiteY1"/>
                </a:cxn>
                <a:cxn ang="0">
                  <a:pos x="connsiteX2" y="connsiteY2"/>
                </a:cxn>
                <a:cxn ang="0">
                  <a:pos x="connsiteX3" y="connsiteY3"/>
                </a:cxn>
              </a:cxnLst>
              <a:rect l="l" t="t" r="r" b="b"/>
              <a:pathLst>
                <a:path w="2176530" h="334851">
                  <a:moveTo>
                    <a:pt x="0" y="0"/>
                  </a:moveTo>
                  <a:lnTo>
                    <a:pt x="1004552" y="103031"/>
                  </a:lnTo>
                  <a:cubicBezTo>
                    <a:pt x="1285741" y="137375"/>
                    <a:pt x="1491803" y="167425"/>
                    <a:pt x="1687133" y="206062"/>
                  </a:cubicBezTo>
                  <a:cubicBezTo>
                    <a:pt x="1882463" y="244699"/>
                    <a:pt x="2029496" y="289775"/>
                    <a:pt x="2176530" y="334851"/>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00" name="向右箭號 99">
            <a:hlinkClick r:id="rId25" action="ppaction://hlinksldjump"/>
          </p:cNvPr>
          <p:cNvSpPr/>
          <p:nvPr/>
        </p:nvSpPr>
        <p:spPr>
          <a:xfrm>
            <a:off x="2001704" y="1697344"/>
            <a:ext cx="244699" cy="2316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文字方塊 86"/>
          <p:cNvSpPr txBox="1"/>
          <p:nvPr/>
        </p:nvSpPr>
        <p:spPr>
          <a:xfrm>
            <a:off x="6804460" y="6073670"/>
            <a:ext cx="1112864" cy="646331"/>
          </a:xfrm>
          <a:prstGeom prst="rect">
            <a:avLst/>
          </a:prstGeom>
          <a:noFill/>
        </p:spPr>
        <p:txBody>
          <a:bodyPr wrap="square" rtlCol="0">
            <a:spAutoFit/>
          </a:bodyPr>
          <a:lstStyle/>
          <a:p>
            <a:r>
              <a:rPr lang="zh-TW" altLang="en-US" sz="1200" dirty="0">
                <a:latin typeface="微軟正黑體" panose="020B0604030504040204" pitchFamily="34" charset="-120"/>
                <a:ea typeface="微軟正黑體" panose="020B0604030504040204" pitchFamily="34" charset="-120"/>
              </a:rPr>
              <a:t>破產 </a:t>
            </a:r>
            <a:r>
              <a:rPr lang="en-US" altLang="zh-TW" sz="1200" dirty="0">
                <a:latin typeface="微軟正黑體" panose="020B0604030504040204" pitchFamily="34" charset="-120"/>
                <a:ea typeface="微軟正黑體" panose="020B0604030504040204" pitchFamily="34" charset="-120"/>
              </a:rPr>
              <a:t>SB</a:t>
            </a:r>
            <a:r>
              <a:rPr lang="zh-TW" altLang="en-US" sz="1200" dirty="0">
                <a:latin typeface="微軟正黑體" panose="020B0604030504040204" pitchFamily="34" charset="-120"/>
                <a:ea typeface="微軟正黑體" panose="020B0604030504040204" pitchFamily="34" charset="-120"/>
              </a:rPr>
              <a:t>全拿 </a:t>
            </a:r>
            <a:r>
              <a:rPr lang="en-US" altLang="zh-TW" sz="1200" dirty="0">
                <a:latin typeface="微軟正黑體" panose="020B0604030504040204" pitchFamily="34" charset="-120"/>
                <a:ea typeface="微軟正黑體" panose="020B0604030504040204" pitchFamily="34" charset="-120"/>
              </a:rPr>
              <a:t>GB</a:t>
            </a:r>
            <a:r>
              <a:rPr lang="zh-TW" altLang="en-US" sz="1200" dirty="0" smtClean="0">
                <a:latin typeface="微軟正黑體" panose="020B0604030504040204" pitchFamily="34" charset="-120"/>
                <a:ea typeface="微軟正黑體" panose="020B0604030504040204" pitchFamily="34" charset="-120"/>
              </a:rPr>
              <a:t>部份</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latin typeface="微軟正黑體" panose="020B0604030504040204" pitchFamily="34" charset="-120"/>
                <a:ea typeface="微軟正黑體" panose="020B0604030504040204" pitchFamily="34" charset="-120"/>
              </a:rPr>
              <a:t>履約</a:t>
            </a:r>
            <a:r>
              <a:rPr lang="en-US" altLang="zh-TW" sz="1200" dirty="0" smtClean="0">
                <a:latin typeface="微軟正黑體" panose="020B0604030504040204" pitchFamily="34" charset="-120"/>
                <a:ea typeface="微軟正黑體" panose="020B0604030504040204" pitchFamily="34" charset="-120"/>
              </a:rPr>
              <a:t>)</a:t>
            </a:r>
            <a:endParaRPr lang="en-US" altLang="zh-TW" sz="1200" dirty="0">
              <a:latin typeface="微軟正黑體" panose="020B0604030504040204" pitchFamily="34" charset="-120"/>
              <a:ea typeface="微軟正黑體" panose="020B0604030504040204" pitchFamily="34" charset="-120"/>
            </a:endParaRPr>
          </a:p>
          <a:p>
            <a:endParaRPr lang="zh-TW" altLang="en-US" sz="1200" dirty="0"/>
          </a:p>
        </p:txBody>
      </p:sp>
      <p:cxnSp>
        <p:nvCxnSpPr>
          <p:cNvPr id="88" name="直線單箭頭接點 87"/>
          <p:cNvCxnSpPr/>
          <p:nvPr/>
        </p:nvCxnSpPr>
        <p:spPr>
          <a:xfrm flipH="1">
            <a:off x="7486557" y="4481766"/>
            <a:ext cx="1902292" cy="150213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1816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71530" y="223457"/>
            <a:ext cx="10515600" cy="1325563"/>
          </a:xfrm>
        </p:spPr>
        <p:txBody>
          <a:bodyPr>
            <a:normAutofit/>
          </a:bodyPr>
          <a:lstStyle/>
          <a:p>
            <a:r>
              <a:rPr lang="en-US" altLang="zh-TW" sz="3200" dirty="0" err="1" smtClean="0">
                <a:latin typeface="微軟正黑體" panose="020B0604030504040204" pitchFamily="34" charset="-120"/>
                <a:ea typeface="微軟正黑體" panose="020B0604030504040204" pitchFamily="34" charset="-120"/>
              </a:rPr>
              <a:t>SB+GB+Short</a:t>
            </a:r>
            <a:r>
              <a:rPr lang="en-US" altLang="zh-TW" sz="3200" dirty="0" smtClean="0">
                <a:latin typeface="微軟正黑體" panose="020B0604030504040204" pitchFamily="34" charset="-120"/>
                <a:ea typeface="微軟正黑體" panose="020B0604030504040204" pitchFamily="34" charset="-120"/>
              </a:rPr>
              <a:t> put option</a:t>
            </a:r>
            <a:endParaRPr lang="zh-TW" altLang="en-US" sz="3200"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438955" y="1373589"/>
                <a:ext cx="10914845" cy="5347886"/>
              </a:xfrm>
            </p:spPr>
            <p:txBody>
              <a:bodyPr>
                <a:normAutofit/>
              </a:bodyPr>
              <a:lstStyle/>
              <a:p>
                <a:pPr>
                  <a:lnSpc>
                    <a:spcPct val="150000"/>
                  </a:lnSpc>
                </a:pPr>
                <a14:m>
                  <m:oMath xmlns:m="http://schemas.openxmlformats.org/officeDocument/2006/math">
                    <m:r>
                      <m:rPr>
                        <m:sty m:val="p"/>
                      </m:rPr>
                      <a:rPr lang="en-US" altLang="zh-TW" sz="2000" i="1" dirty="0" smtClean="0">
                        <a:solidFill>
                          <a:schemeClr val="tx1"/>
                        </a:solidFill>
                        <a:latin typeface="Cambria Math" panose="02040503050406030204" pitchFamily="18" charset="0"/>
                      </a:rPr>
                      <m:t>S</m:t>
                    </m:r>
                    <m:r>
                      <a:rPr lang="en-US" altLang="zh-TW" sz="2000" i="1">
                        <a:solidFill>
                          <a:schemeClr val="tx1"/>
                        </a:solidFill>
                        <a:latin typeface="Cambria Math" panose="02040503050406030204" pitchFamily="18" charset="0"/>
                      </a:rPr>
                      <m:t>𝐵</m:t>
                    </m:r>
                    <m:r>
                      <a:rPr lang="zh-TW" altLang="en-US" sz="2000" i="1">
                        <a:solidFill>
                          <a:schemeClr val="tx1"/>
                        </a:solidFill>
                        <a:latin typeface="Cambria Math" panose="02040503050406030204" pitchFamily="18" charset="0"/>
                      </a:rPr>
                      <m:t>面</m:t>
                    </m:r>
                    <m:r>
                      <a:rPr lang="zh-TW" altLang="en-US" sz="2000" i="1" dirty="0">
                        <a:solidFill>
                          <a:schemeClr val="tx1"/>
                        </a:solidFill>
                        <a:latin typeface="Cambria Math" panose="02040503050406030204" pitchFamily="18" charset="0"/>
                      </a:rPr>
                      <m:t>額</m:t>
                    </m:r>
                    <m:r>
                      <a:rPr lang="en-US" altLang="zh-TW" sz="2000" i="1">
                        <a:solidFill>
                          <a:schemeClr val="tx1"/>
                        </a:solidFill>
                        <a:latin typeface="Cambria Math" panose="02040503050406030204" pitchFamily="18" charset="0"/>
                      </a:rPr>
                      <m:t>=</m:t>
                    </m:r>
                    <m:sSub>
                      <m:sSubPr>
                        <m:ctrlPr>
                          <a:rPr lang="en-US" altLang="zh-TW" sz="2000" i="1">
                            <a:solidFill>
                              <a:schemeClr val="tx1"/>
                            </a:solidFill>
                            <a:latin typeface="Cambria Math" panose="02040503050406030204" pitchFamily="18" charset="0"/>
                          </a:rPr>
                        </m:ctrlPr>
                      </m:sSubPr>
                      <m:e>
                        <m:r>
                          <a:rPr lang="en-US" altLang="zh-TW" sz="2000" i="1">
                            <a:solidFill>
                              <a:schemeClr val="tx1"/>
                            </a:solidFill>
                            <a:latin typeface="Cambria Math" panose="02040503050406030204" pitchFamily="18" charset="0"/>
                          </a:rPr>
                          <m:t>𝐷</m:t>
                        </m:r>
                      </m:e>
                      <m:sub>
                        <m:r>
                          <a:rPr lang="en-US" altLang="zh-TW" sz="2000" i="1">
                            <a:solidFill>
                              <a:schemeClr val="tx1"/>
                            </a:solidFill>
                            <a:latin typeface="Cambria Math" panose="02040503050406030204" pitchFamily="18" charset="0"/>
                          </a:rPr>
                          <m:t>1</m:t>
                        </m:r>
                      </m:sub>
                    </m:sSub>
                  </m:oMath>
                </a14:m>
                <a:r>
                  <a:rPr lang="en-US" altLang="zh-TW" sz="2000" dirty="0">
                    <a:solidFill>
                      <a:schemeClr val="tx1"/>
                    </a:solidFill>
                    <a:latin typeface="微軟正黑體" panose="020B0604030504040204" pitchFamily="34" charset="-120"/>
                    <a:ea typeface="微軟正黑體" panose="020B0604030504040204" pitchFamily="34" charset="-120"/>
                  </a:rPr>
                  <a:t>                      </a:t>
                </a:r>
                <a14:m>
                  <m:oMath xmlns:m="http://schemas.openxmlformats.org/officeDocument/2006/math">
                    <m:r>
                      <a:rPr lang="en-US" altLang="zh-TW" sz="2000" i="1" dirty="0">
                        <a:solidFill>
                          <a:schemeClr val="tx1"/>
                        </a:solidFill>
                        <a:latin typeface="Cambria Math" panose="02040503050406030204" pitchFamily="18" charset="0"/>
                      </a:rPr>
                      <m:t>𝐶𝑜𝑢𝑝𝑜𝑛</m:t>
                    </m:r>
                    <m:r>
                      <a:rPr lang="zh-TW" altLang="en-US" sz="2000" i="1" dirty="0">
                        <a:solidFill>
                          <a:schemeClr val="tx1"/>
                        </a:solidFill>
                        <a:latin typeface="Cambria Math" panose="02040503050406030204" pitchFamily="18" charset="0"/>
                      </a:rPr>
                      <m:t> </m:t>
                    </m:r>
                    <m:r>
                      <a:rPr lang="en-US" altLang="zh-TW" sz="2000" b="0" i="1" dirty="0" smtClean="0">
                        <a:solidFill>
                          <a:schemeClr val="tx1"/>
                        </a:solidFill>
                        <a:latin typeface="Cambria Math" panose="02040503050406030204" pitchFamily="18" charset="0"/>
                      </a:rPr>
                      <m:t>𝑟𝑎𝑡𝑒</m:t>
                    </m:r>
                    <m:r>
                      <a:rPr lang="en-US" altLang="zh-TW" sz="2000" i="1" dirty="0">
                        <a:solidFill>
                          <a:schemeClr val="tx1"/>
                        </a:solidFill>
                        <a:latin typeface="Cambria Math" panose="02040503050406030204" pitchFamily="18" charset="0"/>
                      </a:rPr>
                      <m:t>:</m:t>
                    </m:r>
                    <m:sSub>
                      <m:sSubPr>
                        <m:ctrlPr>
                          <a:rPr lang="en-US" altLang="zh-TW" sz="2000" i="1">
                            <a:solidFill>
                              <a:schemeClr val="tx1"/>
                            </a:solidFill>
                            <a:latin typeface="Cambria Math" panose="02040503050406030204" pitchFamily="18" charset="0"/>
                          </a:rPr>
                        </m:ctrlPr>
                      </m:sSubPr>
                      <m:e>
                        <m:r>
                          <a:rPr lang="en-US" altLang="zh-TW" sz="2000" i="1">
                            <a:solidFill>
                              <a:schemeClr val="tx1"/>
                            </a:solidFill>
                            <a:latin typeface="Cambria Math" panose="02040503050406030204" pitchFamily="18" charset="0"/>
                          </a:rPr>
                          <m:t>𝐶</m:t>
                        </m:r>
                      </m:e>
                      <m:sub>
                        <m:r>
                          <a:rPr lang="en-US" altLang="zh-TW" sz="2000" i="1">
                            <a:solidFill>
                              <a:schemeClr val="tx1"/>
                            </a:solidFill>
                            <a:latin typeface="Cambria Math" panose="02040503050406030204" pitchFamily="18" charset="0"/>
                          </a:rPr>
                          <m:t>1</m:t>
                        </m:r>
                      </m:sub>
                    </m:sSub>
                  </m:oMath>
                </a14:m>
                <a:r>
                  <a:rPr lang="en-US" altLang="zh-TW" sz="2000" i="1" dirty="0" smtClean="0">
                    <a:solidFill>
                      <a:schemeClr val="tx1"/>
                    </a:solidFill>
                    <a:latin typeface="微軟正黑體" panose="020B0604030504040204" pitchFamily="34" charset="-120"/>
                    <a:ea typeface="微軟正黑體" panose="020B0604030504040204" pitchFamily="34" charset="-120"/>
                  </a:rPr>
                  <a:t>      </a:t>
                </a:r>
                <a:r>
                  <a:rPr lang="zh-TW" altLang="en-US" sz="2000" i="1" dirty="0" smtClean="0">
                    <a:solidFill>
                      <a:schemeClr val="tx1"/>
                    </a:solidFill>
                    <a:latin typeface="微軟正黑體" panose="020B0604030504040204" pitchFamily="34" charset="-120"/>
                    <a:ea typeface="微軟正黑體" panose="020B0604030504040204" pitchFamily="34" charset="-120"/>
                  </a:rPr>
                  <a:t>        </a:t>
                </a:r>
                <a:r>
                  <a:rPr lang="zh-TW" altLang="en-US" sz="2000" dirty="0" smtClean="0">
                    <a:solidFill>
                      <a:schemeClr val="tx1"/>
                    </a:solidFill>
                    <a:latin typeface="微軟正黑體" panose="020B0604030504040204" pitchFamily="34" charset="-120"/>
                    <a:ea typeface="微軟正黑體" panose="020B0604030504040204" pitchFamily="34" charset="-120"/>
                  </a:rPr>
                  <a:t>到期日</a:t>
                </a:r>
                <a14:m>
                  <m:oMath xmlns:m="http://schemas.openxmlformats.org/officeDocument/2006/math">
                    <m:r>
                      <a:rPr lang="en-US" altLang="zh-TW" sz="2000" i="1" dirty="0">
                        <a:solidFill>
                          <a:schemeClr val="tx1"/>
                        </a:solidFill>
                        <a:latin typeface="Cambria Math" panose="02040503050406030204" pitchFamily="18" charset="0"/>
                      </a:rPr>
                      <m:t>:</m:t>
                    </m:r>
                    <m:r>
                      <a:rPr lang="en-US" altLang="zh-TW" sz="2000" i="1" dirty="0">
                        <a:solidFill>
                          <a:schemeClr val="tx1"/>
                        </a:solidFill>
                        <a:latin typeface="Cambria Math" panose="02040503050406030204" pitchFamily="18" charset="0"/>
                      </a:rPr>
                      <m:t>𝑇</m:t>
                    </m:r>
                  </m:oMath>
                </a14:m>
                <a:endParaRPr lang="en-US" altLang="zh-TW" sz="2000" i="1" dirty="0" smtClean="0">
                  <a:solidFill>
                    <a:schemeClr val="tx1"/>
                  </a:solidFill>
                  <a:latin typeface="微軟正黑體" panose="020B0604030504040204" pitchFamily="34" charset="-120"/>
                  <a:ea typeface="微軟正黑體" panose="020B0604030504040204" pitchFamily="34" charset="-120"/>
                </a:endParaRPr>
              </a:p>
              <a:p>
                <a:pPr>
                  <a:lnSpc>
                    <a:spcPct val="150000"/>
                  </a:lnSpc>
                </a:pPr>
                <a14:m>
                  <m:oMath xmlns:m="http://schemas.openxmlformats.org/officeDocument/2006/math">
                    <m:r>
                      <a:rPr lang="en-US" altLang="zh-TW" sz="2000" i="1" dirty="0" smtClean="0">
                        <a:solidFill>
                          <a:schemeClr val="tx1"/>
                        </a:solidFill>
                        <a:latin typeface="Cambria Math" panose="02040503050406030204" pitchFamily="18" charset="0"/>
                      </a:rPr>
                      <m:t>𝐺</m:t>
                    </m:r>
                    <m:r>
                      <a:rPr lang="en-US" altLang="zh-TW" sz="2000" i="1">
                        <a:solidFill>
                          <a:schemeClr val="tx1"/>
                        </a:solidFill>
                        <a:latin typeface="Cambria Math" panose="02040503050406030204" pitchFamily="18" charset="0"/>
                      </a:rPr>
                      <m:t>𝐵</m:t>
                    </m:r>
                    <m:r>
                      <a:rPr lang="zh-TW" altLang="en-US" sz="2000" i="1" smtClean="0">
                        <a:solidFill>
                          <a:schemeClr val="tx1"/>
                        </a:solidFill>
                        <a:latin typeface="Cambria Math" panose="02040503050406030204" pitchFamily="18" charset="0"/>
                      </a:rPr>
                      <m:t>面</m:t>
                    </m:r>
                    <m:r>
                      <a:rPr lang="zh-TW" altLang="en-US" sz="2000" b="0" i="1" dirty="0" smtClean="0">
                        <a:solidFill>
                          <a:schemeClr val="tx1"/>
                        </a:solidFill>
                        <a:latin typeface="Cambria Math" panose="02040503050406030204" pitchFamily="18" charset="0"/>
                      </a:rPr>
                      <m:t>額</m:t>
                    </m:r>
                    <m:r>
                      <a:rPr lang="en-US" altLang="zh-TW" sz="2000" i="1" dirty="0">
                        <a:solidFill>
                          <a:schemeClr val="tx1"/>
                        </a:solidFill>
                        <a:latin typeface="Cambria Math" panose="02040503050406030204" pitchFamily="18" charset="0"/>
                      </a:rPr>
                      <m:t>=</m:t>
                    </m:r>
                    <m:sSub>
                      <m:sSubPr>
                        <m:ctrlPr>
                          <a:rPr lang="en-US" altLang="zh-TW" sz="2000" b="0" i="1" smtClean="0">
                            <a:solidFill>
                              <a:schemeClr val="tx1"/>
                            </a:solidFill>
                            <a:latin typeface="Cambria Math" panose="02040503050406030204" pitchFamily="18" charset="0"/>
                          </a:rPr>
                        </m:ctrlPr>
                      </m:sSubPr>
                      <m:e>
                        <m:r>
                          <a:rPr lang="en-US" altLang="zh-TW" sz="2000" b="0" i="1" smtClean="0">
                            <a:solidFill>
                              <a:schemeClr val="tx1"/>
                            </a:solidFill>
                            <a:latin typeface="Cambria Math" panose="02040503050406030204" pitchFamily="18" charset="0"/>
                          </a:rPr>
                          <m:t>𝐷</m:t>
                        </m:r>
                      </m:e>
                      <m:sub>
                        <m:r>
                          <a:rPr lang="en-US" altLang="zh-TW" sz="2000" b="0" i="1" smtClean="0">
                            <a:solidFill>
                              <a:schemeClr val="tx1"/>
                            </a:solidFill>
                            <a:latin typeface="Cambria Math" panose="02040503050406030204" pitchFamily="18" charset="0"/>
                          </a:rPr>
                          <m:t>2</m:t>
                        </m:r>
                      </m:sub>
                    </m:sSub>
                    <m:r>
                      <a:rPr lang="en-US" altLang="zh-TW" sz="2000" b="0" i="1" smtClean="0">
                        <a:solidFill>
                          <a:schemeClr val="tx1"/>
                        </a:solidFill>
                        <a:latin typeface="Cambria Math" panose="02040503050406030204" pitchFamily="18" charset="0"/>
                      </a:rPr>
                      <m:t>∙</m:t>
                    </m:r>
                    <m:r>
                      <a:rPr lang="en-US" altLang="zh-TW" sz="2000" b="0" i="1" smtClean="0">
                        <a:solidFill>
                          <a:schemeClr val="tx1"/>
                        </a:solidFill>
                        <a:latin typeface="Cambria Math" panose="02040503050406030204" pitchFamily="18" charset="0"/>
                      </a:rPr>
                      <m:t>𝐺</m:t>
                    </m:r>
                    <m:r>
                      <a:rPr lang="en-US" altLang="zh-TW" sz="2000" b="0" i="1" smtClean="0">
                        <a:solidFill>
                          <a:schemeClr val="tx1"/>
                        </a:solidFill>
                        <a:latin typeface="Cambria Math" panose="02040503050406030204" pitchFamily="18" charset="0"/>
                      </a:rPr>
                      <m:t>(</m:t>
                    </m:r>
                    <m:r>
                      <a:rPr lang="en-US" altLang="zh-TW" sz="2000" b="0" i="1" smtClean="0">
                        <a:solidFill>
                          <a:schemeClr val="tx1"/>
                        </a:solidFill>
                        <a:latin typeface="Cambria Math" panose="02040503050406030204" pitchFamily="18" charset="0"/>
                      </a:rPr>
                      <m:t>𝑇</m:t>
                    </m:r>
                    <m:r>
                      <a:rPr lang="en-US" altLang="zh-TW" sz="2000" b="0" i="1" smtClean="0">
                        <a:solidFill>
                          <a:schemeClr val="tx1"/>
                        </a:solidFill>
                        <a:latin typeface="Cambria Math" panose="02040503050406030204" pitchFamily="18" charset="0"/>
                      </a:rPr>
                      <m:t>)</m:t>
                    </m:r>
                  </m:oMath>
                </a14:m>
                <a:r>
                  <a:rPr lang="en-US" altLang="zh-TW" sz="2000" b="0" i="1" dirty="0" smtClean="0">
                    <a:solidFill>
                      <a:schemeClr val="tx1"/>
                    </a:solidFill>
                    <a:latin typeface="微軟正黑體" panose="020B0604030504040204" pitchFamily="34" charset="-120"/>
                    <a:ea typeface="微軟正黑體" panose="020B0604030504040204" pitchFamily="34" charset="-120"/>
                  </a:rPr>
                  <a:t>          </a:t>
                </a:r>
                <a14:m>
                  <m:oMath xmlns:m="http://schemas.openxmlformats.org/officeDocument/2006/math">
                    <m:r>
                      <a:rPr lang="en-US" altLang="zh-TW" sz="2000" i="1" dirty="0">
                        <a:solidFill>
                          <a:schemeClr val="tx1"/>
                        </a:solidFill>
                        <a:latin typeface="Cambria Math" panose="02040503050406030204" pitchFamily="18" charset="0"/>
                      </a:rPr>
                      <m:t>𝐶𝑜𝑢𝑝𝑜𝑛</m:t>
                    </m:r>
                    <m:r>
                      <a:rPr lang="en-US" altLang="zh-TW" sz="2000" b="0" i="1" dirty="0" smtClean="0">
                        <a:solidFill>
                          <a:schemeClr val="tx1"/>
                        </a:solidFill>
                        <a:latin typeface="Cambria Math" panose="02040503050406030204" pitchFamily="18" charset="0"/>
                      </a:rPr>
                      <m:t> </m:t>
                    </m:r>
                    <m:r>
                      <a:rPr lang="en-US" altLang="zh-TW" sz="2000" i="1" dirty="0">
                        <a:solidFill>
                          <a:schemeClr val="tx1"/>
                        </a:solidFill>
                        <a:latin typeface="Cambria Math" panose="02040503050406030204" pitchFamily="18" charset="0"/>
                      </a:rPr>
                      <m:t>𝑟𝑎𝑡𝑒</m:t>
                    </m:r>
                    <m:r>
                      <a:rPr lang="en-US" altLang="zh-TW" sz="2000" i="1" dirty="0">
                        <a:solidFill>
                          <a:schemeClr val="tx1"/>
                        </a:solidFill>
                        <a:latin typeface="Cambria Math" panose="02040503050406030204" pitchFamily="18" charset="0"/>
                      </a:rPr>
                      <m:t>:</m:t>
                    </m:r>
                    <m:sSub>
                      <m:sSubPr>
                        <m:ctrlPr>
                          <a:rPr lang="en-US" altLang="zh-TW" sz="2000" i="1">
                            <a:solidFill>
                              <a:schemeClr val="tx1"/>
                            </a:solidFill>
                            <a:latin typeface="Cambria Math" panose="02040503050406030204" pitchFamily="18" charset="0"/>
                          </a:rPr>
                        </m:ctrlPr>
                      </m:sSubPr>
                      <m:e>
                        <m:r>
                          <a:rPr lang="en-US" altLang="zh-TW" sz="2000" b="0" i="1" smtClean="0">
                            <a:solidFill>
                              <a:schemeClr val="tx1"/>
                            </a:solidFill>
                            <a:latin typeface="Cambria Math" panose="02040503050406030204" pitchFamily="18" charset="0"/>
                          </a:rPr>
                          <m:t>𝐶</m:t>
                        </m:r>
                      </m:e>
                      <m:sub>
                        <m:r>
                          <a:rPr lang="en-US" altLang="zh-TW" sz="2000" b="0" i="1" smtClean="0">
                            <a:solidFill>
                              <a:schemeClr val="tx1"/>
                            </a:solidFill>
                            <a:latin typeface="Cambria Math" panose="02040503050406030204" pitchFamily="18" charset="0"/>
                          </a:rPr>
                          <m:t>2</m:t>
                        </m:r>
                      </m:sub>
                    </m:sSub>
                  </m:oMath>
                </a14:m>
                <a:r>
                  <a:rPr lang="zh-TW" altLang="en-US" sz="2000" dirty="0" smtClean="0">
                    <a:solidFill>
                      <a:schemeClr val="tx1"/>
                    </a:solidFill>
                    <a:latin typeface="微軟正黑體" panose="020B0604030504040204" pitchFamily="34" charset="-120"/>
                    <a:ea typeface="微軟正黑體" panose="020B0604030504040204" pitchFamily="34" charset="-120"/>
                  </a:rPr>
                  <a:t>              到期</a:t>
                </a:r>
                <a:r>
                  <a:rPr lang="zh-TW" altLang="en-US" sz="2000" dirty="0">
                    <a:solidFill>
                      <a:schemeClr val="tx1"/>
                    </a:solidFill>
                    <a:latin typeface="微軟正黑體" panose="020B0604030504040204" pitchFamily="34" charset="-120"/>
                    <a:ea typeface="微軟正黑體" panose="020B0604030504040204" pitchFamily="34" charset="-120"/>
                  </a:rPr>
                  <a:t>日</a:t>
                </a:r>
                <a14:m>
                  <m:oMath xmlns:m="http://schemas.openxmlformats.org/officeDocument/2006/math">
                    <m:r>
                      <a:rPr lang="en-US" altLang="zh-TW" sz="2000" i="1" dirty="0" smtClean="0">
                        <a:solidFill>
                          <a:schemeClr val="tx1"/>
                        </a:solidFill>
                        <a:latin typeface="Cambria Math" panose="02040503050406030204" pitchFamily="18" charset="0"/>
                      </a:rPr>
                      <m:t>:</m:t>
                    </m:r>
                    <m:r>
                      <a:rPr lang="en-US" altLang="zh-TW" sz="2000" i="1" dirty="0">
                        <a:solidFill>
                          <a:schemeClr val="tx1"/>
                        </a:solidFill>
                        <a:latin typeface="Cambria Math" panose="02040503050406030204" pitchFamily="18" charset="0"/>
                      </a:rPr>
                      <m:t>𝑇</m:t>
                    </m:r>
                  </m:oMath>
                </a14:m>
                <a:endParaRPr lang="en-US" altLang="zh-TW" sz="2000" b="0" i="1" dirty="0" smtClean="0">
                  <a:solidFill>
                    <a:schemeClr val="tx1"/>
                  </a:solidFill>
                  <a:latin typeface="微軟正黑體" panose="020B0604030504040204" pitchFamily="34" charset="-120"/>
                  <a:ea typeface="微軟正黑體" panose="020B0604030504040204" pitchFamily="34" charset="-120"/>
                </a:endParaRPr>
              </a:p>
              <a:p>
                <a:pPr>
                  <a:lnSpc>
                    <a:spcPct val="150000"/>
                  </a:lnSpc>
                </a:pPr>
                <a14:m>
                  <m:oMath xmlns:m="http://schemas.openxmlformats.org/officeDocument/2006/math">
                    <m:r>
                      <a:rPr lang="en-US" altLang="zh-TW" sz="2000" i="1">
                        <a:solidFill>
                          <a:schemeClr val="tx1"/>
                        </a:solidFill>
                        <a:latin typeface="Cambria Math" panose="02040503050406030204" pitchFamily="18" charset="0"/>
                      </a:rPr>
                      <m:t>𝑂𝑝𝑡𝑖𝑜𝑛</m:t>
                    </m:r>
                  </m:oMath>
                </a14:m>
                <a:r>
                  <a:rPr lang="zh-TW" altLang="en-US" sz="2000" dirty="0" smtClean="0">
                    <a:solidFill>
                      <a:schemeClr val="tx1"/>
                    </a:solidFill>
                    <a:latin typeface="微軟正黑體" panose="020B0604030504040204" pitchFamily="34" charset="-120"/>
                    <a:ea typeface="微軟正黑體" panose="020B0604030504040204" pitchFamily="34" charset="-120"/>
                  </a:rPr>
                  <a:t>履約價</a:t>
                </a:r>
                <a14:m>
                  <m:oMath xmlns:m="http://schemas.openxmlformats.org/officeDocument/2006/math">
                    <m:r>
                      <a:rPr lang="en-US" altLang="zh-TW" sz="2000" b="0" i="1" smtClean="0">
                        <a:solidFill>
                          <a:schemeClr val="tx1"/>
                        </a:solidFill>
                        <a:latin typeface="Cambria Math" panose="02040503050406030204" pitchFamily="18" charset="0"/>
                      </a:rPr>
                      <m:t>𝐾</m:t>
                    </m:r>
                    <m:r>
                      <a:rPr lang="en-US" altLang="zh-TW" sz="2000" b="0" i="1" smtClean="0">
                        <a:solidFill>
                          <a:schemeClr val="tx1"/>
                        </a:solidFill>
                        <a:latin typeface="Cambria Math" panose="02040503050406030204" pitchFamily="18" charset="0"/>
                      </a:rPr>
                      <m:t>=</m:t>
                    </m:r>
                    <m:r>
                      <a:rPr lang="en-US" altLang="zh-TW" sz="2000" b="0" i="1" smtClean="0">
                        <a:solidFill>
                          <a:schemeClr val="tx1"/>
                        </a:solidFill>
                        <a:latin typeface="Cambria Math" panose="02040503050406030204" pitchFamily="18" charset="0"/>
                      </a:rPr>
                      <m:t>𝐺</m:t>
                    </m:r>
                    <m:d>
                      <m:dPr>
                        <m:ctrlPr>
                          <a:rPr lang="en-US" altLang="zh-TW" sz="2000" b="0" i="1" smtClean="0">
                            <a:solidFill>
                              <a:schemeClr val="tx1"/>
                            </a:solidFill>
                            <a:latin typeface="Cambria Math" panose="02040503050406030204" pitchFamily="18" charset="0"/>
                          </a:rPr>
                        </m:ctrlPr>
                      </m:dPr>
                      <m:e>
                        <m:r>
                          <a:rPr lang="en-US" altLang="zh-TW" sz="2000" b="0" i="1" smtClean="0">
                            <a:solidFill>
                              <a:schemeClr val="tx1"/>
                            </a:solidFill>
                            <a:latin typeface="Cambria Math" panose="02040503050406030204" pitchFamily="18" charset="0"/>
                          </a:rPr>
                          <m:t>0</m:t>
                        </m:r>
                      </m:e>
                    </m:d>
                  </m:oMath>
                </a14:m>
                <a:r>
                  <a:rPr lang="zh-TW" altLang="en-US" sz="2000" dirty="0" smtClean="0">
                    <a:latin typeface="微軟正黑體" panose="020B0604030504040204" pitchFamily="34" charset="-120"/>
                    <a:ea typeface="微軟正黑體" panose="020B0604030504040204" pitchFamily="34" charset="-120"/>
                  </a:rPr>
                  <a:t>                                             到期</a:t>
                </a:r>
                <a:r>
                  <a:rPr lang="zh-TW" altLang="en-US" sz="2000" dirty="0">
                    <a:latin typeface="微軟正黑體" panose="020B0604030504040204" pitchFamily="34" charset="-120"/>
                    <a:ea typeface="微軟正黑體" panose="020B0604030504040204" pitchFamily="34" charset="-120"/>
                  </a:rPr>
                  <a:t>日</a:t>
                </a:r>
                <a14:m>
                  <m:oMath xmlns:m="http://schemas.openxmlformats.org/officeDocument/2006/math">
                    <m:r>
                      <a:rPr lang="en-US" altLang="zh-TW" sz="2000" i="1" dirty="0">
                        <a:latin typeface="Cambria Math" panose="02040503050406030204" pitchFamily="18" charset="0"/>
                      </a:rPr>
                      <m:t>:</m:t>
                    </m:r>
                    <m:r>
                      <a:rPr lang="en-US" altLang="zh-TW" sz="2000" i="1" dirty="0">
                        <a:latin typeface="Cambria Math" panose="02040503050406030204" pitchFamily="18" charset="0"/>
                      </a:rPr>
                      <m:t>𝑇</m:t>
                    </m:r>
                  </m:oMath>
                </a14:m>
                <a:endParaRPr lang="en-US" altLang="zh-TW" sz="2000" b="0" i="1" dirty="0" smtClean="0">
                  <a:solidFill>
                    <a:schemeClr val="tx1"/>
                  </a:solidFill>
                  <a:latin typeface="微軟正黑體" panose="020B0604030504040204" pitchFamily="34" charset="-120"/>
                  <a:ea typeface="微軟正黑體" panose="020B0604030504040204" pitchFamily="34" charset="-120"/>
                </a:endParaRPr>
              </a:p>
              <a:p>
                <a:pPr>
                  <a:lnSpc>
                    <a:spcPct val="150000"/>
                  </a:lnSpc>
                </a:pPr>
                <a14:m>
                  <m:oMath xmlns:m="http://schemas.openxmlformats.org/officeDocument/2006/math">
                    <m:r>
                      <a:rPr lang="en-US" altLang="zh-TW" sz="2000" b="0" i="1" smtClean="0">
                        <a:solidFill>
                          <a:schemeClr val="tx1"/>
                        </a:solidFill>
                        <a:latin typeface="Cambria Math" panose="02040503050406030204" pitchFamily="18" charset="0"/>
                      </a:rPr>
                      <m:t>𝑃</m:t>
                    </m:r>
                    <m:r>
                      <a:rPr lang="en-US" altLang="zh-TW" sz="2000" b="0" i="1" smtClean="0">
                        <a:solidFill>
                          <a:schemeClr val="tx1"/>
                        </a:solidFill>
                        <a:latin typeface="Cambria Math" panose="02040503050406030204" pitchFamily="18" charset="0"/>
                      </a:rPr>
                      <m:t>:</m:t>
                    </m:r>
                    <m:r>
                      <a:rPr lang="en-US" altLang="zh-TW" sz="2000" b="0" i="1" smtClean="0">
                        <a:solidFill>
                          <a:schemeClr val="tx1"/>
                        </a:solidFill>
                        <a:latin typeface="Cambria Math" panose="02040503050406030204" pitchFamily="18" charset="0"/>
                      </a:rPr>
                      <m:t>𝑂𝑝𝑡𝑖𝑜𝑛</m:t>
                    </m:r>
                    <m:r>
                      <a:rPr lang="en-US" altLang="zh-TW" sz="2000" b="0" i="1" smtClean="0">
                        <a:solidFill>
                          <a:schemeClr val="tx1"/>
                        </a:solidFill>
                        <a:latin typeface="Cambria Math" panose="02040503050406030204" pitchFamily="18" charset="0"/>
                      </a:rPr>
                      <m:t> </m:t>
                    </m:r>
                    <m:r>
                      <a:rPr lang="en-US" altLang="zh-TW" sz="2000" b="0" i="1" smtClean="0">
                        <a:solidFill>
                          <a:schemeClr val="tx1"/>
                        </a:solidFill>
                        <a:latin typeface="Cambria Math" panose="02040503050406030204" pitchFamily="18" charset="0"/>
                      </a:rPr>
                      <m:t>𝑝𝑟𝑒𝑚𝑖𝑢𝑚</m:t>
                    </m:r>
                  </m:oMath>
                </a14:m>
                <a:endParaRPr lang="en-US" altLang="zh-TW" sz="2000" b="0" i="1" dirty="0" smtClean="0">
                  <a:solidFill>
                    <a:schemeClr val="tx1"/>
                  </a:solidFill>
                  <a:latin typeface="微軟正黑體" panose="020B0604030504040204" pitchFamily="34" charset="-120"/>
                  <a:ea typeface="微軟正黑體" panose="020B0604030504040204" pitchFamily="34" charset="-120"/>
                </a:endParaRPr>
              </a:p>
              <a:p>
                <a:pPr>
                  <a:lnSpc>
                    <a:spcPct val="150000"/>
                  </a:lnSpc>
                </a:pPr>
                <a14:m>
                  <m:oMath xmlns:m="http://schemas.openxmlformats.org/officeDocument/2006/math">
                    <m:r>
                      <a:rPr lang="en-US" altLang="zh-TW" sz="2000" b="0" i="1" smtClean="0">
                        <a:solidFill>
                          <a:schemeClr val="tx1"/>
                        </a:solidFill>
                        <a:latin typeface="Cambria Math" panose="02040503050406030204" pitchFamily="18" charset="0"/>
                      </a:rPr>
                      <m:t>𝑚</m:t>
                    </m:r>
                    <m:r>
                      <a:rPr lang="en-US" altLang="zh-TW" sz="2000" b="0" i="1" smtClean="0">
                        <a:solidFill>
                          <a:schemeClr val="tx1"/>
                        </a:solidFill>
                        <a:latin typeface="Cambria Math" panose="02040503050406030204" pitchFamily="18" charset="0"/>
                      </a:rPr>
                      <m:t>=</m:t>
                    </m:r>
                    <m:sSub>
                      <m:sSubPr>
                        <m:ctrlPr>
                          <a:rPr lang="en-US" altLang="zh-TW" sz="2000" b="0" i="1" smtClean="0">
                            <a:solidFill>
                              <a:schemeClr val="tx1"/>
                            </a:solidFill>
                            <a:latin typeface="Cambria Math" panose="02040503050406030204" pitchFamily="18" charset="0"/>
                          </a:rPr>
                        </m:ctrlPr>
                      </m:sSubPr>
                      <m:e>
                        <m:r>
                          <a:rPr lang="en-US" altLang="zh-TW" sz="2000" b="0" i="1" smtClean="0">
                            <a:solidFill>
                              <a:schemeClr val="tx1"/>
                            </a:solidFill>
                            <a:latin typeface="Cambria Math" panose="02040503050406030204" pitchFamily="18" charset="0"/>
                          </a:rPr>
                          <m:t>𝐷</m:t>
                        </m:r>
                      </m:e>
                      <m:sub>
                        <m:r>
                          <a:rPr lang="en-US" altLang="zh-TW" sz="2000" b="0" i="1" smtClean="0">
                            <a:solidFill>
                              <a:schemeClr val="tx1"/>
                            </a:solidFill>
                            <a:latin typeface="Cambria Math" panose="02040503050406030204" pitchFamily="18" charset="0"/>
                          </a:rPr>
                          <m:t>2</m:t>
                        </m:r>
                      </m:sub>
                    </m:sSub>
                    <m:r>
                      <a:rPr lang="en-US" altLang="zh-TW" sz="2000" b="0" i="1" smtClean="0">
                        <a:solidFill>
                          <a:schemeClr val="tx1"/>
                        </a:solidFill>
                        <a:latin typeface="Cambria Math" panose="02040503050406030204" pitchFamily="18" charset="0"/>
                      </a:rPr>
                      <m:t>+</m:t>
                    </m:r>
                    <m:sSub>
                      <m:sSubPr>
                        <m:ctrlPr>
                          <a:rPr lang="en-US" altLang="zh-TW" sz="2000" b="0" i="1" smtClean="0">
                            <a:solidFill>
                              <a:schemeClr val="tx1"/>
                            </a:solidFill>
                            <a:latin typeface="Cambria Math" panose="02040503050406030204" pitchFamily="18" charset="0"/>
                          </a:rPr>
                        </m:ctrlPr>
                      </m:sSubPr>
                      <m:e>
                        <m:r>
                          <a:rPr lang="en-US" altLang="zh-TW" sz="2000" b="0" i="1" smtClean="0">
                            <a:solidFill>
                              <a:schemeClr val="tx1"/>
                            </a:solidFill>
                            <a:latin typeface="Cambria Math" panose="02040503050406030204" pitchFamily="18" charset="0"/>
                          </a:rPr>
                          <m:t>(1−</m:t>
                        </m:r>
                        <m:r>
                          <a:rPr lang="en-US" altLang="zh-TW" sz="2000" b="0" i="1" smtClean="0">
                            <a:solidFill>
                              <a:schemeClr val="tx1"/>
                            </a:solidFill>
                            <a:latin typeface="Cambria Math" panose="02040503050406030204" pitchFamily="18" charset="0"/>
                          </a:rPr>
                          <m:t>𝑡𝑎𝑥</m:t>
                        </m:r>
                        <m:r>
                          <a:rPr lang="en-US" altLang="zh-TW" sz="2000" b="0" i="1" smtClean="0">
                            <a:solidFill>
                              <a:schemeClr val="tx1"/>
                            </a:solidFill>
                            <a:latin typeface="Cambria Math" panose="02040503050406030204" pitchFamily="18" charset="0"/>
                          </a:rPr>
                          <m:t>)</m:t>
                        </m:r>
                        <m:r>
                          <a:rPr lang="en-US" altLang="zh-TW" sz="2000" b="0" i="1" smtClean="0">
                            <a:solidFill>
                              <a:schemeClr val="tx1"/>
                            </a:solidFill>
                            <a:latin typeface="Cambria Math" panose="02040503050406030204" pitchFamily="18" charset="0"/>
                          </a:rPr>
                          <m:t>𝐶</m:t>
                        </m:r>
                      </m:e>
                      <m:sub>
                        <m:r>
                          <a:rPr lang="en-US" altLang="zh-TW" sz="2000" b="0" i="1" smtClean="0">
                            <a:solidFill>
                              <a:schemeClr val="tx1"/>
                            </a:solidFill>
                            <a:latin typeface="Cambria Math" panose="02040503050406030204" pitchFamily="18" charset="0"/>
                          </a:rPr>
                          <m:t>2</m:t>
                        </m:r>
                      </m:sub>
                    </m:sSub>
                    <m:sSub>
                      <m:sSubPr>
                        <m:ctrlPr>
                          <a:rPr lang="en-US" altLang="zh-TW" sz="2000" b="0" i="1" smtClean="0">
                            <a:solidFill>
                              <a:schemeClr val="tx1"/>
                            </a:solidFill>
                            <a:latin typeface="Cambria Math" panose="02040503050406030204" pitchFamily="18" charset="0"/>
                          </a:rPr>
                        </m:ctrlPr>
                      </m:sSubPr>
                      <m:e>
                        <m:r>
                          <a:rPr lang="en-US" altLang="zh-TW" sz="2000" b="0" i="1" smtClean="0">
                            <a:solidFill>
                              <a:schemeClr val="tx1"/>
                            </a:solidFill>
                            <a:latin typeface="Cambria Math" panose="02040503050406030204" pitchFamily="18" charset="0"/>
                          </a:rPr>
                          <m:t>𝐷</m:t>
                        </m:r>
                      </m:e>
                      <m:sub>
                        <m:r>
                          <a:rPr lang="en-US" altLang="zh-TW" sz="2000" b="0" i="1" smtClean="0">
                            <a:solidFill>
                              <a:schemeClr val="tx1"/>
                            </a:solidFill>
                            <a:latin typeface="Cambria Math" panose="02040503050406030204" pitchFamily="18" charset="0"/>
                          </a:rPr>
                          <m:t>2</m:t>
                        </m:r>
                      </m:sub>
                    </m:sSub>
                    <m:r>
                      <a:rPr lang="en-US" altLang="zh-TW" sz="2000" b="0" i="1" smtClean="0">
                        <a:solidFill>
                          <a:schemeClr val="tx1"/>
                        </a:solidFill>
                        <a:latin typeface="Cambria Math" panose="02040503050406030204" pitchFamily="18" charset="0"/>
                      </a:rPr>
                      <m:t>𝑇</m:t>
                    </m:r>
                  </m:oMath>
                </a14:m>
                <a:r>
                  <a:rPr lang="en-US" altLang="zh-TW" sz="2000" b="0" i="1" dirty="0" smtClean="0">
                    <a:solidFill>
                      <a:schemeClr val="tx1"/>
                    </a:solidFill>
                    <a:latin typeface="微軟正黑體" panose="020B0604030504040204" pitchFamily="34" charset="-120"/>
                    <a:ea typeface="微軟正黑體" panose="020B0604030504040204" pitchFamily="34" charset="-120"/>
                  </a:rPr>
                  <a:t>  </a:t>
                </a:r>
                <a:r>
                  <a:rPr lang="zh-TW" altLang="en-US" sz="2000" b="0" dirty="0" smtClean="0">
                    <a:solidFill>
                      <a:schemeClr val="tx1"/>
                    </a:solidFill>
                    <a:latin typeface="微軟正黑體" panose="020B0604030504040204" pitchFamily="34" charset="-120"/>
                    <a:ea typeface="微軟正黑體" panose="020B0604030504040204" pitchFamily="34" charset="-120"/>
                  </a:rPr>
                  <a:t>選擇權放空單位 為了</a:t>
                </a:r>
                <a:r>
                  <a:rPr lang="zh-TW" altLang="en-US" sz="2000" dirty="0" smtClean="0">
                    <a:solidFill>
                      <a:schemeClr val="tx1"/>
                    </a:solidFill>
                    <a:latin typeface="微軟正黑體" panose="020B0604030504040204" pitchFamily="34" charset="-120"/>
                    <a:ea typeface="微軟正黑體" panose="020B0604030504040204" pitchFamily="34" charset="-120"/>
                  </a:rPr>
                  <a:t>在公司存活</a:t>
                </a:r>
                <a:r>
                  <a:rPr lang="zh-TW" altLang="en-US" sz="2000" dirty="0">
                    <a:solidFill>
                      <a:schemeClr val="tx1"/>
                    </a:solidFill>
                    <a:latin typeface="微軟正黑體" panose="020B0604030504040204" pitchFamily="34" charset="-120"/>
                    <a:ea typeface="微軟正黑體" panose="020B0604030504040204" pitchFamily="34" charset="-120"/>
                  </a:rPr>
                  <a:t>時</a:t>
                </a:r>
                <a:r>
                  <a:rPr lang="zh-TW" altLang="en-US" sz="2000" b="0" dirty="0" smtClean="0">
                    <a:solidFill>
                      <a:schemeClr val="tx1"/>
                    </a:solidFill>
                    <a:latin typeface="微軟正黑體" panose="020B0604030504040204" pitchFamily="34" charset="-120"/>
                    <a:ea typeface="微軟正黑體" panose="020B0604030504040204" pitchFamily="34" charset="-120"/>
                  </a:rPr>
                  <a:t>消除</a:t>
                </a:r>
                <a:r>
                  <a:rPr lang="en-US" altLang="zh-TW" sz="2000" b="0" dirty="0" smtClean="0">
                    <a:solidFill>
                      <a:schemeClr val="tx1"/>
                    </a:solidFill>
                    <a:latin typeface="微軟正黑體" panose="020B0604030504040204" pitchFamily="34" charset="-120"/>
                    <a:ea typeface="微軟正黑體" panose="020B0604030504040204" pitchFamily="34" charset="-120"/>
                  </a:rPr>
                  <a:t>GB</a:t>
                </a:r>
                <a:r>
                  <a:rPr lang="zh-TW" altLang="en-US" sz="2000" b="0" dirty="0" smtClean="0">
                    <a:solidFill>
                      <a:schemeClr val="tx1"/>
                    </a:solidFill>
                    <a:latin typeface="微軟正黑體" panose="020B0604030504040204" pitchFamily="34" charset="-120"/>
                    <a:ea typeface="微軟正黑體" panose="020B0604030504040204" pitchFamily="34" charset="-120"/>
                  </a:rPr>
                  <a:t>在黃金價格低時避險效果</a:t>
                </a:r>
                <a:endParaRPr lang="en-US" altLang="zh-TW" sz="2000" b="0" dirty="0" smtClean="0">
                  <a:solidFill>
                    <a:schemeClr val="tx1"/>
                  </a:solidFill>
                  <a:latin typeface="微軟正黑體" panose="020B0604030504040204" pitchFamily="34" charset="-120"/>
                  <a:ea typeface="微軟正黑體" panose="020B0604030504040204" pitchFamily="34" charset="-120"/>
                </a:endParaRPr>
              </a:p>
              <a:p>
                <a:pPr>
                  <a:lnSpc>
                    <a:spcPct val="150000"/>
                  </a:lnSpc>
                </a:pPr>
                <a:r>
                  <a:rPr lang="en-US" altLang="zh-TW" sz="2000" b="0" dirty="0" smtClean="0">
                    <a:solidFill>
                      <a:schemeClr val="tx1"/>
                    </a:solidFill>
                    <a:latin typeface="微軟正黑體" panose="020B0604030504040204" pitchFamily="34" charset="-120"/>
                    <a:ea typeface="微軟正黑體" panose="020B0604030504040204" pitchFamily="34" charset="-120"/>
                  </a:rPr>
                  <a:t>Short put option payoff : </a:t>
                </a:r>
                <a14:m>
                  <m:oMath xmlns:m="http://schemas.openxmlformats.org/officeDocument/2006/math">
                    <m:r>
                      <a:rPr lang="en-US" altLang="zh-TW" sz="2000" b="0" i="1" smtClean="0">
                        <a:solidFill>
                          <a:schemeClr val="tx1"/>
                        </a:solidFill>
                        <a:latin typeface="Cambria Math" panose="02040503050406030204" pitchFamily="18" charset="0"/>
                      </a:rPr>
                      <m:t>𝑀𝑖𝑛</m:t>
                    </m:r>
                    <m:d>
                      <m:dPr>
                        <m:begChr m:val="["/>
                        <m:endChr m:val="]"/>
                        <m:ctrlPr>
                          <a:rPr lang="en-US" altLang="zh-TW" sz="2000" b="0" i="1" smtClean="0">
                            <a:solidFill>
                              <a:schemeClr val="tx1"/>
                            </a:solidFill>
                            <a:latin typeface="Cambria Math" panose="02040503050406030204" pitchFamily="18" charset="0"/>
                          </a:rPr>
                        </m:ctrlPr>
                      </m:dPr>
                      <m:e>
                        <m:r>
                          <a:rPr lang="en-US" altLang="zh-TW" sz="2000" b="0" i="1" smtClean="0">
                            <a:solidFill>
                              <a:schemeClr val="tx1"/>
                            </a:solidFill>
                            <a:latin typeface="Cambria Math" panose="02040503050406030204" pitchFamily="18" charset="0"/>
                          </a:rPr>
                          <m:t> </m:t>
                        </m:r>
                        <m:r>
                          <a:rPr lang="en-US" altLang="zh-TW" sz="2000" i="1">
                            <a:solidFill>
                              <a:schemeClr val="tx1"/>
                            </a:solidFill>
                            <a:latin typeface="Cambria Math" panose="02040503050406030204" pitchFamily="18" charset="0"/>
                          </a:rPr>
                          <m:t>𝑚</m:t>
                        </m:r>
                        <m:d>
                          <m:dPr>
                            <m:ctrlPr>
                              <a:rPr lang="en-US" altLang="zh-TW" sz="2000" i="1">
                                <a:solidFill>
                                  <a:schemeClr val="tx1"/>
                                </a:solidFill>
                                <a:latin typeface="Cambria Math" panose="02040503050406030204" pitchFamily="18" charset="0"/>
                              </a:rPr>
                            </m:ctrlPr>
                          </m:dPr>
                          <m:e>
                            <m:r>
                              <a:rPr lang="en-US" altLang="zh-TW" sz="2000" i="1">
                                <a:solidFill>
                                  <a:schemeClr val="tx1"/>
                                </a:solidFill>
                                <a:latin typeface="Cambria Math" panose="02040503050406030204" pitchFamily="18" charset="0"/>
                              </a:rPr>
                              <m:t>𝐺</m:t>
                            </m:r>
                            <m:d>
                              <m:dPr>
                                <m:ctrlPr>
                                  <a:rPr lang="en-US" altLang="zh-TW" sz="2000" i="1">
                                    <a:solidFill>
                                      <a:schemeClr val="tx1"/>
                                    </a:solidFill>
                                    <a:latin typeface="Cambria Math" panose="02040503050406030204" pitchFamily="18" charset="0"/>
                                  </a:rPr>
                                </m:ctrlPr>
                              </m:dPr>
                              <m:e>
                                <m:r>
                                  <a:rPr lang="en-US" altLang="zh-TW" sz="2000" i="1">
                                    <a:solidFill>
                                      <a:schemeClr val="tx1"/>
                                    </a:solidFill>
                                    <a:latin typeface="Cambria Math" panose="02040503050406030204" pitchFamily="18" charset="0"/>
                                  </a:rPr>
                                  <m:t>𝑇</m:t>
                                </m:r>
                              </m:e>
                            </m:d>
                            <m:r>
                              <a:rPr lang="en-US" altLang="zh-TW" sz="2000" i="1">
                                <a:solidFill>
                                  <a:schemeClr val="tx1"/>
                                </a:solidFill>
                                <a:latin typeface="Cambria Math" panose="02040503050406030204" pitchFamily="18" charset="0"/>
                              </a:rPr>
                              <m:t>−</m:t>
                            </m:r>
                            <m:r>
                              <a:rPr lang="en-US" altLang="zh-TW" sz="2000" i="1">
                                <a:solidFill>
                                  <a:schemeClr val="tx1"/>
                                </a:solidFill>
                                <a:latin typeface="Cambria Math" panose="02040503050406030204" pitchFamily="18" charset="0"/>
                              </a:rPr>
                              <m:t>𝐾</m:t>
                            </m:r>
                          </m:e>
                        </m:d>
                        <m:r>
                          <a:rPr lang="en-US" altLang="zh-TW" sz="2000" b="0" i="1" smtClean="0">
                            <a:solidFill>
                              <a:schemeClr val="tx1"/>
                            </a:solidFill>
                            <a:latin typeface="Cambria Math" panose="02040503050406030204" pitchFamily="18" charset="0"/>
                          </a:rPr>
                          <m:t>, 0 </m:t>
                        </m:r>
                      </m:e>
                    </m:d>
                  </m:oMath>
                </a14:m>
                <a:endParaRPr lang="en-US" altLang="zh-TW" sz="2000" b="0" i="1" dirty="0" smtClean="0">
                  <a:solidFill>
                    <a:schemeClr val="tx1"/>
                  </a:solidFill>
                  <a:latin typeface="微軟正黑體" panose="020B0604030504040204" pitchFamily="34" charset="-120"/>
                  <a:ea typeface="微軟正黑體" panose="020B0604030504040204" pitchFamily="34" charset="-120"/>
                </a:endParaRPr>
              </a:p>
              <a:p>
                <a:pPr>
                  <a:lnSpc>
                    <a:spcPct val="150000"/>
                  </a:lnSpc>
                </a:pPr>
                <a:r>
                  <a:rPr lang="zh-TW" altLang="en-US" sz="2000" kern="0" dirty="0">
                    <a:solidFill>
                      <a:schemeClr val="tx1"/>
                    </a:solidFill>
                    <a:latin typeface="微軟正黑體" panose="020B0604030504040204" pitchFamily="34" charset="-120"/>
                    <a:ea typeface="微軟正黑體" panose="020B0604030504040204" pitchFamily="34" charset="-120"/>
                  </a:rPr>
                  <a:t>不同角度來推導</a:t>
                </a:r>
                <a14:m>
                  <m:oMath xmlns:m="http://schemas.openxmlformats.org/officeDocument/2006/math">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𝑉</m:t>
                        </m:r>
                      </m:e>
                      <m:sub>
                        <m:r>
                          <a:rPr lang="en-US" altLang="zh-TW" sz="2000" i="1">
                            <a:latin typeface="Cambria Math" panose="02040503050406030204" pitchFamily="18" charset="0"/>
                          </a:rPr>
                          <m:t>𝐿</m:t>
                        </m:r>
                      </m:sub>
                    </m:sSub>
                  </m:oMath>
                </a14:m>
                <a:endParaRPr lang="en-US" altLang="zh-TW" sz="2000" i="1" dirty="0" smtClean="0">
                  <a:solidFill>
                    <a:schemeClr val="tx1"/>
                  </a:solidFill>
                  <a:latin typeface="微軟正黑體" panose="020B0604030504040204" pitchFamily="34" charset="-120"/>
                  <a:ea typeface="微軟正黑體" panose="020B0604030504040204" pitchFamily="34" charset="-120"/>
                </a:endParaRPr>
              </a:p>
              <a:p>
                <a:pPr marL="0" indent="0">
                  <a:lnSpc>
                    <a:spcPct val="150000"/>
                  </a:lnSpc>
                  <a:buNone/>
                </a:pPr>
                <a:r>
                  <a:rPr lang="en-US" altLang="zh-TW" sz="2000" dirty="0" smtClean="0">
                    <a:solidFill>
                      <a:schemeClr val="tx1"/>
                    </a:solidFill>
                    <a:latin typeface="微軟正黑體" panose="020B0604030504040204" pitchFamily="34" charset="-120"/>
                    <a:ea typeface="微軟正黑體" panose="020B0604030504040204" pitchFamily="34" charset="-120"/>
                  </a:rPr>
                  <a:t>	</a:t>
                </a:r>
                <a14:m>
                  <m:oMath xmlns:m="http://schemas.openxmlformats.org/officeDocument/2006/math">
                    <m:sSub>
                      <m:sSubPr>
                        <m:ctrlPr>
                          <a:rPr lang="en-US" altLang="zh-TW" sz="2000" i="1" smtClean="0">
                            <a:solidFill>
                              <a:schemeClr val="tx1"/>
                            </a:solidFill>
                            <a:latin typeface="Cambria Math" panose="02040503050406030204" pitchFamily="18" charset="0"/>
                          </a:rPr>
                        </m:ctrlPr>
                      </m:sSubPr>
                      <m:e>
                        <m:r>
                          <a:rPr lang="en-US" altLang="zh-TW" sz="2000" i="1">
                            <a:solidFill>
                              <a:schemeClr val="tx1"/>
                            </a:solidFill>
                            <a:latin typeface="Cambria Math" panose="02040503050406030204" pitchFamily="18" charset="0"/>
                          </a:rPr>
                          <m:t>𝑉</m:t>
                        </m:r>
                      </m:e>
                      <m:sub>
                        <m:r>
                          <a:rPr lang="en-US" altLang="zh-TW" sz="2000" i="1">
                            <a:solidFill>
                              <a:schemeClr val="tx1"/>
                            </a:solidFill>
                            <a:latin typeface="Cambria Math" panose="02040503050406030204" pitchFamily="18" charset="0"/>
                          </a:rPr>
                          <m:t>𝐿</m:t>
                        </m:r>
                      </m:sub>
                    </m:sSub>
                    <m:r>
                      <a:rPr lang="en-US" altLang="zh-TW" sz="2000" i="1">
                        <a:solidFill>
                          <a:schemeClr val="tx1"/>
                        </a:solidFill>
                        <a:latin typeface="Cambria Math" panose="02040503050406030204" pitchFamily="18" charset="0"/>
                      </a:rPr>
                      <m:t>=</m:t>
                    </m:r>
                    <m:r>
                      <a:rPr lang="en-US" altLang="zh-TW" sz="2000" i="1">
                        <a:solidFill>
                          <a:schemeClr val="tx1"/>
                        </a:solidFill>
                        <a:latin typeface="Cambria Math" panose="02040503050406030204" pitchFamily="18" charset="0"/>
                      </a:rPr>
                      <m:t>𝐷𝑒𝑏𝑡</m:t>
                    </m:r>
                    <m:r>
                      <a:rPr lang="en-US" altLang="zh-TW" sz="2000" i="1">
                        <a:solidFill>
                          <a:schemeClr val="tx1"/>
                        </a:solidFill>
                        <a:latin typeface="Cambria Math" panose="02040503050406030204" pitchFamily="18" charset="0"/>
                      </a:rPr>
                      <m:t>+</m:t>
                    </m:r>
                    <m:r>
                      <a:rPr lang="en-US" altLang="zh-TW" sz="2000" i="1">
                        <a:solidFill>
                          <a:schemeClr val="tx1"/>
                        </a:solidFill>
                        <a:latin typeface="Cambria Math" panose="02040503050406030204" pitchFamily="18" charset="0"/>
                      </a:rPr>
                      <m:t>𝐸𝑞𝑢𝑖𝑡𝑦</m:t>
                    </m:r>
                    <m:r>
                      <a:rPr lang="en-US" altLang="zh-TW" sz="2000" b="0" i="1" smtClean="0">
                        <a:solidFill>
                          <a:schemeClr val="tx1"/>
                        </a:solidFill>
                        <a:latin typeface="Cambria Math" panose="02040503050406030204" pitchFamily="18" charset="0"/>
                      </a:rPr>
                      <m:t>             ↔         </m:t>
                    </m:r>
                    <m:sSub>
                      <m:sSubPr>
                        <m:ctrlPr>
                          <a:rPr lang="en-US" altLang="zh-TW" sz="2000" i="1">
                            <a:solidFill>
                              <a:schemeClr val="tx1"/>
                            </a:solidFill>
                            <a:latin typeface="Cambria Math" panose="02040503050406030204" pitchFamily="18" charset="0"/>
                          </a:rPr>
                        </m:ctrlPr>
                      </m:sSubPr>
                      <m:e>
                        <m:r>
                          <a:rPr lang="en-US" altLang="zh-TW" sz="2000" i="1">
                            <a:solidFill>
                              <a:schemeClr val="tx1"/>
                            </a:solidFill>
                            <a:latin typeface="Cambria Math" panose="02040503050406030204" pitchFamily="18" charset="0"/>
                          </a:rPr>
                          <m:t>𝑉</m:t>
                        </m:r>
                      </m:e>
                      <m:sub>
                        <m:r>
                          <a:rPr lang="en-US" altLang="zh-TW" sz="2000" i="1">
                            <a:solidFill>
                              <a:schemeClr val="tx1"/>
                            </a:solidFill>
                            <a:latin typeface="Cambria Math" panose="02040503050406030204" pitchFamily="18" charset="0"/>
                          </a:rPr>
                          <m:t>𝐿</m:t>
                        </m:r>
                      </m:sub>
                    </m:sSub>
                    <m:r>
                      <a:rPr lang="en-US" altLang="zh-TW" sz="2000" i="1">
                        <a:solidFill>
                          <a:schemeClr val="tx1"/>
                        </a:solidFill>
                        <a:latin typeface="Cambria Math" panose="02040503050406030204" pitchFamily="18" charset="0"/>
                      </a:rPr>
                      <m:t>=</m:t>
                    </m:r>
                    <m:sSub>
                      <m:sSubPr>
                        <m:ctrlPr>
                          <a:rPr lang="en-US" altLang="zh-TW" sz="2000" i="1">
                            <a:solidFill>
                              <a:schemeClr val="tx1"/>
                            </a:solidFill>
                            <a:latin typeface="Cambria Math" panose="02040503050406030204" pitchFamily="18" charset="0"/>
                          </a:rPr>
                        </m:ctrlPr>
                      </m:sSubPr>
                      <m:e>
                        <m:r>
                          <a:rPr lang="en-US" altLang="zh-TW" sz="2000" i="1">
                            <a:solidFill>
                              <a:schemeClr val="tx1"/>
                            </a:solidFill>
                            <a:latin typeface="Cambria Math" panose="02040503050406030204" pitchFamily="18" charset="0"/>
                          </a:rPr>
                          <m:t>𝑉</m:t>
                        </m:r>
                      </m:e>
                      <m:sub>
                        <m:r>
                          <a:rPr lang="en-US" altLang="zh-TW" sz="2000" i="1">
                            <a:solidFill>
                              <a:schemeClr val="tx1"/>
                            </a:solidFill>
                            <a:latin typeface="Cambria Math" panose="02040503050406030204" pitchFamily="18" charset="0"/>
                          </a:rPr>
                          <m:t>𝐴</m:t>
                        </m:r>
                      </m:sub>
                    </m:sSub>
                    <m:r>
                      <a:rPr lang="en-US" altLang="zh-TW" sz="2000" i="1">
                        <a:solidFill>
                          <a:schemeClr val="tx1"/>
                        </a:solidFill>
                        <a:latin typeface="Cambria Math" panose="02040503050406030204" pitchFamily="18" charset="0"/>
                      </a:rPr>
                      <m:t>+</m:t>
                    </m:r>
                    <m:r>
                      <a:rPr lang="en-US" altLang="zh-TW" sz="2000" i="1">
                        <a:solidFill>
                          <a:schemeClr val="tx1"/>
                        </a:solidFill>
                        <a:latin typeface="Cambria Math" panose="02040503050406030204" pitchFamily="18" charset="0"/>
                      </a:rPr>
                      <m:t>𝑇𝑎𝑥</m:t>
                    </m:r>
                    <m:r>
                      <a:rPr lang="en-US" altLang="zh-TW" sz="2000" i="1">
                        <a:solidFill>
                          <a:schemeClr val="tx1"/>
                        </a:solidFill>
                        <a:latin typeface="Cambria Math" panose="02040503050406030204" pitchFamily="18" charset="0"/>
                      </a:rPr>
                      <m:t> </m:t>
                    </m:r>
                    <m:r>
                      <a:rPr lang="en-US" altLang="zh-TW" sz="2000" i="1">
                        <a:solidFill>
                          <a:schemeClr val="tx1"/>
                        </a:solidFill>
                        <a:latin typeface="Cambria Math" panose="02040503050406030204" pitchFamily="18" charset="0"/>
                      </a:rPr>
                      <m:t>𝐵𝑒𝑛𝑒𝑓𝑖𝑡</m:t>
                    </m:r>
                    <m:r>
                      <a:rPr lang="en-US" altLang="zh-TW" sz="2000" i="1">
                        <a:solidFill>
                          <a:schemeClr val="tx1"/>
                        </a:solidFill>
                        <a:latin typeface="Cambria Math" panose="02040503050406030204" pitchFamily="18" charset="0"/>
                      </a:rPr>
                      <m:t>−</m:t>
                    </m:r>
                    <m:r>
                      <a:rPr lang="en-US" altLang="zh-TW" sz="2000" i="1">
                        <a:solidFill>
                          <a:schemeClr val="tx1"/>
                        </a:solidFill>
                        <a:latin typeface="Cambria Math" panose="02040503050406030204" pitchFamily="18" charset="0"/>
                      </a:rPr>
                      <m:t>𝐵𝑎𝑛𝑘𝑟𝑢𝑝𝑡</m:t>
                    </m:r>
                    <m:r>
                      <a:rPr lang="en-US" altLang="zh-TW" sz="2000" i="1">
                        <a:solidFill>
                          <a:schemeClr val="tx1"/>
                        </a:solidFill>
                        <a:latin typeface="Cambria Math" panose="02040503050406030204" pitchFamily="18" charset="0"/>
                      </a:rPr>
                      <m:t> </m:t>
                    </m:r>
                    <m:r>
                      <a:rPr lang="en-US" altLang="zh-TW" sz="2000" i="1">
                        <a:solidFill>
                          <a:schemeClr val="tx1"/>
                        </a:solidFill>
                        <a:latin typeface="Cambria Math" panose="02040503050406030204" pitchFamily="18" charset="0"/>
                      </a:rPr>
                      <m:t>𝐶𝑜𝑠𝑡</m:t>
                    </m:r>
                  </m:oMath>
                </a14:m>
                <a:endParaRPr lang="zh-TW" altLang="en-US" sz="2000" i="1" dirty="0">
                  <a:solidFill>
                    <a:schemeClr val="tx1"/>
                  </a:solidFill>
                  <a:latin typeface="微軟正黑體" panose="020B0604030504040204" pitchFamily="34" charset="-120"/>
                  <a:ea typeface="微軟正黑體" panose="020B0604030504040204" pitchFamily="34" charset="-120"/>
                </a:endParaRPr>
              </a:p>
              <a:p>
                <a:pPr>
                  <a:lnSpc>
                    <a:spcPct val="150000"/>
                  </a:lnSpc>
                </a:pPr>
                <a:endParaRPr lang="en-US" altLang="zh-TW" sz="2000" b="0" i="1" dirty="0" smtClean="0">
                  <a:solidFill>
                    <a:schemeClr val="tx1"/>
                  </a:solidFill>
                  <a:latin typeface="微軟正黑體" panose="020B0604030504040204" pitchFamily="34" charset="-120"/>
                  <a:ea typeface="微軟正黑體" panose="020B0604030504040204" pitchFamily="34" charset="-120"/>
                </a:endParaRPr>
              </a:p>
              <a:p>
                <a:pPr>
                  <a:lnSpc>
                    <a:spcPct val="150000"/>
                  </a:lnSpc>
                </a:pPr>
                <a:endParaRPr lang="zh-TW" altLang="en-US" sz="2000" dirty="0">
                  <a:solidFill>
                    <a:schemeClr val="tx1"/>
                  </a:solidFill>
                  <a:latin typeface="微軟正黑體" panose="020B0604030504040204" pitchFamily="34" charset="-120"/>
                  <a:ea typeface="微軟正黑體" panose="020B0604030504040204" pitchFamily="34" charset="-12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438955" y="1373589"/>
                <a:ext cx="10914845" cy="5347886"/>
              </a:xfrm>
              <a:blipFill rotWithShape="0">
                <a:blip r:embed="rId3"/>
                <a:stretch>
                  <a:fillRect l="-503"/>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z="1400" smtClean="0"/>
              <a:t>3</a:t>
            </a:fld>
            <a:endParaRPr lang="zh-TW" altLang="en-US" sz="1400" dirty="0"/>
          </a:p>
        </p:txBody>
      </p:sp>
      <p:sp>
        <p:nvSpPr>
          <p:cNvPr id="5" name="向上箭號 4">
            <a:hlinkClick r:id="rId4" action="ppaction://hlinksldjump"/>
          </p:cNvPr>
          <p:cNvSpPr/>
          <p:nvPr/>
        </p:nvSpPr>
        <p:spPr>
          <a:xfrm>
            <a:off x="11127347" y="656822"/>
            <a:ext cx="257577" cy="32197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8481535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285789" y="263900"/>
                <a:ext cx="11070465" cy="5919386"/>
              </a:xfrm>
            </p:spPr>
            <p:txBody>
              <a:bodyPr>
                <a:normAutofit/>
              </a:bodyPr>
              <a:lstStyle/>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6.</m:t>
                      </m:r>
                      <m:r>
                        <a:rPr lang="en-US" altLang="zh-TW" sz="1800" i="1" smtClean="0">
                          <a:latin typeface="Cambria Math" panose="02040503050406030204" pitchFamily="18" charset="0"/>
                        </a:rPr>
                        <m:t>𝐼𝑓</m:t>
                      </m:r>
                      <m:r>
                        <a:rPr lang="zh-TW" altLang="en-US" sz="1800" i="1">
                          <a:latin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1−</m:t>
                          </m:r>
                          <m:r>
                            <a:rPr lang="zh-TW" altLang="en-US" sz="1800" i="1">
                              <a:solidFill>
                                <a:srgbClr val="FF0000"/>
                              </a:solidFill>
                              <a:latin typeface="Cambria Math" panose="02040503050406030204" pitchFamily="18" charset="0"/>
                              <a:ea typeface="Cambria Math" panose="02040503050406030204" pitchFamily="18" charset="0"/>
                            </a:rPr>
                            <m:t>𝛼</m:t>
                          </m:r>
                        </m:e>
                      </m:d>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zh-TW" altLang="en-US" sz="1800" i="1">
                              <a:solidFill>
                                <a:srgbClr val="FF0000"/>
                              </a:solidFill>
                              <a:latin typeface="Cambria Math" panose="02040503050406030204" pitchFamily="18" charset="0"/>
                              <a:ea typeface="Cambria Math" panose="02040503050406030204" pitchFamily="18" charset="0"/>
                            </a:rPr>
                            <m:t>  </m:t>
                          </m:r>
                        </m:e>
                      </m:d>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smtClean="0">
                          <a:solidFill>
                            <a:srgbClr val="FF0000"/>
                          </a:solidFill>
                          <a:latin typeface="Cambria Math" panose="02040503050406030204" pitchFamily="18" charset="0"/>
                          <a:ea typeface="Cambria Math" panose="02040503050406030204" pitchFamily="18" charset="0"/>
                        </a:rPr>
                        <m:t>&gt;</m:t>
                      </m:r>
                      <m:d>
                        <m:dPr>
                          <m:ctrlPr>
                            <a:rPr lang="en-US" altLang="zh-TW" sz="1800" i="1">
                              <a:solidFill>
                                <a:srgbClr val="FF0000"/>
                              </a:solidFill>
                              <a:latin typeface="Cambria Math" panose="02040503050406030204" pitchFamily="18" charset="0"/>
                            </a:rPr>
                          </m:ctrlPr>
                        </m:dPr>
                        <m:e>
                          <m:r>
                            <a:rPr lang="en-US" altLang="zh-TW" sz="1800" i="1">
                              <a:solidFill>
                                <a:srgbClr val="FF0000"/>
                              </a:solidFill>
                              <a:latin typeface="Cambria Math" panose="02040503050406030204" pitchFamily="18" charset="0"/>
                            </a:rPr>
                            <m:t>1−</m:t>
                          </m:r>
                          <m:r>
                            <a:rPr lang="zh-TW" altLang="en-US" sz="1800" i="1">
                              <a:solidFill>
                                <a:srgbClr val="FF0000"/>
                              </a:solidFill>
                              <a:latin typeface="Cambria Math" panose="02040503050406030204" pitchFamily="18" charset="0"/>
                            </a:rPr>
                            <m:t>𝛼</m:t>
                          </m:r>
                        </m:e>
                      </m:d>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oMath>
                  </m:oMathPara>
                </a14:m>
                <a:endParaRPr lang="en-US" altLang="zh-TW" sz="1800" i="1" dirty="0" smtClean="0">
                  <a:solidFill>
                    <a:srgbClr val="FF0000"/>
                  </a:solidFill>
                  <a:latin typeface="Cambria Math" panose="02040503050406030204" pitchFamily="18" charset="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smtClean="0">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ea typeface="Cambria Math" panose="02040503050406030204" pitchFamily="18" charset="0"/>
                            </a:rPr>
                            <m:t>&gt;</m:t>
                          </m:r>
                          <m:r>
                            <a:rPr lang="en-US" altLang="zh-TW" sz="1800" i="1" smtClean="0">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r>
                        <a:rPr lang="en-US" altLang="zh-TW" sz="1800" i="1" smtClean="0">
                          <a:latin typeface="Cambria Math" panose="02040503050406030204" pitchFamily="18" charset="0"/>
                          <a:ea typeface="Cambria Math" panose="02040503050406030204" pitchFamily="18" charset="0"/>
                        </a:rPr>
                        <m:t>&gt;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&gt;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1_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a:solidFill>
                                <a:srgbClr val="FF0000"/>
                              </a:solidFill>
                              <a:latin typeface="Cambria Math" panose="02040503050406030204" pitchFamily="18" charset="0"/>
                              <a:ea typeface="Cambria Math" panose="02040503050406030204" pitchFamily="18" charset="0"/>
                            </a:rPr>
                            <m:t> </m:t>
                          </m:r>
                          <m:r>
                            <m:rPr>
                              <m:nor/>
                            </m:rPr>
                            <a:rPr lang="en-US" altLang="zh-TW" sz="1800" dirty="0"/>
                            <m:t> </m:t>
                          </m:r>
                          <m:r>
                            <a:rPr lang="en-US" altLang="zh-TW" sz="1800" i="1" dirty="0">
                              <a:latin typeface="Cambria Math" panose="02040503050406030204" pitchFamily="18" charset="0"/>
                            </a:rPr>
                            <m:t>&gt;</m:t>
                          </m:r>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5_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m:oMathPara>
                </a14:m>
                <a:endParaRPr lang="en-US" altLang="zh-TW" sz="1800" i="1" dirty="0" smtClean="0">
                  <a:latin typeface="Cambria Math" panose="02040503050406030204" pitchFamily="18" charset="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 , </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4</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m:t>
                      </m:r>
                    </m:oMath>
                  </m:oMathPara>
                </a14:m>
                <a:endParaRPr lang="en-US" altLang="zh-TW" sz="1800" dirty="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4</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m:t>
                      </m:r>
                      <m:r>
                        <a:rPr lang="en-US" altLang="zh-TW" sz="1800" b="0" i="1" dirty="0" smtClean="0">
                          <a:latin typeface="Cambria Math" panose="02040503050406030204" pitchFamily="18" charset="0"/>
                        </a:rPr>
                        <m:t>           </m:t>
                      </m:r>
                      <m:r>
                        <a:rPr lang="zh-TW" altLang="en-US" sz="1800" i="1" dirty="0">
                          <a:latin typeface="Cambria Math" panose="02040503050406030204" pitchFamily="18" charset="0"/>
                        </a:rPr>
                        <m:t>必存在且唯一</m:t>
                      </m:r>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rPr>
                        <m:t>]</m:t>
                      </m:r>
                    </m:oMath>
                  </m:oMathPara>
                </a14:m>
                <a:endParaRPr lang="en-US" altLang="zh-TW" sz="1800" dirty="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r>
                        <a:rPr lang="en-US" altLang="zh-TW" sz="1800" i="1">
                          <a:latin typeface="Cambria Math" panose="02040503050406030204" pitchFamily="18" charset="0"/>
                          <a:ea typeface="Cambria Math" panose="02040503050406030204" pitchFamily="18" charset="0"/>
                        </a:rPr>
                        <m:t>𝑙𝑛</m:t>
                      </m:r>
                      <m:r>
                        <a:rPr lang="en-US" altLang="zh-TW" sz="1800" i="1">
                          <a:latin typeface="Cambria Math" panose="02040503050406030204" pitchFamily="18" charset="0"/>
                          <a:ea typeface="Cambria Math" panose="02040503050406030204" pitchFamily="18" charset="0"/>
                        </a:rPr>
                        <m:t>[1+</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r>
                        <a:rPr lang="en-US" altLang="zh-TW" sz="1800" i="1">
                          <a:latin typeface="Cambria Math" panose="02040503050406030204" pitchFamily="18" charset="0"/>
                        </a:rPr>
                        <m:t>]&lt;0</m:t>
                      </m:r>
                    </m:oMath>
                  </m:oMathPara>
                </a14:m>
                <a:endParaRPr lang="en-US" altLang="zh-TW" sz="1800" dirty="0"/>
              </a:p>
              <a:p>
                <a:pPr marL="0" indent="0">
                  <a:lnSpc>
                    <a:spcPct val="150000"/>
                  </a:lnSpc>
                  <a:buNone/>
                </a:pPr>
                <a:endParaRPr lang="en-US" altLang="zh-TW" sz="1800" dirty="0"/>
              </a:p>
              <a:p>
                <a:pPr marL="0" indent="0">
                  <a:lnSpc>
                    <a:spcPct val="150000"/>
                  </a:lnSpc>
                  <a:buNone/>
                </a:pPr>
                <a:endParaRPr lang="en-US" altLang="zh-TW" sz="1800" dirty="0"/>
              </a:p>
              <a:p>
                <a:pPr marL="0" indent="0">
                  <a:lnSpc>
                    <a:spcPct val="150000"/>
                  </a:lnSpc>
                  <a:buNone/>
                </a:pPr>
                <a:endParaRPr lang="zh-TW" altLang="en-US" sz="18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285789" y="263900"/>
                <a:ext cx="11070465" cy="5919386"/>
              </a:xfrm>
              <a:blipFill rotWithShape="0">
                <a:blip r:embed="rId2"/>
                <a:stretch>
                  <a:fillRect/>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30</a:t>
            </a:fld>
            <a:endParaRPr lang="zh-TW" altLang="en-US"/>
          </a:p>
        </p:txBody>
      </p:sp>
      <p:grpSp>
        <p:nvGrpSpPr>
          <p:cNvPr id="39" name="群組 38"/>
          <p:cNvGrpSpPr/>
          <p:nvPr/>
        </p:nvGrpSpPr>
        <p:grpSpPr>
          <a:xfrm>
            <a:off x="167837" y="3743239"/>
            <a:ext cx="5713918" cy="2881419"/>
            <a:chOff x="283335" y="3385237"/>
            <a:chExt cx="5713918" cy="2881419"/>
          </a:xfrm>
        </p:grpSpPr>
        <p:grpSp>
          <p:nvGrpSpPr>
            <p:cNvPr id="36" name="群組 35"/>
            <p:cNvGrpSpPr/>
            <p:nvPr/>
          </p:nvGrpSpPr>
          <p:grpSpPr>
            <a:xfrm>
              <a:off x="283335" y="3385237"/>
              <a:ext cx="5713918" cy="2881419"/>
              <a:chOff x="61744" y="3586892"/>
              <a:chExt cx="5713918" cy="2881419"/>
            </a:xfrm>
          </p:grpSpPr>
          <p:grpSp>
            <p:nvGrpSpPr>
              <p:cNvPr id="5" name="群組 4"/>
              <p:cNvGrpSpPr/>
              <p:nvPr/>
            </p:nvGrpSpPr>
            <p:grpSpPr>
              <a:xfrm>
                <a:off x="61744" y="3586892"/>
                <a:ext cx="5713918" cy="2881419"/>
                <a:chOff x="0" y="1939009"/>
                <a:chExt cx="11674217" cy="4373996"/>
              </a:xfrm>
            </p:grpSpPr>
            <p:grpSp>
              <p:nvGrpSpPr>
                <p:cNvPr id="6" name="群組 5"/>
                <p:cNvGrpSpPr/>
                <p:nvPr/>
              </p:nvGrpSpPr>
              <p:grpSpPr>
                <a:xfrm>
                  <a:off x="0" y="1939009"/>
                  <a:ext cx="11674217" cy="4373996"/>
                  <a:chOff x="121202" y="1336013"/>
                  <a:chExt cx="11722286" cy="4587280"/>
                </a:xfrm>
              </p:grpSpPr>
              <p:grpSp>
                <p:nvGrpSpPr>
                  <p:cNvPr id="8" name="群組 7"/>
                  <p:cNvGrpSpPr/>
                  <p:nvPr/>
                </p:nvGrpSpPr>
                <p:grpSpPr>
                  <a:xfrm>
                    <a:off x="121202" y="1336013"/>
                    <a:ext cx="11722286" cy="4533224"/>
                    <a:chOff x="290561" y="1344196"/>
                    <a:chExt cx="11722286" cy="4533224"/>
                  </a:xfrm>
                </p:grpSpPr>
                <p:grpSp>
                  <p:nvGrpSpPr>
                    <p:cNvPr id="10" name="群組 9"/>
                    <p:cNvGrpSpPr/>
                    <p:nvPr/>
                  </p:nvGrpSpPr>
                  <p:grpSpPr>
                    <a:xfrm>
                      <a:off x="290561" y="1344196"/>
                      <a:ext cx="11722286" cy="4533224"/>
                      <a:chOff x="170784" y="1514808"/>
                      <a:chExt cx="11722286" cy="4533224"/>
                    </a:xfrm>
                  </p:grpSpPr>
                  <p:grpSp>
                    <p:nvGrpSpPr>
                      <p:cNvPr id="15" name="群組 14"/>
                      <p:cNvGrpSpPr/>
                      <p:nvPr/>
                    </p:nvGrpSpPr>
                    <p:grpSpPr>
                      <a:xfrm>
                        <a:off x="170784" y="1514808"/>
                        <a:ext cx="11722286" cy="4533224"/>
                        <a:chOff x="1257711" y="1585147"/>
                        <a:chExt cx="11722286" cy="4533224"/>
                      </a:xfrm>
                    </p:grpSpPr>
                    <p:cxnSp>
                      <p:nvCxnSpPr>
                        <p:cNvPr id="18" name="直線接點 17"/>
                        <p:cNvCxnSpPr/>
                        <p:nvPr/>
                      </p:nvCxnSpPr>
                      <p:spPr>
                        <a:xfrm>
                          <a:off x="2386303" y="4341066"/>
                          <a:ext cx="2523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群組 18"/>
                        <p:cNvGrpSpPr/>
                        <p:nvPr/>
                      </p:nvGrpSpPr>
                      <p:grpSpPr>
                        <a:xfrm>
                          <a:off x="1257711" y="1585147"/>
                          <a:ext cx="11722286" cy="4533224"/>
                          <a:chOff x="22701" y="1571079"/>
                          <a:chExt cx="11722286" cy="4533224"/>
                        </a:xfrm>
                      </p:grpSpPr>
                      <mc:AlternateContent xmlns:mc="http://schemas.openxmlformats.org/markup-compatibility/2006" xmlns:a14="http://schemas.microsoft.com/office/drawing/2010/main">
                        <mc:Choice Requires="a14">
                          <p:sp>
                            <p:nvSpPr>
                              <p:cNvPr id="20" name="文字方塊 19"/>
                              <p:cNvSpPr txBox="1"/>
                              <p:nvPr/>
                            </p:nvSpPr>
                            <p:spPr>
                              <a:xfrm>
                                <a:off x="10817482" y="5595149"/>
                                <a:ext cx="927505" cy="4356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𝑉</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𝑇</m:t>
                                      </m:r>
                                      <m:r>
                                        <a:rPr lang="en-US" altLang="zh-TW" sz="1400" b="0" i="1" smtClean="0">
                                          <a:latin typeface="Cambria Math" panose="02040503050406030204" pitchFamily="18" charset="0"/>
                                        </a:rPr>
                                        <m:t>)</m:t>
                                      </m:r>
                                    </m:oMath>
                                  </m:oMathPara>
                                </a14:m>
                                <a:endParaRPr lang="zh-TW" altLang="en-US" sz="1400" dirty="0"/>
                              </a:p>
                            </p:txBody>
                          </p:sp>
                        </mc:Choice>
                        <mc:Fallback xmlns="">
                          <p:sp>
                            <p:nvSpPr>
                              <p:cNvPr id="19" name="文字方塊 18"/>
                              <p:cNvSpPr txBox="1">
                                <a:spLocks noRot="1" noChangeAspect="1" noMove="1" noResize="1" noEditPoints="1" noAdjustHandles="1" noChangeArrowheads="1" noChangeShapeType="1" noTextEdit="1"/>
                              </p:cNvSpPr>
                              <p:nvPr/>
                            </p:nvSpPr>
                            <p:spPr>
                              <a:xfrm>
                                <a:off x="10817482" y="5595149"/>
                                <a:ext cx="955005" cy="492443"/>
                              </a:xfrm>
                              <a:prstGeom prst="rect">
                                <a:avLst/>
                              </a:prstGeom>
                              <a:blipFill rotWithShape="0">
                                <a:blip r:embed="rId15"/>
                                <a:stretch>
                                  <a:fillRect/>
                                </a:stretch>
                              </a:blipFill>
                            </p:spPr>
                            <p:txBody>
                              <a:bodyPr/>
                              <a:lstStyle/>
                              <a:p>
                                <a:r>
                                  <a:rPr lang="zh-TW" altLang="en-US">
                                    <a:noFill/>
                                  </a:rPr>
                                  <a:t> </a:t>
                                </a:r>
                              </a:p>
                            </p:txBody>
                          </p:sp>
                        </mc:Fallback>
                      </mc:AlternateContent>
                      <p:cxnSp>
                        <p:nvCxnSpPr>
                          <p:cNvPr id="21" name="直線接點 20"/>
                          <p:cNvCxnSpPr/>
                          <p:nvPr/>
                        </p:nvCxnSpPr>
                        <p:spPr>
                          <a:xfrm>
                            <a:off x="1510056" y="4335215"/>
                            <a:ext cx="8914104" cy="0"/>
                          </a:xfrm>
                          <a:prstGeom prst="line">
                            <a:avLst/>
                          </a:prstGeom>
                          <a:ln w="38100">
                            <a:solidFill>
                              <a:schemeClr val="accent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p:nvPr/>
                        </p:nvCxnSpPr>
                        <p:spPr>
                          <a:xfrm flipV="1">
                            <a:off x="1257711" y="6095809"/>
                            <a:ext cx="9559771" cy="8494"/>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直線單箭頭接點 22"/>
                          <p:cNvCxnSpPr/>
                          <p:nvPr/>
                        </p:nvCxnSpPr>
                        <p:spPr>
                          <a:xfrm flipV="1">
                            <a:off x="1257711" y="2278968"/>
                            <a:ext cx="0" cy="3821543"/>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文字方塊 23"/>
                              <p:cNvSpPr txBox="1"/>
                              <p:nvPr/>
                            </p:nvSpPr>
                            <p:spPr>
                              <a:xfrm>
                                <a:off x="723519" y="1571079"/>
                                <a:ext cx="786538" cy="6222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𝐺</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𝑇</m:t>
                                      </m:r>
                                      <m:r>
                                        <a:rPr lang="en-US" altLang="zh-TW" sz="1400" b="0" i="1" smtClean="0">
                                          <a:latin typeface="Cambria Math" panose="02040503050406030204" pitchFamily="18" charset="0"/>
                                        </a:rPr>
                                        <m:t>)</m:t>
                                      </m:r>
                                    </m:oMath>
                                  </m:oMathPara>
                                </a14:m>
                                <a:endParaRPr lang="zh-TW" altLang="en-US" sz="1400" dirty="0"/>
                              </a:p>
                            </p:txBody>
                          </p:sp>
                        </mc:Choice>
                        <mc:Fallback xmlns="">
                          <p:sp>
                            <p:nvSpPr>
                              <p:cNvPr id="56" name="文字方塊 55"/>
                              <p:cNvSpPr txBox="1">
                                <a:spLocks noRot="1" noChangeAspect="1" noMove="1" noResize="1" noEditPoints="1" noAdjustHandles="1" noChangeArrowheads="1" noChangeShapeType="1" noTextEdit="1"/>
                              </p:cNvSpPr>
                              <p:nvPr/>
                            </p:nvSpPr>
                            <p:spPr>
                              <a:xfrm>
                                <a:off x="723518" y="1571079"/>
                                <a:ext cx="786538" cy="584775"/>
                              </a:xfrm>
                              <a:prstGeom prst="rect">
                                <a:avLst/>
                              </a:prstGeom>
                              <a:blipFill rotWithShape="0">
                                <a:blip r:embed="rId16"/>
                                <a:stretch>
                                  <a:fillRect r="-1705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5" name="文字方塊 24"/>
                              <p:cNvSpPr txBox="1"/>
                              <p:nvPr/>
                            </p:nvSpPr>
                            <p:spPr>
                              <a:xfrm>
                                <a:off x="22701" y="4019223"/>
                                <a:ext cx="909246" cy="4356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𝐺</m:t>
                                      </m:r>
                                      <m:r>
                                        <a:rPr lang="en-US" altLang="zh-TW" sz="1400" b="0" i="1" smtClean="0">
                                          <a:latin typeface="Cambria Math" panose="02040503050406030204" pitchFamily="18" charset="0"/>
                                        </a:rPr>
                                        <m:t>(0)</m:t>
                                      </m:r>
                                    </m:oMath>
                                  </m:oMathPara>
                                </a14:m>
                                <a:endParaRPr lang="zh-TW" altLang="en-US" sz="1400" dirty="0"/>
                              </a:p>
                            </p:txBody>
                          </p:sp>
                        </mc:Choice>
                        <mc:Fallback xmlns="">
                          <p:sp>
                            <p:nvSpPr>
                              <p:cNvPr id="58" name="文字方塊 57"/>
                              <p:cNvSpPr txBox="1">
                                <a:spLocks noRot="1" noChangeAspect="1" noMove="1" noResize="1" noEditPoints="1" noAdjustHandles="1" noChangeArrowheads="1" noChangeShapeType="1" noTextEdit="1"/>
                              </p:cNvSpPr>
                              <p:nvPr/>
                            </p:nvSpPr>
                            <p:spPr>
                              <a:xfrm>
                                <a:off x="22701" y="4019222"/>
                                <a:ext cx="936538" cy="492443"/>
                              </a:xfrm>
                              <a:prstGeom prst="rect">
                                <a:avLst/>
                              </a:prstGeom>
                              <a:blipFill rotWithShape="0">
                                <a:blip r:embed="rId17"/>
                                <a:stretch>
                                  <a:fillRect/>
                                </a:stretch>
                              </a:blipFill>
                            </p:spPr>
                            <p:txBody>
                              <a:bodyPr/>
                              <a:lstStyle/>
                              <a:p>
                                <a:r>
                                  <a:rPr lang="zh-TW" altLang="en-US">
                                    <a:noFill/>
                                  </a:rPr>
                                  <a:t> </a:t>
                                </a:r>
                              </a:p>
                            </p:txBody>
                          </p:sp>
                        </mc:Fallback>
                      </mc:AlternateContent>
                      <p:cxnSp>
                        <p:nvCxnSpPr>
                          <p:cNvPr id="26" name="直線接點 25"/>
                          <p:cNvCxnSpPr/>
                          <p:nvPr/>
                        </p:nvCxnSpPr>
                        <p:spPr>
                          <a:xfrm>
                            <a:off x="6411724" y="4342148"/>
                            <a:ext cx="0" cy="176059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flipH="1">
                            <a:off x="6385269" y="2536836"/>
                            <a:ext cx="2692595" cy="1822745"/>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a:off x="4649035" y="2315011"/>
                            <a:ext cx="11722" cy="2048035"/>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cxnSp>
                    <p:nvCxnSpPr>
                      <p:cNvPr id="16" name="直線接點 15"/>
                      <p:cNvCxnSpPr/>
                      <p:nvPr/>
                    </p:nvCxnSpPr>
                    <p:spPr>
                      <a:xfrm>
                        <a:off x="6716638" y="5731936"/>
                        <a:ext cx="422064" cy="287880"/>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a:off x="1449851" y="4285877"/>
                        <a:ext cx="2286980" cy="1733940"/>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11" name="文字方塊 10"/>
                    <p:cNvSpPr txBox="1"/>
                    <p:nvPr/>
                  </p:nvSpPr>
                  <p:spPr>
                    <a:xfrm>
                      <a:off x="2529598" y="2179594"/>
                      <a:ext cx="1991233" cy="2364685"/>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
                      </a:r>
                      <a:br>
                        <a:rPr lang="en-US" altLang="zh-TW" sz="1400" dirty="0" smtClean="0">
                          <a:latin typeface="微軟正黑體" panose="020B0604030504040204" pitchFamily="34" charset="-120"/>
                          <a:ea typeface="微軟正黑體" panose="020B0604030504040204" pitchFamily="34" charset="-120"/>
                        </a:rPr>
                      </a:b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部份</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無</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t>未</a:t>
                      </a:r>
                      <a:r>
                        <a:rPr lang="zh-TW" altLang="en-US" sz="1400" dirty="0"/>
                        <a:t>履約</a:t>
                      </a:r>
                      <a:r>
                        <a:rPr lang="en-US" altLang="zh-TW" sz="1400" dirty="0"/>
                        <a:t>)</a:t>
                      </a:r>
                      <a:endParaRPr lang="zh-TW" altLang="en-US" sz="1400" dirty="0"/>
                    </a:p>
                    <a:p>
                      <a:endParaRPr lang="zh-TW" altLang="en-US" sz="1400" dirty="0">
                        <a:latin typeface="微軟正黑體" panose="020B0604030504040204" pitchFamily="34" charset="-120"/>
                        <a:ea typeface="微軟正黑體" panose="020B0604030504040204" pitchFamily="34" charset="-120"/>
                      </a:endParaRPr>
                    </a:p>
                  </p:txBody>
                </p:sp>
                <p:sp>
                  <p:nvSpPr>
                    <p:cNvPr id="12" name="文字方塊 11"/>
                    <p:cNvSpPr txBox="1"/>
                    <p:nvPr/>
                  </p:nvSpPr>
                  <p:spPr>
                    <a:xfrm>
                      <a:off x="8907835" y="3078278"/>
                      <a:ext cx="2073500" cy="1057885"/>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存活</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未履約</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p:txBody>
                </p:sp>
                <p:sp>
                  <p:nvSpPr>
                    <p:cNvPr id="13" name="文字方塊 12"/>
                    <p:cNvSpPr txBox="1"/>
                    <p:nvPr/>
                  </p:nvSpPr>
                  <p:spPr>
                    <a:xfrm>
                      <a:off x="7716247" y="4648399"/>
                      <a:ext cx="2966907" cy="489987"/>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存活 </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履約</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p:txBody>
                </p:sp>
                <p:sp>
                  <p:nvSpPr>
                    <p:cNvPr id="14" name="矩形 13"/>
                    <p:cNvSpPr/>
                    <p:nvPr/>
                  </p:nvSpPr>
                  <p:spPr>
                    <a:xfrm>
                      <a:off x="5516617" y="2054164"/>
                      <a:ext cx="1922041" cy="2364685"/>
                    </a:xfrm>
                    <a:prstGeom prst="rect">
                      <a:avLst/>
                    </a:prstGeom>
                  </p:spPr>
                  <p:txBody>
                    <a:bodyPr wrap="square">
                      <a:spAutoFit/>
                    </a:bodyPr>
                    <a:lstStyle/>
                    <a:p>
                      <a:r>
                        <a:rPr lang="zh-TW" altLang="en-US" sz="1400" dirty="0" smtClean="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全拿 </a:t>
                      </a:r>
                      <a:r>
                        <a:rPr lang="en-US" altLang="zh-TW" sz="1400" dirty="0" smtClean="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部份</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t>(</a:t>
                      </a:r>
                      <a:r>
                        <a:rPr lang="zh-TW" altLang="en-US" sz="1400" dirty="0" smtClean="0"/>
                        <a:t>未</a:t>
                      </a:r>
                      <a:r>
                        <a:rPr lang="zh-TW" altLang="en-US" sz="1400" dirty="0"/>
                        <a:t>履約</a:t>
                      </a:r>
                      <a:r>
                        <a:rPr lang="en-US" altLang="zh-TW" sz="1400" dirty="0"/>
                        <a:t>)</a:t>
                      </a:r>
                      <a:endParaRPr lang="zh-TW" altLang="en-US" sz="1400" dirty="0"/>
                    </a:p>
                    <a:p>
                      <a:endParaRPr lang="zh-TW" altLang="en-US" sz="1400" dirty="0">
                        <a:latin typeface="微軟正黑體" panose="020B0604030504040204" pitchFamily="34" charset="-120"/>
                        <a:ea typeface="微軟正黑體" panose="020B0604030504040204" pitchFamily="34" charset="-120"/>
                      </a:endParaRPr>
                    </a:p>
                  </p:txBody>
                </p:sp>
              </p:grpSp>
              <p:sp>
                <p:nvSpPr>
                  <p:cNvPr id="9" name="文字方塊 8"/>
                  <p:cNvSpPr txBox="1"/>
                  <p:nvPr/>
                </p:nvSpPr>
                <p:spPr>
                  <a:xfrm>
                    <a:off x="1313655" y="5090316"/>
                    <a:ext cx="2094569" cy="832977"/>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履約</a:t>
                    </a:r>
                    <a:r>
                      <a:rPr lang="en-US" altLang="zh-TW" sz="1400" dirty="0" smtClean="0">
                        <a:latin typeface="微軟正黑體" panose="020B0604030504040204" pitchFamily="34" charset="-120"/>
                        <a:ea typeface="微軟正黑體" panose="020B0604030504040204" pitchFamily="34" charset="-120"/>
                      </a:rPr>
                      <a:t>)</a:t>
                    </a:r>
                  </a:p>
                  <a:p>
                    <a:r>
                      <a:rPr lang="zh-TW" altLang="en-US" sz="1400" dirty="0" smtClean="0">
                        <a:latin typeface="微軟正黑體" panose="020B0604030504040204" pitchFamily="34" charset="-120"/>
                        <a:ea typeface="微軟正黑體" panose="020B0604030504040204" pitchFamily="34" charset="-120"/>
                      </a:rPr>
                      <a:t>不足支付</a:t>
                    </a:r>
                    <a:endParaRPr lang="zh-TW" altLang="en-US" sz="1400" dirty="0">
                      <a:latin typeface="微軟正黑體" panose="020B0604030504040204" pitchFamily="34" charset="-120"/>
                      <a:ea typeface="微軟正黑體" panose="020B0604030504040204" pitchFamily="34" charset="-120"/>
                    </a:endParaRPr>
                  </a:p>
                </p:txBody>
              </p:sp>
            </p:grpSp>
            <p:sp>
              <p:nvSpPr>
                <p:cNvPr id="7" name="矩形 6"/>
                <p:cNvSpPr/>
                <p:nvPr/>
              </p:nvSpPr>
              <p:spPr>
                <a:xfrm>
                  <a:off x="3315926" y="5236179"/>
                  <a:ext cx="6095998" cy="794248"/>
                </a:xfrm>
                <a:prstGeom prst="rect">
                  <a:avLst/>
                </a:prstGeom>
              </p:spPr>
              <p:txBody>
                <a:bodyPr>
                  <a:spAutoFit/>
                </a:bodyPr>
                <a:lstStyle/>
                <a:p>
                  <a:r>
                    <a:rPr lang="zh-TW" altLang="en-US" sz="1400" dirty="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a:latin typeface="微軟正黑體" panose="020B0604030504040204" pitchFamily="34" charset="-120"/>
                      <a:ea typeface="微軟正黑體" panose="020B0604030504040204" pitchFamily="34" charset="-120"/>
                    </a:rPr>
                    <a:t>部份</a:t>
                  </a:r>
                  <a:endParaRPr lang="en-US" altLang="zh-TW" sz="1400" dirty="0">
                    <a:latin typeface="微軟正黑體" panose="020B0604030504040204" pitchFamily="34" charset="-120"/>
                    <a:ea typeface="微軟正黑體" panose="020B0604030504040204" pitchFamily="34" charset="-120"/>
                  </a:endParaRPr>
                </a:p>
                <a:p>
                  <a:r>
                    <a:rPr lang="en-US" altLang="zh-TW" sz="1400" dirty="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無</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t>履約</a:t>
                  </a:r>
                  <a:r>
                    <a:rPr lang="en-US" altLang="zh-TW" sz="1400" dirty="0"/>
                    <a:t>)</a:t>
                  </a:r>
                  <a:endParaRPr lang="zh-TW" altLang="en-US" sz="1400" dirty="0"/>
                </a:p>
              </p:txBody>
            </p:sp>
          </p:grpSp>
          <p:cxnSp>
            <p:nvCxnSpPr>
              <p:cNvPr id="31" name="直線接點 30"/>
              <p:cNvCxnSpPr/>
              <p:nvPr/>
            </p:nvCxnSpPr>
            <p:spPr>
              <a:xfrm>
                <a:off x="2328407" y="5340617"/>
                <a:ext cx="847606" cy="830708"/>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38" name="文字方塊 37"/>
            <p:cNvSpPr txBox="1"/>
            <p:nvPr/>
          </p:nvSpPr>
          <p:spPr>
            <a:xfrm>
              <a:off x="2680156" y="5105008"/>
              <a:ext cx="1079548" cy="646331"/>
            </a:xfrm>
            <a:prstGeom prst="rect">
              <a:avLst/>
            </a:prstGeom>
            <a:noFill/>
          </p:spPr>
          <p:txBody>
            <a:bodyPr wrap="square" rtlCol="0">
              <a:spAutoFit/>
            </a:bodyPr>
            <a:lstStyle/>
            <a:p>
              <a:r>
                <a:rPr lang="zh-TW" altLang="en-US" sz="1200" dirty="0">
                  <a:latin typeface="微軟正黑體" panose="020B0604030504040204" pitchFamily="34" charset="-120"/>
                  <a:ea typeface="微軟正黑體" panose="020B0604030504040204" pitchFamily="34" charset="-120"/>
                </a:rPr>
                <a:t>破產 </a:t>
              </a:r>
              <a:r>
                <a:rPr lang="en-US" altLang="zh-TW" sz="1200" dirty="0">
                  <a:latin typeface="微軟正黑體" panose="020B0604030504040204" pitchFamily="34" charset="-120"/>
                  <a:ea typeface="微軟正黑體" panose="020B0604030504040204" pitchFamily="34" charset="-120"/>
                </a:rPr>
                <a:t>SB</a:t>
              </a:r>
              <a:r>
                <a:rPr lang="zh-TW" altLang="en-US" sz="1200" dirty="0">
                  <a:latin typeface="微軟正黑體" panose="020B0604030504040204" pitchFamily="34" charset="-120"/>
                  <a:ea typeface="微軟正黑體" panose="020B0604030504040204" pitchFamily="34" charset="-120"/>
                </a:rPr>
                <a:t>全拿 </a:t>
              </a:r>
              <a:r>
                <a:rPr lang="en-US" altLang="zh-TW" sz="1200" dirty="0">
                  <a:latin typeface="微軟正黑體" panose="020B0604030504040204" pitchFamily="34" charset="-120"/>
                  <a:ea typeface="微軟正黑體" panose="020B0604030504040204" pitchFamily="34" charset="-120"/>
                </a:rPr>
                <a:t>GB</a:t>
              </a:r>
              <a:r>
                <a:rPr lang="zh-TW" altLang="en-US" sz="1200" dirty="0" smtClean="0">
                  <a:latin typeface="微軟正黑體" panose="020B0604030504040204" pitchFamily="34" charset="-120"/>
                  <a:ea typeface="微軟正黑體" panose="020B0604030504040204" pitchFamily="34" charset="-120"/>
                </a:rPr>
                <a:t>部份</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latin typeface="微軟正黑體" panose="020B0604030504040204" pitchFamily="34" charset="-120"/>
                  <a:ea typeface="微軟正黑體" panose="020B0604030504040204" pitchFamily="34" charset="-120"/>
                </a:rPr>
                <a:t>履約</a:t>
              </a:r>
              <a:r>
                <a:rPr lang="en-US" altLang="zh-TW" sz="1200" dirty="0" smtClean="0">
                  <a:latin typeface="微軟正黑體" panose="020B0604030504040204" pitchFamily="34" charset="-120"/>
                  <a:ea typeface="微軟正黑體" panose="020B0604030504040204" pitchFamily="34" charset="-120"/>
                </a:rPr>
                <a:t>)</a:t>
              </a:r>
              <a:endParaRPr lang="en-US" altLang="zh-TW" sz="1200" dirty="0">
                <a:latin typeface="微軟正黑體" panose="020B0604030504040204" pitchFamily="34" charset="-120"/>
                <a:ea typeface="微軟正黑體" panose="020B0604030504040204" pitchFamily="34" charset="-120"/>
              </a:endParaRPr>
            </a:p>
            <a:p>
              <a:endParaRPr lang="zh-TW" altLang="en-US" sz="1200" dirty="0"/>
            </a:p>
          </p:txBody>
        </p:sp>
      </p:grpSp>
      <p:grpSp>
        <p:nvGrpSpPr>
          <p:cNvPr id="94" name="群組 93"/>
          <p:cNvGrpSpPr/>
          <p:nvPr/>
        </p:nvGrpSpPr>
        <p:grpSpPr>
          <a:xfrm>
            <a:off x="5633596" y="1940733"/>
            <a:ext cx="6988451" cy="4835239"/>
            <a:chOff x="5502044" y="374930"/>
            <a:chExt cx="6988451" cy="4835239"/>
          </a:xfrm>
        </p:grpSpPr>
        <p:grpSp>
          <p:nvGrpSpPr>
            <p:cNvPr id="40" name="群組 39"/>
            <p:cNvGrpSpPr/>
            <p:nvPr/>
          </p:nvGrpSpPr>
          <p:grpSpPr>
            <a:xfrm>
              <a:off x="5502044" y="374930"/>
              <a:ext cx="6988451" cy="4835239"/>
              <a:chOff x="3961656" y="1788541"/>
              <a:chExt cx="6988451" cy="4835239"/>
            </a:xfrm>
          </p:grpSpPr>
          <p:grpSp>
            <p:nvGrpSpPr>
              <p:cNvPr id="41" name="群組 40"/>
              <p:cNvGrpSpPr/>
              <p:nvPr/>
            </p:nvGrpSpPr>
            <p:grpSpPr>
              <a:xfrm>
                <a:off x="3961656" y="1788541"/>
                <a:ext cx="6988451" cy="4835239"/>
                <a:chOff x="3768473" y="1917718"/>
                <a:chExt cx="6988451" cy="4835239"/>
              </a:xfrm>
            </p:grpSpPr>
            <p:cxnSp>
              <p:nvCxnSpPr>
                <p:cNvPr id="43" name="直線接點 42"/>
                <p:cNvCxnSpPr/>
                <p:nvPr/>
              </p:nvCxnSpPr>
              <p:spPr>
                <a:xfrm>
                  <a:off x="4993048" y="4453183"/>
                  <a:ext cx="4843641" cy="2890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矩形 43"/>
                    <p:cNvSpPr/>
                    <p:nvPr/>
                  </p:nvSpPr>
                  <p:spPr>
                    <a:xfrm>
                      <a:off x="3768473" y="4187226"/>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99" name="矩形 98"/>
                    <p:cNvSpPr>
                      <a:spLocks noRot="1" noChangeAspect="1" noMove="1" noResize="1" noEditPoints="1" noAdjustHandles="1" noChangeArrowheads="1" noChangeShapeType="1" noTextEdit="1"/>
                    </p:cNvSpPr>
                    <p:nvPr/>
                  </p:nvSpPr>
                  <p:spPr>
                    <a:xfrm>
                      <a:off x="3768473" y="4187226"/>
                      <a:ext cx="1240788" cy="393121"/>
                    </a:xfrm>
                    <a:prstGeom prst="rect">
                      <a:avLst/>
                    </a:prstGeom>
                    <a:blipFill rotWithShape="0">
                      <a:blip r:embed="rId3"/>
                      <a:stretch>
                        <a:fillRect b="-3125"/>
                      </a:stretch>
                    </a:blipFill>
                  </p:spPr>
                  <p:txBody>
                    <a:bodyPr/>
                    <a:lstStyle/>
                    <a:p>
                      <a:r>
                        <a:rPr lang="zh-TW" altLang="en-US">
                          <a:noFill/>
                        </a:rPr>
                        <a:t> </a:t>
                      </a:r>
                    </a:p>
                  </p:txBody>
                </p:sp>
              </mc:Fallback>
            </mc:AlternateContent>
            <p:grpSp>
              <p:nvGrpSpPr>
                <p:cNvPr id="45" name="群組 44"/>
                <p:cNvGrpSpPr/>
                <p:nvPr/>
              </p:nvGrpSpPr>
              <p:grpSpPr>
                <a:xfrm>
                  <a:off x="3777221" y="1917718"/>
                  <a:ext cx="6979703" cy="4835239"/>
                  <a:chOff x="3777221" y="1917718"/>
                  <a:chExt cx="6979703" cy="4835239"/>
                </a:xfrm>
              </p:grpSpPr>
              <p:grpSp>
                <p:nvGrpSpPr>
                  <p:cNvPr id="46" name="群組 45"/>
                  <p:cNvGrpSpPr/>
                  <p:nvPr/>
                </p:nvGrpSpPr>
                <p:grpSpPr>
                  <a:xfrm>
                    <a:off x="3777221" y="1917718"/>
                    <a:ext cx="6979703" cy="4584044"/>
                    <a:chOff x="3335900" y="2481732"/>
                    <a:chExt cx="6979703" cy="4584044"/>
                  </a:xfrm>
                </p:grpSpPr>
                <p:cxnSp>
                  <p:nvCxnSpPr>
                    <p:cNvPr id="50" name="直線接點 49"/>
                    <p:cNvCxnSpPr/>
                    <p:nvPr/>
                  </p:nvCxnSpPr>
                  <p:spPr>
                    <a:xfrm flipH="1" flipV="1">
                      <a:off x="5940741" y="2809954"/>
                      <a:ext cx="22078" cy="412856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51" name="群組 50"/>
                    <p:cNvGrpSpPr/>
                    <p:nvPr/>
                  </p:nvGrpSpPr>
                  <p:grpSpPr>
                    <a:xfrm>
                      <a:off x="3335900" y="2481732"/>
                      <a:ext cx="6979703" cy="4584044"/>
                      <a:chOff x="3335900" y="2481732"/>
                      <a:chExt cx="6979703" cy="4584044"/>
                    </a:xfrm>
                  </p:grpSpPr>
                  <p:grpSp>
                    <p:nvGrpSpPr>
                      <p:cNvPr id="57" name="群組 56"/>
                      <p:cNvGrpSpPr/>
                      <p:nvPr/>
                    </p:nvGrpSpPr>
                    <p:grpSpPr>
                      <a:xfrm>
                        <a:off x="4364618" y="2481732"/>
                        <a:ext cx="5950985" cy="4476106"/>
                        <a:chOff x="4779230" y="2785530"/>
                        <a:chExt cx="5584557" cy="4314676"/>
                      </a:xfrm>
                    </p:grpSpPr>
                    <p:grpSp>
                      <p:nvGrpSpPr>
                        <p:cNvPr id="58" name="群組 57"/>
                        <p:cNvGrpSpPr/>
                        <p:nvPr/>
                      </p:nvGrpSpPr>
                      <p:grpSpPr>
                        <a:xfrm>
                          <a:off x="5239731" y="2785530"/>
                          <a:ext cx="5124056" cy="4305588"/>
                          <a:chOff x="5638976" y="3278047"/>
                          <a:chExt cx="5124056" cy="3985042"/>
                        </a:xfrm>
                      </p:grpSpPr>
                      <mc:AlternateContent xmlns:mc="http://schemas.openxmlformats.org/markup-compatibility/2006" xmlns:a14="http://schemas.microsoft.com/office/drawing/2010/main">
                        <mc:Choice Requires="a14">
                          <p:sp>
                            <p:nvSpPr>
                              <p:cNvPr id="65" name="文字方塊 64"/>
                              <p:cNvSpPr txBox="1"/>
                              <p:nvPr/>
                            </p:nvSpPr>
                            <p:spPr>
                              <a:xfrm>
                                <a:off x="7365643" y="4158776"/>
                                <a:ext cx="463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3</m:t>
                                          </m:r>
                                        </m:sub>
                                      </m:sSub>
                                    </m:oMath>
                                  </m:oMathPara>
                                </a14:m>
                                <a:endParaRPr lang="zh-TW" altLang="en-US" dirty="0"/>
                              </a:p>
                            </p:txBody>
                          </p:sp>
                        </mc:Choice>
                        <mc:Fallback xmlns="">
                          <p:sp>
                            <p:nvSpPr>
                              <p:cNvPr id="65" name="文字方塊 64"/>
                              <p:cNvSpPr txBox="1">
                                <a:spLocks noRot="1" noChangeAspect="1" noMove="1" noResize="1" noEditPoints="1" noAdjustHandles="1" noChangeArrowheads="1" noChangeShapeType="1" noTextEdit="1"/>
                              </p:cNvSpPr>
                              <p:nvPr/>
                            </p:nvSpPr>
                            <p:spPr>
                              <a:xfrm>
                                <a:off x="7365643" y="4158776"/>
                                <a:ext cx="463650" cy="369332"/>
                              </a:xfrm>
                              <a:prstGeom prst="rect">
                                <a:avLst/>
                              </a:prstGeom>
                              <a:blipFill rotWithShape="0">
                                <a:blip r:embed="rId18"/>
                                <a:stretch>
                                  <a:fillRect/>
                                </a:stretch>
                              </a:blipFill>
                            </p:spPr>
                            <p:txBody>
                              <a:bodyPr/>
                              <a:lstStyle/>
                              <a:p>
                                <a:r>
                                  <a:rPr lang="zh-TW" altLang="en-US">
                                    <a:noFill/>
                                  </a:rPr>
                                  <a:t> </a:t>
                                </a:r>
                              </a:p>
                            </p:txBody>
                          </p:sp>
                        </mc:Fallback>
                      </mc:AlternateContent>
                      <p:grpSp>
                        <p:nvGrpSpPr>
                          <p:cNvPr id="66" name="群組 65"/>
                          <p:cNvGrpSpPr/>
                          <p:nvPr/>
                        </p:nvGrpSpPr>
                        <p:grpSpPr>
                          <a:xfrm>
                            <a:off x="5638976" y="3278047"/>
                            <a:ext cx="5124056" cy="3985042"/>
                            <a:chOff x="5638976" y="3278047"/>
                            <a:chExt cx="5124056" cy="3985042"/>
                          </a:xfrm>
                        </p:grpSpPr>
                        <p:cxnSp>
                          <p:nvCxnSpPr>
                            <p:cNvPr id="67" name="直線接點 66"/>
                            <p:cNvCxnSpPr/>
                            <p:nvPr/>
                          </p:nvCxnSpPr>
                          <p:spPr>
                            <a:xfrm>
                              <a:off x="7360187" y="3962499"/>
                              <a:ext cx="10663" cy="1599800"/>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68" name="群組 67"/>
                            <p:cNvGrpSpPr/>
                            <p:nvPr/>
                          </p:nvGrpSpPr>
                          <p:grpSpPr>
                            <a:xfrm>
                              <a:off x="5638976" y="3278047"/>
                              <a:ext cx="5124056" cy="3985042"/>
                              <a:chOff x="5252610" y="3402228"/>
                              <a:chExt cx="5124056" cy="3985042"/>
                            </a:xfrm>
                          </p:grpSpPr>
                          <p:grpSp>
                            <p:nvGrpSpPr>
                              <p:cNvPr id="70" name="群組 69"/>
                              <p:cNvGrpSpPr/>
                              <p:nvPr/>
                            </p:nvGrpSpPr>
                            <p:grpSpPr>
                              <a:xfrm>
                                <a:off x="5252610" y="3402228"/>
                                <a:ext cx="5124056" cy="3985042"/>
                                <a:chOff x="5828593" y="3500701"/>
                                <a:chExt cx="5124056" cy="3985042"/>
                              </a:xfrm>
                            </p:grpSpPr>
                            <p:grpSp>
                              <p:nvGrpSpPr>
                                <p:cNvPr id="73" name="群組 72"/>
                                <p:cNvGrpSpPr/>
                                <p:nvPr/>
                              </p:nvGrpSpPr>
                              <p:grpSpPr>
                                <a:xfrm>
                                  <a:off x="5828593" y="3500701"/>
                                  <a:ext cx="5124056" cy="3985042"/>
                                  <a:chOff x="5828593" y="3500701"/>
                                  <a:chExt cx="5124056" cy="3985042"/>
                                </a:xfrm>
                              </p:grpSpPr>
                              <p:grpSp>
                                <p:nvGrpSpPr>
                                  <p:cNvPr id="75" name="群組 74"/>
                                  <p:cNvGrpSpPr/>
                                  <p:nvPr/>
                                </p:nvGrpSpPr>
                                <p:grpSpPr>
                                  <a:xfrm>
                                    <a:off x="5828593" y="3583124"/>
                                    <a:ext cx="5124056" cy="3880200"/>
                                    <a:chOff x="5815714" y="3789186"/>
                                    <a:chExt cx="5124056" cy="3880200"/>
                                  </a:xfrm>
                                </p:grpSpPr>
                                <p:cxnSp>
                                  <p:nvCxnSpPr>
                                    <p:cNvPr id="80" name="直線單箭頭接點 79"/>
                                    <p:cNvCxnSpPr/>
                                    <p:nvPr/>
                                  </p:nvCxnSpPr>
                                  <p:spPr>
                                    <a:xfrm>
                                      <a:off x="6005372" y="5981032"/>
                                      <a:ext cx="4246416" cy="210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直線單箭頭接點 80"/>
                                    <p:cNvCxnSpPr/>
                                    <p:nvPr/>
                                  </p:nvCxnSpPr>
                                  <p:spPr>
                                    <a:xfrm flipH="1" flipV="1">
                                      <a:off x="8419296" y="4145759"/>
                                      <a:ext cx="16749" cy="34474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2" name="文字方塊 81"/>
                                        <p:cNvSpPr txBox="1"/>
                                        <p:nvPr/>
                                      </p:nvSpPr>
                                      <p:spPr>
                                        <a:xfrm>
                                          <a:off x="9754699" y="6039047"/>
                                          <a:ext cx="1185071" cy="1070899"/>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       </m:t>
                                                    </m:r>
                                                    <m:r>
                                                      <a:rPr lang="en-US" altLang="zh-TW" b="0" i="1" smtClean="0">
                                                        <a:latin typeface="Cambria Math" panose="02040503050406030204" pitchFamily="18" charset="0"/>
                                                      </a:rPr>
                                                      <m:t>𝑏</m:t>
                                                    </m:r>
                                                  </m:e>
                                                  <m:sub>
                                                    <m:r>
                                                      <a:rPr lang="en-US" altLang="zh-TW" b="0" i="1" smtClean="0">
                                                        <a:latin typeface="Cambria Math" panose="02040503050406030204" pitchFamily="18" charset="0"/>
                                                      </a:rPr>
                                                      <m:t>1</m:t>
                                                    </m:r>
                                                    <m:r>
                                                      <a:rPr lang="zh-TW" altLang="en-US" i="1">
                                                        <a:latin typeface="Cambria Math" panose="02040503050406030204" pitchFamily="18" charset="0"/>
                                                      </a:rPr>
                                                      <m:t> </m:t>
                                                    </m:r>
                                                  </m:sub>
                                                </m:sSub>
                                                <m:r>
                                                  <a:rPr lang="zh-TW" altLang="en-US" i="1">
                                                    <a:latin typeface="Cambria Math" panose="02040503050406030204" pitchFamily="18" charset="0"/>
                                                  </a:rPr>
                                                  <m:t> </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m:t>
                                                </m:r>
                                                <m:r>
                                                  <a:rPr lang="zh-TW" altLang="en-US" i="1">
                                                    <a:latin typeface="Cambria Math" panose="02040503050406030204" pitchFamily="18" charset="0"/>
                                                  </a:rPr>
                                                  <m:t>履約</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zh-TW" altLang="en-US" i="1">
                                                    <a:latin typeface="Cambria Math" panose="02040503050406030204" pitchFamily="18" charset="0"/>
                                                  </a:rPr>
                                                  <m:t>邊界</m:t>
                                                </m:r>
                                              </m:oMath>
                                            </m:oMathPara>
                                          </a14:m>
                                          <a:endParaRPr lang="en-US" altLang="zh-TW" i="1" dirty="0" smtClean="0">
                                            <a:latin typeface="Cambria Math" panose="02040503050406030204" pitchFamily="18" charset="0"/>
                                          </a:endParaRPr>
                                        </a:p>
                                        <a:p>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r>
                                                <a:rPr lang="en-US" altLang="zh-TW" i="1" smtClean="0">
                                                  <a:latin typeface="Cambria Math" panose="02040503050406030204" pitchFamily="18" charset="0"/>
                                                </a:rPr>
                                                <m:t>=</m:t>
                                              </m:r>
                                              <m:r>
                                                <a:rPr lang="en-US" altLang="zh-TW" i="1">
                                                  <a:latin typeface="Cambria Math" panose="02040503050406030204" pitchFamily="18" charset="0"/>
                                                </a:rPr>
                                                <m:t>0</m:t>
                                              </m:r>
                                            </m:oMath>
                                          </a14:m>
                                          <a:r>
                                            <a:rPr lang="en-US" altLang="zh-TW" dirty="0" smtClean="0"/>
                                            <a:t>)</a:t>
                                          </a:r>
                                          <a:endParaRPr lang="zh-TW" altLang="en-US" dirty="0"/>
                                        </a:p>
                                      </p:txBody>
                                    </p:sp>
                                  </mc:Choice>
                                  <mc:Fallback xmlns="">
                                    <p:sp>
                                      <p:nvSpPr>
                                        <p:cNvPr id="82" name="文字方塊 81"/>
                                        <p:cNvSpPr txBox="1">
                                          <a:spLocks noRot="1" noChangeAspect="1" noMove="1" noResize="1" noEditPoints="1" noAdjustHandles="1" noChangeArrowheads="1" noChangeShapeType="1" noTextEdit="1"/>
                                        </p:cNvSpPr>
                                        <p:nvPr/>
                                      </p:nvSpPr>
                                      <p:spPr>
                                        <a:xfrm>
                                          <a:off x="9754699" y="6039047"/>
                                          <a:ext cx="1185071" cy="1070899"/>
                                        </a:xfrm>
                                        <a:prstGeom prst="rect">
                                          <a:avLst/>
                                        </a:prstGeom>
                                        <a:blipFill rotWithShape="0">
                                          <a:blip r:embed="rId19"/>
                                          <a:stretch>
                                            <a:fillRect l="-1442" b="-7107"/>
                                          </a:stretch>
                                        </a:blipFill>
                                      </p:spPr>
                                      <p:txBody>
                                        <a:bodyPr/>
                                        <a:lstStyle/>
                                        <a:p>
                                          <a:r>
                                            <a:rPr lang="zh-TW" altLang="en-US">
                                              <a:noFill/>
                                            </a:rPr>
                                            <a:t> </a:t>
                                          </a:r>
                                        </a:p>
                                      </p:txBody>
                                    </p:sp>
                                  </mc:Fallback>
                                </mc:AlternateContent>
                                <p:cxnSp>
                                  <p:nvCxnSpPr>
                                    <p:cNvPr id="83" name="直線接點 82"/>
                                    <p:cNvCxnSpPr/>
                                    <p:nvPr/>
                                  </p:nvCxnSpPr>
                                  <p:spPr>
                                    <a:xfrm>
                                      <a:off x="5815714" y="5955542"/>
                                      <a:ext cx="4137231" cy="35459"/>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4" name="矩形 83"/>
                                        <p:cNvSpPr/>
                                        <p:nvPr/>
                                      </p:nvSpPr>
                                      <p:spPr>
                                        <a:xfrm>
                                          <a:off x="8187982" y="3789186"/>
                                          <a:ext cx="4626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oMath>
                                            </m:oMathPara>
                                          </a14:m>
                                          <a:endParaRPr lang="zh-TW" altLang="en-US" dirty="0"/>
                                        </a:p>
                                      </p:txBody>
                                    </p:sp>
                                  </mc:Choice>
                                  <mc:Fallback xmlns="">
                                    <p:sp>
                                      <p:nvSpPr>
                                        <p:cNvPr id="45" name="矩形 44"/>
                                        <p:cNvSpPr>
                                          <a:spLocks noRot="1" noChangeAspect="1" noMove="1" noResize="1" noEditPoints="1" noAdjustHandles="1" noChangeArrowheads="1" noChangeShapeType="1" noTextEdit="1"/>
                                        </p:cNvSpPr>
                                        <p:nvPr/>
                                      </p:nvSpPr>
                                      <p:spPr>
                                        <a:xfrm>
                                          <a:off x="8187982" y="3789186"/>
                                          <a:ext cx="462626" cy="369332"/>
                                        </a:xfrm>
                                        <a:prstGeom prst="rect">
                                          <a:avLst/>
                                        </a:prstGeom>
                                        <a:blipFill rotWithShape="0">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5" name="矩形 84"/>
                                        <p:cNvSpPr/>
                                        <p:nvPr/>
                                      </p:nvSpPr>
                                      <p:spPr>
                                        <a:xfrm>
                                          <a:off x="7807523" y="7300054"/>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2</m:t>
                                                    </m:r>
                                                  </m:sub>
                                                </m:sSub>
                                              </m:oMath>
                                            </m:oMathPara>
                                          </a14:m>
                                          <a:endParaRPr lang="zh-TW" altLang="en-US" dirty="0"/>
                                        </a:p>
                                      </p:txBody>
                                    </p:sp>
                                  </mc:Choice>
                                  <mc:Fallback xmlns="">
                                    <p:sp>
                                      <p:nvSpPr>
                                        <p:cNvPr id="85" name="矩形 84"/>
                                        <p:cNvSpPr>
                                          <a:spLocks noRot="1" noChangeAspect="1" noMove="1" noResize="1" noEditPoints="1" noAdjustHandles="1" noChangeArrowheads="1" noChangeShapeType="1" noTextEdit="1"/>
                                        </p:cNvSpPr>
                                        <p:nvPr/>
                                      </p:nvSpPr>
                                      <p:spPr>
                                        <a:xfrm>
                                          <a:off x="7807523" y="7300054"/>
                                          <a:ext cx="477951" cy="369332"/>
                                        </a:xfrm>
                                        <a:prstGeom prst="rect">
                                          <a:avLst/>
                                        </a:prstGeom>
                                        <a:blipFill rotWithShape="0">
                                          <a:blip r:embed="rId20"/>
                                          <a:stretch>
                                            <a:fillRect/>
                                          </a:stretch>
                                        </a:blipFill>
                                      </p:spPr>
                                      <p:txBody>
                                        <a:bodyPr/>
                                        <a:lstStyle/>
                                        <a:p>
                                          <a:r>
                                            <a:rPr lang="zh-TW" altLang="en-US">
                                              <a:noFill/>
                                            </a:rPr>
                                            <a:t> </a:t>
                                          </a:r>
                                        </a:p>
                                      </p:txBody>
                                    </p:sp>
                                  </mc:Fallback>
                                </mc:AlternateContent>
                                <p:cxnSp>
                                  <p:nvCxnSpPr>
                                    <p:cNvPr id="86" name="直線接點 85"/>
                                    <p:cNvCxnSpPr/>
                                    <p:nvPr/>
                                  </p:nvCxnSpPr>
                                  <p:spPr>
                                    <a:xfrm>
                                      <a:off x="8196495" y="5991026"/>
                                      <a:ext cx="15058" cy="163316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76" name="直線接點 75"/>
                                  <p:cNvCxnSpPr/>
                                  <p:nvPr/>
                                </p:nvCxnSpPr>
                                <p:spPr>
                                  <a:xfrm flipH="1" flipV="1">
                                    <a:off x="7132686" y="3838081"/>
                                    <a:ext cx="21228" cy="3647662"/>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7" name="矩形 76"/>
                                      <p:cNvSpPr/>
                                      <p:nvPr/>
                                    </p:nvSpPr>
                                    <p:spPr>
                                      <a:xfrm>
                                        <a:off x="6680217" y="3500701"/>
                                        <a:ext cx="1235466"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1_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77" name="矩形 76"/>
                                      <p:cNvSpPr>
                                        <a:spLocks noRot="1" noChangeAspect="1" noMove="1" noResize="1" noEditPoints="1" noAdjustHandles="1" noChangeArrowheads="1" noChangeShapeType="1" noTextEdit="1"/>
                                      </p:cNvSpPr>
                                      <p:nvPr/>
                                    </p:nvSpPr>
                                    <p:spPr>
                                      <a:xfrm>
                                        <a:off x="6680217" y="3500701"/>
                                        <a:ext cx="1235466" cy="393121"/>
                                      </a:xfrm>
                                      <a:prstGeom prst="rect">
                                        <a:avLst/>
                                      </a:prstGeom>
                                      <a:blipFill rotWithShape="0">
                                        <a:blip r:embed="rId21"/>
                                        <a:stretch>
                                          <a:fillRect/>
                                        </a:stretch>
                                      </a:blipFill>
                                    </p:spPr>
                                    <p:txBody>
                                      <a:bodyPr/>
                                      <a:lstStyle/>
                                      <a:p>
                                        <a:r>
                                          <a:rPr lang="zh-TW" altLang="en-US">
                                            <a:noFill/>
                                          </a:rPr>
                                          <a:t> </a:t>
                                        </a:r>
                                      </a:p>
                                    </p:txBody>
                                  </p:sp>
                                </mc:Fallback>
                              </mc:AlternateContent>
                              <p:sp>
                                <p:nvSpPr>
                                  <p:cNvPr id="78" name="手繪多邊形 77"/>
                                  <p:cNvSpPr/>
                                  <p:nvPr/>
                                </p:nvSpPr>
                                <p:spPr>
                                  <a:xfrm>
                                    <a:off x="8208124" y="5040740"/>
                                    <a:ext cx="2217544" cy="720028"/>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79" name="矩形 78"/>
                                      <p:cNvSpPr/>
                                      <p:nvPr/>
                                    </p:nvSpPr>
                                    <p:spPr>
                                      <a:xfrm>
                                        <a:off x="9636007" y="4727393"/>
                                        <a:ext cx="47263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1</m:t>
                                                  </m:r>
                                                </m:sub>
                                              </m:sSub>
                                            </m:oMath>
                                          </m:oMathPara>
                                        </a14:m>
                                        <a:endParaRPr lang="zh-TW" altLang="en-US" dirty="0"/>
                                      </a:p>
                                    </p:txBody>
                                  </p:sp>
                                </mc:Choice>
                                <mc:Fallback xmlns="">
                                  <p:sp>
                                    <p:nvSpPr>
                                      <p:cNvPr id="40" name="矩形 39"/>
                                      <p:cNvSpPr>
                                        <a:spLocks noRot="1" noChangeAspect="1" noMove="1" noResize="1" noEditPoints="1" noAdjustHandles="1" noChangeArrowheads="1" noChangeShapeType="1" noTextEdit="1"/>
                                      </p:cNvSpPr>
                                      <p:nvPr/>
                                    </p:nvSpPr>
                                    <p:spPr>
                                      <a:xfrm>
                                        <a:off x="9636007" y="4727393"/>
                                        <a:ext cx="472630" cy="369332"/>
                                      </a:xfrm>
                                      <a:prstGeom prst="rect">
                                        <a:avLst/>
                                      </a:prstGeom>
                                      <a:blipFill rotWithShape="0">
                                        <a:blip r:embed="rId9"/>
                                        <a:stretch>
                                          <a:fillRect/>
                                        </a:stretch>
                                      </a:blipFill>
                                    </p:spPr>
                                    <p:txBody>
                                      <a:bodyPr/>
                                      <a:lstStyle/>
                                      <a:p>
                                        <a:r>
                                          <a:rPr lang="zh-TW" altLang="en-US">
                                            <a:noFill/>
                                          </a:rPr>
                                          <a:t> </a:t>
                                        </a:r>
                                      </a:p>
                                    </p:txBody>
                                  </p:sp>
                                </mc:Fallback>
                              </mc:AlternateContent>
                            </p:grpSp>
                            <p:sp>
                              <p:nvSpPr>
                                <p:cNvPr id="74" name="手繪多邊形 73"/>
                                <p:cNvSpPr/>
                                <p:nvPr/>
                              </p:nvSpPr>
                              <p:spPr>
                                <a:xfrm>
                                  <a:off x="7238298" y="5755888"/>
                                  <a:ext cx="969826" cy="1658714"/>
                                </a:xfrm>
                                <a:custGeom>
                                  <a:avLst/>
                                  <a:gdLst>
                                    <a:gd name="connsiteX0" fmla="*/ 0 w 655156"/>
                                    <a:gd name="connsiteY0" fmla="*/ 1028584 h 1028584"/>
                                    <a:gd name="connsiteX1" fmla="*/ 90152 w 655156"/>
                                    <a:gd name="connsiteY1" fmla="*/ 680854 h 1028584"/>
                                    <a:gd name="connsiteX2" fmla="*/ 270456 w 655156"/>
                                    <a:gd name="connsiteY2" fmla="*/ 371761 h 1028584"/>
                                    <a:gd name="connsiteX3" fmla="*/ 489397 w 655156"/>
                                    <a:gd name="connsiteY3" fmla="*/ 127062 h 1028584"/>
                                    <a:gd name="connsiteX4" fmla="*/ 643944 w 655156"/>
                                    <a:gd name="connsiteY4" fmla="*/ 11153 h 1028584"/>
                                    <a:gd name="connsiteX5" fmla="*/ 631065 w 655156"/>
                                    <a:gd name="connsiteY5" fmla="*/ 11153 h 10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156" h="1028584">
                                      <a:moveTo>
                                        <a:pt x="0" y="1028584"/>
                                      </a:moveTo>
                                      <a:cubicBezTo>
                                        <a:pt x="22538" y="909454"/>
                                        <a:pt x="45076" y="790324"/>
                                        <a:pt x="90152" y="680854"/>
                                      </a:cubicBezTo>
                                      <a:cubicBezTo>
                                        <a:pt x="135228" y="571384"/>
                                        <a:pt x="203915" y="464060"/>
                                        <a:pt x="270456" y="371761"/>
                                      </a:cubicBezTo>
                                      <a:cubicBezTo>
                                        <a:pt x="336997" y="279462"/>
                                        <a:pt x="427149" y="187163"/>
                                        <a:pt x="489397" y="127062"/>
                                      </a:cubicBezTo>
                                      <a:cubicBezTo>
                                        <a:pt x="551645" y="66961"/>
                                        <a:pt x="620333" y="30471"/>
                                        <a:pt x="643944" y="11153"/>
                                      </a:cubicBezTo>
                                      <a:cubicBezTo>
                                        <a:pt x="667555" y="-8165"/>
                                        <a:pt x="649310" y="1494"/>
                                        <a:pt x="631065" y="11153"/>
                                      </a:cubicBezTo>
                                    </a:path>
                                  </a:pathLst>
                                </a:cu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71" name="文字方塊 70"/>
                              <p:cNvSpPr txBox="1"/>
                              <p:nvPr/>
                            </p:nvSpPr>
                            <p:spPr>
                              <a:xfrm>
                                <a:off x="7852163" y="6095898"/>
                                <a:ext cx="1504982" cy="329507"/>
                              </a:xfrm>
                              <a:prstGeom prst="rect">
                                <a:avLst/>
                              </a:prstGeom>
                              <a:noFill/>
                            </p:spPr>
                            <p:txBody>
                              <a:bodyPr wrap="square" rtlCol="0">
                                <a:spAutoFit/>
                              </a:bodyPr>
                              <a:lstStyle/>
                              <a:p>
                                <a:r>
                                  <a:rPr lang="zh-TW" altLang="en-US" dirty="0" smtClean="0"/>
                                  <a:t>存活 </a:t>
                                </a:r>
                                <a:r>
                                  <a:rPr lang="en-US" altLang="zh-TW" dirty="0" smtClean="0"/>
                                  <a:t>(</a:t>
                                </a:r>
                                <a:r>
                                  <a:rPr lang="zh-TW" altLang="en-US" dirty="0" smtClean="0"/>
                                  <a:t>履約</a:t>
                                </a:r>
                                <a:r>
                                  <a:rPr lang="en-US" altLang="zh-TW" dirty="0" smtClean="0"/>
                                  <a:t>)</a:t>
                                </a:r>
                                <a:endParaRPr lang="zh-TW" altLang="en-US" dirty="0"/>
                              </a:p>
                            </p:txBody>
                          </p:sp>
                          <p:sp>
                            <p:nvSpPr>
                              <p:cNvPr id="72" name="文字方塊 71"/>
                              <p:cNvSpPr txBox="1"/>
                              <p:nvPr/>
                            </p:nvSpPr>
                            <p:spPr>
                              <a:xfrm>
                                <a:off x="7537782" y="4052660"/>
                                <a:ext cx="1036572" cy="1110966"/>
                              </a:xfrm>
                              <a:prstGeom prst="rect">
                                <a:avLst/>
                              </a:prstGeom>
                              <a:noFill/>
                            </p:spPr>
                            <p:txBody>
                              <a:bodyPr wrap="square" rtlCol="0">
                                <a:spAutoFit/>
                              </a:bodyPr>
                              <a:lstStyle/>
                              <a:p>
                                <a:r>
                                  <a:rPr lang="zh-TW" altLang="en-US" dirty="0" smtClean="0"/>
                                  <a:t>破產</a:t>
                                </a:r>
                                <a:endParaRPr lang="en-US" altLang="zh-TW" dirty="0" smtClean="0"/>
                              </a:p>
                              <a:p>
                                <a:r>
                                  <a:rPr lang="en-US" altLang="zh-TW" dirty="0" smtClean="0"/>
                                  <a:t>SB</a:t>
                                </a:r>
                                <a:r>
                                  <a:rPr lang="zh-TW" altLang="en-US" dirty="0" smtClean="0"/>
                                  <a:t>全拿</a:t>
                                </a:r>
                                <a:endParaRPr lang="en-US" altLang="zh-TW" dirty="0" smtClean="0"/>
                              </a:p>
                              <a:p>
                                <a:r>
                                  <a:rPr lang="en-US" altLang="zh-TW" dirty="0" smtClean="0"/>
                                  <a:t>GB</a:t>
                                </a:r>
                                <a:r>
                                  <a:rPr lang="zh-TW" altLang="en-US" dirty="0" smtClean="0"/>
                                  <a:t>部份</a:t>
                                </a:r>
                                <a:endParaRPr lang="en-US" altLang="zh-TW" dirty="0" smtClean="0"/>
                              </a:p>
                              <a:p>
                                <a:r>
                                  <a:rPr lang="zh-TW" altLang="en-US" dirty="0" smtClean="0"/>
                                  <a:t>未</a:t>
                                </a:r>
                                <a:r>
                                  <a:rPr lang="zh-TW" altLang="en-US" dirty="0"/>
                                  <a:t>履約</a:t>
                                </a:r>
                              </a:p>
                            </p:txBody>
                          </p:sp>
                        </p:grpSp>
                        <p:sp>
                          <p:nvSpPr>
                            <p:cNvPr id="69" name="文字方塊 68"/>
                            <p:cNvSpPr txBox="1"/>
                            <p:nvPr/>
                          </p:nvSpPr>
                          <p:spPr>
                            <a:xfrm flipH="1">
                              <a:off x="6044317" y="4088877"/>
                              <a:ext cx="1468648" cy="1110966"/>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破產</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SB</a:t>
                              </a:r>
                              <a:r>
                                <a:rPr lang="zh-TW" altLang="en-US" dirty="0" smtClean="0">
                                  <a:latin typeface="微軟正黑體" panose="020B0604030504040204" pitchFamily="34" charset="-120"/>
                                  <a:ea typeface="微軟正黑體" panose="020B0604030504040204" pitchFamily="34" charset="-120"/>
                                </a:rPr>
                                <a:t>部分</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GB</a:t>
                              </a:r>
                              <a:r>
                                <a:rPr lang="zh-TW" altLang="en-US" dirty="0" smtClean="0">
                                  <a:latin typeface="微軟正黑體" panose="020B0604030504040204" pitchFamily="34" charset="-120"/>
                                  <a:ea typeface="微軟正黑體" panose="020B0604030504040204" pitchFamily="34" charset="-120"/>
                                </a:rPr>
                                <a:t>無</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未</a:t>
                              </a:r>
                              <a:r>
                                <a:rPr lang="zh-TW" altLang="en-US" dirty="0">
                                  <a:latin typeface="微軟正黑體" panose="020B0604030504040204" pitchFamily="34" charset="-120"/>
                                  <a:ea typeface="微軟正黑體" panose="020B0604030504040204" pitchFamily="34" charset="-120"/>
                                </a:rPr>
                                <a:t>履約</a:t>
                              </a:r>
                              <a:endParaRPr lang="zh-TW" altLang="en-US" dirty="0"/>
                            </a:p>
                          </p:txBody>
                        </p:sp>
                      </p:grpSp>
                    </p:grpSp>
                    <p:cxnSp>
                      <p:nvCxnSpPr>
                        <p:cNvPr id="59" name="直線接點 58"/>
                        <p:cNvCxnSpPr/>
                        <p:nvPr/>
                      </p:nvCxnSpPr>
                      <p:spPr>
                        <a:xfrm flipH="1" flipV="1">
                          <a:off x="8127705" y="3140688"/>
                          <a:ext cx="26713" cy="3959518"/>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0" name="矩形 59"/>
                            <p:cNvSpPr/>
                            <p:nvPr/>
                          </p:nvSpPr>
                          <p:spPr>
                            <a:xfrm>
                              <a:off x="7945705" y="2833271"/>
                              <a:ext cx="1240789"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60" name="矩形 59"/>
                            <p:cNvSpPr>
                              <a:spLocks noRot="1" noChangeAspect="1" noMove="1" noResize="1" noEditPoints="1" noAdjustHandles="1" noChangeArrowheads="1" noChangeShapeType="1" noTextEdit="1"/>
                            </p:cNvSpPr>
                            <p:nvPr/>
                          </p:nvSpPr>
                          <p:spPr>
                            <a:xfrm>
                              <a:off x="7945705" y="2833271"/>
                              <a:ext cx="1240789" cy="393121"/>
                            </a:xfrm>
                            <a:prstGeom prst="rect">
                              <a:avLst/>
                            </a:prstGeom>
                            <a:blipFill rotWithShape="0">
                              <a:blip r:embed="rId2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2" name="矩形 61"/>
                            <p:cNvSpPr/>
                            <p:nvPr/>
                          </p:nvSpPr>
                          <p:spPr>
                            <a:xfrm>
                              <a:off x="7130379" y="5610839"/>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4</m:t>
                                        </m:r>
                                      </m:sub>
                                    </m:sSub>
                                  </m:oMath>
                                </m:oMathPara>
                              </a14:m>
                              <a:endParaRPr lang="zh-TW" altLang="en-US" dirty="0"/>
                            </a:p>
                          </p:txBody>
                        </p:sp>
                      </mc:Choice>
                      <mc:Fallback xmlns="">
                        <p:sp>
                          <p:nvSpPr>
                            <p:cNvPr id="62" name="矩形 61"/>
                            <p:cNvSpPr>
                              <a:spLocks noRot="1" noChangeAspect="1" noMove="1" noResize="1" noEditPoints="1" noAdjustHandles="1" noChangeArrowheads="1" noChangeShapeType="1" noTextEdit="1"/>
                            </p:cNvSpPr>
                            <p:nvPr/>
                          </p:nvSpPr>
                          <p:spPr>
                            <a:xfrm>
                              <a:off x="7130379" y="5610839"/>
                              <a:ext cx="477951" cy="369332"/>
                            </a:xfrm>
                            <a:prstGeom prst="rect">
                              <a:avLst/>
                            </a:prstGeom>
                            <a:blipFill rotWithShape="0">
                              <a:blip r:embed="rId23"/>
                              <a:stretch>
                                <a:fillRect/>
                              </a:stretch>
                            </a:blipFill>
                          </p:spPr>
                          <p:txBody>
                            <a:bodyPr/>
                            <a:lstStyle/>
                            <a:p>
                              <a:r>
                                <a:rPr lang="zh-TW" altLang="en-US">
                                  <a:noFill/>
                                </a:rPr>
                                <a:t> </a:t>
                              </a:r>
                            </a:p>
                          </p:txBody>
                        </p:sp>
                      </mc:Fallback>
                    </mc:AlternateContent>
                    <p:sp>
                      <p:nvSpPr>
                        <p:cNvPr id="63" name="手繪多邊形 62"/>
                        <p:cNvSpPr/>
                        <p:nvPr/>
                      </p:nvSpPr>
                      <p:spPr>
                        <a:xfrm>
                          <a:off x="4779230" y="4873953"/>
                          <a:ext cx="2176530" cy="371881"/>
                        </a:xfrm>
                        <a:custGeom>
                          <a:avLst/>
                          <a:gdLst>
                            <a:gd name="connsiteX0" fmla="*/ 0 w 2176530"/>
                            <a:gd name="connsiteY0" fmla="*/ 0 h 334851"/>
                            <a:gd name="connsiteX1" fmla="*/ 1004552 w 2176530"/>
                            <a:gd name="connsiteY1" fmla="*/ 103031 h 334851"/>
                            <a:gd name="connsiteX2" fmla="*/ 1687133 w 2176530"/>
                            <a:gd name="connsiteY2" fmla="*/ 206062 h 334851"/>
                            <a:gd name="connsiteX3" fmla="*/ 2176530 w 2176530"/>
                            <a:gd name="connsiteY3" fmla="*/ 334851 h 334851"/>
                          </a:gdLst>
                          <a:ahLst/>
                          <a:cxnLst>
                            <a:cxn ang="0">
                              <a:pos x="connsiteX0" y="connsiteY0"/>
                            </a:cxn>
                            <a:cxn ang="0">
                              <a:pos x="connsiteX1" y="connsiteY1"/>
                            </a:cxn>
                            <a:cxn ang="0">
                              <a:pos x="connsiteX2" y="connsiteY2"/>
                            </a:cxn>
                            <a:cxn ang="0">
                              <a:pos x="connsiteX3" y="connsiteY3"/>
                            </a:cxn>
                          </a:cxnLst>
                          <a:rect l="l" t="t" r="r" b="b"/>
                          <a:pathLst>
                            <a:path w="2176530" h="334851">
                              <a:moveTo>
                                <a:pt x="0" y="0"/>
                              </a:moveTo>
                              <a:lnTo>
                                <a:pt x="1004552" y="103031"/>
                              </a:lnTo>
                              <a:cubicBezTo>
                                <a:pt x="1285741" y="137375"/>
                                <a:pt x="1491803" y="167425"/>
                                <a:pt x="1687133" y="206062"/>
                              </a:cubicBezTo>
                              <a:cubicBezTo>
                                <a:pt x="1882463" y="244699"/>
                                <a:pt x="2029496" y="289775"/>
                                <a:pt x="2176530" y="334851"/>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文字方塊 63"/>
                        <p:cNvSpPr txBox="1"/>
                        <p:nvPr/>
                      </p:nvSpPr>
                      <p:spPr>
                        <a:xfrm flipH="1">
                          <a:off x="5721783" y="5561034"/>
                          <a:ext cx="1468648" cy="504350"/>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部分</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  GB</a:t>
                          </a:r>
                          <a:r>
                            <a:rPr lang="zh-TW" altLang="en-US" sz="1400" dirty="0" smtClean="0">
                              <a:latin typeface="微軟正黑體" panose="020B0604030504040204" pitchFamily="34" charset="-120"/>
                              <a:ea typeface="微軟正黑體" panose="020B0604030504040204" pitchFamily="34" charset="-120"/>
                            </a:rPr>
                            <a:t>無 履約</a:t>
                          </a:r>
                          <a:endParaRPr lang="zh-TW" altLang="en-US" sz="1400" dirty="0"/>
                        </a:p>
                      </p:txBody>
                    </p:sp>
                  </p:grpSp>
                  <p:cxnSp>
                    <p:nvCxnSpPr>
                      <p:cNvPr id="53" name="直線接點 52"/>
                      <p:cNvCxnSpPr/>
                      <p:nvPr/>
                    </p:nvCxnSpPr>
                    <p:spPr>
                      <a:xfrm>
                        <a:off x="4602985" y="4580485"/>
                        <a:ext cx="4937894" cy="1433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4" name="矩形 53"/>
                          <p:cNvSpPr/>
                          <p:nvPr/>
                        </p:nvSpPr>
                        <p:spPr>
                          <a:xfrm>
                            <a:off x="3335900" y="4321263"/>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78" name="矩形 77"/>
                          <p:cNvSpPr>
                            <a:spLocks noRot="1" noChangeAspect="1" noMove="1" noResize="1" noEditPoints="1" noAdjustHandles="1" noChangeArrowheads="1" noChangeShapeType="1" noTextEdit="1"/>
                          </p:cNvSpPr>
                          <p:nvPr/>
                        </p:nvSpPr>
                        <p:spPr>
                          <a:xfrm>
                            <a:off x="3335900" y="4321263"/>
                            <a:ext cx="1240788" cy="393121"/>
                          </a:xfrm>
                          <a:prstGeom prst="rect">
                            <a:avLst/>
                          </a:prstGeom>
                          <a:blipFill rotWithShape="0">
                            <a:blip r:embed="rId12"/>
                            <a:stretch>
                              <a:fillRect b="-3125"/>
                            </a:stretch>
                          </a:blipFill>
                        </p:spPr>
                        <p:txBody>
                          <a:bodyPr/>
                          <a:lstStyle/>
                          <a:p>
                            <a:r>
                              <a:rPr lang="zh-TW" altLang="en-US">
                                <a:noFill/>
                              </a:rPr>
                              <a:t> </a:t>
                            </a:r>
                          </a:p>
                        </p:txBody>
                      </p:sp>
                    </mc:Fallback>
                  </mc:AlternateContent>
                  <p:sp>
                    <p:nvSpPr>
                      <p:cNvPr id="55" name="手繪多邊形 54"/>
                      <p:cNvSpPr/>
                      <p:nvPr/>
                    </p:nvSpPr>
                    <p:spPr>
                      <a:xfrm rot="4451408">
                        <a:off x="3914298" y="5353840"/>
                        <a:ext cx="2114621" cy="1309252"/>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mc:AlternateContent xmlns:mc="http://schemas.openxmlformats.org/markup-compatibility/2006" xmlns:a14="http://schemas.microsoft.com/office/drawing/2010/main">
                <mc:Choice Requires="a14">
                  <p:sp>
                    <p:nvSpPr>
                      <p:cNvPr id="47" name="矩形 46"/>
                      <p:cNvSpPr/>
                      <p:nvPr/>
                    </p:nvSpPr>
                    <p:spPr>
                      <a:xfrm>
                        <a:off x="5705251" y="6359836"/>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47" name="矩形 46"/>
                      <p:cNvSpPr>
                        <a:spLocks noRot="1" noChangeAspect="1" noMove="1" noResize="1" noEditPoints="1" noAdjustHandles="1" noChangeArrowheads="1" noChangeShapeType="1" noTextEdit="1"/>
                      </p:cNvSpPr>
                      <p:nvPr/>
                    </p:nvSpPr>
                    <p:spPr>
                      <a:xfrm>
                        <a:off x="5705251" y="6359836"/>
                        <a:ext cx="1240788" cy="393121"/>
                      </a:xfrm>
                      <a:prstGeom prst="rect">
                        <a:avLst/>
                      </a:prstGeom>
                      <a:blipFill rotWithShape="0">
                        <a:blip r:embed="rId24"/>
                        <a:stretch>
                          <a:fillRect b="-3077"/>
                        </a:stretch>
                      </a:blipFill>
                    </p:spPr>
                    <p:txBody>
                      <a:bodyPr/>
                      <a:lstStyle/>
                      <a:p>
                        <a:r>
                          <a:rPr lang="zh-TW" altLang="en-US">
                            <a:noFill/>
                          </a:rPr>
                          <a:t> </a:t>
                        </a:r>
                      </a:p>
                    </p:txBody>
                  </p:sp>
                </mc:Fallback>
              </mc:AlternateContent>
              <p:sp>
                <p:nvSpPr>
                  <p:cNvPr id="48" name="矩形 47"/>
                  <p:cNvSpPr/>
                  <p:nvPr/>
                </p:nvSpPr>
                <p:spPr>
                  <a:xfrm>
                    <a:off x="5144700" y="5320241"/>
                    <a:ext cx="1107996" cy="646331"/>
                  </a:xfrm>
                  <a:prstGeom prst="rect">
                    <a:avLst/>
                  </a:prstGeom>
                </p:spPr>
                <p:txBody>
                  <a:bodyPr wrap="none">
                    <a:spAutoFit/>
                  </a:bodyPr>
                  <a:lstStyle/>
                  <a:p>
                    <a:r>
                      <a:rPr lang="zh-TW" altLang="en-US" dirty="0" smtClean="0">
                        <a:latin typeface="微軟正黑體" panose="020B0604030504040204" pitchFamily="34" charset="-120"/>
                        <a:ea typeface="微軟正黑體" panose="020B0604030504040204" pitchFamily="34" charset="-120"/>
                      </a:rPr>
                      <a:t>破產  </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不足支付</a:t>
                    </a:r>
                    <a:endParaRPr lang="zh-TW" altLang="en-US" dirty="0"/>
                  </a:p>
                </p:txBody>
              </p:sp>
              <mc:AlternateContent xmlns:mc="http://schemas.openxmlformats.org/markup-compatibility/2006" xmlns:a14="http://schemas.microsoft.com/office/drawing/2010/main">
                <mc:Choice Requires="a14">
                  <p:sp>
                    <p:nvSpPr>
                      <p:cNvPr id="49" name="矩形 48"/>
                      <p:cNvSpPr/>
                      <p:nvPr/>
                    </p:nvSpPr>
                    <p:spPr>
                      <a:xfrm>
                        <a:off x="5320155" y="4873045"/>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5</m:t>
                                  </m:r>
                                </m:sub>
                              </m:sSub>
                            </m:oMath>
                          </m:oMathPara>
                        </a14:m>
                        <a:endParaRPr lang="zh-TW" altLang="en-US" dirty="0"/>
                      </a:p>
                    </p:txBody>
                  </p:sp>
                </mc:Choice>
                <mc:Fallback xmlns="">
                  <p:sp>
                    <p:nvSpPr>
                      <p:cNvPr id="104" name="矩形 103"/>
                      <p:cNvSpPr>
                        <a:spLocks noRot="1" noChangeAspect="1" noMove="1" noResize="1" noEditPoints="1" noAdjustHandles="1" noChangeArrowheads="1" noChangeShapeType="1" noTextEdit="1"/>
                      </p:cNvSpPr>
                      <p:nvPr/>
                    </p:nvSpPr>
                    <p:spPr>
                      <a:xfrm>
                        <a:off x="5320155" y="4873045"/>
                        <a:ext cx="477951" cy="369332"/>
                      </a:xfrm>
                      <a:prstGeom prst="rect">
                        <a:avLst/>
                      </a:prstGeom>
                      <a:blipFill rotWithShape="0">
                        <a:blip r:embed="rId14"/>
                        <a:stretch>
                          <a:fillRect/>
                        </a:stretch>
                      </a:blipFill>
                    </p:spPr>
                    <p:txBody>
                      <a:bodyPr/>
                      <a:lstStyle/>
                      <a:p>
                        <a:r>
                          <a:rPr lang="zh-TW" altLang="en-US">
                            <a:noFill/>
                          </a:rPr>
                          <a:t> </a:t>
                        </a:r>
                      </a:p>
                    </p:txBody>
                  </p:sp>
                </mc:Fallback>
              </mc:AlternateContent>
            </p:grpSp>
          </p:grpSp>
          <p:sp>
            <p:nvSpPr>
              <p:cNvPr id="42" name="文字方塊 41"/>
              <p:cNvSpPr txBox="1"/>
              <p:nvPr/>
            </p:nvSpPr>
            <p:spPr>
              <a:xfrm>
                <a:off x="8975638" y="3872864"/>
                <a:ext cx="1603731" cy="369332"/>
              </a:xfrm>
              <a:prstGeom prst="rect">
                <a:avLst/>
              </a:prstGeom>
              <a:noFill/>
            </p:spPr>
            <p:txBody>
              <a:bodyPr wrap="square" rtlCol="0">
                <a:spAutoFit/>
              </a:bodyPr>
              <a:lstStyle/>
              <a:p>
                <a:r>
                  <a:rPr lang="zh-TW" altLang="en-US" dirty="0" smtClean="0"/>
                  <a:t>存活</a:t>
                </a:r>
                <a:r>
                  <a:rPr lang="en-US" altLang="zh-TW" dirty="0" smtClean="0"/>
                  <a:t>(</a:t>
                </a:r>
                <a:r>
                  <a:rPr lang="zh-TW" altLang="en-US" dirty="0" smtClean="0"/>
                  <a:t>未履約</a:t>
                </a:r>
                <a:r>
                  <a:rPr lang="en-US" altLang="zh-TW" dirty="0" smtClean="0"/>
                  <a:t>)</a:t>
                </a:r>
                <a:endParaRPr lang="zh-TW" altLang="en-US" dirty="0"/>
              </a:p>
            </p:txBody>
          </p:sp>
        </p:grpSp>
        <p:sp>
          <p:nvSpPr>
            <p:cNvPr id="91" name="手繪多邊形 90"/>
            <p:cNvSpPr/>
            <p:nvPr/>
          </p:nvSpPr>
          <p:spPr>
            <a:xfrm rot="4451408">
              <a:off x="8724903" y="3122005"/>
              <a:ext cx="980460" cy="451471"/>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2" name="手繪多邊形 91"/>
            <p:cNvSpPr/>
            <p:nvPr/>
          </p:nvSpPr>
          <p:spPr>
            <a:xfrm rot="3360298">
              <a:off x="9253118" y="4160962"/>
              <a:ext cx="1063652" cy="208536"/>
            </a:xfrm>
            <a:custGeom>
              <a:avLst/>
              <a:gdLst>
                <a:gd name="connsiteX0" fmla="*/ 0 w 2176530"/>
                <a:gd name="connsiteY0" fmla="*/ 0 h 334851"/>
                <a:gd name="connsiteX1" fmla="*/ 1004552 w 2176530"/>
                <a:gd name="connsiteY1" fmla="*/ 103031 h 334851"/>
                <a:gd name="connsiteX2" fmla="*/ 1687133 w 2176530"/>
                <a:gd name="connsiteY2" fmla="*/ 206062 h 334851"/>
                <a:gd name="connsiteX3" fmla="*/ 2176530 w 2176530"/>
                <a:gd name="connsiteY3" fmla="*/ 334851 h 334851"/>
              </a:gdLst>
              <a:ahLst/>
              <a:cxnLst>
                <a:cxn ang="0">
                  <a:pos x="connsiteX0" y="connsiteY0"/>
                </a:cxn>
                <a:cxn ang="0">
                  <a:pos x="connsiteX1" y="connsiteY1"/>
                </a:cxn>
                <a:cxn ang="0">
                  <a:pos x="connsiteX2" y="connsiteY2"/>
                </a:cxn>
                <a:cxn ang="0">
                  <a:pos x="connsiteX3" y="connsiteY3"/>
                </a:cxn>
              </a:cxnLst>
              <a:rect l="l" t="t" r="r" b="b"/>
              <a:pathLst>
                <a:path w="2176530" h="334851">
                  <a:moveTo>
                    <a:pt x="0" y="0"/>
                  </a:moveTo>
                  <a:lnTo>
                    <a:pt x="1004552" y="103031"/>
                  </a:lnTo>
                  <a:cubicBezTo>
                    <a:pt x="1285741" y="137375"/>
                    <a:pt x="1491803" y="167425"/>
                    <a:pt x="1687133" y="206062"/>
                  </a:cubicBezTo>
                  <a:cubicBezTo>
                    <a:pt x="1882463" y="244699"/>
                    <a:pt x="2029496" y="289775"/>
                    <a:pt x="2176530" y="334851"/>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87" name="向右箭號 86">
            <a:hlinkClick r:id="rId25" action="ppaction://hlinksldjump"/>
          </p:cNvPr>
          <p:cNvSpPr/>
          <p:nvPr/>
        </p:nvSpPr>
        <p:spPr>
          <a:xfrm>
            <a:off x="2060620" y="1709122"/>
            <a:ext cx="244699" cy="2316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文字方塊 87"/>
          <p:cNvSpPr txBox="1"/>
          <p:nvPr/>
        </p:nvSpPr>
        <p:spPr>
          <a:xfrm>
            <a:off x="6397537" y="6197716"/>
            <a:ext cx="1112864" cy="646331"/>
          </a:xfrm>
          <a:prstGeom prst="rect">
            <a:avLst/>
          </a:prstGeom>
          <a:noFill/>
        </p:spPr>
        <p:txBody>
          <a:bodyPr wrap="square" rtlCol="0">
            <a:spAutoFit/>
          </a:bodyPr>
          <a:lstStyle/>
          <a:p>
            <a:r>
              <a:rPr lang="zh-TW" altLang="en-US" sz="1200" dirty="0">
                <a:latin typeface="微軟正黑體" panose="020B0604030504040204" pitchFamily="34" charset="-120"/>
                <a:ea typeface="微軟正黑體" panose="020B0604030504040204" pitchFamily="34" charset="-120"/>
              </a:rPr>
              <a:t>破產 </a:t>
            </a:r>
            <a:r>
              <a:rPr lang="en-US" altLang="zh-TW" sz="1200" dirty="0">
                <a:latin typeface="微軟正黑體" panose="020B0604030504040204" pitchFamily="34" charset="-120"/>
                <a:ea typeface="微軟正黑體" panose="020B0604030504040204" pitchFamily="34" charset="-120"/>
              </a:rPr>
              <a:t>SB</a:t>
            </a:r>
            <a:r>
              <a:rPr lang="zh-TW" altLang="en-US" sz="1200" dirty="0">
                <a:latin typeface="微軟正黑體" panose="020B0604030504040204" pitchFamily="34" charset="-120"/>
                <a:ea typeface="微軟正黑體" panose="020B0604030504040204" pitchFamily="34" charset="-120"/>
              </a:rPr>
              <a:t>全拿 </a:t>
            </a:r>
            <a:r>
              <a:rPr lang="en-US" altLang="zh-TW" sz="1200" dirty="0">
                <a:latin typeface="微軟正黑體" panose="020B0604030504040204" pitchFamily="34" charset="-120"/>
                <a:ea typeface="微軟正黑體" panose="020B0604030504040204" pitchFamily="34" charset="-120"/>
              </a:rPr>
              <a:t>GB</a:t>
            </a:r>
            <a:r>
              <a:rPr lang="zh-TW" altLang="en-US" sz="1200" dirty="0" smtClean="0">
                <a:latin typeface="微軟正黑體" panose="020B0604030504040204" pitchFamily="34" charset="-120"/>
                <a:ea typeface="微軟正黑體" panose="020B0604030504040204" pitchFamily="34" charset="-120"/>
              </a:rPr>
              <a:t>部份</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latin typeface="微軟正黑體" panose="020B0604030504040204" pitchFamily="34" charset="-120"/>
                <a:ea typeface="微軟正黑體" panose="020B0604030504040204" pitchFamily="34" charset="-120"/>
              </a:rPr>
              <a:t>履約</a:t>
            </a:r>
            <a:r>
              <a:rPr lang="en-US" altLang="zh-TW" sz="1200" dirty="0" smtClean="0">
                <a:latin typeface="微軟正黑體" panose="020B0604030504040204" pitchFamily="34" charset="-120"/>
                <a:ea typeface="微軟正黑體" panose="020B0604030504040204" pitchFamily="34" charset="-120"/>
              </a:rPr>
              <a:t>)</a:t>
            </a:r>
            <a:endParaRPr lang="en-US" altLang="zh-TW" sz="1200" dirty="0">
              <a:latin typeface="微軟正黑體" panose="020B0604030504040204" pitchFamily="34" charset="-120"/>
              <a:ea typeface="微軟正黑體" panose="020B0604030504040204" pitchFamily="34" charset="-120"/>
            </a:endParaRPr>
          </a:p>
          <a:p>
            <a:endParaRPr lang="zh-TW" altLang="en-US" sz="1200" dirty="0"/>
          </a:p>
        </p:txBody>
      </p:sp>
      <p:cxnSp>
        <p:nvCxnSpPr>
          <p:cNvPr id="89" name="直線單箭頭接點 88"/>
          <p:cNvCxnSpPr/>
          <p:nvPr/>
        </p:nvCxnSpPr>
        <p:spPr>
          <a:xfrm flipH="1">
            <a:off x="7243833" y="4656839"/>
            <a:ext cx="2094311" cy="149015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86865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283345" y="366364"/>
                <a:ext cx="11615671" cy="6101947"/>
              </a:xfrm>
            </p:spPr>
            <p:txBody>
              <a:bodyPr>
                <a:normAutofit/>
              </a:bodyPr>
              <a:lstStyle/>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7.</m:t>
                      </m:r>
                      <m:r>
                        <a:rPr lang="en-US" altLang="zh-TW" sz="1800" i="1" smtClean="0">
                          <a:latin typeface="Cambria Math" panose="02040503050406030204" pitchFamily="18" charset="0"/>
                        </a:rPr>
                        <m:t>𝐼𝑓</m:t>
                      </m:r>
                      <m:r>
                        <a:rPr lang="zh-TW" altLang="en-US" sz="1800" i="1">
                          <a:latin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b="0" i="1" smtClean="0">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1−</m:t>
                      </m:r>
                      <m:r>
                        <a:rPr lang="zh-TW" altLang="en-US" sz="1800" i="1">
                          <a:solidFill>
                            <a:srgbClr val="FF0000"/>
                          </a:solidFill>
                          <a:latin typeface="Cambria Math" panose="02040503050406030204" pitchFamily="18" charset="0"/>
                          <a:ea typeface="Cambria Math" panose="02040503050406030204" pitchFamily="18" charset="0"/>
                        </a:rPr>
                        <m:t>𝛼</m:t>
                      </m:r>
                      <m:r>
                        <a:rPr lang="en-US" altLang="zh-TW" sz="1800" i="1">
                          <a:solidFill>
                            <a:srgbClr val="FF0000"/>
                          </a:solidFill>
                          <a:latin typeface="Cambria Math" panose="02040503050406030204" pitchFamily="18" charset="0"/>
                          <a:ea typeface="Cambria Math" panose="02040503050406030204" pitchFamily="18" charset="0"/>
                        </a:rPr>
                        <m:t>)(</m:t>
                      </m:r>
                      <m:r>
                        <a:rPr lang="zh-TW" altLang="en-US" sz="1800" i="1" smtClean="0">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zh-TW" altLang="en-US" sz="1800" i="1" smtClean="0">
                          <a:solidFill>
                            <a:srgbClr val="FF0000"/>
                          </a:solidFill>
                          <a:latin typeface="Cambria Math" panose="02040503050406030204" pitchFamily="18" charset="0"/>
                          <a:ea typeface="Cambria Math" panose="02040503050406030204" pitchFamily="18" charset="0"/>
                        </a:rPr>
                        <m:t> </m:t>
                      </m:r>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a:solidFill>
                            <a:srgbClr val="FF0000"/>
                          </a:solidFill>
                          <a:latin typeface="Cambria Math" panose="02040503050406030204" pitchFamily="18" charset="0"/>
                          <a:ea typeface="Cambria Math" panose="02040503050406030204" pitchFamily="18" charset="0"/>
                        </a:rPr>
                        <m:t>&gt;</m:t>
                      </m:r>
                      <m:d>
                        <m:dPr>
                          <m:ctrlPr>
                            <a:rPr lang="en-US" altLang="zh-TW" sz="1800" i="1">
                              <a:solidFill>
                                <a:srgbClr val="FF0000"/>
                              </a:solidFill>
                              <a:latin typeface="Cambria Math" panose="02040503050406030204" pitchFamily="18" charset="0"/>
                            </a:rPr>
                          </m:ctrlPr>
                        </m:dPr>
                        <m:e>
                          <m:r>
                            <a:rPr lang="en-US" altLang="zh-TW" sz="1800" i="1">
                              <a:solidFill>
                                <a:srgbClr val="FF0000"/>
                              </a:solidFill>
                              <a:latin typeface="Cambria Math" panose="02040503050406030204" pitchFamily="18" charset="0"/>
                            </a:rPr>
                            <m:t>1−</m:t>
                          </m:r>
                          <m:r>
                            <a:rPr lang="zh-TW" altLang="en-US" sz="1800" i="1">
                              <a:solidFill>
                                <a:srgbClr val="FF0000"/>
                              </a:solidFill>
                              <a:latin typeface="Cambria Math" panose="02040503050406030204" pitchFamily="18" charset="0"/>
                            </a:rPr>
                            <m:t>𝛼</m:t>
                          </m:r>
                        </m:e>
                      </m:d>
                      <m:r>
                        <a:rPr lang="en-US" altLang="zh-TW" sz="1800" i="1">
                          <a:solidFill>
                            <a:srgbClr val="FF0000"/>
                          </a:solidFill>
                          <a:latin typeface="Cambria Math" panose="02040503050406030204" pitchFamily="18" charset="0"/>
                        </a:rPr>
                        <m:t>𝐴</m:t>
                      </m:r>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ea typeface="Cambria Math" panose="02040503050406030204" pitchFamily="18" charset="0"/>
                            </a:rPr>
                            <m:t>&gt;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r>
                        <a:rPr lang="en-US" altLang="zh-TW" sz="1800" i="1">
                          <a:latin typeface="Cambria Math" panose="02040503050406030204" pitchFamily="18" charset="0"/>
                          <a:ea typeface="Cambria Math" panose="02040503050406030204" pitchFamily="18" charset="0"/>
                        </a:rPr>
                        <m:t>&gt;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smtClean="0">
                              <a:latin typeface="Cambria Math" panose="02040503050406030204" pitchFamily="18" charset="0"/>
                              <a:ea typeface="Cambria Math" panose="02040503050406030204" pitchFamily="18" charset="0"/>
                            </a:rPr>
                            <m:t>&gt;</m:t>
                          </m:r>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5_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a:latin typeface="Cambria Math" panose="02040503050406030204" pitchFamily="18" charset="0"/>
                          <a:ea typeface="Cambria Math" panose="02040503050406030204" pitchFamily="18" charset="0"/>
                        </a:rPr>
                        <m:t>&gt;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1_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 , </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4</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m:t>
                      </m:r>
                    </m:oMath>
                  </m:oMathPara>
                </a14:m>
                <a:endParaRPr lang="en-US" altLang="zh-TW" sz="1800" dirty="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m:t>
                      </m:r>
                      <m:r>
                        <a:rPr lang="en-US" altLang="zh-TW" sz="1800" b="0" i="1" dirty="0" smtClean="0">
                          <a:latin typeface="Cambria Math" panose="02040503050406030204" pitchFamily="18" charset="0"/>
                        </a:rPr>
                        <m:t>        </m:t>
                      </m:r>
                      <m:r>
                        <a:rPr lang="zh-TW" altLang="en-US" sz="1800" i="1" dirty="0">
                          <a:latin typeface="Cambria Math" panose="02040503050406030204" pitchFamily="18" charset="0"/>
                        </a:rPr>
                        <m:t>必存在且唯一</m:t>
                      </m:r>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r>
                        <a:rPr lang="en-US" altLang="zh-TW" sz="1800" i="1">
                          <a:latin typeface="Cambria Math" panose="02040503050406030204" pitchFamily="18" charset="0"/>
                          <a:ea typeface="Cambria Math" panose="02040503050406030204" pitchFamily="18" charset="0"/>
                        </a:rPr>
                        <m:t>𝑙𝑛</m:t>
                      </m:r>
                      <m:d>
                        <m:dPr>
                          <m:begChr m:val="["/>
                          <m:endChr m:val="]"/>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1+</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𝑚𝐺</m:t>
                              </m:r>
                              <m:r>
                                <a:rPr lang="en-US" altLang="zh-TW" sz="1800" i="1">
                                  <a:latin typeface="Cambria Math" panose="02040503050406030204" pitchFamily="18" charset="0"/>
                                  <a:ea typeface="Cambria Math" panose="02040503050406030204" pitchFamily="18" charset="0"/>
                                </a:rPr>
                                <m:t>(0)</m:t>
                              </m:r>
                            </m:num>
                            <m:den>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d>
                      <m:r>
                        <a:rPr lang="en-US" altLang="zh-TW" sz="1800" i="1">
                          <a:latin typeface="Cambria Math" panose="02040503050406030204" pitchFamily="18" charset="0"/>
                        </a:rPr>
                        <m:t>&gt;0</m:t>
                      </m:r>
                    </m:oMath>
                  </m:oMathPara>
                </a14:m>
                <a:endParaRPr lang="en-US" altLang="zh-TW" sz="1800" i="1" dirty="0">
                  <a:latin typeface="Cambria Math" panose="02040503050406030204" pitchFamily="18" charset="0"/>
                </a:endParaRPr>
              </a:p>
              <a:p>
                <a:pPr marL="0" indent="0">
                  <a:lnSpc>
                    <a:spcPct val="150000"/>
                  </a:lnSpc>
                  <a:buNone/>
                </a:pPr>
                <a:endParaRPr lang="en-US" altLang="zh-TW" sz="1800" dirty="0"/>
              </a:p>
              <a:p>
                <a:pPr marL="0" indent="0">
                  <a:lnSpc>
                    <a:spcPct val="150000"/>
                  </a:lnSpc>
                  <a:buNone/>
                </a:pPr>
                <a:endParaRPr lang="en-US" altLang="zh-TW" sz="1800" dirty="0"/>
              </a:p>
              <a:p>
                <a:pPr marL="0" indent="0">
                  <a:lnSpc>
                    <a:spcPct val="150000"/>
                  </a:lnSpc>
                  <a:buNone/>
                </a:pPr>
                <a:endParaRPr lang="en-US" altLang="zh-TW" sz="1800" dirty="0"/>
              </a:p>
              <a:p>
                <a:pPr>
                  <a:lnSpc>
                    <a:spcPct val="150000"/>
                  </a:lnSpc>
                </a:pPr>
                <a:endParaRPr lang="zh-TW" altLang="en-US" sz="18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283345" y="366364"/>
                <a:ext cx="11615671" cy="6101947"/>
              </a:xfrm>
              <a:blipFill rotWithShape="0">
                <a:blip r:embed="rId2"/>
                <a:stretch>
                  <a:fillRect/>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31</a:t>
            </a:fld>
            <a:endParaRPr lang="zh-TW" altLang="en-US"/>
          </a:p>
        </p:txBody>
      </p:sp>
      <p:grpSp>
        <p:nvGrpSpPr>
          <p:cNvPr id="5" name="群組 4"/>
          <p:cNvGrpSpPr/>
          <p:nvPr/>
        </p:nvGrpSpPr>
        <p:grpSpPr>
          <a:xfrm>
            <a:off x="5040242" y="1186421"/>
            <a:ext cx="7554118" cy="4907686"/>
            <a:chOff x="3961656" y="1676778"/>
            <a:chExt cx="7554118" cy="4907686"/>
          </a:xfrm>
        </p:grpSpPr>
        <p:grpSp>
          <p:nvGrpSpPr>
            <p:cNvPr id="8" name="群組 7"/>
            <p:cNvGrpSpPr/>
            <p:nvPr/>
          </p:nvGrpSpPr>
          <p:grpSpPr>
            <a:xfrm>
              <a:off x="3961656" y="1676778"/>
              <a:ext cx="7554118" cy="4907686"/>
              <a:chOff x="3768473" y="1805955"/>
              <a:chExt cx="7554118" cy="4907686"/>
            </a:xfrm>
          </p:grpSpPr>
          <p:cxnSp>
            <p:nvCxnSpPr>
              <p:cNvPr id="10" name="直線接點 9"/>
              <p:cNvCxnSpPr/>
              <p:nvPr/>
            </p:nvCxnSpPr>
            <p:spPr>
              <a:xfrm>
                <a:off x="4993048" y="4453183"/>
                <a:ext cx="4843641" cy="2890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矩形 10"/>
                  <p:cNvSpPr/>
                  <p:nvPr/>
                </p:nvSpPr>
                <p:spPr>
                  <a:xfrm>
                    <a:off x="3768473" y="4187226"/>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99" name="矩形 98"/>
                  <p:cNvSpPr>
                    <a:spLocks noRot="1" noChangeAspect="1" noMove="1" noResize="1" noEditPoints="1" noAdjustHandles="1" noChangeArrowheads="1" noChangeShapeType="1" noTextEdit="1"/>
                  </p:cNvSpPr>
                  <p:nvPr/>
                </p:nvSpPr>
                <p:spPr>
                  <a:xfrm>
                    <a:off x="3768473" y="4187226"/>
                    <a:ext cx="1240788" cy="393121"/>
                  </a:xfrm>
                  <a:prstGeom prst="rect">
                    <a:avLst/>
                  </a:prstGeom>
                  <a:blipFill rotWithShape="0">
                    <a:blip r:embed="rId3"/>
                    <a:stretch>
                      <a:fillRect b="-3125"/>
                    </a:stretch>
                  </a:blipFill>
                </p:spPr>
                <p:txBody>
                  <a:bodyPr/>
                  <a:lstStyle/>
                  <a:p>
                    <a:r>
                      <a:rPr lang="zh-TW" altLang="en-US">
                        <a:noFill/>
                      </a:rPr>
                      <a:t> </a:t>
                    </a:r>
                  </a:p>
                </p:txBody>
              </p:sp>
            </mc:Fallback>
          </mc:AlternateContent>
          <p:grpSp>
            <p:nvGrpSpPr>
              <p:cNvPr id="12" name="群組 11"/>
              <p:cNvGrpSpPr/>
              <p:nvPr/>
            </p:nvGrpSpPr>
            <p:grpSpPr>
              <a:xfrm>
                <a:off x="3777221" y="1805955"/>
                <a:ext cx="7545370" cy="4907686"/>
                <a:chOff x="3777221" y="1805955"/>
                <a:chExt cx="7545370" cy="4907686"/>
              </a:xfrm>
            </p:grpSpPr>
            <p:grpSp>
              <p:nvGrpSpPr>
                <p:cNvPr id="13" name="群組 12"/>
                <p:cNvGrpSpPr/>
                <p:nvPr/>
              </p:nvGrpSpPr>
              <p:grpSpPr>
                <a:xfrm>
                  <a:off x="3777221" y="1805955"/>
                  <a:ext cx="7545370" cy="4655103"/>
                  <a:chOff x="3335900" y="2369969"/>
                  <a:chExt cx="7545370" cy="4655103"/>
                </a:xfrm>
              </p:grpSpPr>
              <p:cxnSp>
                <p:nvCxnSpPr>
                  <p:cNvPr id="17" name="直線接點 16"/>
                  <p:cNvCxnSpPr/>
                  <p:nvPr/>
                </p:nvCxnSpPr>
                <p:spPr>
                  <a:xfrm flipV="1">
                    <a:off x="6544738" y="2829272"/>
                    <a:ext cx="1806" cy="4028657"/>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18" name="群組 17"/>
                  <p:cNvGrpSpPr/>
                  <p:nvPr/>
                </p:nvGrpSpPr>
                <p:grpSpPr>
                  <a:xfrm>
                    <a:off x="3335900" y="2369969"/>
                    <a:ext cx="7545370" cy="4655103"/>
                    <a:chOff x="3335900" y="2369969"/>
                    <a:chExt cx="7545370" cy="4655103"/>
                  </a:xfrm>
                </p:grpSpPr>
                <p:grpSp>
                  <p:nvGrpSpPr>
                    <p:cNvPr id="19" name="群組 18"/>
                    <p:cNvGrpSpPr/>
                    <p:nvPr/>
                  </p:nvGrpSpPr>
                  <p:grpSpPr>
                    <a:xfrm>
                      <a:off x="4855335" y="2369969"/>
                      <a:ext cx="6025935" cy="4508867"/>
                      <a:chOff x="5239732" y="2677797"/>
                      <a:chExt cx="5654892" cy="4346255"/>
                    </a:xfrm>
                  </p:grpSpPr>
                  <p:cxnSp>
                    <p:nvCxnSpPr>
                      <p:cNvPr id="23" name="直線接點 22"/>
                      <p:cNvCxnSpPr/>
                      <p:nvPr/>
                    </p:nvCxnSpPr>
                    <p:spPr>
                      <a:xfrm flipH="1">
                        <a:off x="7672185" y="5111024"/>
                        <a:ext cx="4046" cy="142483"/>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grpSp>
                    <p:nvGrpSpPr>
                      <p:cNvPr id="24" name="群組 23"/>
                      <p:cNvGrpSpPr/>
                      <p:nvPr/>
                    </p:nvGrpSpPr>
                    <p:grpSpPr>
                      <a:xfrm>
                        <a:off x="5239732" y="2677797"/>
                        <a:ext cx="5654892" cy="4346255"/>
                        <a:chOff x="5239732" y="2677797"/>
                        <a:chExt cx="5654892" cy="4346255"/>
                      </a:xfrm>
                    </p:grpSpPr>
                    <p:grpSp>
                      <p:nvGrpSpPr>
                        <p:cNvPr id="25" name="群組 24"/>
                        <p:cNvGrpSpPr/>
                        <p:nvPr/>
                      </p:nvGrpSpPr>
                      <p:grpSpPr>
                        <a:xfrm>
                          <a:off x="5239732" y="2677797"/>
                          <a:ext cx="5654892" cy="4346255"/>
                          <a:chOff x="5638977" y="3178334"/>
                          <a:chExt cx="5654892" cy="4022681"/>
                        </a:xfrm>
                      </p:grpSpPr>
                      <mc:AlternateContent xmlns:mc="http://schemas.openxmlformats.org/markup-compatibility/2006" xmlns:a14="http://schemas.microsoft.com/office/drawing/2010/main">
                        <mc:Choice Requires="a14">
                          <p:sp>
                            <p:nvSpPr>
                              <p:cNvPr id="32" name="文字方塊 31"/>
                              <p:cNvSpPr txBox="1"/>
                              <p:nvPr/>
                            </p:nvSpPr>
                            <p:spPr>
                              <a:xfrm>
                                <a:off x="7740341" y="4343935"/>
                                <a:ext cx="463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3</m:t>
                                          </m:r>
                                        </m:sub>
                                      </m:sSub>
                                    </m:oMath>
                                  </m:oMathPara>
                                </a14:m>
                                <a:endParaRPr lang="zh-TW" altLang="en-US" dirty="0"/>
                              </a:p>
                            </p:txBody>
                          </p:sp>
                        </mc:Choice>
                        <mc:Fallback xmlns="">
                          <p:sp>
                            <p:nvSpPr>
                              <p:cNvPr id="26" name="文字方塊 25"/>
                              <p:cNvSpPr txBox="1">
                                <a:spLocks noRot="1" noChangeAspect="1" noMove="1" noResize="1" noEditPoints="1" noAdjustHandles="1" noChangeArrowheads="1" noChangeShapeType="1" noTextEdit="1"/>
                              </p:cNvSpPr>
                              <p:nvPr/>
                            </p:nvSpPr>
                            <p:spPr>
                              <a:xfrm>
                                <a:off x="7740341" y="4343935"/>
                                <a:ext cx="463650" cy="369332"/>
                              </a:xfrm>
                              <a:prstGeom prst="rect">
                                <a:avLst/>
                              </a:prstGeom>
                              <a:blipFill rotWithShape="0">
                                <a:blip r:embed="rId4"/>
                                <a:stretch>
                                  <a:fillRect/>
                                </a:stretch>
                              </a:blipFill>
                            </p:spPr>
                            <p:txBody>
                              <a:bodyPr/>
                              <a:lstStyle/>
                              <a:p>
                                <a:r>
                                  <a:rPr lang="zh-TW" altLang="en-US">
                                    <a:noFill/>
                                  </a:rPr>
                                  <a:t> </a:t>
                                </a:r>
                              </a:p>
                            </p:txBody>
                          </p:sp>
                        </mc:Fallback>
                      </mc:AlternateContent>
                      <p:grpSp>
                        <p:nvGrpSpPr>
                          <p:cNvPr id="33" name="群組 32"/>
                          <p:cNvGrpSpPr/>
                          <p:nvPr/>
                        </p:nvGrpSpPr>
                        <p:grpSpPr>
                          <a:xfrm>
                            <a:off x="5638977" y="3178334"/>
                            <a:ext cx="5654892" cy="4022681"/>
                            <a:chOff x="5638977" y="3178334"/>
                            <a:chExt cx="5654892" cy="4022681"/>
                          </a:xfrm>
                        </p:grpSpPr>
                        <p:cxnSp>
                          <p:nvCxnSpPr>
                            <p:cNvPr id="34" name="直線接點 33"/>
                            <p:cNvCxnSpPr/>
                            <p:nvPr/>
                          </p:nvCxnSpPr>
                          <p:spPr>
                            <a:xfrm>
                              <a:off x="8071430" y="3943577"/>
                              <a:ext cx="4127" cy="1388661"/>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35" name="群組 34"/>
                            <p:cNvGrpSpPr/>
                            <p:nvPr/>
                          </p:nvGrpSpPr>
                          <p:grpSpPr>
                            <a:xfrm>
                              <a:off x="5638977" y="3178334"/>
                              <a:ext cx="5654892" cy="4022681"/>
                              <a:chOff x="5252611" y="3302515"/>
                              <a:chExt cx="5654892" cy="4022681"/>
                            </a:xfrm>
                          </p:grpSpPr>
                          <p:grpSp>
                            <p:nvGrpSpPr>
                              <p:cNvPr id="37" name="群組 36"/>
                              <p:cNvGrpSpPr/>
                              <p:nvPr/>
                            </p:nvGrpSpPr>
                            <p:grpSpPr>
                              <a:xfrm>
                                <a:off x="5252611" y="3302515"/>
                                <a:ext cx="5654892" cy="4022681"/>
                                <a:chOff x="5828594" y="3400988"/>
                                <a:chExt cx="5654892" cy="4022681"/>
                              </a:xfrm>
                            </p:grpSpPr>
                            <p:grpSp>
                              <p:nvGrpSpPr>
                                <p:cNvPr id="40" name="群組 39"/>
                                <p:cNvGrpSpPr/>
                                <p:nvPr/>
                              </p:nvGrpSpPr>
                              <p:grpSpPr>
                                <a:xfrm>
                                  <a:off x="5828594" y="3400988"/>
                                  <a:ext cx="5654892" cy="4022681"/>
                                  <a:chOff x="5828594" y="3400988"/>
                                  <a:chExt cx="5654892" cy="4022681"/>
                                </a:xfrm>
                              </p:grpSpPr>
                              <p:grpSp>
                                <p:nvGrpSpPr>
                                  <p:cNvPr id="42" name="群組 41"/>
                                  <p:cNvGrpSpPr/>
                                  <p:nvPr/>
                                </p:nvGrpSpPr>
                                <p:grpSpPr>
                                  <a:xfrm>
                                    <a:off x="5828594" y="3583124"/>
                                    <a:ext cx="5654892" cy="3804017"/>
                                    <a:chOff x="5815715" y="3789186"/>
                                    <a:chExt cx="5654892" cy="3804017"/>
                                  </a:xfrm>
                                </p:grpSpPr>
                                <p:cxnSp>
                                  <p:nvCxnSpPr>
                                    <p:cNvPr id="47" name="直線單箭頭接點 46"/>
                                    <p:cNvCxnSpPr/>
                                    <p:nvPr/>
                                  </p:nvCxnSpPr>
                                  <p:spPr>
                                    <a:xfrm>
                                      <a:off x="6005372" y="5981032"/>
                                      <a:ext cx="4246416" cy="210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線單箭頭接點 47"/>
                                    <p:cNvCxnSpPr/>
                                    <p:nvPr/>
                                  </p:nvCxnSpPr>
                                  <p:spPr>
                                    <a:xfrm flipH="1" flipV="1">
                                      <a:off x="8419296" y="4145759"/>
                                      <a:ext cx="16749" cy="344744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9" name="文字方塊 48"/>
                                        <p:cNvSpPr txBox="1"/>
                                        <p:nvPr/>
                                      </p:nvSpPr>
                                      <p:spPr>
                                        <a:xfrm>
                                          <a:off x="10285536" y="5786476"/>
                                          <a:ext cx="1185071" cy="1070899"/>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𝑏</m:t>
                                                    </m:r>
                                                  </m:e>
                                                  <m:sub>
                                                    <m:r>
                                                      <a:rPr lang="en-US" altLang="zh-TW" b="0" i="1" smtClean="0">
                                                        <a:latin typeface="Cambria Math" panose="02040503050406030204" pitchFamily="18" charset="0"/>
                                                      </a:rPr>
                                                      <m:t>1</m:t>
                                                    </m:r>
                                                    <m:r>
                                                      <a:rPr lang="zh-TW" altLang="en-US" i="1">
                                                        <a:latin typeface="Cambria Math" panose="02040503050406030204" pitchFamily="18" charset="0"/>
                                                      </a:rPr>
                                                      <m:t> </m:t>
                                                    </m:r>
                                                  </m:sub>
                                                </m:sSub>
                                                <m:r>
                                                  <a:rPr lang="zh-TW" altLang="en-US" i="1">
                                                    <a:latin typeface="Cambria Math" panose="02040503050406030204" pitchFamily="18" charset="0"/>
                                                  </a:rPr>
                                                  <m:t> </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m:t>
                                                </m:r>
                                                <m:r>
                                                  <a:rPr lang="zh-TW" altLang="en-US" i="1">
                                                    <a:latin typeface="Cambria Math" panose="02040503050406030204" pitchFamily="18" charset="0"/>
                                                  </a:rPr>
                                                  <m:t>履約</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zh-TW" altLang="en-US" i="1">
                                                    <a:latin typeface="Cambria Math" panose="02040503050406030204" pitchFamily="18" charset="0"/>
                                                  </a:rPr>
                                                  <m:t>邊界</m:t>
                                                </m:r>
                                              </m:oMath>
                                            </m:oMathPara>
                                          </a14:m>
                                          <a:endParaRPr lang="en-US" altLang="zh-TW" i="1" dirty="0" smtClean="0">
                                            <a:latin typeface="Cambria Math" panose="02040503050406030204" pitchFamily="18" charset="0"/>
                                          </a:endParaRPr>
                                        </a:p>
                                        <a:p>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r>
                                                <a:rPr lang="en-US" altLang="zh-TW" i="1" smtClean="0">
                                                  <a:latin typeface="Cambria Math" panose="02040503050406030204" pitchFamily="18" charset="0"/>
                                                </a:rPr>
                                                <m:t>=</m:t>
                                              </m:r>
                                              <m:r>
                                                <a:rPr lang="en-US" altLang="zh-TW" i="1">
                                                  <a:latin typeface="Cambria Math" panose="02040503050406030204" pitchFamily="18" charset="0"/>
                                                </a:rPr>
                                                <m:t>0</m:t>
                                              </m:r>
                                            </m:oMath>
                                          </a14:m>
                                          <a:r>
                                            <a:rPr lang="en-US" altLang="zh-TW" dirty="0" smtClean="0"/>
                                            <a:t>)</a:t>
                                          </a:r>
                                          <a:endParaRPr lang="zh-TW" altLang="en-US" dirty="0"/>
                                        </a:p>
                                      </p:txBody>
                                    </p:sp>
                                  </mc:Choice>
                                  <mc:Fallback xmlns="">
                                    <p:sp>
                                      <p:nvSpPr>
                                        <p:cNvPr id="49" name="文字方塊 48"/>
                                        <p:cNvSpPr txBox="1">
                                          <a:spLocks noRot="1" noChangeAspect="1" noMove="1" noResize="1" noEditPoints="1" noAdjustHandles="1" noChangeArrowheads="1" noChangeShapeType="1" noTextEdit="1"/>
                                        </p:cNvSpPr>
                                        <p:nvPr/>
                                      </p:nvSpPr>
                                      <p:spPr>
                                        <a:xfrm>
                                          <a:off x="10285536" y="5786476"/>
                                          <a:ext cx="1185071" cy="1070899"/>
                                        </a:xfrm>
                                        <a:prstGeom prst="rect">
                                          <a:avLst/>
                                        </a:prstGeom>
                                        <a:blipFill rotWithShape="0">
                                          <a:blip r:embed="rId5"/>
                                          <a:stretch>
                                            <a:fillRect l="-1449" b="-7107"/>
                                          </a:stretch>
                                        </a:blipFill>
                                      </p:spPr>
                                      <p:txBody>
                                        <a:bodyPr/>
                                        <a:lstStyle/>
                                        <a:p>
                                          <a:r>
                                            <a:rPr lang="zh-TW" altLang="en-US">
                                              <a:noFill/>
                                            </a:rPr>
                                            <a:t> </a:t>
                                          </a:r>
                                        </a:p>
                                      </p:txBody>
                                    </p:sp>
                                  </mc:Fallback>
                                </mc:AlternateContent>
                                <p:cxnSp>
                                  <p:nvCxnSpPr>
                                    <p:cNvPr id="50" name="直線接點 49"/>
                                    <p:cNvCxnSpPr/>
                                    <p:nvPr/>
                                  </p:nvCxnSpPr>
                                  <p:spPr>
                                    <a:xfrm>
                                      <a:off x="5815715" y="5955542"/>
                                      <a:ext cx="4137232" cy="35459"/>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1" name="矩形 50"/>
                                        <p:cNvSpPr/>
                                        <p:nvPr/>
                                      </p:nvSpPr>
                                      <p:spPr>
                                        <a:xfrm>
                                          <a:off x="8187982" y="3789186"/>
                                          <a:ext cx="4626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oMath>
                                            </m:oMathPara>
                                          </a14:m>
                                          <a:endParaRPr lang="zh-TW" altLang="en-US" dirty="0"/>
                                        </a:p>
                                      </p:txBody>
                                    </p:sp>
                                  </mc:Choice>
                                  <mc:Fallback xmlns="">
                                    <p:sp>
                                      <p:nvSpPr>
                                        <p:cNvPr id="45" name="矩形 44"/>
                                        <p:cNvSpPr>
                                          <a:spLocks noRot="1" noChangeAspect="1" noMove="1" noResize="1" noEditPoints="1" noAdjustHandles="1" noChangeArrowheads="1" noChangeShapeType="1" noTextEdit="1"/>
                                        </p:cNvSpPr>
                                        <p:nvPr/>
                                      </p:nvSpPr>
                                      <p:spPr>
                                        <a:xfrm>
                                          <a:off x="8187982" y="3789186"/>
                                          <a:ext cx="462626" cy="369332"/>
                                        </a:xfrm>
                                        <a:prstGeom prst="rect">
                                          <a:avLst/>
                                        </a:prstGeom>
                                        <a:blipFill rotWithShape="0">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2" name="矩形 51"/>
                                        <p:cNvSpPr/>
                                        <p:nvPr/>
                                      </p:nvSpPr>
                                      <p:spPr>
                                        <a:xfrm>
                                          <a:off x="7358278" y="6343419"/>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2</m:t>
                                                    </m:r>
                                                  </m:sub>
                                                </m:sSub>
                                              </m:oMath>
                                            </m:oMathPara>
                                          </a14:m>
                                          <a:endParaRPr lang="zh-TW" altLang="en-US" dirty="0"/>
                                        </a:p>
                                      </p:txBody>
                                    </p:sp>
                                  </mc:Choice>
                                  <mc:Fallback xmlns="">
                                    <p:sp>
                                      <p:nvSpPr>
                                        <p:cNvPr id="46" name="矩形 45"/>
                                        <p:cNvSpPr>
                                          <a:spLocks noRot="1" noChangeAspect="1" noMove="1" noResize="1" noEditPoints="1" noAdjustHandles="1" noChangeArrowheads="1" noChangeShapeType="1" noTextEdit="1"/>
                                        </p:cNvSpPr>
                                        <p:nvPr/>
                                      </p:nvSpPr>
                                      <p:spPr>
                                        <a:xfrm>
                                          <a:off x="7358278" y="6343419"/>
                                          <a:ext cx="477951" cy="369332"/>
                                        </a:xfrm>
                                        <a:prstGeom prst="rect">
                                          <a:avLst/>
                                        </a:prstGeom>
                                        <a:blipFill rotWithShape="0">
                                          <a:blip r:embed="rId7"/>
                                          <a:stretch>
                                            <a:fillRect/>
                                          </a:stretch>
                                        </a:blipFill>
                                      </p:spPr>
                                      <p:txBody>
                                        <a:bodyPr/>
                                        <a:lstStyle/>
                                        <a:p>
                                          <a:r>
                                            <a:rPr lang="zh-TW" altLang="en-US">
                                              <a:noFill/>
                                            </a:rPr>
                                            <a:t> </a:t>
                                          </a:r>
                                        </a:p>
                                      </p:txBody>
                                    </p:sp>
                                  </mc:Fallback>
                                </mc:AlternateContent>
                                <p:cxnSp>
                                  <p:nvCxnSpPr>
                                    <p:cNvPr id="53" name="直線接點 52"/>
                                    <p:cNvCxnSpPr/>
                                    <p:nvPr/>
                                  </p:nvCxnSpPr>
                                  <p:spPr>
                                    <a:xfrm flipH="1">
                                      <a:off x="7721273" y="5968118"/>
                                      <a:ext cx="3269" cy="159452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43" name="直線接點 42"/>
                                  <p:cNvCxnSpPr/>
                                  <p:nvPr/>
                                </p:nvCxnSpPr>
                                <p:spPr>
                                  <a:xfrm flipV="1">
                                    <a:off x="6924259" y="3700953"/>
                                    <a:ext cx="48636" cy="372271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矩形 43"/>
                                      <p:cNvSpPr/>
                                      <p:nvPr/>
                                    </p:nvSpPr>
                                    <p:spPr>
                                      <a:xfrm>
                                        <a:off x="6382016" y="3400988"/>
                                        <a:ext cx="1235466"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1_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44" name="矩形 43"/>
                                      <p:cNvSpPr>
                                        <a:spLocks noRot="1" noChangeAspect="1" noMove="1" noResize="1" noEditPoints="1" noAdjustHandles="1" noChangeArrowheads="1" noChangeShapeType="1" noTextEdit="1"/>
                                      </p:cNvSpPr>
                                      <p:nvPr/>
                                    </p:nvSpPr>
                                    <p:spPr>
                                      <a:xfrm>
                                        <a:off x="6382016" y="3400988"/>
                                        <a:ext cx="1235466" cy="393121"/>
                                      </a:xfrm>
                                      <a:prstGeom prst="rect">
                                        <a:avLst/>
                                      </a:prstGeom>
                                      <a:blipFill rotWithShape="0">
                                        <a:blip r:embed="rId8"/>
                                        <a:stretch>
                                          <a:fillRect/>
                                        </a:stretch>
                                      </a:blipFill>
                                    </p:spPr>
                                    <p:txBody>
                                      <a:bodyPr/>
                                      <a:lstStyle/>
                                      <a:p>
                                        <a:r>
                                          <a:rPr lang="zh-TW" altLang="en-US">
                                            <a:noFill/>
                                          </a:rPr>
                                          <a:t> </a:t>
                                        </a:r>
                                      </a:p>
                                    </p:txBody>
                                  </p:sp>
                                </mc:Fallback>
                              </mc:AlternateContent>
                              <p:sp>
                                <p:nvSpPr>
                                  <p:cNvPr id="45" name="手繪多邊形 44"/>
                                  <p:cNvSpPr/>
                                  <p:nvPr/>
                                </p:nvSpPr>
                                <p:spPr>
                                  <a:xfrm>
                                    <a:off x="7736171" y="5017832"/>
                                    <a:ext cx="2217544" cy="720028"/>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46" name="矩形 45"/>
                                      <p:cNvSpPr/>
                                      <p:nvPr/>
                                    </p:nvSpPr>
                                    <p:spPr>
                                      <a:xfrm>
                                        <a:off x="9636007" y="4727393"/>
                                        <a:ext cx="47263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1</m:t>
                                                  </m:r>
                                                </m:sub>
                                              </m:sSub>
                                            </m:oMath>
                                          </m:oMathPara>
                                        </a14:m>
                                        <a:endParaRPr lang="zh-TW" altLang="en-US" dirty="0"/>
                                      </a:p>
                                    </p:txBody>
                                  </p:sp>
                                </mc:Choice>
                                <mc:Fallback xmlns="">
                                  <p:sp>
                                    <p:nvSpPr>
                                      <p:cNvPr id="40" name="矩形 39"/>
                                      <p:cNvSpPr>
                                        <a:spLocks noRot="1" noChangeAspect="1" noMove="1" noResize="1" noEditPoints="1" noAdjustHandles="1" noChangeArrowheads="1" noChangeShapeType="1" noTextEdit="1"/>
                                      </p:cNvSpPr>
                                      <p:nvPr/>
                                    </p:nvSpPr>
                                    <p:spPr>
                                      <a:xfrm>
                                        <a:off x="9636007" y="4727393"/>
                                        <a:ext cx="472630" cy="369332"/>
                                      </a:xfrm>
                                      <a:prstGeom prst="rect">
                                        <a:avLst/>
                                      </a:prstGeom>
                                      <a:blipFill rotWithShape="0">
                                        <a:blip r:embed="rId9"/>
                                        <a:stretch>
                                          <a:fillRect/>
                                        </a:stretch>
                                      </a:blipFill>
                                    </p:spPr>
                                    <p:txBody>
                                      <a:bodyPr/>
                                      <a:lstStyle/>
                                      <a:p>
                                        <a:r>
                                          <a:rPr lang="zh-TW" altLang="en-US">
                                            <a:noFill/>
                                          </a:rPr>
                                          <a:t> </a:t>
                                        </a:r>
                                      </a:p>
                                    </p:txBody>
                                  </p:sp>
                                </mc:Fallback>
                              </mc:AlternateContent>
                            </p:grpSp>
                            <p:sp>
                              <p:nvSpPr>
                                <p:cNvPr id="41" name="手繪多邊形 40"/>
                                <p:cNvSpPr/>
                                <p:nvPr/>
                              </p:nvSpPr>
                              <p:spPr>
                                <a:xfrm>
                                  <a:off x="7035128" y="5732980"/>
                                  <a:ext cx="701043" cy="1430335"/>
                                </a:xfrm>
                                <a:custGeom>
                                  <a:avLst/>
                                  <a:gdLst>
                                    <a:gd name="connsiteX0" fmla="*/ 0 w 655156"/>
                                    <a:gd name="connsiteY0" fmla="*/ 1028584 h 1028584"/>
                                    <a:gd name="connsiteX1" fmla="*/ 90152 w 655156"/>
                                    <a:gd name="connsiteY1" fmla="*/ 680854 h 1028584"/>
                                    <a:gd name="connsiteX2" fmla="*/ 270456 w 655156"/>
                                    <a:gd name="connsiteY2" fmla="*/ 371761 h 1028584"/>
                                    <a:gd name="connsiteX3" fmla="*/ 489397 w 655156"/>
                                    <a:gd name="connsiteY3" fmla="*/ 127062 h 1028584"/>
                                    <a:gd name="connsiteX4" fmla="*/ 643944 w 655156"/>
                                    <a:gd name="connsiteY4" fmla="*/ 11153 h 1028584"/>
                                    <a:gd name="connsiteX5" fmla="*/ 631065 w 655156"/>
                                    <a:gd name="connsiteY5" fmla="*/ 11153 h 10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156" h="1028584">
                                      <a:moveTo>
                                        <a:pt x="0" y="1028584"/>
                                      </a:moveTo>
                                      <a:cubicBezTo>
                                        <a:pt x="22538" y="909454"/>
                                        <a:pt x="45076" y="790324"/>
                                        <a:pt x="90152" y="680854"/>
                                      </a:cubicBezTo>
                                      <a:cubicBezTo>
                                        <a:pt x="135228" y="571384"/>
                                        <a:pt x="203915" y="464060"/>
                                        <a:pt x="270456" y="371761"/>
                                      </a:cubicBezTo>
                                      <a:cubicBezTo>
                                        <a:pt x="336997" y="279462"/>
                                        <a:pt x="427149" y="187163"/>
                                        <a:pt x="489397" y="127062"/>
                                      </a:cubicBezTo>
                                      <a:cubicBezTo>
                                        <a:pt x="551645" y="66961"/>
                                        <a:pt x="620333" y="30471"/>
                                        <a:pt x="643944" y="11153"/>
                                      </a:cubicBezTo>
                                      <a:cubicBezTo>
                                        <a:pt x="667555" y="-8165"/>
                                        <a:pt x="649310" y="1494"/>
                                        <a:pt x="631065" y="11153"/>
                                      </a:cubicBezTo>
                                    </a:path>
                                  </a:pathLst>
                                </a:cu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8" name="文字方塊 37"/>
                              <p:cNvSpPr txBox="1"/>
                              <p:nvPr/>
                            </p:nvSpPr>
                            <p:spPr>
                              <a:xfrm>
                                <a:off x="7335012" y="6084199"/>
                                <a:ext cx="1504982" cy="329507"/>
                              </a:xfrm>
                              <a:prstGeom prst="rect">
                                <a:avLst/>
                              </a:prstGeom>
                              <a:noFill/>
                            </p:spPr>
                            <p:txBody>
                              <a:bodyPr wrap="square" rtlCol="0">
                                <a:spAutoFit/>
                              </a:bodyPr>
                              <a:lstStyle/>
                              <a:p>
                                <a:r>
                                  <a:rPr lang="zh-TW" altLang="en-US" dirty="0" smtClean="0"/>
                                  <a:t>存活 </a:t>
                                </a:r>
                                <a:r>
                                  <a:rPr lang="en-US" altLang="zh-TW" dirty="0" smtClean="0"/>
                                  <a:t>(</a:t>
                                </a:r>
                                <a:r>
                                  <a:rPr lang="zh-TW" altLang="en-US" dirty="0" smtClean="0"/>
                                  <a:t>履約</a:t>
                                </a:r>
                                <a:r>
                                  <a:rPr lang="en-US" altLang="zh-TW" dirty="0" smtClean="0"/>
                                  <a:t>)</a:t>
                                </a:r>
                                <a:endParaRPr lang="zh-TW" altLang="en-US" dirty="0"/>
                              </a:p>
                            </p:txBody>
                          </p:sp>
                          <p:sp>
                            <p:nvSpPr>
                              <p:cNvPr id="39" name="文字方塊 38"/>
                              <p:cNvSpPr txBox="1"/>
                              <p:nvPr/>
                            </p:nvSpPr>
                            <p:spPr>
                              <a:xfrm>
                                <a:off x="7881082" y="3939213"/>
                                <a:ext cx="917239" cy="1110966"/>
                              </a:xfrm>
                              <a:prstGeom prst="rect">
                                <a:avLst/>
                              </a:prstGeom>
                              <a:noFill/>
                            </p:spPr>
                            <p:txBody>
                              <a:bodyPr wrap="none" rtlCol="0">
                                <a:spAutoFit/>
                              </a:bodyPr>
                              <a:lstStyle/>
                              <a:p>
                                <a:r>
                                  <a:rPr lang="zh-TW" altLang="en-US" dirty="0" smtClean="0"/>
                                  <a:t>破產</a:t>
                                </a:r>
                                <a:endParaRPr lang="en-US" altLang="zh-TW" dirty="0" smtClean="0"/>
                              </a:p>
                              <a:p>
                                <a:r>
                                  <a:rPr lang="en-US" altLang="zh-TW" dirty="0" smtClean="0"/>
                                  <a:t>SB</a:t>
                                </a:r>
                                <a:r>
                                  <a:rPr lang="zh-TW" altLang="en-US" dirty="0" smtClean="0"/>
                                  <a:t>全拿</a:t>
                                </a:r>
                                <a:endParaRPr lang="en-US" altLang="zh-TW" dirty="0" smtClean="0"/>
                              </a:p>
                              <a:p>
                                <a:r>
                                  <a:rPr lang="en-US" altLang="zh-TW" dirty="0" smtClean="0"/>
                                  <a:t>GB</a:t>
                                </a:r>
                                <a:r>
                                  <a:rPr lang="zh-TW" altLang="en-US" dirty="0" smtClean="0"/>
                                  <a:t>部份</a:t>
                                </a:r>
                                <a:endParaRPr lang="en-US" altLang="zh-TW" dirty="0" smtClean="0"/>
                              </a:p>
                              <a:p>
                                <a:r>
                                  <a:rPr lang="zh-TW" altLang="en-US" dirty="0" smtClean="0"/>
                                  <a:t>未</a:t>
                                </a:r>
                                <a:r>
                                  <a:rPr lang="zh-TW" altLang="en-US" dirty="0"/>
                                  <a:t>履約</a:t>
                                </a:r>
                              </a:p>
                            </p:txBody>
                          </p:sp>
                        </p:grpSp>
                        <p:sp>
                          <p:nvSpPr>
                            <p:cNvPr id="36" name="文字方塊 35"/>
                            <p:cNvSpPr txBox="1"/>
                            <p:nvPr/>
                          </p:nvSpPr>
                          <p:spPr>
                            <a:xfrm flipH="1">
                              <a:off x="6168683" y="3983622"/>
                              <a:ext cx="1468648" cy="1110966"/>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破產</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SB</a:t>
                              </a:r>
                              <a:r>
                                <a:rPr lang="zh-TW" altLang="en-US" dirty="0" smtClean="0">
                                  <a:latin typeface="微軟正黑體" panose="020B0604030504040204" pitchFamily="34" charset="-120"/>
                                  <a:ea typeface="微軟正黑體" panose="020B0604030504040204" pitchFamily="34" charset="-120"/>
                                </a:rPr>
                                <a:t>部分</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GB</a:t>
                              </a:r>
                              <a:r>
                                <a:rPr lang="zh-TW" altLang="en-US" dirty="0" smtClean="0">
                                  <a:latin typeface="微軟正黑體" panose="020B0604030504040204" pitchFamily="34" charset="-120"/>
                                  <a:ea typeface="微軟正黑體" panose="020B0604030504040204" pitchFamily="34" charset="-120"/>
                                </a:rPr>
                                <a:t>無</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未</a:t>
                              </a:r>
                              <a:r>
                                <a:rPr lang="zh-TW" altLang="en-US" dirty="0">
                                  <a:latin typeface="微軟正黑體" panose="020B0604030504040204" pitchFamily="34" charset="-120"/>
                                  <a:ea typeface="微軟正黑體" panose="020B0604030504040204" pitchFamily="34" charset="-120"/>
                                </a:rPr>
                                <a:t>履約</a:t>
                              </a:r>
                              <a:endParaRPr lang="zh-TW" altLang="en-US" dirty="0"/>
                            </a:p>
                          </p:txBody>
                        </p:sp>
                      </p:grpSp>
                    </p:grpSp>
                    <p:cxnSp>
                      <p:nvCxnSpPr>
                        <p:cNvPr id="26" name="直線接點 25"/>
                        <p:cNvCxnSpPr/>
                        <p:nvPr/>
                      </p:nvCxnSpPr>
                      <p:spPr>
                        <a:xfrm flipH="1" flipV="1">
                          <a:off x="8507515" y="3120535"/>
                          <a:ext cx="53399" cy="3903517"/>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矩形 26"/>
                            <p:cNvSpPr/>
                            <p:nvPr/>
                          </p:nvSpPr>
                          <p:spPr>
                            <a:xfrm>
                              <a:off x="8165047" y="2747568"/>
                              <a:ext cx="1240789"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49" name="矩形 48"/>
                            <p:cNvSpPr>
                              <a:spLocks noRot="1" noChangeAspect="1" noMove="1" noResize="1" noEditPoints="1" noAdjustHandles="1" noChangeArrowheads="1" noChangeShapeType="1" noTextEdit="1"/>
                            </p:cNvSpPr>
                            <p:nvPr/>
                          </p:nvSpPr>
                          <p:spPr>
                            <a:xfrm>
                              <a:off x="8165047" y="2747568"/>
                              <a:ext cx="1240789" cy="393121"/>
                            </a:xfrm>
                            <a:prstGeom prst="rect">
                              <a:avLst/>
                            </a:prstGeom>
                            <a:blipFill rotWithShape="0">
                              <a:blip r:embed="rId10"/>
                              <a:stretch>
                                <a:fillRect/>
                              </a:stretch>
                            </a:blipFill>
                          </p:spPr>
                          <p:txBody>
                            <a:bodyPr/>
                            <a:lstStyle/>
                            <a:p>
                              <a:r>
                                <a:rPr lang="zh-TW" altLang="en-US">
                                  <a:noFill/>
                                </a:rPr>
                                <a:t> </a:t>
                              </a:r>
                            </a:p>
                          </p:txBody>
                        </p:sp>
                      </mc:Fallback>
                    </mc:AlternateContent>
                    <p:sp>
                      <p:nvSpPr>
                        <p:cNvPr id="28" name="手繪多邊形 27"/>
                        <p:cNvSpPr/>
                        <p:nvPr/>
                      </p:nvSpPr>
                      <p:spPr>
                        <a:xfrm>
                          <a:off x="7709977" y="5234765"/>
                          <a:ext cx="795685" cy="1776338"/>
                        </a:xfrm>
                        <a:custGeom>
                          <a:avLst/>
                          <a:gdLst>
                            <a:gd name="connsiteX0" fmla="*/ 0 w 566670"/>
                            <a:gd name="connsiteY0" fmla="*/ 0 h 399245"/>
                            <a:gd name="connsiteX1" fmla="*/ 296214 w 566670"/>
                            <a:gd name="connsiteY1" fmla="*/ 90153 h 399245"/>
                            <a:gd name="connsiteX2" fmla="*/ 528034 w 566670"/>
                            <a:gd name="connsiteY2" fmla="*/ 270457 h 399245"/>
                            <a:gd name="connsiteX3" fmla="*/ 566670 w 566670"/>
                            <a:gd name="connsiteY3" fmla="*/ 399245 h 399245"/>
                          </a:gdLst>
                          <a:ahLst/>
                          <a:cxnLst>
                            <a:cxn ang="0">
                              <a:pos x="connsiteX0" y="connsiteY0"/>
                            </a:cxn>
                            <a:cxn ang="0">
                              <a:pos x="connsiteX1" y="connsiteY1"/>
                            </a:cxn>
                            <a:cxn ang="0">
                              <a:pos x="connsiteX2" y="connsiteY2"/>
                            </a:cxn>
                            <a:cxn ang="0">
                              <a:pos x="connsiteX3" y="connsiteY3"/>
                            </a:cxn>
                          </a:cxnLst>
                          <a:rect l="l" t="t" r="r" b="b"/>
                          <a:pathLst>
                            <a:path w="566670" h="399245">
                              <a:moveTo>
                                <a:pt x="0" y="0"/>
                              </a:moveTo>
                              <a:cubicBezTo>
                                <a:pt x="104104" y="22538"/>
                                <a:pt x="208208" y="45077"/>
                                <a:pt x="296214" y="90153"/>
                              </a:cubicBezTo>
                              <a:cubicBezTo>
                                <a:pt x="384220" y="135229"/>
                                <a:pt x="482958" y="218942"/>
                                <a:pt x="528034" y="270457"/>
                              </a:cubicBezTo>
                              <a:cubicBezTo>
                                <a:pt x="573110" y="321972"/>
                                <a:pt x="560231" y="360609"/>
                                <a:pt x="566670" y="399245"/>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29" name="矩形 28"/>
                            <p:cNvSpPr/>
                            <p:nvPr/>
                          </p:nvSpPr>
                          <p:spPr>
                            <a:xfrm>
                              <a:off x="8083523" y="6120090"/>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4</m:t>
                                        </m:r>
                                      </m:sub>
                                    </m:sSub>
                                  </m:oMath>
                                </m:oMathPara>
                              </a14:m>
                              <a:endParaRPr lang="zh-TW" altLang="en-US" dirty="0"/>
                            </a:p>
                          </p:txBody>
                        </p:sp>
                      </mc:Choice>
                      <mc:Fallback xmlns="">
                        <p:sp>
                          <p:nvSpPr>
                            <p:cNvPr id="54" name="矩形 53"/>
                            <p:cNvSpPr>
                              <a:spLocks noRot="1" noChangeAspect="1" noMove="1" noResize="1" noEditPoints="1" noAdjustHandles="1" noChangeArrowheads="1" noChangeShapeType="1" noTextEdit="1"/>
                            </p:cNvSpPr>
                            <p:nvPr/>
                          </p:nvSpPr>
                          <p:spPr>
                            <a:xfrm>
                              <a:off x="8083523" y="6120090"/>
                              <a:ext cx="477951" cy="369332"/>
                            </a:xfrm>
                            <a:prstGeom prst="rect">
                              <a:avLst/>
                            </a:prstGeom>
                            <a:blipFill rotWithShape="0">
                              <a:blip r:embed="rId11"/>
                              <a:stretch>
                                <a:fillRect/>
                              </a:stretch>
                            </a:blipFill>
                          </p:spPr>
                          <p:txBody>
                            <a:bodyPr/>
                            <a:lstStyle/>
                            <a:p>
                              <a:r>
                                <a:rPr lang="zh-TW" altLang="en-US">
                                  <a:noFill/>
                                </a:rPr>
                                <a:t> </a:t>
                              </a:r>
                            </a:p>
                          </p:txBody>
                        </p:sp>
                      </mc:Fallback>
                    </mc:AlternateContent>
                    <p:sp>
                      <p:nvSpPr>
                        <p:cNvPr id="30" name="手繪多邊形 29"/>
                        <p:cNvSpPr/>
                        <p:nvPr/>
                      </p:nvSpPr>
                      <p:spPr>
                        <a:xfrm>
                          <a:off x="5455069" y="4849794"/>
                          <a:ext cx="2176530" cy="334851"/>
                        </a:xfrm>
                        <a:custGeom>
                          <a:avLst/>
                          <a:gdLst>
                            <a:gd name="connsiteX0" fmla="*/ 0 w 2176530"/>
                            <a:gd name="connsiteY0" fmla="*/ 0 h 334851"/>
                            <a:gd name="connsiteX1" fmla="*/ 1004552 w 2176530"/>
                            <a:gd name="connsiteY1" fmla="*/ 103031 h 334851"/>
                            <a:gd name="connsiteX2" fmla="*/ 1687133 w 2176530"/>
                            <a:gd name="connsiteY2" fmla="*/ 206062 h 334851"/>
                            <a:gd name="connsiteX3" fmla="*/ 2176530 w 2176530"/>
                            <a:gd name="connsiteY3" fmla="*/ 334851 h 334851"/>
                          </a:gdLst>
                          <a:ahLst/>
                          <a:cxnLst>
                            <a:cxn ang="0">
                              <a:pos x="connsiteX0" y="connsiteY0"/>
                            </a:cxn>
                            <a:cxn ang="0">
                              <a:pos x="connsiteX1" y="connsiteY1"/>
                            </a:cxn>
                            <a:cxn ang="0">
                              <a:pos x="connsiteX2" y="connsiteY2"/>
                            </a:cxn>
                            <a:cxn ang="0">
                              <a:pos x="connsiteX3" y="connsiteY3"/>
                            </a:cxn>
                          </a:cxnLst>
                          <a:rect l="l" t="t" r="r" b="b"/>
                          <a:pathLst>
                            <a:path w="2176530" h="334851">
                              <a:moveTo>
                                <a:pt x="0" y="0"/>
                              </a:moveTo>
                              <a:lnTo>
                                <a:pt x="1004552" y="103031"/>
                              </a:lnTo>
                              <a:cubicBezTo>
                                <a:pt x="1285741" y="137375"/>
                                <a:pt x="1491803" y="167425"/>
                                <a:pt x="1687133" y="206062"/>
                              </a:cubicBezTo>
                              <a:cubicBezTo>
                                <a:pt x="1882463" y="244699"/>
                                <a:pt x="2029496" y="289775"/>
                                <a:pt x="2176530" y="334851"/>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文字方塊 30"/>
                        <p:cNvSpPr txBox="1"/>
                        <p:nvPr/>
                      </p:nvSpPr>
                      <p:spPr>
                        <a:xfrm flipH="1">
                          <a:off x="5867963" y="5462092"/>
                          <a:ext cx="1468648" cy="504350"/>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部分</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  GB</a:t>
                          </a:r>
                          <a:r>
                            <a:rPr lang="zh-TW" altLang="en-US" sz="1400" dirty="0" smtClean="0">
                              <a:latin typeface="微軟正黑體" panose="020B0604030504040204" pitchFamily="34" charset="-120"/>
                              <a:ea typeface="微軟正黑體" panose="020B0604030504040204" pitchFamily="34" charset="-120"/>
                            </a:rPr>
                            <a:t>無 履約</a:t>
                          </a:r>
                          <a:endParaRPr lang="zh-TW" altLang="en-US" sz="1400" dirty="0"/>
                        </a:p>
                      </p:txBody>
                    </p:sp>
                  </p:grpSp>
                </p:grpSp>
                <p:cxnSp>
                  <p:nvCxnSpPr>
                    <p:cNvPr id="20" name="直線接點 19"/>
                    <p:cNvCxnSpPr/>
                    <p:nvPr/>
                  </p:nvCxnSpPr>
                  <p:spPr>
                    <a:xfrm>
                      <a:off x="4602985" y="4580485"/>
                      <a:ext cx="4937894" cy="1433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矩形 20"/>
                        <p:cNvSpPr/>
                        <p:nvPr/>
                      </p:nvSpPr>
                      <p:spPr>
                        <a:xfrm>
                          <a:off x="3335900" y="4321263"/>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78" name="矩形 77"/>
                        <p:cNvSpPr>
                          <a:spLocks noRot="1" noChangeAspect="1" noMove="1" noResize="1" noEditPoints="1" noAdjustHandles="1" noChangeArrowheads="1" noChangeShapeType="1" noTextEdit="1"/>
                        </p:cNvSpPr>
                        <p:nvPr/>
                      </p:nvSpPr>
                      <p:spPr>
                        <a:xfrm>
                          <a:off x="3335900" y="4321263"/>
                          <a:ext cx="1240788" cy="393121"/>
                        </a:xfrm>
                        <a:prstGeom prst="rect">
                          <a:avLst/>
                        </a:prstGeom>
                        <a:blipFill rotWithShape="0">
                          <a:blip r:embed="rId12"/>
                          <a:stretch>
                            <a:fillRect b="-3125"/>
                          </a:stretch>
                        </a:blipFill>
                      </p:spPr>
                      <p:txBody>
                        <a:bodyPr/>
                        <a:lstStyle/>
                        <a:p>
                          <a:r>
                            <a:rPr lang="zh-TW" altLang="en-US">
                              <a:noFill/>
                            </a:rPr>
                            <a:t> </a:t>
                          </a:r>
                        </a:p>
                      </p:txBody>
                    </p:sp>
                  </mc:Fallback>
                </mc:AlternateContent>
                <p:sp>
                  <p:nvSpPr>
                    <p:cNvPr id="22" name="手繪多邊形 21"/>
                    <p:cNvSpPr/>
                    <p:nvPr/>
                  </p:nvSpPr>
                  <p:spPr>
                    <a:xfrm rot="4451408">
                      <a:off x="4511287" y="5313136"/>
                      <a:ext cx="2114621" cy="1309252"/>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mc:AlternateContent xmlns:mc="http://schemas.openxmlformats.org/markup-compatibility/2006" xmlns:a14="http://schemas.microsoft.com/office/drawing/2010/main">
              <mc:Choice Requires="a14">
                <p:sp>
                  <p:nvSpPr>
                    <p:cNvPr id="14" name="矩形 13"/>
                    <p:cNvSpPr/>
                    <p:nvPr/>
                  </p:nvSpPr>
                  <p:spPr>
                    <a:xfrm>
                      <a:off x="6425756" y="6320520"/>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14" name="矩形 13"/>
                    <p:cNvSpPr>
                      <a:spLocks noRot="1" noChangeAspect="1" noMove="1" noResize="1" noEditPoints="1" noAdjustHandles="1" noChangeArrowheads="1" noChangeShapeType="1" noTextEdit="1"/>
                    </p:cNvSpPr>
                    <p:nvPr/>
                  </p:nvSpPr>
                  <p:spPr>
                    <a:xfrm>
                      <a:off x="6425756" y="6320520"/>
                      <a:ext cx="1240788" cy="393121"/>
                    </a:xfrm>
                    <a:prstGeom prst="rect">
                      <a:avLst/>
                    </a:prstGeom>
                    <a:blipFill rotWithShape="0">
                      <a:blip r:embed="rId13"/>
                      <a:stretch>
                        <a:fillRect b="-3077"/>
                      </a:stretch>
                    </a:blipFill>
                  </p:spPr>
                  <p:txBody>
                    <a:bodyPr/>
                    <a:lstStyle/>
                    <a:p>
                      <a:r>
                        <a:rPr lang="zh-TW" altLang="en-US">
                          <a:noFill/>
                        </a:rPr>
                        <a:t> </a:t>
                      </a:r>
                    </a:p>
                  </p:txBody>
                </p:sp>
              </mc:Fallback>
            </mc:AlternateContent>
            <p:sp>
              <p:nvSpPr>
                <p:cNvPr id="15" name="矩形 14"/>
                <p:cNvSpPr/>
                <p:nvPr/>
              </p:nvSpPr>
              <p:spPr>
                <a:xfrm>
                  <a:off x="4617161" y="5434265"/>
                  <a:ext cx="1685077" cy="369332"/>
                </a:xfrm>
                <a:prstGeom prst="rect">
                  <a:avLst/>
                </a:prstGeom>
              </p:spPr>
              <p:txBody>
                <a:bodyPr wrap="none">
                  <a:spAutoFit/>
                </a:bodyPr>
                <a:lstStyle/>
                <a:p>
                  <a:r>
                    <a:rPr lang="zh-TW" altLang="en-US" dirty="0" smtClean="0">
                      <a:latin typeface="微軟正黑體" panose="020B0604030504040204" pitchFamily="34" charset="-120"/>
                      <a:ea typeface="微軟正黑體" panose="020B0604030504040204" pitchFamily="34" charset="-120"/>
                    </a:rPr>
                    <a:t>破產  不足支付</a:t>
                  </a:r>
                  <a:endParaRPr lang="zh-TW" altLang="en-US" dirty="0"/>
                </a:p>
              </p:txBody>
            </p:sp>
            <mc:AlternateContent xmlns:mc="http://schemas.openxmlformats.org/markup-compatibility/2006" xmlns:a14="http://schemas.microsoft.com/office/drawing/2010/main">
              <mc:Choice Requires="a14">
                <p:sp>
                  <p:nvSpPr>
                    <p:cNvPr id="16" name="矩形 15"/>
                    <p:cNvSpPr/>
                    <p:nvPr/>
                  </p:nvSpPr>
                  <p:spPr>
                    <a:xfrm>
                      <a:off x="5320155" y="4873045"/>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5</m:t>
                                </m:r>
                              </m:sub>
                            </m:sSub>
                          </m:oMath>
                        </m:oMathPara>
                      </a14:m>
                      <a:endParaRPr lang="zh-TW" altLang="en-US" dirty="0"/>
                    </a:p>
                  </p:txBody>
                </p:sp>
              </mc:Choice>
              <mc:Fallback xmlns="">
                <p:sp>
                  <p:nvSpPr>
                    <p:cNvPr id="104" name="矩形 103"/>
                    <p:cNvSpPr>
                      <a:spLocks noRot="1" noChangeAspect="1" noMove="1" noResize="1" noEditPoints="1" noAdjustHandles="1" noChangeArrowheads="1" noChangeShapeType="1" noTextEdit="1"/>
                    </p:cNvSpPr>
                    <p:nvPr/>
                  </p:nvSpPr>
                  <p:spPr>
                    <a:xfrm>
                      <a:off x="5320155" y="4873045"/>
                      <a:ext cx="477951" cy="369332"/>
                    </a:xfrm>
                    <a:prstGeom prst="rect">
                      <a:avLst/>
                    </a:prstGeom>
                    <a:blipFill rotWithShape="0">
                      <a:blip r:embed="rId14"/>
                      <a:stretch>
                        <a:fillRect/>
                      </a:stretch>
                    </a:blipFill>
                  </p:spPr>
                  <p:txBody>
                    <a:bodyPr/>
                    <a:lstStyle/>
                    <a:p>
                      <a:r>
                        <a:rPr lang="zh-TW" altLang="en-US">
                          <a:noFill/>
                        </a:rPr>
                        <a:t> </a:t>
                      </a:r>
                    </a:p>
                  </p:txBody>
                </p:sp>
              </mc:Fallback>
            </mc:AlternateContent>
          </p:grpSp>
        </p:grpSp>
        <p:sp>
          <p:nvSpPr>
            <p:cNvPr id="7" name="文字方塊 6"/>
            <p:cNvSpPr txBox="1"/>
            <p:nvPr/>
          </p:nvSpPr>
          <p:spPr>
            <a:xfrm>
              <a:off x="8691831" y="3899178"/>
              <a:ext cx="1603731" cy="369332"/>
            </a:xfrm>
            <a:prstGeom prst="rect">
              <a:avLst/>
            </a:prstGeom>
            <a:noFill/>
          </p:spPr>
          <p:txBody>
            <a:bodyPr wrap="square" rtlCol="0">
              <a:spAutoFit/>
            </a:bodyPr>
            <a:lstStyle/>
            <a:p>
              <a:r>
                <a:rPr lang="zh-TW" altLang="en-US" dirty="0" smtClean="0"/>
                <a:t>存活</a:t>
              </a:r>
              <a:r>
                <a:rPr lang="en-US" altLang="zh-TW" dirty="0" smtClean="0"/>
                <a:t>(</a:t>
              </a:r>
              <a:r>
                <a:rPr lang="zh-TW" altLang="en-US" dirty="0" smtClean="0"/>
                <a:t>未履約</a:t>
              </a:r>
              <a:r>
                <a:rPr lang="en-US" altLang="zh-TW" dirty="0" smtClean="0"/>
                <a:t>)</a:t>
              </a:r>
              <a:endParaRPr lang="zh-TW" altLang="en-US" dirty="0"/>
            </a:p>
          </p:txBody>
        </p:sp>
      </p:grpSp>
      <p:grpSp>
        <p:nvGrpSpPr>
          <p:cNvPr id="91" name="群組 90"/>
          <p:cNvGrpSpPr/>
          <p:nvPr/>
        </p:nvGrpSpPr>
        <p:grpSpPr>
          <a:xfrm>
            <a:off x="61744" y="3586892"/>
            <a:ext cx="5713918" cy="2881419"/>
            <a:chOff x="61744" y="3586892"/>
            <a:chExt cx="5713918" cy="2881419"/>
          </a:xfrm>
        </p:grpSpPr>
        <p:grpSp>
          <p:nvGrpSpPr>
            <p:cNvPr id="54" name="群組 53"/>
            <p:cNvGrpSpPr/>
            <p:nvPr/>
          </p:nvGrpSpPr>
          <p:grpSpPr>
            <a:xfrm>
              <a:off x="61744" y="3586892"/>
              <a:ext cx="5713918" cy="2881419"/>
              <a:chOff x="0" y="1939009"/>
              <a:chExt cx="11674217" cy="4373996"/>
            </a:xfrm>
          </p:grpSpPr>
          <p:grpSp>
            <p:nvGrpSpPr>
              <p:cNvPr id="55" name="群組 54"/>
              <p:cNvGrpSpPr/>
              <p:nvPr/>
            </p:nvGrpSpPr>
            <p:grpSpPr>
              <a:xfrm>
                <a:off x="0" y="1939009"/>
                <a:ext cx="11674217" cy="4373996"/>
                <a:chOff x="121202" y="1336013"/>
                <a:chExt cx="11722286" cy="4587280"/>
              </a:xfrm>
            </p:grpSpPr>
            <p:grpSp>
              <p:nvGrpSpPr>
                <p:cNvPr id="57" name="群組 56"/>
                <p:cNvGrpSpPr/>
                <p:nvPr/>
              </p:nvGrpSpPr>
              <p:grpSpPr>
                <a:xfrm>
                  <a:off x="121202" y="1336013"/>
                  <a:ext cx="11722286" cy="4537194"/>
                  <a:chOff x="290561" y="1344196"/>
                  <a:chExt cx="11722286" cy="4537194"/>
                </a:xfrm>
              </p:grpSpPr>
              <p:grpSp>
                <p:nvGrpSpPr>
                  <p:cNvPr id="59" name="群組 58"/>
                  <p:cNvGrpSpPr/>
                  <p:nvPr/>
                </p:nvGrpSpPr>
                <p:grpSpPr>
                  <a:xfrm>
                    <a:off x="290561" y="1344196"/>
                    <a:ext cx="11722286" cy="4537194"/>
                    <a:chOff x="170784" y="1514808"/>
                    <a:chExt cx="11722286" cy="4537194"/>
                  </a:xfrm>
                </p:grpSpPr>
                <p:grpSp>
                  <p:nvGrpSpPr>
                    <p:cNvPr id="64" name="群組 63"/>
                    <p:cNvGrpSpPr/>
                    <p:nvPr/>
                  </p:nvGrpSpPr>
                  <p:grpSpPr>
                    <a:xfrm>
                      <a:off x="170784" y="1514808"/>
                      <a:ext cx="11722286" cy="4537194"/>
                      <a:chOff x="1257711" y="1585147"/>
                      <a:chExt cx="11722286" cy="4537194"/>
                    </a:xfrm>
                  </p:grpSpPr>
                  <p:cxnSp>
                    <p:nvCxnSpPr>
                      <p:cNvPr id="67" name="直線接點 66"/>
                      <p:cNvCxnSpPr/>
                      <p:nvPr/>
                    </p:nvCxnSpPr>
                    <p:spPr>
                      <a:xfrm>
                        <a:off x="2386303" y="4341066"/>
                        <a:ext cx="2523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8" name="群組 67"/>
                      <p:cNvGrpSpPr/>
                      <p:nvPr/>
                    </p:nvGrpSpPr>
                    <p:grpSpPr>
                      <a:xfrm>
                        <a:off x="1257711" y="1585147"/>
                        <a:ext cx="11722286" cy="4537194"/>
                        <a:chOff x="22701" y="1571079"/>
                        <a:chExt cx="11722286" cy="4537194"/>
                      </a:xfrm>
                    </p:grpSpPr>
                    <mc:AlternateContent xmlns:mc="http://schemas.openxmlformats.org/markup-compatibility/2006" xmlns:a14="http://schemas.microsoft.com/office/drawing/2010/main">
                      <mc:Choice Requires="a14">
                        <p:sp>
                          <p:nvSpPr>
                            <p:cNvPr id="69" name="文字方塊 68"/>
                            <p:cNvSpPr txBox="1"/>
                            <p:nvPr/>
                          </p:nvSpPr>
                          <p:spPr>
                            <a:xfrm>
                              <a:off x="10817482" y="5595149"/>
                              <a:ext cx="927505" cy="4356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𝑉</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𝑇</m:t>
                                    </m:r>
                                    <m:r>
                                      <a:rPr lang="en-US" altLang="zh-TW" sz="1400" b="0" i="1" smtClean="0">
                                        <a:latin typeface="Cambria Math" panose="02040503050406030204" pitchFamily="18" charset="0"/>
                                      </a:rPr>
                                      <m:t>)</m:t>
                                    </m:r>
                                  </m:oMath>
                                </m:oMathPara>
                              </a14:m>
                              <a:endParaRPr lang="zh-TW" altLang="en-US" sz="1400" dirty="0"/>
                            </a:p>
                          </p:txBody>
                        </p:sp>
                      </mc:Choice>
                      <mc:Fallback xmlns="">
                        <p:sp>
                          <p:nvSpPr>
                            <p:cNvPr id="19" name="文字方塊 18"/>
                            <p:cNvSpPr txBox="1">
                              <a:spLocks noRot="1" noChangeAspect="1" noMove="1" noResize="1" noEditPoints="1" noAdjustHandles="1" noChangeArrowheads="1" noChangeShapeType="1" noTextEdit="1"/>
                            </p:cNvSpPr>
                            <p:nvPr/>
                          </p:nvSpPr>
                          <p:spPr>
                            <a:xfrm>
                              <a:off x="10817482" y="5595149"/>
                              <a:ext cx="955005" cy="492443"/>
                            </a:xfrm>
                            <a:prstGeom prst="rect">
                              <a:avLst/>
                            </a:prstGeom>
                            <a:blipFill rotWithShape="0">
                              <a:blip r:embed="rId15"/>
                              <a:stretch>
                                <a:fillRect/>
                              </a:stretch>
                            </a:blipFill>
                          </p:spPr>
                          <p:txBody>
                            <a:bodyPr/>
                            <a:lstStyle/>
                            <a:p>
                              <a:r>
                                <a:rPr lang="zh-TW" altLang="en-US">
                                  <a:noFill/>
                                </a:rPr>
                                <a:t> </a:t>
                              </a:r>
                            </a:p>
                          </p:txBody>
                        </p:sp>
                      </mc:Fallback>
                    </mc:AlternateContent>
                    <p:cxnSp>
                      <p:nvCxnSpPr>
                        <p:cNvPr id="70" name="直線接點 69"/>
                        <p:cNvCxnSpPr/>
                        <p:nvPr/>
                      </p:nvCxnSpPr>
                      <p:spPr>
                        <a:xfrm>
                          <a:off x="1510056" y="4335215"/>
                          <a:ext cx="8914104" cy="0"/>
                        </a:xfrm>
                        <a:prstGeom prst="line">
                          <a:avLst/>
                        </a:prstGeom>
                        <a:ln w="38100">
                          <a:solidFill>
                            <a:schemeClr val="accent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直線單箭頭接點 70"/>
                        <p:cNvCxnSpPr/>
                        <p:nvPr/>
                      </p:nvCxnSpPr>
                      <p:spPr>
                        <a:xfrm flipV="1">
                          <a:off x="1257711" y="6095809"/>
                          <a:ext cx="9559771" cy="8494"/>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2" name="直線單箭頭接點 71"/>
                        <p:cNvCxnSpPr/>
                        <p:nvPr/>
                      </p:nvCxnSpPr>
                      <p:spPr>
                        <a:xfrm flipV="1">
                          <a:off x="1257711" y="2278968"/>
                          <a:ext cx="0" cy="3821543"/>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3" name="文字方塊 72"/>
                            <p:cNvSpPr txBox="1"/>
                            <p:nvPr/>
                          </p:nvSpPr>
                          <p:spPr>
                            <a:xfrm>
                              <a:off x="723519" y="1571079"/>
                              <a:ext cx="786538" cy="6222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𝐺</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𝑇</m:t>
                                    </m:r>
                                    <m:r>
                                      <a:rPr lang="en-US" altLang="zh-TW" sz="1400" b="0" i="1" smtClean="0">
                                        <a:latin typeface="Cambria Math" panose="02040503050406030204" pitchFamily="18" charset="0"/>
                                      </a:rPr>
                                      <m:t>)</m:t>
                                    </m:r>
                                  </m:oMath>
                                </m:oMathPara>
                              </a14:m>
                              <a:endParaRPr lang="zh-TW" altLang="en-US" sz="1400" dirty="0"/>
                            </a:p>
                          </p:txBody>
                        </p:sp>
                      </mc:Choice>
                      <mc:Fallback xmlns="">
                        <p:sp>
                          <p:nvSpPr>
                            <p:cNvPr id="56" name="文字方塊 55"/>
                            <p:cNvSpPr txBox="1">
                              <a:spLocks noRot="1" noChangeAspect="1" noMove="1" noResize="1" noEditPoints="1" noAdjustHandles="1" noChangeArrowheads="1" noChangeShapeType="1" noTextEdit="1"/>
                            </p:cNvSpPr>
                            <p:nvPr/>
                          </p:nvSpPr>
                          <p:spPr>
                            <a:xfrm>
                              <a:off x="723518" y="1571079"/>
                              <a:ext cx="786538" cy="584775"/>
                            </a:xfrm>
                            <a:prstGeom prst="rect">
                              <a:avLst/>
                            </a:prstGeom>
                            <a:blipFill rotWithShape="0">
                              <a:blip r:embed="rId16"/>
                              <a:stretch>
                                <a:fillRect r="-1705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4" name="文字方塊 73"/>
                            <p:cNvSpPr txBox="1"/>
                            <p:nvPr/>
                          </p:nvSpPr>
                          <p:spPr>
                            <a:xfrm>
                              <a:off x="22701" y="4019223"/>
                              <a:ext cx="909246" cy="4356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𝐺</m:t>
                                    </m:r>
                                    <m:r>
                                      <a:rPr lang="en-US" altLang="zh-TW" sz="1400" b="0" i="1" smtClean="0">
                                        <a:latin typeface="Cambria Math" panose="02040503050406030204" pitchFamily="18" charset="0"/>
                                      </a:rPr>
                                      <m:t>(0)</m:t>
                                    </m:r>
                                  </m:oMath>
                                </m:oMathPara>
                              </a14:m>
                              <a:endParaRPr lang="zh-TW" altLang="en-US" sz="1400" dirty="0"/>
                            </a:p>
                          </p:txBody>
                        </p:sp>
                      </mc:Choice>
                      <mc:Fallback xmlns="">
                        <p:sp>
                          <p:nvSpPr>
                            <p:cNvPr id="58" name="文字方塊 57"/>
                            <p:cNvSpPr txBox="1">
                              <a:spLocks noRot="1" noChangeAspect="1" noMove="1" noResize="1" noEditPoints="1" noAdjustHandles="1" noChangeArrowheads="1" noChangeShapeType="1" noTextEdit="1"/>
                            </p:cNvSpPr>
                            <p:nvPr/>
                          </p:nvSpPr>
                          <p:spPr>
                            <a:xfrm>
                              <a:off x="22701" y="4019222"/>
                              <a:ext cx="936538" cy="492443"/>
                            </a:xfrm>
                            <a:prstGeom prst="rect">
                              <a:avLst/>
                            </a:prstGeom>
                            <a:blipFill rotWithShape="0">
                              <a:blip r:embed="rId17"/>
                              <a:stretch>
                                <a:fillRect/>
                              </a:stretch>
                            </a:blipFill>
                          </p:spPr>
                          <p:txBody>
                            <a:bodyPr/>
                            <a:lstStyle/>
                            <a:p>
                              <a:r>
                                <a:rPr lang="zh-TW" altLang="en-US">
                                  <a:noFill/>
                                </a:rPr>
                                <a:t> </a:t>
                              </a:r>
                            </a:p>
                          </p:txBody>
                        </p:sp>
                      </mc:Fallback>
                    </mc:AlternateContent>
                    <p:cxnSp>
                      <p:nvCxnSpPr>
                        <p:cNvPr id="75" name="直線接點 74"/>
                        <p:cNvCxnSpPr/>
                        <p:nvPr/>
                      </p:nvCxnSpPr>
                      <p:spPr>
                        <a:xfrm>
                          <a:off x="5011947" y="4347679"/>
                          <a:ext cx="0" cy="176059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6" name="直線接點 75"/>
                        <p:cNvCxnSpPr/>
                        <p:nvPr/>
                      </p:nvCxnSpPr>
                      <p:spPr>
                        <a:xfrm flipH="1">
                          <a:off x="4964848" y="2562494"/>
                          <a:ext cx="5226731" cy="1796725"/>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7" name="直線接點 76"/>
                        <p:cNvCxnSpPr/>
                        <p:nvPr/>
                      </p:nvCxnSpPr>
                      <p:spPr>
                        <a:xfrm flipH="1">
                          <a:off x="6443284" y="2277951"/>
                          <a:ext cx="8674" cy="1552776"/>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cxnSp>
                  <p:nvCxnSpPr>
                    <p:cNvPr id="65" name="直線接點 64"/>
                    <p:cNvCxnSpPr/>
                    <p:nvPr/>
                  </p:nvCxnSpPr>
                  <p:spPr>
                    <a:xfrm>
                      <a:off x="6610408" y="4278946"/>
                      <a:ext cx="3056030" cy="1756622"/>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直線接點 65"/>
                    <p:cNvCxnSpPr/>
                    <p:nvPr/>
                  </p:nvCxnSpPr>
                  <p:spPr>
                    <a:xfrm>
                      <a:off x="1449851" y="4285876"/>
                      <a:ext cx="3138748" cy="1749692"/>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60" name="文字方塊 59"/>
                  <p:cNvSpPr txBox="1"/>
                  <p:nvPr/>
                </p:nvSpPr>
                <p:spPr>
                  <a:xfrm>
                    <a:off x="2529598" y="2179594"/>
                    <a:ext cx="1991233" cy="2364685"/>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
                    </a:r>
                    <a:br>
                      <a:rPr lang="en-US" altLang="zh-TW" sz="1400" dirty="0" smtClean="0">
                        <a:latin typeface="微軟正黑體" panose="020B0604030504040204" pitchFamily="34" charset="-120"/>
                        <a:ea typeface="微軟正黑體" panose="020B0604030504040204" pitchFamily="34" charset="-120"/>
                      </a:rPr>
                    </a:b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部份</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無</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t>未</a:t>
                    </a:r>
                    <a:r>
                      <a:rPr lang="zh-TW" altLang="en-US" sz="1400" dirty="0"/>
                      <a:t>履約</a:t>
                    </a:r>
                    <a:r>
                      <a:rPr lang="en-US" altLang="zh-TW" sz="1400" dirty="0"/>
                      <a:t>)</a:t>
                    </a:r>
                    <a:endParaRPr lang="zh-TW" altLang="en-US" sz="1400" dirty="0"/>
                  </a:p>
                  <a:p>
                    <a:endParaRPr lang="zh-TW" altLang="en-US" sz="1400" dirty="0">
                      <a:latin typeface="微軟正黑體" panose="020B0604030504040204" pitchFamily="34" charset="-120"/>
                      <a:ea typeface="微軟正黑體" panose="020B0604030504040204" pitchFamily="34" charset="-120"/>
                    </a:endParaRPr>
                  </a:p>
                </p:txBody>
              </p:sp>
              <p:sp>
                <p:nvSpPr>
                  <p:cNvPr id="61" name="文字方塊 60"/>
                  <p:cNvSpPr txBox="1"/>
                  <p:nvPr/>
                </p:nvSpPr>
                <p:spPr>
                  <a:xfrm>
                    <a:off x="8279523" y="3099358"/>
                    <a:ext cx="2073499" cy="1057885"/>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存活</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未履約</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p:txBody>
              </p:sp>
              <p:sp>
                <p:nvSpPr>
                  <p:cNvPr id="62" name="文字方塊 61"/>
                  <p:cNvSpPr txBox="1"/>
                  <p:nvPr/>
                </p:nvSpPr>
                <p:spPr>
                  <a:xfrm>
                    <a:off x="5758805" y="5074417"/>
                    <a:ext cx="2966907" cy="489988"/>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存活 </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履約</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p:txBody>
              </p:sp>
              <p:sp>
                <p:nvSpPr>
                  <p:cNvPr id="63" name="矩形 62"/>
                  <p:cNvSpPr/>
                  <p:nvPr/>
                </p:nvSpPr>
                <p:spPr>
                  <a:xfrm>
                    <a:off x="6970218" y="1627503"/>
                    <a:ext cx="1922041" cy="2364685"/>
                  </a:xfrm>
                  <a:prstGeom prst="rect">
                    <a:avLst/>
                  </a:prstGeom>
                </p:spPr>
                <p:txBody>
                  <a:bodyPr wrap="square">
                    <a:spAutoFit/>
                  </a:bodyPr>
                  <a:lstStyle/>
                  <a:p>
                    <a:r>
                      <a:rPr lang="zh-TW" altLang="en-US" sz="1400" dirty="0" smtClean="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全拿 </a:t>
                    </a:r>
                    <a:r>
                      <a:rPr lang="en-US" altLang="zh-TW" sz="1400" dirty="0" smtClean="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部份</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t>(</a:t>
                    </a:r>
                    <a:r>
                      <a:rPr lang="zh-TW" altLang="en-US" sz="1400" dirty="0" smtClean="0"/>
                      <a:t>未</a:t>
                    </a:r>
                    <a:r>
                      <a:rPr lang="zh-TW" altLang="en-US" sz="1400" dirty="0"/>
                      <a:t>履約</a:t>
                    </a:r>
                    <a:r>
                      <a:rPr lang="en-US" altLang="zh-TW" sz="1400" dirty="0"/>
                      <a:t>)</a:t>
                    </a:r>
                    <a:endParaRPr lang="zh-TW" altLang="en-US" sz="1400" dirty="0"/>
                  </a:p>
                  <a:p>
                    <a:endParaRPr lang="zh-TW" altLang="en-US" sz="1400" dirty="0">
                      <a:latin typeface="微軟正黑體" panose="020B0604030504040204" pitchFamily="34" charset="-120"/>
                      <a:ea typeface="微軟正黑體" panose="020B0604030504040204" pitchFamily="34" charset="-120"/>
                    </a:endParaRPr>
                  </a:p>
                </p:txBody>
              </p:sp>
            </p:grpSp>
            <p:sp>
              <p:nvSpPr>
                <p:cNvPr id="58" name="文字方塊 57"/>
                <p:cNvSpPr txBox="1"/>
                <p:nvPr/>
              </p:nvSpPr>
              <p:spPr>
                <a:xfrm>
                  <a:off x="1313655" y="5090316"/>
                  <a:ext cx="2094569" cy="832977"/>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履約</a:t>
                  </a:r>
                  <a:r>
                    <a:rPr lang="en-US" altLang="zh-TW" sz="1400" dirty="0" smtClean="0">
                      <a:latin typeface="微軟正黑體" panose="020B0604030504040204" pitchFamily="34" charset="-120"/>
                      <a:ea typeface="微軟正黑體" panose="020B0604030504040204" pitchFamily="34" charset="-120"/>
                    </a:rPr>
                    <a:t>)</a:t>
                  </a:r>
                </a:p>
                <a:p>
                  <a:r>
                    <a:rPr lang="zh-TW" altLang="en-US" sz="1400" dirty="0" smtClean="0">
                      <a:latin typeface="微軟正黑體" panose="020B0604030504040204" pitchFamily="34" charset="-120"/>
                      <a:ea typeface="微軟正黑體" panose="020B0604030504040204" pitchFamily="34" charset="-120"/>
                    </a:rPr>
                    <a:t>不足支付</a:t>
                  </a:r>
                  <a:endParaRPr lang="zh-TW" altLang="en-US" sz="1400" dirty="0">
                    <a:latin typeface="微軟正黑體" panose="020B0604030504040204" pitchFamily="34" charset="-120"/>
                    <a:ea typeface="微軟正黑體" panose="020B0604030504040204" pitchFamily="34" charset="-120"/>
                  </a:endParaRPr>
                </a:p>
              </p:txBody>
            </p:sp>
          </p:grpSp>
          <p:sp>
            <p:nvSpPr>
              <p:cNvPr id="56" name="矩形 55"/>
              <p:cNvSpPr/>
              <p:nvPr/>
            </p:nvSpPr>
            <p:spPr>
              <a:xfrm>
                <a:off x="2822149" y="4586510"/>
                <a:ext cx="6095998" cy="794248"/>
              </a:xfrm>
              <a:prstGeom prst="rect">
                <a:avLst/>
              </a:prstGeom>
            </p:spPr>
            <p:txBody>
              <a:bodyPr>
                <a:spAutoFit/>
              </a:bodyPr>
              <a:lstStyle/>
              <a:p>
                <a:r>
                  <a:rPr lang="zh-TW" altLang="en-US" sz="1400" dirty="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a:latin typeface="微軟正黑體" panose="020B0604030504040204" pitchFamily="34" charset="-120"/>
                    <a:ea typeface="微軟正黑體" panose="020B0604030504040204" pitchFamily="34" charset="-120"/>
                  </a:rPr>
                  <a:t>部份</a:t>
                </a:r>
                <a:endParaRPr lang="en-US" altLang="zh-TW" sz="1400" dirty="0">
                  <a:latin typeface="微軟正黑體" panose="020B0604030504040204" pitchFamily="34" charset="-120"/>
                  <a:ea typeface="微軟正黑體" panose="020B0604030504040204" pitchFamily="34" charset="-120"/>
                </a:endParaRPr>
              </a:p>
              <a:p>
                <a:r>
                  <a:rPr lang="en-US" altLang="zh-TW" sz="1400" dirty="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無</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t>履約</a:t>
                </a:r>
                <a:r>
                  <a:rPr lang="en-US" altLang="zh-TW" sz="1400" dirty="0"/>
                  <a:t>)</a:t>
                </a:r>
                <a:endParaRPr lang="zh-TW" altLang="en-US" sz="1400" dirty="0"/>
              </a:p>
            </p:txBody>
          </p:sp>
        </p:grpSp>
        <p:cxnSp>
          <p:nvCxnSpPr>
            <p:cNvPr id="84" name="直線接點 83"/>
            <p:cNvCxnSpPr/>
            <p:nvPr/>
          </p:nvCxnSpPr>
          <p:spPr>
            <a:xfrm>
              <a:off x="3194221" y="5079561"/>
              <a:ext cx="456" cy="205683"/>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grpSp>
      <p:sp>
        <p:nvSpPr>
          <p:cNvPr id="92" name="向右箭號 91">
            <a:hlinkClick r:id="rId18" action="ppaction://hlinksldjump"/>
          </p:cNvPr>
          <p:cNvSpPr/>
          <p:nvPr/>
        </p:nvSpPr>
        <p:spPr>
          <a:xfrm>
            <a:off x="1879051" y="1805494"/>
            <a:ext cx="244699" cy="2316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503212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271528" y="254402"/>
                <a:ext cx="11615671" cy="6101947"/>
              </a:xfrm>
            </p:spPr>
            <p:txBody>
              <a:bodyPr>
                <a:normAutofit/>
              </a:bodyPr>
              <a:lstStyle/>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8.</m:t>
                      </m:r>
                      <m:r>
                        <a:rPr lang="en-US" altLang="zh-TW" sz="1800" i="1" smtClean="0">
                          <a:latin typeface="Cambria Math" panose="02040503050406030204" pitchFamily="18" charset="0"/>
                        </a:rPr>
                        <m:t>𝐼𝑓</m:t>
                      </m:r>
                      <m:r>
                        <a:rPr lang="zh-TW" altLang="en-US" sz="1800" i="1">
                          <a:latin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𝑡𝑎𝑥</m:t>
                      </m:r>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rPr>
                            <m:t>𝐶</m:t>
                          </m:r>
                        </m:e>
                        <m:sub>
                          <m:r>
                            <a:rPr lang="en-US" altLang="zh-TW" sz="1800" i="1">
                              <a:solidFill>
                                <a:srgbClr val="FF0000"/>
                              </a:solidFill>
                              <a:latin typeface="Cambria Math" panose="02040503050406030204" pitchFamily="18" charset="0"/>
                            </a:rPr>
                            <m:t>1</m:t>
                          </m:r>
                        </m:sub>
                      </m:sSub>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𝐷</m:t>
                          </m:r>
                        </m:e>
                        <m:sub>
                          <m:r>
                            <a:rPr lang="en-US" altLang="zh-TW" sz="1800" i="1">
                              <a:solidFill>
                                <a:srgbClr val="FF0000"/>
                              </a:solidFill>
                              <a:latin typeface="Cambria Math" panose="02040503050406030204" pitchFamily="18" charset="0"/>
                            </a:rPr>
                            <m:t>1</m:t>
                          </m:r>
                        </m:sub>
                      </m:sSub>
                      <m:r>
                        <a:rPr lang="en-US" altLang="zh-TW" sz="1800" i="1">
                          <a:solidFill>
                            <a:srgbClr val="FF0000"/>
                          </a:solidFill>
                          <a:latin typeface="Cambria Math" panose="02040503050406030204" pitchFamily="18" charset="0"/>
                        </a:rPr>
                        <m:t>𝑇</m:t>
                      </m:r>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b="0" i="1" smtClean="0">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1−</m:t>
                      </m:r>
                      <m:r>
                        <a:rPr lang="zh-TW" altLang="en-US" sz="1800" i="1">
                          <a:solidFill>
                            <a:srgbClr val="FF0000"/>
                          </a:solidFill>
                          <a:latin typeface="Cambria Math" panose="02040503050406030204" pitchFamily="18" charset="0"/>
                          <a:ea typeface="Cambria Math" panose="02040503050406030204" pitchFamily="18" charset="0"/>
                        </a:rPr>
                        <m:t>𝛼</m:t>
                      </m:r>
                      <m:r>
                        <a:rPr lang="en-US" altLang="zh-TW" sz="1800" i="1">
                          <a:solidFill>
                            <a:srgbClr val="FF0000"/>
                          </a:solidFill>
                          <a:latin typeface="Cambria Math" panose="02040503050406030204" pitchFamily="18" charset="0"/>
                          <a:ea typeface="Cambria Math" panose="02040503050406030204" pitchFamily="18" charset="0"/>
                        </a:rPr>
                        <m:t>)(</m:t>
                      </m:r>
                      <m:r>
                        <a:rPr lang="zh-TW" altLang="en-US" sz="1800" i="1" smtClean="0">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𝑚𝐺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zh-TW" altLang="en-US" sz="1800" i="1" smtClean="0">
                          <a:solidFill>
                            <a:srgbClr val="FF0000"/>
                          </a:solidFill>
                          <a:latin typeface="Cambria Math" panose="02040503050406030204" pitchFamily="18" charset="0"/>
                          <a:ea typeface="Cambria Math" panose="02040503050406030204" pitchFamily="18" charset="0"/>
                        </a:rPr>
                        <m:t> </m:t>
                      </m:r>
                      <m:r>
                        <a:rPr lang="zh-TW" altLang="en-US" sz="1800" i="1">
                          <a:solidFill>
                            <a:srgbClr val="FF0000"/>
                          </a:solidFill>
                          <a:latin typeface="Cambria Math" panose="02040503050406030204" pitchFamily="18" charset="0"/>
                          <a:ea typeface="Cambria Math" panose="02040503050406030204" pitchFamily="18" charset="0"/>
                        </a:rPr>
                        <m:t> </m:t>
                      </m:r>
                      <m:r>
                        <a:rPr lang="en-US" altLang="zh-TW" sz="1800" i="1">
                          <a:solidFill>
                            <a:srgbClr val="FF0000"/>
                          </a:solidFill>
                          <a:latin typeface="Cambria Math" panose="02040503050406030204" pitchFamily="18" charset="0"/>
                          <a:ea typeface="Cambria Math" panose="02040503050406030204" pitchFamily="18" charset="0"/>
                        </a:rPr>
                        <m:t>)&gt;</m:t>
                      </m:r>
                      <m:d>
                        <m:dPr>
                          <m:ctrlPr>
                            <a:rPr lang="en-US" altLang="zh-TW" sz="1800" i="1">
                              <a:solidFill>
                                <a:srgbClr val="FF0000"/>
                              </a:solidFill>
                              <a:latin typeface="Cambria Math" panose="02040503050406030204" pitchFamily="18" charset="0"/>
                            </a:rPr>
                          </m:ctrlPr>
                        </m:dPr>
                        <m:e>
                          <m:r>
                            <a:rPr lang="en-US" altLang="zh-TW" sz="1800" i="1">
                              <a:solidFill>
                                <a:srgbClr val="FF0000"/>
                              </a:solidFill>
                              <a:latin typeface="Cambria Math" panose="02040503050406030204" pitchFamily="18" charset="0"/>
                            </a:rPr>
                            <m:t>1−</m:t>
                          </m:r>
                          <m:r>
                            <a:rPr lang="zh-TW" altLang="en-US" sz="1800" i="1">
                              <a:solidFill>
                                <a:srgbClr val="FF0000"/>
                              </a:solidFill>
                              <a:latin typeface="Cambria Math" panose="02040503050406030204" pitchFamily="18" charset="0"/>
                            </a:rPr>
                            <m:t>𝛼</m:t>
                          </m:r>
                        </m:e>
                      </m:d>
                      <m:r>
                        <a:rPr lang="en-US" altLang="zh-TW" sz="1800" i="1">
                          <a:solidFill>
                            <a:srgbClr val="FF0000"/>
                          </a:solidFill>
                          <a:latin typeface="Cambria Math" panose="02040503050406030204" pitchFamily="18" charset="0"/>
                        </a:rPr>
                        <m:t>𝐴</m:t>
                      </m:r>
                      <m:r>
                        <a:rPr lang="en-US" altLang="zh-TW" sz="1800" i="1">
                          <a:solidFill>
                            <a:srgbClr val="FF0000"/>
                          </a:solidFill>
                          <a:latin typeface="Cambria Math" panose="02040503050406030204" pitchFamily="18" charset="0"/>
                          <a:ea typeface="Cambria Math" panose="02040503050406030204" pitchFamily="18" charset="0"/>
                        </a:rPr>
                        <m:t>&gt;</m:t>
                      </m:r>
                      <m:r>
                        <a:rPr lang="en-US" altLang="zh-TW" sz="1800" i="1">
                          <a:solidFill>
                            <a:srgbClr val="FF0000"/>
                          </a:solidFill>
                          <a:latin typeface="Cambria Math" panose="02040503050406030204" pitchFamily="18" charset="0"/>
                          <a:ea typeface="Cambria Math" panose="02040503050406030204" pitchFamily="18" charset="0"/>
                        </a:rPr>
                        <m:t>𝑚</m:t>
                      </m:r>
                      <m:r>
                        <a:rPr lang="en-US" altLang="zh-TW" sz="1800" i="1">
                          <a:solidFill>
                            <a:srgbClr val="FF0000"/>
                          </a:solidFill>
                          <a:latin typeface="Cambria Math" panose="02040503050406030204" pitchFamily="18" charset="0"/>
                          <a:ea typeface="Cambria Math" panose="02040503050406030204" pitchFamily="18" charset="0"/>
                        </a:rPr>
                        <m:t>∙</m:t>
                      </m:r>
                      <m:r>
                        <a:rPr lang="en-US" altLang="zh-TW" sz="1800" i="1">
                          <a:solidFill>
                            <a:srgbClr val="FF0000"/>
                          </a:solidFill>
                          <a:latin typeface="Cambria Math" panose="02040503050406030204" pitchFamily="18" charset="0"/>
                          <a:ea typeface="Cambria Math" panose="02040503050406030204" pitchFamily="18" charset="0"/>
                        </a:rPr>
                        <m:t>𝐺</m:t>
                      </m:r>
                      <m:d>
                        <m:dPr>
                          <m:ctrlPr>
                            <a:rPr lang="en-US" altLang="zh-TW" sz="1800" i="1">
                              <a:solidFill>
                                <a:srgbClr val="FF0000"/>
                              </a:solidFill>
                              <a:latin typeface="Cambria Math" panose="02040503050406030204" pitchFamily="18" charset="0"/>
                              <a:ea typeface="Cambria Math" panose="02040503050406030204" pitchFamily="18" charset="0"/>
                            </a:rPr>
                          </m:ctrlPr>
                        </m:dPr>
                        <m:e>
                          <m:r>
                            <a:rPr lang="en-US" altLang="zh-TW" sz="1800" i="1">
                              <a:solidFill>
                                <a:srgbClr val="FF0000"/>
                              </a:solidFill>
                              <a:latin typeface="Cambria Math" panose="02040503050406030204" pitchFamily="18" charset="0"/>
                              <a:ea typeface="Cambria Math" panose="02040503050406030204" pitchFamily="18" charset="0"/>
                            </a:rPr>
                            <m:t>0</m:t>
                          </m:r>
                        </m:e>
                      </m:d>
                      <m:r>
                        <a:rPr lang="en-US" altLang="zh-TW" sz="1800" i="1" smtClean="0">
                          <a:solidFill>
                            <a:srgbClr val="FF0000"/>
                          </a:solidFill>
                          <a:latin typeface="Cambria Math" panose="02040503050406030204" pitchFamily="18" charset="0"/>
                          <a:ea typeface="Cambria Math" panose="02040503050406030204" pitchFamily="18" charset="0"/>
                        </a:rPr>
                        <m:t> </m:t>
                      </m:r>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4_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a:latin typeface="Cambria Math" panose="02040503050406030204" pitchFamily="18" charset="0"/>
                              <a:ea typeface="Cambria Math" panose="02040503050406030204" pitchFamily="18" charset="0"/>
                            </a:rPr>
                            <m:t>&gt;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r>
                        <a:rPr lang="en-US" altLang="zh-TW" sz="1800" i="1">
                          <a:latin typeface="Cambria Math" panose="02040503050406030204" pitchFamily="18" charset="0"/>
                          <a:ea typeface="Cambria Math" panose="02040503050406030204" pitchFamily="18" charset="0"/>
                        </a:rPr>
                        <m:t>&gt;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&gt;</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1_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r>
                            <a:rPr lang="en-US" altLang="zh-TW" sz="1800" i="1" dirty="0" smtClean="0">
                              <a:latin typeface="Cambria Math" panose="02040503050406030204" pitchFamily="18" charset="0"/>
                              <a:ea typeface="Cambria Math" panose="02040503050406030204" pitchFamily="18" charset="0"/>
                            </a:rPr>
                            <m:t>&gt;</m:t>
                          </m:r>
                          <m:r>
                            <a:rPr lang="en-US" altLang="zh-TW" sz="1800" i="1" dirty="0">
                              <a:latin typeface="Cambria Math" panose="02040503050406030204" pitchFamily="18" charset="0"/>
                              <a:ea typeface="Cambria Math" panose="02040503050406030204" pitchFamily="18" charset="0"/>
                            </a:rPr>
                            <m:t>𝑑</m:t>
                          </m:r>
                        </m:e>
                        <m:sub>
                          <m:r>
                            <a:rPr lang="en-US" altLang="zh-TW" sz="1800" i="1" dirty="0">
                              <a:latin typeface="Cambria Math" panose="02040503050406030204" pitchFamily="18" charset="0"/>
                              <a:ea typeface="Cambria Math" panose="02040503050406030204" pitchFamily="18" charset="0"/>
                            </a:rPr>
                            <m:t>5_</m:t>
                          </m:r>
                          <m:sSub>
                            <m:sSubPr>
                              <m:ctrlPr>
                                <a:rPr lang="en-US" altLang="zh-TW" sz="1800" i="1" dirty="0">
                                  <a:latin typeface="Cambria Math" panose="02040503050406030204" pitchFamily="18" charset="0"/>
                                  <a:ea typeface="Cambria Math" panose="02040503050406030204" pitchFamily="18" charset="0"/>
                                </a:rPr>
                              </m:ctrlPr>
                            </m:sSubPr>
                            <m:e>
                              <m:r>
                                <a:rPr lang="en-US" altLang="zh-TW" sz="1800" i="1" dirty="0">
                                  <a:latin typeface="Cambria Math" panose="02040503050406030204" pitchFamily="18" charset="0"/>
                                  <a:ea typeface="Cambria Math" panose="02040503050406030204" pitchFamily="18" charset="0"/>
                                </a:rPr>
                                <m:t>𝑏</m:t>
                              </m:r>
                            </m:e>
                            <m:sub>
                              <m:r>
                                <a:rPr lang="en-US" altLang="zh-TW" sz="1800" i="1" dirty="0">
                                  <a:latin typeface="Cambria Math" panose="02040503050406030204" pitchFamily="18" charset="0"/>
                                  <a:ea typeface="Cambria Math" panose="02040503050406030204" pitchFamily="18" charset="0"/>
                                </a:rPr>
                                <m:t>1</m:t>
                              </m:r>
                            </m:sub>
                          </m:sSub>
                          <m:r>
                            <a:rPr lang="en-US" altLang="zh-TW" sz="1800" i="1" dirty="0">
                              <a:latin typeface="Cambria Math" panose="02040503050406030204" pitchFamily="18" charset="0"/>
                              <a:ea typeface="Cambria Math" panose="02040503050406030204" pitchFamily="18" charset="0"/>
                            </a:rPr>
                            <m:t>_</m:t>
                          </m:r>
                          <m:r>
                            <a:rPr lang="en-US" altLang="zh-TW" sz="1800" i="1" dirty="0">
                              <a:latin typeface="Cambria Math" panose="02040503050406030204" pitchFamily="18" charset="0"/>
                              <a:ea typeface="Cambria Math" panose="02040503050406030204" pitchFamily="18" charset="0"/>
                            </a:rPr>
                            <m:t>𝑎𝑠𝑦𝑚</m:t>
                          </m:r>
                        </m:sub>
                      </m:sSub>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 , </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4</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點在</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=0</m:t>
                      </m:r>
                    </m:oMath>
                  </m:oMathPara>
                </a14:m>
                <a:endParaRPr lang="en-US" altLang="zh-TW" sz="1800" dirty="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m:t>
                      </m:r>
                      <m:r>
                        <a:rPr lang="en-US" altLang="zh-TW" sz="1800" b="0" i="1" dirty="0" smtClean="0">
                          <a:latin typeface="Cambria Math" panose="02040503050406030204" pitchFamily="18" charset="0"/>
                        </a:rPr>
                        <m:t>       </m:t>
                      </m:r>
                      <m:r>
                        <a:rPr lang="zh-TW" altLang="en-US" sz="1800" i="1" dirty="0">
                          <a:latin typeface="Cambria Math" panose="02040503050406030204" pitchFamily="18" charset="0"/>
                        </a:rPr>
                        <m:t>必存在且唯一</m:t>
                      </m:r>
                    </m:oMath>
                  </m:oMathPara>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r>
                        <a:rPr lang="en-US" altLang="zh-TW" sz="1800" i="1">
                          <a:latin typeface="Cambria Math" panose="02040503050406030204" pitchFamily="18" charset="0"/>
                          <a:ea typeface="Cambria Math" panose="02040503050406030204" pitchFamily="18" charset="0"/>
                        </a:rPr>
                        <m:t>𝑙𝑛</m:t>
                      </m:r>
                      <m:d>
                        <m:dPr>
                          <m:begChr m:val="["/>
                          <m:endChr m:val="]"/>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1+</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𝑚𝐺</m:t>
                              </m:r>
                              <m:r>
                                <a:rPr lang="en-US" altLang="zh-TW" sz="1800" i="1">
                                  <a:latin typeface="Cambria Math" panose="02040503050406030204" pitchFamily="18" charset="0"/>
                                  <a:ea typeface="Cambria Math" panose="02040503050406030204" pitchFamily="18" charset="0"/>
                                </a:rPr>
                                <m:t>(0)</m:t>
                              </m:r>
                            </m:num>
                            <m:den>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d>
                      <m:r>
                        <a:rPr lang="en-US" altLang="zh-TW" sz="1800" i="1">
                          <a:latin typeface="Cambria Math" panose="02040503050406030204" pitchFamily="18" charset="0"/>
                        </a:rPr>
                        <m:t>&gt;0</m:t>
                      </m:r>
                    </m:oMath>
                  </m:oMathPara>
                </a14:m>
                <a:endParaRPr lang="en-US" altLang="zh-TW" sz="1800" i="1" dirty="0">
                  <a:latin typeface="Cambria Math" panose="02040503050406030204" pitchFamily="18" charset="0"/>
                </a:endParaRPr>
              </a:p>
              <a:p>
                <a:pPr marL="0" indent="0">
                  <a:lnSpc>
                    <a:spcPct val="150000"/>
                  </a:lnSpc>
                  <a:buNone/>
                </a:pPr>
                <a:endParaRPr lang="en-US" altLang="zh-TW" sz="1800" dirty="0"/>
              </a:p>
              <a:p>
                <a:pPr marL="0" indent="0">
                  <a:lnSpc>
                    <a:spcPct val="150000"/>
                  </a:lnSpc>
                  <a:buNone/>
                </a:pPr>
                <a:endParaRPr lang="en-US" altLang="zh-TW" sz="1800" dirty="0"/>
              </a:p>
              <a:p>
                <a:pPr marL="0" indent="0">
                  <a:lnSpc>
                    <a:spcPct val="150000"/>
                  </a:lnSpc>
                  <a:buNone/>
                </a:pPr>
                <a:endParaRPr lang="en-US" altLang="zh-TW" sz="1800" dirty="0"/>
              </a:p>
              <a:p>
                <a:pPr>
                  <a:lnSpc>
                    <a:spcPct val="150000"/>
                  </a:lnSpc>
                </a:pPr>
                <a:endParaRPr lang="zh-TW" altLang="en-US" sz="18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271528" y="254402"/>
                <a:ext cx="11615671" cy="6101947"/>
              </a:xfrm>
              <a:blipFill rotWithShape="0">
                <a:blip r:embed="rId2"/>
                <a:stretch>
                  <a:fillRect/>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32</a:t>
            </a:fld>
            <a:endParaRPr lang="zh-TW" altLang="en-US"/>
          </a:p>
        </p:txBody>
      </p:sp>
      <p:grpSp>
        <p:nvGrpSpPr>
          <p:cNvPr id="5" name="群組 4"/>
          <p:cNvGrpSpPr/>
          <p:nvPr/>
        </p:nvGrpSpPr>
        <p:grpSpPr>
          <a:xfrm>
            <a:off x="5064918" y="1034866"/>
            <a:ext cx="7554118" cy="4895099"/>
            <a:chOff x="3961656" y="1676778"/>
            <a:chExt cx="7554118" cy="4895099"/>
          </a:xfrm>
        </p:grpSpPr>
        <p:grpSp>
          <p:nvGrpSpPr>
            <p:cNvPr id="8" name="群組 7"/>
            <p:cNvGrpSpPr/>
            <p:nvPr/>
          </p:nvGrpSpPr>
          <p:grpSpPr>
            <a:xfrm>
              <a:off x="3961656" y="1676778"/>
              <a:ext cx="7554118" cy="4895099"/>
              <a:chOff x="3768473" y="1805955"/>
              <a:chExt cx="7554118" cy="4895099"/>
            </a:xfrm>
          </p:grpSpPr>
          <p:cxnSp>
            <p:nvCxnSpPr>
              <p:cNvPr id="10" name="直線接點 9"/>
              <p:cNvCxnSpPr/>
              <p:nvPr/>
            </p:nvCxnSpPr>
            <p:spPr>
              <a:xfrm>
                <a:off x="4993048" y="4453183"/>
                <a:ext cx="4843641" cy="2890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矩形 10"/>
                  <p:cNvSpPr/>
                  <p:nvPr/>
                </p:nvSpPr>
                <p:spPr>
                  <a:xfrm>
                    <a:off x="3768473" y="4187226"/>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99" name="矩形 98"/>
                  <p:cNvSpPr>
                    <a:spLocks noRot="1" noChangeAspect="1" noMove="1" noResize="1" noEditPoints="1" noAdjustHandles="1" noChangeArrowheads="1" noChangeShapeType="1" noTextEdit="1"/>
                  </p:cNvSpPr>
                  <p:nvPr/>
                </p:nvSpPr>
                <p:spPr>
                  <a:xfrm>
                    <a:off x="3768473" y="4187226"/>
                    <a:ext cx="1240788" cy="393121"/>
                  </a:xfrm>
                  <a:prstGeom prst="rect">
                    <a:avLst/>
                  </a:prstGeom>
                  <a:blipFill rotWithShape="0">
                    <a:blip r:embed="rId3"/>
                    <a:stretch>
                      <a:fillRect b="-3125"/>
                    </a:stretch>
                  </a:blipFill>
                </p:spPr>
                <p:txBody>
                  <a:bodyPr/>
                  <a:lstStyle/>
                  <a:p>
                    <a:r>
                      <a:rPr lang="zh-TW" altLang="en-US">
                        <a:noFill/>
                      </a:rPr>
                      <a:t> </a:t>
                    </a:r>
                  </a:p>
                </p:txBody>
              </p:sp>
            </mc:Fallback>
          </mc:AlternateContent>
          <p:grpSp>
            <p:nvGrpSpPr>
              <p:cNvPr id="12" name="群組 11"/>
              <p:cNvGrpSpPr/>
              <p:nvPr/>
            </p:nvGrpSpPr>
            <p:grpSpPr>
              <a:xfrm>
                <a:off x="3777221" y="1805955"/>
                <a:ext cx="7545370" cy="4895099"/>
                <a:chOff x="3777221" y="1805955"/>
                <a:chExt cx="7545370" cy="4895099"/>
              </a:xfrm>
            </p:grpSpPr>
            <p:grpSp>
              <p:nvGrpSpPr>
                <p:cNvPr id="13" name="群組 12"/>
                <p:cNvGrpSpPr/>
                <p:nvPr/>
              </p:nvGrpSpPr>
              <p:grpSpPr>
                <a:xfrm>
                  <a:off x="3777221" y="1805955"/>
                  <a:ext cx="7545370" cy="4679125"/>
                  <a:chOff x="3335900" y="2369969"/>
                  <a:chExt cx="7545370" cy="4679125"/>
                </a:xfrm>
              </p:grpSpPr>
              <p:cxnSp>
                <p:nvCxnSpPr>
                  <p:cNvPr id="17" name="直線接點 16"/>
                  <p:cNvCxnSpPr/>
                  <p:nvPr/>
                </p:nvCxnSpPr>
                <p:spPr>
                  <a:xfrm flipV="1">
                    <a:off x="5642934" y="2843645"/>
                    <a:ext cx="1806" cy="4028657"/>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18" name="群組 17"/>
                  <p:cNvGrpSpPr/>
                  <p:nvPr/>
                </p:nvGrpSpPr>
                <p:grpSpPr>
                  <a:xfrm>
                    <a:off x="3335900" y="2369969"/>
                    <a:ext cx="7545370" cy="4679125"/>
                    <a:chOff x="3335900" y="2369969"/>
                    <a:chExt cx="7545370" cy="4679125"/>
                  </a:xfrm>
                </p:grpSpPr>
                <p:grpSp>
                  <p:nvGrpSpPr>
                    <p:cNvPr id="19" name="群組 18"/>
                    <p:cNvGrpSpPr/>
                    <p:nvPr/>
                  </p:nvGrpSpPr>
                  <p:grpSpPr>
                    <a:xfrm>
                      <a:off x="4855335" y="2369969"/>
                      <a:ext cx="6025935" cy="4508867"/>
                      <a:chOff x="5239732" y="2677797"/>
                      <a:chExt cx="5654892" cy="4346255"/>
                    </a:xfrm>
                  </p:grpSpPr>
                  <p:cxnSp>
                    <p:nvCxnSpPr>
                      <p:cNvPr id="23" name="直線接點 22"/>
                      <p:cNvCxnSpPr/>
                      <p:nvPr/>
                    </p:nvCxnSpPr>
                    <p:spPr>
                      <a:xfrm flipH="1">
                        <a:off x="7672185" y="5054950"/>
                        <a:ext cx="4834" cy="145465"/>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grpSp>
                    <p:nvGrpSpPr>
                      <p:cNvPr id="24" name="群組 23"/>
                      <p:cNvGrpSpPr/>
                      <p:nvPr/>
                    </p:nvGrpSpPr>
                    <p:grpSpPr>
                      <a:xfrm>
                        <a:off x="5239732" y="2677797"/>
                        <a:ext cx="5654892" cy="4346255"/>
                        <a:chOff x="5239732" y="2677797"/>
                        <a:chExt cx="5654892" cy="4346255"/>
                      </a:xfrm>
                    </p:grpSpPr>
                    <p:grpSp>
                      <p:nvGrpSpPr>
                        <p:cNvPr id="25" name="群組 24"/>
                        <p:cNvGrpSpPr/>
                        <p:nvPr/>
                      </p:nvGrpSpPr>
                      <p:grpSpPr>
                        <a:xfrm>
                          <a:off x="5239732" y="2677797"/>
                          <a:ext cx="5654892" cy="4346255"/>
                          <a:chOff x="5638977" y="3178334"/>
                          <a:chExt cx="5654892" cy="4022681"/>
                        </a:xfrm>
                      </p:grpSpPr>
                      <mc:AlternateContent xmlns:mc="http://schemas.openxmlformats.org/markup-compatibility/2006" xmlns:a14="http://schemas.microsoft.com/office/drawing/2010/main">
                        <mc:Choice Requires="a14">
                          <p:sp>
                            <p:nvSpPr>
                              <p:cNvPr id="32" name="文字方塊 31"/>
                              <p:cNvSpPr txBox="1"/>
                              <p:nvPr/>
                            </p:nvSpPr>
                            <p:spPr>
                              <a:xfrm>
                                <a:off x="7740341" y="4343935"/>
                                <a:ext cx="463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3</m:t>
                                          </m:r>
                                        </m:sub>
                                      </m:sSub>
                                    </m:oMath>
                                  </m:oMathPara>
                                </a14:m>
                                <a:endParaRPr lang="zh-TW" altLang="en-US" dirty="0"/>
                              </a:p>
                            </p:txBody>
                          </p:sp>
                        </mc:Choice>
                        <mc:Fallback xmlns="">
                          <p:sp>
                            <p:nvSpPr>
                              <p:cNvPr id="26" name="文字方塊 25"/>
                              <p:cNvSpPr txBox="1">
                                <a:spLocks noRot="1" noChangeAspect="1" noMove="1" noResize="1" noEditPoints="1" noAdjustHandles="1" noChangeArrowheads="1" noChangeShapeType="1" noTextEdit="1"/>
                              </p:cNvSpPr>
                              <p:nvPr/>
                            </p:nvSpPr>
                            <p:spPr>
                              <a:xfrm>
                                <a:off x="7740341" y="4343935"/>
                                <a:ext cx="463650" cy="369332"/>
                              </a:xfrm>
                              <a:prstGeom prst="rect">
                                <a:avLst/>
                              </a:prstGeom>
                              <a:blipFill rotWithShape="0">
                                <a:blip r:embed="rId4"/>
                                <a:stretch>
                                  <a:fillRect/>
                                </a:stretch>
                              </a:blipFill>
                            </p:spPr>
                            <p:txBody>
                              <a:bodyPr/>
                              <a:lstStyle/>
                              <a:p>
                                <a:r>
                                  <a:rPr lang="zh-TW" altLang="en-US">
                                    <a:noFill/>
                                  </a:rPr>
                                  <a:t> </a:t>
                                </a:r>
                              </a:p>
                            </p:txBody>
                          </p:sp>
                        </mc:Fallback>
                      </mc:AlternateContent>
                      <p:grpSp>
                        <p:nvGrpSpPr>
                          <p:cNvPr id="33" name="群組 32"/>
                          <p:cNvGrpSpPr/>
                          <p:nvPr/>
                        </p:nvGrpSpPr>
                        <p:grpSpPr>
                          <a:xfrm>
                            <a:off x="5638977" y="3178334"/>
                            <a:ext cx="5654892" cy="4022681"/>
                            <a:chOff x="5638977" y="3178334"/>
                            <a:chExt cx="5654892" cy="4022681"/>
                          </a:xfrm>
                        </p:grpSpPr>
                        <p:cxnSp>
                          <p:nvCxnSpPr>
                            <p:cNvPr id="34" name="直線接點 33"/>
                            <p:cNvCxnSpPr/>
                            <p:nvPr/>
                          </p:nvCxnSpPr>
                          <p:spPr>
                            <a:xfrm>
                              <a:off x="8071430" y="3943577"/>
                              <a:ext cx="4127" cy="1388661"/>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35" name="群組 34"/>
                            <p:cNvGrpSpPr/>
                            <p:nvPr/>
                          </p:nvGrpSpPr>
                          <p:grpSpPr>
                            <a:xfrm>
                              <a:off x="5638977" y="3178334"/>
                              <a:ext cx="5654892" cy="4022681"/>
                              <a:chOff x="5252611" y="3302515"/>
                              <a:chExt cx="5654892" cy="4022681"/>
                            </a:xfrm>
                          </p:grpSpPr>
                          <p:grpSp>
                            <p:nvGrpSpPr>
                              <p:cNvPr id="37" name="群組 36"/>
                              <p:cNvGrpSpPr/>
                              <p:nvPr/>
                            </p:nvGrpSpPr>
                            <p:grpSpPr>
                              <a:xfrm>
                                <a:off x="5252611" y="3302515"/>
                                <a:ext cx="5654892" cy="4022681"/>
                                <a:chOff x="5828594" y="3400988"/>
                                <a:chExt cx="5654892" cy="4022681"/>
                              </a:xfrm>
                            </p:grpSpPr>
                            <p:grpSp>
                              <p:nvGrpSpPr>
                                <p:cNvPr id="40" name="群組 39"/>
                                <p:cNvGrpSpPr/>
                                <p:nvPr/>
                              </p:nvGrpSpPr>
                              <p:grpSpPr>
                                <a:xfrm>
                                  <a:off x="5828594" y="3400988"/>
                                  <a:ext cx="5654892" cy="4022681"/>
                                  <a:chOff x="5828594" y="3400988"/>
                                  <a:chExt cx="5654892" cy="4022681"/>
                                </a:xfrm>
                              </p:grpSpPr>
                              <p:grpSp>
                                <p:nvGrpSpPr>
                                  <p:cNvPr id="42" name="群組 41"/>
                                  <p:cNvGrpSpPr/>
                                  <p:nvPr/>
                                </p:nvGrpSpPr>
                                <p:grpSpPr>
                                  <a:xfrm>
                                    <a:off x="5828594" y="3583124"/>
                                    <a:ext cx="5654892" cy="3804017"/>
                                    <a:chOff x="5815715" y="3789186"/>
                                    <a:chExt cx="5654892" cy="3804017"/>
                                  </a:xfrm>
                                </p:grpSpPr>
                                <p:cxnSp>
                                  <p:nvCxnSpPr>
                                    <p:cNvPr id="47" name="直線單箭頭接點 46"/>
                                    <p:cNvCxnSpPr/>
                                    <p:nvPr/>
                                  </p:nvCxnSpPr>
                                  <p:spPr>
                                    <a:xfrm>
                                      <a:off x="6005372" y="5981032"/>
                                      <a:ext cx="4246416" cy="210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線單箭頭接點 47"/>
                                    <p:cNvCxnSpPr/>
                                    <p:nvPr/>
                                  </p:nvCxnSpPr>
                                  <p:spPr>
                                    <a:xfrm flipH="1" flipV="1">
                                      <a:off x="8419296" y="4145759"/>
                                      <a:ext cx="16749" cy="344744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9" name="文字方塊 48"/>
                                        <p:cNvSpPr txBox="1"/>
                                        <p:nvPr/>
                                      </p:nvSpPr>
                                      <p:spPr>
                                        <a:xfrm>
                                          <a:off x="10285536" y="5786476"/>
                                          <a:ext cx="1185071" cy="1070899"/>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𝑏</m:t>
                                                    </m:r>
                                                  </m:e>
                                                  <m:sub>
                                                    <m:r>
                                                      <a:rPr lang="en-US" altLang="zh-TW" b="0" i="1" smtClean="0">
                                                        <a:latin typeface="Cambria Math" panose="02040503050406030204" pitchFamily="18" charset="0"/>
                                                      </a:rPr>
                                                      <m:t>1</m:t>
                                                    </m:r>
                                                    <m:r>
                                                      <a:rPr lang="zh-TW" altLang="en-US" i="1">
                                                        <a:latin typeface="Cambria Math" panose="02040503050406030204" pitchFamily="18" charset="0"/>
                                                      </a:rPr>
                                                      <m:t> </m:t>
                                                    </m:r>
                                                  </m:sub>
                                                </m:sSub>
                                                <m:r>
                                                  <a:rPr lang="zh-TW" altLang="en-US" i="1">
                                                    <a:latin typeface="Cambria Math" panose="02040503050406030204" pitchFamily="18" charset="0"/>
                                                  </a:rPr>
                                                  <m:t> </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m:t>
                                                </m:r>
                                                <m:r>
                                                  <a:rPr lang="zh-TW" altLang="en-US" i="1">
                                                    <a:latin typeface="Cambria Math" panose="02040503050406030204" pitchFamily="18" charset="0"/>
                                                  </a:rPr>
                                                  <m:t>履約</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zh-TW" altLang="en-US" i="1">
                                                    <a:latin typeface="Cambria Math" panose="02040503050406030204" pitchFamily="18" charset="0"/>
                                                  </a:rPr>
                                                  <m:t>邊界</m:t>
                                                </m:r>
                                              </m:oMath>
                                            </m:oMathPara>
                                          </a14:m>
                                          <a:endParaRPr lang="en-US" altLang="zh-TW" i="1" dirty="0" smtClean="0">
                                            <a:latin typeface="Cambria Math" panose="02040503050406030204" pitchFamily="18" charset="0"/>
                                          </a:endParaRPr>
                                        </a:p>
                                        <a:p>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r>
                                                <a:rPr lang="en-US" altLang="zh-TW" i="1" smtClean="0">
                                                  <a:latin typeface="Cambria Math" panose="02040503050406030204" pitchFamily="18" charset="0"/>
                                                </a:rPr>
                                                <m:t>=</m:t>
                                              </m:r>
                                              <m:r>
                                                <a:rPr lang="en-US" altLang="zh-TW" i="1">
                                                  <a:latin typeface="Cambria Math" panose="02040503050406030204" pitchFamily="18" charset="0"/>
                                                </a:rPr>
                                                <m:t>0</m:t>
                                              </m:r>
                                            </m:oMath>
                                          </a14:m>
                                          <a:r>
                                            <a:rPr lang="en-US" altLang="zh-TW" dirty="0" smtClean="0"/>
                                            <a:t>)</a:t>
                                          </a:r>
                                          <a:endParaRPr lang="zh-TW" altLang="en-US" dirty="0"/>
                                        </a:p>
                                      </p:txBody>
                                    </p:sp>
                                  </mc:Choice>
                                  <mc:Fallback xmlns="">
                                    <p:sp>
                                      <p:nvSpPr>
                                        <p:cNvPr id="49" name="文字方塊 48"/>
                                        <p:cNvSpPr txBox="1">
                                          <a:spLocks noRot="1" noChangeAspect="1" noMove="1" noResize="1" noEditPoints="1" noAdjustHandles="1" noChangeArrowheads="1" noChangeShapeType="1" noTextEdit="1"/>
                                        </p:cNvSpPr>
                                        <p:nvPr/>
                                      </p:nvSpPr>
                                      <p:spPr>
                                        <a:xfrm>
                                          <a:off x="10285536" y="5786476"/>
                                          <a:ext cx="1185071" cy="1070899"/>
                                        </a:xfrm>
                                        <a:prstGeom prst="rect">
                                          <a:avLst/>
                                        </a:prstGeom>
                                        <a:blipFill rotWithShape="0">
                                          <a:blip r:embed="rId5"/>
                                          <a:stretch>
                                            <a:fillRect l="-1449" b="-7107"/>
                                          </a:stretch>
                                        </a:blipFill>
                                      </p:spPr>
                                      <p:txBody>
                                        <a:bodyPr/>
                                        <a:lstStyle/>
                                        <a:p>
                                          <a:r>
                                            <a:rPr lang="zh-TW" altLang="en-US">
                                              <a:noFill/>
                                            </a:rPr>
                                            <a:t> </a:t>
                                          </a:r>
                                        </a:p>
                                      </p:txBody>
                                    </p:sp>
                                  </mc:Fallback>
                                </mc:AlternateContent>
                                <p:cxnSp>
                                  <p:nvCxnSpPr>
                                    <p:cNvPr id="50" name="直線接點 49"/>
                                    <p:cNvCxnSpPr/>
                                    <p:nvPr/>
                                  </p:nvCxnSpPr>
                                  <p:spPr>
                                    <a:xfrm>
                                      <a:off x="5815715" y="5955542"/>
                                      <a:ext cx="4137232" cy="35459"/>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1" name="矩形 50"/>
                                        <p:cNvSpPr/>
                                        <p:nvPr/>
                                      </p:nvSpPr>
                                      <p:spPr>
                                        <a:xfrm>
                                          <a:off x="8187982" y="3789186"/>
                                          <a:ext cx="4626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oMath>
                                            </m:oMathPara>
                                          </a14:m>
                                          <a:endParaRPr lang="zh-TW" altLang="en-US" dirty="0"/>
                                        </a:p>
                                      </p:txBody>
                                    </p:sp>
                                  </mc:Choice>
                                  <mc:Fallback xmlns="">
                                    <p:sp>
                                      <p:nvSpPr>
                                        <p:cNvPr id="45" name="矩形 44"/>
                                        <p:cNvSpPr>
                                          <a:spLocks noRot="1" noChangeAspect="1" noMove="1" noResize="1" noEditPoints="1" noAdjustHandles="1" noChangeArrowheads="1" noChangeShapeType="1" noTextEdit="1"/>
                                        </p:cNvSpPr>
                                        <p:nvPr/>
                                      </p:nvSpPr>
                                      <p:spPr>
                                        <a:xfrm>
                                          <a:off x="8187982" y="3789186"/>
                                          <a:ext cx="462626" cy="369332"/>
                                        </a:xfrm>
                                        <a:prstGeom prst="rect">
                                          <a:avLst/>
                                        </a:prstGeom>
                                        <a:blipFill rotWithShape="0">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2" name="矩形 51"/>
                                        <p:cNvSpPr/>
                                        <p:nvPr/>
                                      </p:nvSpPr>
                                      <p:spPr>
                                        <a:xfrm>
                                          <a:off x="7358278" y="6343419"/>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2</m:t>
                                                    </m:r>
                                                  </m:sub>
                                                </m:sSub>
                                              </m:oMath>
                                            </m:oMathPara>
                                          </a14:m>
                                          <a:endParaRPr lang="zh-TW" altLang="en-US" dirty="0"/>
                                        </a:p>
                                      </p:txBody>
                                    </p:sp>
                                  </mc:Choice>
                                  <mc:Fallback xmlns="">
                                    <p:sp>
                                      <p:nvSpPr>
                                        <p:cNvPr id="46" name="矩形 45"/>
                                        <p:cNvSpPr>
                                          <a:spLocks noRot="1" noChangeAspect="1" noMove="1" noResize="1" noEditPoints="1" noAdjustHandles="1" noChangeArrowheads="1" noChangeShapeType="1" noTextEdit="1"/>
                                        </p:cNvSpPr>
                                        <p:nvPr/>
                                      </p:nvSpPr>
                                      <p:spPr>
                                        <a:xfrm>
                                          <a:off x="7358278" y="6343419"/>
                                          <a:ext cx="477951" cy="369332"/>
                                        </a:xfrm>
                                        <a:prstGeom prst="rect">
                                          <a:avLst/>
                                        </a:prstGeom>
                                        <a:blipFill rotWithShape="0">
                                          <a:blip r:embed="rId7"/>
                                          <a:stretch>
                                            <a:fillRect/>
                                          </a:stretch>
                                        </a:blipFill>
                                      </p:spPr>
                                      <p:txBody>
                                        <a:bodyPr/>
                                        <a:lstStyle/>
                                        <a:p>
                                          <a:r>
                                            <a:rPr lang="zh-TW" altLang="en-US">
                                              <a:noFill/>
                                            </a:rPr>
                                            <a:t> </a:t>
                                          </a:r>
                                        </a:p>
                                      </p:txBody>
                                    </p:sp>
                                  </mc:Fallback>
                                </mc:AlternateContent>
                                <p:cxnSp>
                                  <p:nvCxnSpPr>
                                    <p:cNvPr id="53" name="直線接點 52"/>
                                    <p:cNvCxnSpPr/>
                                    <p:nvPr/>
                                  </p:nvCxnSpPr>
                                  <p:spPr>
                                    <a:xfrm flipH="1">
                                      <a:off x="7721273" y="5968118"/>
                                      <a:ext cx="3269" cy="159452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43" name="直線接點 42"/>
                                  <p:cNvCxnSpPr/>
                                  <p:nvPr/>
                                </p:nvCxnSpPr>
                                <p:spPr>
                                  <a:xfrm flipV="1">
                                    <a:off x="6924259" y="3700953"/>
                                    <a:ext cx="48636" cy="372271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矩形 43"/>
                                      <p:cNvSpPr/>
                                      <p:nvPr/>
                                    </p:nvSpPr>
                                    <p:spPr>
                                      <a:xfrm>
                                        <a:off x="6382016" y="3400988"/>
                                        <a:ext cx="1235466"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1_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44" name="矩形 43"/>
                                      <p:cNvSpPr>
                                        <a:spLocks noRot="1" noChangeAspect="1" noMove="1" noResize="1" noEditPoints="1" noAdjustHandles="1" noChangeArrowheads="1" noChangeShapeType="1" noTextEdit="1"/>
                                      </p:cNvSpPr>
                                      <p:nvPr/>
                                    </p:nvSpPr>
                                    <p:spPr>
                                      <a:xfrm>
                                        <a:off x="6382016" y="3400988"/>
                                        <a:ext cx="1235466" cy="393121"/>
                                      </a:xfrm>
                                      <a:prstGeom prst="rect">
                                        <a:avLst/>
                                      </a:prstGeom>
                                      <a:blipFill rotWithShape="0">
                                        <a:blip r:embed="rId8"/>
                                        <a:stretch>
                                          <a:fillRect/>
                                        </a:stretch>
                                      </a:blipFill>
                                    </p:spPr>
                                    <p:txBody>
                                      <a:bodyPr/>
                                      <a:lstStyle/>
                                      <a:p>
                                        <a:r>
                                          <a:rPr lang="zh-TW" altLang="en-US">
                                            <a:noFill/>
                                          </a:rPr>
                                          <a:t> </a:t>
                                        </a:r>
                                      </a:p>
                                    </p:txBody>
                                  </p:sp>
                                </mc:Fallback>
                              </mc:AlternateContent>
                              <p:sp>
                                <p:nvSpPr>
                                  <p:cNvPr id="45" name="手繪多邊形 44"/>
                                  <p:cNvSpPr/>
                                  <p:nvPr/>
                                </p:nvSpPr>
                                <p:spPr>
                                  <a:xfrm>
                                    <a:off x="7736171" y="5017832"/>
                                    <a:ext cx="2217544" cy="720028"/>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46" name="矩形 45"/>
                                      <p:cNvSpPr/>
                                      <p:nvPr/>
                                    </p:nvSpPr>
                                    <p:spPr>
                                      <a:xfrm>
                                        <a:off x="9636007" y="4727393"/>
                                        <a:ext cx="47263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1</m:t>
                                                  </m:r>
                                                </m:sub>
                                              </m:sSub>
                                            </m:oMath>
                                          </m:oMathPara>
                                        </a14:m>
                                        <a:endParaRPr lang="zh-TW" altLang="en-US" dirty="0"/>
                                      </a:p>
                                    </p:txBody>
                                  </p:sp>
                                </mc:Choice>
                                <mc:Fallback xmlns="">
                                  <p:sp>
                                    <p:nvSpPr>
                                      <p:cNvPr id="40" name="矩形 39"/>
                                      <p:cNvSpPr>
                                        <a:spLocks noRot="1" noChangeAspect="1" noMove="1" noResize="1" noEditPoints="1" noAdjustHandles="1" noChangeArrowheads="1" noChangeShapeType="1" noTextEdit="1"/>
                                      </p:cNvSpPr>
                                      <p:nvPr/>
                                    </p:nvSpPr>
                                    <p:spPr>
                                      <a:xfrm>
                                        <a:off x="9636007" y="4727393"/>
                                        <a:ext cx="472630" cy="369332"/>
                                      </a:xfrm>
                                      <a:prstGeom prst="rect">
                                        <a:avLst/>
                                      </a:prstGeom>
                                      <a:blipFill rotWithShape="0">
                                        <a:blip r:embed="rId9"/>
                                        <a:stretch>
                                          <a:fillRect/>
                                        </a:stretch>
                                      </a:blipFill>
                                    </p:spPr>
                                    <p:txBody>
                                      <a:bodyPr/>
                                      <a:lstStyle/>
                                      <a:p>
                                        <a:r>
                                          <a:rPr lang="zh-TW" altLang="en-US">
                                            <a:noFill/>
                                          </a:rPr>
                                          <a:t> </a:t>
                                        </a:r>
                                      </a:p>
                                    </p:txBody>
                                  </p:sp>
                                </mc:Fallback>
                              </mc:AlternateContent>
                            </p:grpSp>
                            <p:sp>
                              <p:nvSpPr>
                                <p:cNvPr id="41" name="手繪多邊形 40"/>
                                <p:cNvSpPr/>
                                <p:nvPr/>
                              </p:nvSpPr>
                              <p:spPr>
                                <a:xfrm>
                                  <a:off x="7035128" y="5732980"/>
                                  <a:ext cx="701043" cy="1430335"/>
                                </a:xfrm>
                                <a:custGeom>
                                  <a:avLst/>
                                  <a:gdLst>
                                    <a:gd name="connsiteX0" fmla="*/ 0 w 655156"/>
                                    <a:gd name="connsiteY0" fmla="*/ 1028584 h 1028584"/>
                                    <a:gd name="connsiteX1" fmla="*/ 90152 w 655156"/>
                                    <a:gd name="connsiteY1" fmla="*/ 680854 h 1028584"/>
                                    <a:gd name="connsiteX2" fmla="*/ 270456 w 655156"/>
                                    <a:gd name="connsiteY2" fmla="*/ 371761 h 1028584"/>
                                    <a:gd name="connsiteX3" fmla="*/ 489397 w 655156"/>
                                    <a:gd name="connsiteY3" fmla="*/ 127062 h 1028584"/>
                                    <a:gd name="connsiteX4" fmla="*/ 643944 w 655156"/>
                                    <a:gd name="connsiteY4" fmla="*/ 11153 h 1028584"/>
                                    <a:gd name="connsiteX5" fmla="*/ 631065 w 655156"/>
                                    <a:gd name="connsiteY5" fmla="*/ 11153 h 10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156" h="1028584">
                                      <a:moveTo>
                                        <a:pt x="0" y="1028584"/>
                                      </a:moveTo>
                                      <a:cubicBezTo>
                                        <a:pt x="22538" y="909454"/>
                                        <a:pt x="45076" y="790324"/>
                                        <a:pt x="90152" y="680854"/>
                                      </a:cubicBezTo>
                                      <a:cubicBezTo>
                                        <a:pt x="135228" y="571384"/>
                                        <a:pt x="203915" y="464060"/>
                                        <a:pt x="270456" y="371761"/>
                                      </a:cubicBezTo>
                                      <a:cubicBezTo>
                                        <a:pt x="336997" y="279462"/>
                                        <a:pt x="427149" y="187163"/>
                                        <a:pt x="489397" y="127062"/>
                                      </a:cubicBezTo>
                                      <a:cubicBezTo>
                                        <a:pt x="551645" y="66961"/>
                                        <a:pt x="620333" y="30471"/>
                                        <a:pt x="643944" y="11153"/>
                                      </a:cubicBezTo>
                                      <a:cubicBezTo>
                                        <a:pt x="667555" y="-8165"/>
                                        <a:pt x="649310" y="1494"/>
                                        <a:pt x="631065" y="11153"/>
                                      </a:cubicBezTo>
                                    </a:path>
                                  </a:pathLst>
                                </a:cu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8" name="文字方塊 37"/>
                              <p:cNvSpPr txBox="1"/>
                              <p:nvPr/>
                            </p:nvSpPr>
                            <p:spPr>
                              <a:xfrm>
                                <a:off x="7335012" y="6084199"/>
                                <a:ext cx="1504982" cy="329507"/>
                              </a:xfrm>
                              <a:prstGeom prst="rect">
                                <a:avLst/>
                              </a:prstGeom>
                              <a:noFill/>
                            </p:spPr>
                            <p:txBody>
                              <a:bodyPr wrap="square" rtlCol="0">
                                <a:spAutoFit/>
                              </a:bodyPr>
                              <a:lstStyle/>
                              <a:p>
                                <a:r>
                                  <a:rPr lang="zh-TW" altLang="en-US" dirty="0" smtClean="0"/>
                                  <a:t>存活 </a:t>
                                </a:r>
                                <a:r>
                                  <a:rPr lang="en-US" altLang="zh-TW" dirty="0" smtClean="0"/>
                                  <a:t>(</a:t>
                                </a:r>
                                <a:r>
                                  <a:rPr lang="zh-TW" altLang="en-US" dirty="0" smtClean="0"/>
                                  <a:t>履約</a:t>
                                </a:r>
                                <a:r>
                                  <a:rPr lang="en-US" altLang="zh-TW" dirty="0" smtClean="0"/>
                                  <a:t>)</a:t>
                                </a:r>
                                <a:endParaRPr lang="zh-TW" altLang="en-US" dirty="0"/>
                              </a:p>
                            </p:txBody>
                          </p:sp>
                          <p:sp>
                            <p:nvSpPr>
                              <p:cNvPr id="39" name="文字方塊 38"/>
                              <p:cNvSpPr txBox="1"/>
                              <p:nvPr/>
                            </p:nvSpPr>
                            <p:spPr>
                              <a:xfrm>
                                <a:off x="7881082" y="3939213"/>
                                <a:ext cx="917239" cy="1110966"/>
                              </a:xfrm>
                              <a:prstGeom prst="rect">
                                <a:avLst/>
                              </a:prstGeom>
                              <a:noFill/>
                            </p:spPr>
                            <p:txBody>
                              <a:bodyPr wrap="none" rtlCol="0">
                                <a:spAutoFit/>
                              </a:bodyPr>
                              <a:lstStyle/>
                              <a:p>
                                <a:r>
                                  <a:rPr lang="zh-TW" altLang="en-US" dirty="0" smtClean="0"/>
                                  <a:t>破產</a:t>
                                </a:r>
                                <a:endParaRPr lang="en-US" altLang="zh-TW" dirty="0" smtClean="0"/>
                              </a:p>
                              <a:p>
                                <a:r>
                                  <a:rPr lang="en-US" altLang="zh-TW" dirty="0" smtClean="0"/>
                                  <a:t>SB</a:t>
                                </a:r>
                                <a:r>
                                  <a:rPr lang="zh-TW" altLang="en-US" dirty="0" smtClean="0"/>
                                  <a:t>全拿</a:t>
                                </a:r>
                                <a:endParaRPr lang="en-US" altLang="zh-TW" dirty="0" smtClean="0"/>
                              </a:p>
                              <a:p>
                                <a:r>
                                  <a:rPr lang="en-US" altLang="zh-TW" dirty="0" smtClean="0"/>
                                  <a:t>GB</a:t>
                                </a:r>
                                <a:r>
                                  <a:rPr lang="zh-TW" altLang="en-US" dirty="0" smtClean="0"/>
                                  <a:t>部份</a:t>
                                </a:r>
                                <a:endParaRPr lang="en-US" altLang="zh-TW" dirty="0" smtClean="0"/>
                              </a:p>
                              <a:p>
                                <a:r>
                                  <a:rPr lang="zh-TW" altLang="en-US" dirty="0" smtClean="0"/>
                                  <a:t>未</a:t>
                                </a:r>
                                <a:r>
                                  <a:rPr lang="zh-TW" altLang="en-US" dirty="0"/>
                                  <a:t>履約</a:t>
                                </a:r>
                              </a:p>
                            </p:txBody>
                          </p:sp>
                        </p:grpSp>
                        <p:sp>
                          <p:nvSpPr>
                            <p:cNvPr id="36" name="文字方塊 35"/>
                            <p:cNvSpPr txBox="1"/>
                            <p:nvPr/>
                          </p:nvSpPr>
                          <p:spPr>
                            <a:xfrm flipH="1">
                              <a:off x="6168683" y="3983622"/>
                              <a:ext cx="1468648" cy="1110966"/>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破產</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SB</a:t>
                              </a:r>
                              <a:r>
                                <a:rPr lang="zh-TW" altLang="en-US" dirty="0" smtClean="0">
                                  <a:latin typeface="微軟正黑體" panose="020B0604030504040204" pitchFamily="34" charset="-120"/>
                                  <a:ea typeface="微軟正黑體" panose="020B0604030504040204" pitchFamily="34" charset="-120"/>
                                </a:rPr>
                                <a:t>部分</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GB</a:t>
                              </a:r>
                              <a:r>
                                <a:rPr lang="zh-TW" altLang="en-US" dirty="0" smtClean="0">
                                  <a:latin typeface="微軟正黑體" panose="020B0604030504040204" pitchFamily="34" charset="-120"/>
                                  <a:ea typeface="微軟正黑體" panose="020B0604030504040204" pitchFamily="34" charset="-120"/>
                                </a:rPr>
                                <a:t>無</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未</a:t>
                              </a:r>
                              <a:r>
                                <a:rPr lang="zh-TW" altLang="en-US" dirty="0">
                                  <a:latin typeface="微軟正黑體" panose="020B0604030504040204" pitchFamily="34" charset="-120"/>
                                  <a:ea typeface="微軟正黑體" panose="020B0604030504040204" pitchFamily="34" charset="-120"/>
                                </a:rPr>
                                <a:t>履約</a:t>
                              </a:r>
                              <a:endParaRPr lang="zh-TW" altLang="en-US" dirty="0"/>
                            </a:p>
                          </p:txBody>
                        </p:sp>
                      </p:grpSp>
                    </p:grpSp>
                    <p:cxnSp>
                      <p:nvCxnSpPr>
                        <p:cNvPr id="26" name="直線接點 25"/>
                        <p:cNvCxnSpPr/>
                        <p:nvPr/>
                      </p:nvCxnSpPr>
                      <p:spPr>
                        <a:xfrm flipH="1" flipV="1">
                          <a:off x="8507515" y="3120535"/>
                          <a:ext cx="53399" cy="3903517"/>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矩形 26"/>
                            <p:cNvSpPr/>
                            <p:nvPr/>
                          </p:nvSpPr>
                          <p:spPr>
                            <a:xfrm>
                              <a:off x="8165047" y="2747568"/>
                              <a:ext cx="1240789"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49" name="矩形 48"/>
                            <p:cNvSpPr>
                              <a:spLocks noRot="1" noChangeAspect="1" noMove="1" noResize="1" noEditPoints="1" noAdjustHandles="1" noChangeArrowheads="1" noChangeShapeType="1" noTextEdit="1"/>
                            </p:cNvSpPr>
                            <p:nvPr/>
                          </p:nvSpPr>
                          <p:spPr>
                            <a:xfrm>
                              <a:off x="8165047" y="2747568"/>
                              <a:ext cx="1240789" cy="393121"/>
                            </a:xfrm>
                            <a:prstGeom prst="rect">
                              <a:avLst/>
                            </a:prstGeom>
                            <a:blipFill rotWithShape="0">
                              <a:blip r:embed="rId10"/>
                              <a:stretch>
                                <a:fillRect/>
                              </a:stretch>
                            </a:blipFill>
                          </p:spPr>
                          <p:txBody>
                            <a:bodyPr/>
                            <a:lstStyle/>
                            <a:p>
                              <a:r>
                                <a:rPr lang="zh-TW" altLang="en-US">
                                  <a:noFill/>
                                </a:rPr>
                                <a:t> </a:t>
                              </a:r>
                            </a:p>
                          </p:txBody>
                        </p:sp>
                      </mc:Fallback>
                    </mc:AlternateContent>
                    <p:sp>
                      <p:nvSpPr>
                        <p:cNvPr id="28" name="手繪多邊形 27"/>
                        <p:cNvSpPr/>
                        <p:nvPr/>
                      </p:nvSpPr>
                      <p:spPr>
                        <a:xfrm>
                          <a:off x="7709977" y="5234765"/>
                          <a:ext cx="795685" cy="1776338"/>
                        </a:xfrm>
                        <a:custGeom>
                          <a:avLst/>
                          <a:gdLst>
                            <a:gd name="connsiteX0" fmla="*/ 0 w 566670"/>
                            <a:gd name="connsiteY0" fmla="*/ 0 h 399245"/>
                            <a:gd name="connsiteX1" fmla="*/ 296214 w 566670"/>
                            <a:gd name="connsiteY1" fmla="*/ 90153 h 399245"/>
                            <a:gd name="connsiteX2" fmla="*/ 528034 w 566670"/>
                            <a:gd name="connsiteY2" fmla="*/ 270457 h 399245"/>
                            <a:gd name="connsiteX3" fmla="*/ 566670 w 566670"/>
                            <a:gd name="connsiteY3" fmla="*/ 399245 h 399245"/>
                          </a:gdLst>
                          <a:ahLst/>
                          <a:cxnLst>
                            <a:cxn ang="0">
                              <a:pos x="connsiteX0" y="connsiteY0"/>
                            </a:cxn>
                            <a:cxn ang="0">
                              <a:pos x="connsiteX1" y="connsiteY1"/>
                            </a:cxn>
                            <a:cxn ang="0">
                              <a:pos x="connsiteX2" y="connsiteY2"/>
                            </a:cxn>
                            <a:cxn ang="0">
                              <a:pos x="connsiteX3" y="connsiteY3"/>
                            </a:cxn>
                          </a:cxnLst>
                          <a:rect l="l" t="t" r="r" b="b"/>
                          <a:pathLst>
                            <a:path w="566670" h="399245">
                              <a:moveTo>
                                <a:pt x="0" y="0"/>
                              </a:moveTo>
                              <a:cubicBezTo>
                                <a:pt x="104104" y="22538"/>
                                <a:pt x="208208" y="45077"/>
                                <a:pt x="296214" y="90153"/>
                              </a:cubicBezTo>
                              <a:cubicBezTo>
                                <a:pt x="384220" y="135229"/>
                                <a:pt x="482958" y="218942"/>
                                <a:pt x="528034" y="270457"/>
                              </a:cubicBezTo>
                              <a:cubicBezTo>
                                <a:pt x="573110" y="321972"/>
                                <a:pt x="560231" y="360609"/>
                                <a:pt x="566670" y="399245"/>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29" name="矩形 28"/>
                            <p:cNvSpPr/>
                            <p:nvPr/>
                          </p:nvSpPr>
                          <p:spPr>
                            <a:xfrm>
                              <a:off x="8083523" y="6120090"/>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4</m:t>
                                        </m:r>
                                      </m:sub>
                                    </m:sSub>
                                  </m:oMath>
                                </m:oMathPara>
                              </a14:m>
                              <a:endParaRPr lang="zh-TW" altLang="en-US" dirty="0"/>
                            </a:p>
                          </p:txBody>
                        </p:sp>
                      </mc:Choice>
                      <mc:Fallback xmlns="">
                        <p:sp>
                          <p:nvSpPr>
                            <p:cNvPr id="54" name="矩形 53"/>
                            <p:cNvSpPr>
                              <a:spLocks noRot="1" noChangeAspect="1" noMove="1" noResize="1" noEditPoints="1" noAdjustHandles="1" noChangeArrowheads="1" noChangeShapeType="1" noTextEdit="1"/>
                            </p:cNvSpPr>
                            <p:nvPr/>
                          </p:nvSpPr>
                          <p:spPr>
                            <a:xfrm>
                              <a:off x="8083523" y="6120090"/>
                              <a:ext cx="477951" cy="369332"/>
                            </a:xfrm>
                            <a:prstGeom prst="rect">
                              <a:avLst/>
                            </a:prstGeom>
                            <a:blipFill rotWithShape="0">
                              <a:blip r:embed="rId11"/>
                              <a:stretch>
                                <a:fillRect/>
                              </a:stretch>
                            </a:blipFill>
                          </p:spPr>
                          <p:txBody>
                            <a:bodyPr/>
                            <a:lstStyle/>
                            <a:p>
                              <a:r>
                                <a:rPr lang="zh-TW" altLang="en-US">
                                  <a:noFill/>
                                </a:rPr>
                                <a:t> </a:t>
                              </a:r>
                            </a:p>
                          </p:txBody>
                        </p:sp>
                      </mc:Fallback>
                    </mc:AlternateContent>
                    <p:sp>
                      <p:nvSpPr>
                        <p:cNvPr id="30" name="手繪多邊形 29"/>
                        <p:cNvSpPr/>
                        <p:nvPr/>
                      </p:nvSpPr>
                      <p:spPr>
                        <a:xfrm>
                          <a:off x="5455069" y="4849794"/>
                          <a:ext cx="2176530" cy="334851"/>
                        </a:xfrm>
                        <a:custGeom>
                          <a:avLst/>
                          <a:gdLst>
                            <a:gd name="connsiteX0" fmla="*/ 0 w 2176530"/>
                            <a:gd name="connsiteY0" fmla="*/ 0 h 334851"/>
                            <a:gd name="connsiteX1" fmla="*/ 1004552 w 2176530"/>
                            <a:gd name="connsiteY1" fmla="*/ 103031 h 334851"/>
                            <a:gd name="connsiteX2" fmla="*/ 1687133 w 2176530"/>
                            <a:gd name="connsiteY2" fmla="*/ 206062 h 334851"/>
                            <a:gd name="connsiteX3" fmla="*/ 2176530 w 2176530"/>
                            <a:gd name="connsiteY3" fmla="*/ 334851 h 334851"/>
                          </a:gdLst>
                          <a:ahLst/>
                          <a:cxnLst>
                            <a:cxn ang="0">
                              <a:pos x="connsiteX0" y="connsiteY0"/>
                            </a:cxn>
                            <a:cxn ang="0">
                              <a:pos x="connsiteX1" y="connsiteY1"/>
                            </a:cxn>
                            <a:cxn ang="0">
                              <a:pos x="connsiteX2" y="connsiteY2"/>
                            </a:cxn>
                            <a:cxn ang="0">
                              <a:pos x="connsiteX3" y="connsiteY3"/>
                            </a:cxn>
                          </a:cxnLst>
                          <a:rect l="l" t="t" r="r" b="b"/>
                          <a:pathLst>
                            <a:path w="2176530" h="334851">
                              <a:moveTo>
                                <a:pt x="0" y="0"/>
                              </a:moveTo>
                              <a:lnTo>
                                <a:pt x="1004552" y="103031"/>
                              </a:lnTo>
                              <a:cubicBezTo>
                                <a:pt x="1285741" y="137375"/>
                                <a:pt x="1491803" y="167425"/>
                                <a:pt x="1687133" y="206062"/>
                              </a:cubicBezTo>
                              <a:cubicBezTo>
                                <a:pt x="1882463" y="244699"/>
                                <a:pt x="2029496" y="289775"/>
                                <a:pt x="2176530" y="334851"/>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文字方塊 30"/>
                        <p:cNvSpPr txBox="1"/>
                        <p:nvPr/>
                      </p:nvSpPr>
                      <p:spPr>
                        <a:xfrm flipH="1">
                          <a:off x="5867963" y="5462092"/>
                          <a:ext cx="1468648" cy="504350"/>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部分</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  GB</a:t>
                          </a:r>
                          <a:r>
                            <a:rPr lang="zh-TW" altLang="en-US" sz="1400" dirty="0" smtClean="0">
                              <a:latin typeface="微軟正黑體" panose="020B0604030504040204" pitchFamily="34" charset="-120"/>
                              <a:ea typeface="微軟正黑體" panose="020B0604030504040204" pitchFamily="34" charset="-120"/>
                            </a:rPr>
                            <a:t>無 履約</a:t>
                          </a:r>
                          <a:endParaRPr lang="zh-TW" altLang="en-US" sz="1400" dirty="0"/>
                        </a:p>
                      </p:txBody>
                    </p:sp>
                  </p:grpSp>
                </p:grpSp>
                <p:cxnSp>
                  <p:nvCxnSpPr>
                    <p:cNvPr id="20" name="直線接點 19"/>
                    <p:cNvCxnSpPr/>
                    <p:nvPr/>
                  </p:nvCxnSpPr>
                  <p:spPr>
                    <a:xfrm>
                      <a:off x="4602985" y="4580485"/>
                      <a:ext cx="4937894" cy="1433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矩形 20"/>
                        <p:cNvSpPr/>
                        <p:nvPr/>
                      </p:nvSpPr>
                      <p:spPr>
                        <a:xfrm>
                          <a:off x="3335900" y="4321263"/>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78" name="矩形 77"/>
                        <p:cNvSpPr>
                          <a:spLocks noRot="1" noChangeAspect="1" noMove="1" noResize="1" noEditPoints="1" noAdjustHandles="1" noChangeArrowheads="1" noChangeShapeType="1" noTextEdit="1"/>
                        </p:cNvSpPr>
                        <p:nvPr/>
                      </p:nvSpPr>
                      <p:spPr>
                        <a:xfrm>
                          <a:off x="3335900" y="4321263"/>
                          <a:ext cx="1240788" cy="393121"/>
                        </a:xfrm>
                        <a:prstGeom prst="rect">
                          <a:avLst/>
                        </a:prstGeom>
                        <a:blipFill rotWithShape="0">
                          <a:blip r:embed="rId12"/>
                          <a:stretch>
                            <a:fillRect b="-3125"/>
                          </a:stretch>
                        </a:blipFill>
                      </p:spPr>
                      <p:txBody>
                        <a:bodyPr/>
                        <a:lstStyle/>
                        <a:p>
                          <a:r>
                            <a:rPr lang="zh-TW" altLang="en-US">
                              <a:noFill/>
                            </a:rPr>
                            <a:t> </a:t>
                          </a:r>
                        </a:p>
                      </p:txBody>
                    </p:sp>
                  </mc:Fallback>
                </mc:AlternateContent>
                <p:sp>
                  <p:nvSpPr>
                    <p:cNvPr id="22" name="手繪多邊形 21"/>
                    <p:cNvSpPr/>
                    <p:nvPr/>
                  </p:nvSpPr>
                  <p:spPr>
                    <a:xfrm rot="4451408">
                      <a:off x="3569685" y="5337158"/>
                      <a:ext cx="2114621" cy="1309252"/>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mc:AlternateContent xmlns:mc="http://schemas.openxmlformats.org/markup-compatibility/2006" xmlns:a14="http://schemas.microsoft.com/office/drawing/2010/main">
              <mc:Choice Requires="a14">
                <p:sp>
                  <p:nvSpPr>
                    <p:cNvPr id="14" name="矩形 13"/>
                    <p:cNvSpPr/>
                    <p:nvPr/>
                  </p:nvSpPr>
                  <p:spPr>
                    <a:xfrm>
                      <a:off x="5460825" y="6307933"/>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14" name="矩形 13"/>
                    <p:cNvSpPr>
                      <a:spLocks noRot="1" noChangeAspect="1" noMove="1" noResize="1" noEditPoints="1" noAdjustHandles="1" noChangeArrowheads="1" noChangeShapeType="1" noTextEdit="1"/>
                    </p:cNvSpPr>
                    <p:nvPr/>
                  </p:nvSpPr>
                  <p:spPr>
                    <a:xfrm>
                      <a:off x="5460825" y="6307933"/>
                      <a:ext cx="1240788" cy="393121"/>
                    </a:xfrm>
                    <a:prstGeom prst="rect">
                      <a:avLst/>
                    </a:prstGeom>
                    <a:blipFill rotWithShape="0">
                      <a:blip r:embed="rId13"/>
                      <a:stretch>
                        <a:fillRect b="-3077"/>
                      </a:stretch>
                    </a:blipFill>
                  </p:spPr>
                  <p:txBody>
                    <a:bodyPr/>
                    <a:lstStyle/>
                    <a:p>
                      <a:r>
                        <a:rPr lang="zh-TW" altLang="en-US">
                          <a:noFill/>
                        </a:rPr>
                        <a:t> </a:t>
                      </a:r>
                    </a:p>
                  </p:txBody>
                </p:sp>
              </mc:Fallback>
            </mc:AlternateContent>
            <p:sp>
              <p:nvSpPr>
                <p:cNvPr id="15" name="矩形 14"/>
                <p:cNvSpPr/>
                <p:nvPr/>
              </p:nvSpPr>
              <p:spPr>
                <a:xfrm>
                  <a:off x="4139167" y="5687398"/>
                  <a:ext cx="1685077" cy="369332"/>
                </a:xfrm>
                <a:prstGeom prst="rect">
                  <a:avLst/>
                </a:prstGeom>
              </p:spPr>
              <p:txBody>
                <a:bodyPr wrap="none">
                  <a:spAutoFit/>
                </a:bodyPr>
                <a:lstStyle/>
                <a:p>
                  <a:r>
                    <a:rPr lang="zh-TW" altLang="en-US" dirty="0" smtClean="0">
                      <a:latin typeface="微軟正黑體" panose="020B0604030504040204" pitchFamily="34" charset="-120"/>
                      <a:ea typeface="微軟正黑體" panose="020B0604030504040204" pitchFamily="34" charset="-120"/>
                    </a:rPr>
                    <a:t>破產  不足支付</a:t>
                  </a:r>
                  <a:endParaRPr lang="zh-TW" altLang="en-US" dirty="0"/>
                </a:p>
              </p:txBody>
            </p:sp>
            <mc:AlternateContent xmlns:mc="http://schemas.openxmlformats.org/markup-compatibility/2006" xmlns:a14="http://schemas.microsoft.com/office/drawing/2010/main">
              <mc:Choice Requires="a14">
                <p:sp>
                  <p:nvSpPr>
                    <p:cNvPr id="16" name="矩形 15"/>
                    <p:cNvSpPr/>
                    <p:nvPr/>
                  </p:nvSpPr>
                  <p:spPr>
                    <a:xfrm>
                      <a:off x="5320155" y="4873045"/>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5</m:t>
                                </m:r>
                              </m:sub>
                            </m:sSub>
                          </m:oMath>
                        </m:oMathPara>
                      </a14:m>
                      <a:endParaRPr lang="zh-TW" altLang="en-US" dirty="0"/>
                    </a:p>
                  </p:txBody>
                </p:sp>
              </mc:Choice>
              <mc:Fallback xmlns="">
                <p:sp>
                  <p:nvSpPr>
                    <p:cNvPr id="104" name="矩形 103"/>
                    <p:cNvSpPr>
                      <a:spLocks noRot="1" noChangeAspect="1" noMove="1" noResize="1" noEditPoints="1" noAdjustHandles="1" noChangeArrowheads="1" noChangeShapeType="1" noTextEdit="1"/>
                    </p:cNvSpPr>
                    <p:nvPr/>
                  </p:nvSpPr>
                  <p:spPr>
                    <a:xfrm>
                      <a:off x="5320155" y="4873045"/>
                      <a:ext cx="477951" cy="369332"/>
                    </a:xfrm>
                    <a:prstGeom prst="rect">
                      <a:avLst/>
                    </a:prstGeom>
                    <a:blipFill rotWithShape="0">
                      <a:blip r:embed="rId14"/>
                      <a:stretch>
                        <a:fillRect/>
                      </a:stretch>
                    </a:blipFill>
                  </p:spPr>
                  <p:txBody>
                    <a:bodyPr/>
                    <a:lstStyle/>
                    <a:p>
                      <a:r>
                        <a:rPr lang="zh-TW" altLang="en-US">
                          <a:noFill/>
                        </a:rPr>
                        <a:t> </a:t>
                      </a:r>
                    </a:p>
                  </p:txBody>
                </p:sp>
              </mc:Fallback>
            </mc:AlternateContent>
          </p:grpSp>
        </p:grpSp>
        <p:sp>
          <p:nvSpPr>
            <p:cNvPr id="7" name="文字方塊 6"/>
            <p:cNvSpPr txBox="1"/>
            <p:nvPr/>
          </p:nvSpPr>
          <p:spPr>
            <a:xfrm>
              <a:off x="8691831" y="3899178"/>
              <a:ext cx="1603731" cy="369332"/>
            </a:xfrm>
            <a:prstGeom prst="rect">
              <a:avLst/>
            </a:prstGeom>
            <a:noFill/>
          </p:spPr>
          <p:txBody>
            <a:bodyPr wrap="square" rtlCol="0">
              <a:spAutoFit/>
            </a:bodyPr>
            <a:lstStyle/>
            <a:p>
              <a:r>
                <a:rPr lang="zh-TW" altLang="en-US" dirty="0" smtClean="0"/>
                <a:t>存活</a:t>
              </a:r>
              <a:r>
                <a:rPr lang="en-US" altLang="zh-TW" dirty="0" smtClean="0"/>
                <a:t>(</a:t>
              </a:r>
              <a:r>
                <a:rPr lang="zh-TW" altLang="en-US" dirty="0" smtClean="0"/>
                <a:t>未履約</a:t>
              </a:r>
              <a:r>
                <a:rPr lang="en-US" altLang="zh-TW" dirty="0" smtClean="0"/>
                <a:t>)</a:t>
              </a:r>
              <a:endParaRPr lang="zh-TW" altLang="en-US" dirty="0"/>
            </a:p>
          </p:txBody>
        </p:sp>
      </p:grpSp>
      <p:grpSp>
        <p:nvGrpSpPr>
          <p:cNvPr id="85" name="群組 84"/>
          <p:cNvGrpSpPr/>
          <p:nvPr/>
        </p:nvGrpSpPr>
        <p:grpSpPr>
          <a:xfrm>
            <a:off x="61744" y="3586892"/>
            <a:ext cx="5713918" cy="2881419"/>
            <a:chOff x="61744" y="3586892"/>
            <a:chExt cx="5713918" cy="2881419"/>
          </a:xfrm>
        </p:grpSpPr>
        <p:grpSp>
          <p:nvGrpSpPr>
            <p:cNvPr id="54" name="群組 53"/>
            <p:cNvGrpSpPr/>
            <p:nvPr/>
          </p:nvGrpSpPr>
          <p:grpSpPr>
            <a:xfrm>
              <a:off x="61744" y="3586892"/>
              <a:ext cx="5713918" cy="2881419"/>
              <a:chOff x="0" y="1939009"/>
              <a:chExt cx="11674217" cy="4373996"/>
            </a:xfrm>
          </p:grpSpPr>
          <p:grpSp>
            <p:nvGrpSpPr>
              <p:cNvPr id="55" name="群組 54"/>
              <p:cNvGrpSpPr/>
              <p:nvPr/>
            </p:nvGrpSpPr>
            <p:grpSpPr>
              <a:xfrm>
                <a:off x="0" y="1939009"/>
                <a:ext cx="11674217" cy="4373996"/>
                <a:chOff x="121202" y="1336013"/>
                <a:chExt cx="11722286" cy="4587280"/>
              </a:xfrm>
            </p:grpSpPr>
            <p:grpSp>
              <p:nvGrpSpPr>
                <p:cNvPr id="57" name="群組 56"/>
                <p:cNvGrpSpPr/>
                <p:nvPr/>
              </p:nvGrpSpPr>
              <p:grpSpPr>
                <a:xfrm>
                  <a:off x="121202" y="1336013"/>
                  <a:ext cx="11722286" cy="4533224"/>
                  <a:chOff x="290561" y="1344196"/>
                  <a:chExt cx="11722286" cy="4533224"/>
                </a:xfrm>
              </p:grpSpPr>
              <p:grpSp>
                <p:nvGrpSpPr>
                  <p:cNvPr id="59" name="群組 58"/>
                  <p:cNvGrpSpPr/>
                  <p:nvPr/>
                </p:nvGrpSpPr>
                <p:grpSpPr>
                  <a:xfrm>
                    <a:off x="290561" y="1344196"/>
                    <a:ext cx="11722286" cy="4533224"/>
                    <a:chOff x="170784" y="1514808"/>
                    <a:chExt cx="11722286" cy="4533224"/>
                  </a:xfrm>
                </p:grpSpPr>
                <p:grpSp>
                  <p:nvGrpSpPr>
                    <p:cNvPr id="64" name="群組 63"/>
                    <p:cNvGrpSpPr/>
                    <p:nvPr/>
                  </p:nvGrpSpPr>
                  <p:grpSpPr>
                    <a:xfrm>
                      <a:off x="170784" y="1514808"/>
                      <a:ext cx="11722286" cy="4533224"/>
                      <a:chOff x="1257711" y="1585147"/>
                      <a:chExt cx="11722286" cy="4533224"/>
                    </a:xfrm>
                  </p:grpSpPr>
                  <p:cxnSp>
                    <p:nvCxnSpPr>
                      <p:cNvPr id="67" name="直線接點 66"/>
                      <p:cNvCxnSpPr/>
                      <p:nvPr/>
                    </p:nvCxnSpPr>
                    <p:spPr>
                      <a:xfrm>
                        <a:off x="2386303" y="4341066"/>
                        <a:ext cx="2523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8" name="群組 67"/>
                      <p:cNvGrpSpPr/>
                      <p:nvPr/>
                    </p:nvGrpSpPr>
                    <p:grpSpPr>
                      <a:xfrm>
                        <a:off x="1257711" y="1585147"/>
                        <a:ext cx="11722286" cy="4533224"/>
                        <a:chOff x="22701" y="1571079"/>
                        <a:chExt cx="11722286" cy="4533224"/>
                      </a:xfrm>
                    </p:grpSpPr>
                    <mc:AlternateContent xmlns:mc="http://schemas.openxmlformats.org/markup-compatibility/2006" xmlns:a14="http://schemas.microsoft.com/office/drawing/2010/main">
                      <mc:Choice Requires="a14">
                        <p:sp>
                          <p:nvSpPr>
                            <p:cNvPr id="69" name="文字方塊 68"/>
                            <p:cNvSpPr txBox="1"/>
                            <p:nvPr/>
                          </p:nvSpPr>
                          <p:spPr>
                            <a:xfrm>
                              <a:off x="10817482" y="5595149"/>
                              <a:ext cx="927505" cy="4356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𝑉</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𝑇</m:t>
                                    </m:r>
                                    <m:r>
                                      <a:rPr lang="en-US" altLang="zh-TW" sz="1400" b="0" i="1" smtClean="0">
                                        <a:latin typeface="Cambria Math" panose="02040503050406030204" pitchFamily="18" charset="0"/>
                                      </a:rPr>
                                      <m:t>)</m:t>
                                    </m:r>
                                  </m:oMath>
                                </m:oMathPara>
                              </a14:m>
                              <a:endParaRPr lang="zh-TW" altLang="en-US" sz="1400" dirty="0"/>
                            </a:p>
                          </p:txBody>
                        </p:sp>
                      </mc:Choice>
                      <mc:Fallback xmlns="">
                        <p:sp>
                          <p:nvSpPr>
                            <p:cNvPr id="19" name="文字方塊 18"/>
                            <p:cNvSpPr txBox="1">
                              <a:spLocks noRot="1" noChangeAspect="1" noMove="1" noResize="1" noEditPoints="1" noAdjustHandles="1" noChangeArrowheads="1" noChangeShapeType="1" noTextEdit="1"/>
                            </p:cNvSpPr>
                            <p:nvPr/>
                          </p:nvSpPr>
                          <p:spPr>
                            <a:xfrm>
                              <a:off x="10817482" y="5595149"/>
                              <a:ext cx="955005" cy="492443"/>
                            </a:xfrm>
                            <a:prstGeom prst="rect">
                              <a:avLst/>
                            </a:prstGeom>
                            <a:blipFill rotWithShape="0">
                              <a:blip r:embed="rId15"/>
                              <a:stretch>
                                <a:fillRect/>
                              </a:stretch>
                            </a:blipFill>
                          </p:spPr>
                          <p:txBody>
                            <a:bodyPr/>
                            <a:lstStyle/>
                            <a:p>
                              <a:r>
                                <a:rPr lang="zh-TW" altLang="en-US">
                                  <a:noFill/>
                                </a:rPr>
                                <a:t> </a:t>
                              </a:r>
                            </a:p>
                          </p:txBody>
                        </p:sp>
                      </mc:Fallback>
                    </mc:AlternateContent>
                    <p:cxnSp>
                      <p:nvCxnSpPr>
                        <p:cNvPr id="70" name="直線接點 69"/>
                        <p:cNvCxnSpPr/>
                        <p:nvPr/>
                      </p:nvCxnSpPr>
                      <p:spPr>
                        <a:xfrm>
                          <a:off x="1510056" y="4335215"/>
                          <a:ext cx="8914104" cy="0"/>
                        </a:xfrm>
                        <a:prstGeom prst="line">
                          <a:avLst/>
                        </a:prstGeom>
                        <a:ln w="38100">
                          <a:solidFill>
                            <a:schemeClr val="accent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直線單箭頭接點 70"/>
                        <p:cNvCxnSpPr/>
                        <p:nvPr/>
                      </p:nvCxnSpPr>
                      <p:spPr>
                        <a:xfrm flipV="1">
                          <a:off x="1257711" y="6095809"/>
                          <a:ext cx="9559771" cy="8494"/>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2" name="直線單箭頭接點 71"/>
                        <p:cNvCxnSpPr/>
                        <p:nvPr/>
                      </p:nvCxnSpPr>
                      <p:spPr>
                        <a:xfrm flipV="1">
                          <a:off x="1257711" y="2278968"/>
                          <a:ext cx="0" cy="3821543"/>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3" name="文字方塊 72"/>
                            <p:cNvSpPr txBox="1"/>
                            <p:nvPr/>
                          </p:nvSpPr>
                          <p:spPr>
                            <a:xfrm>
                              <a:off x="723519" y="1571079"/>
                              <a:ext cx="786538" cy="6222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𝐺</m:t>
                                    </m:r>
                                    <m:r>
                                      <a:rPr lang="en-US" altLang="zh-TW" sz="1400" b="0" i="1" smtClean="0">
                                        <a:latin typeface="Cambria Math" panose="02040503050406030204" pitchFamily="18" charset="0"/>
                                      </a:rPr>
                                      <m:t>(</m:t>
                                    </m:r>
                                    <m:r>
                                      <a:rPr lang="en-US" altLang="zh-TW" sz="1400" b="0" i="1" smtClean="0">
                                        <a:latin typeface="Cambria Math" panose="02040503050406030204" pitchFamily="18" charset="0"/>
                                      </a:rPr>
                                      <m:t>𝑇</m:t>
                                    </m:r>
                                    <m:r>
                                      <a:rPr lang="en-US" altLang="zh-TW" sz="1400" b="0" i="1" smtClean="0">
                                        <a:latin typeface="Cambria Math" panose="02040503050406030204" pitchFamily="18" charset="0"/>
                                      </a:rPr>
                                      <m:t>)</m:t>
                                    </m:r>
                                  </m:oMath>
                                </m:oMathPara>
                              </a14:m>
                              <a:endParaRPr lang="zh-TW" altLang="en-US" sz="1400" dirty="0"/>
                            </a:p>
                          </p:txBody>
                        </p:sp>
                      </mc:Choice>
                      <mc:Fallback xmlns="">
                        <p:sp>
                          <p:nvSpPr>
                            <p:cNvPr id="56" name="文字方塊 55"/>
                            <p:cNvSpPr txBox="1">
                              <a:spLocks noRot="1" noChangeAspect="1" noMove="1" noResize="1" noEditPoints="1" noAdjustHandles="1" noChangeArrowheads="1" noChangeShapeType="1" noTextEdit="1"/>
                            </p:cNvSpPr>
                            <p:nvPr/>
                          </p:nvSpPr>
                          <p:spPr>
                            <a:xfrm>
                              <a:off x="723518" y="1571079"/>
                              <a:ext cx="786538" cy="584775"/>
                            </a:xfrm>
                            <a:prstGeom prst="rect">
                              <a:avLst/>
                            </a:prstGeom>
                            <a:blipFill rotWithShape="0">
                              <a:blip r:embed="rId16"/>
                              <a:stretch>
                                <a:fillRect r="-1705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4" name="文字方塊 73"/>
                            <p:cNvSpPr txBox="1"/>
                            <p:nvPr/>
                          </p:nvSpPr>
                          <p:spPr>
                            <a:xfrm>
                              <a:off x="22701" y="4019223"/>
                              <a:ext cx="909246" cy="4356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1400" b="0" i="1" smtClean="0">
                                        <a:latin typeface="Cambria Math" panose="02040503050406030204" pitchFamily="18" charset="0"/>
                                      </a:rPr>
                                      <m:t>𝐺</m:t>
                                    </m:r>
                                    <m:r>
                                      <a:rPr lang="en-US" altLang="zh-TW" sz="1400" b="0" i="1" smtClean="0">
                                        <a:latin typeface="Cambria Math" panose="02040503050406030204" pitchFamily="18" charset="0"/>
                                      </a:rPr>
                                      <m:t>(0)</m:t>
                                    </m:r>
                                  </m:oMath>
                                </m:oMathPara>
                              </a14:m>
                              <a:endParaRPr lang="zh-TW" altLang="en-US" sz="1400" dirty="0"/>
                            </a:p>
                          </p:txBody>
                        </p:sp>
                      </mc:Choice>
                      <mc:Fallback xmlns="">
                        <p:sp>
                          <p:nvSpPr>
                            <p:cNvPr id="58" name="文字方塊 57"/>
                            <p:cNvSpPr txBox="1">
                              <a:spLocks noRot="1" noChangeAspect="1" noMove="1" noResize="1" noEditPoints="1" noAdjustHandles="1" noChangeArrowheads="1" noChangeShapeType="1" noTextEdit="1"/>
                            </p:cNvSpPr>
                            <p:nvPr/>
                          </p:nvSpPr>
                          <p:spPr>
                            <a:xfrm>
                              <a:off x="22701" y="4019222"/>
                              <a:ext cx="936538" cy="492443"/>
                            </a:xfrm>
                            <a:prstGeom prst="rect">
                              <a:avLst/>
                            </a:prstGeom>
                            <a:blipFill rotWithShape="0">
                              <a:blip r:embed="rId17"/>
                              <a:stretch>
                                <a:fillRect/>
                              </a:stretch>
                            </a:blipFill>
                          </p:spPr>
                          <p:txBody>
                            <a:bodyPr/>
                            <a:lstStyle/>
                            <a:p>
                              <a:r>
                                <a:rPr lang="zh-TW" altLang="en-US">
                                  <a:noFill/>
                                </a:rPr>
                                <a:t> </a:t>
                              </a:r>
                            </a:p>
                          </p:txBody>
                        </p:sp>
                      </mc:Fallback>
                    </mc:AlternateContent>
                    <p:cxnSp>
                      <p:nvCxnSpPr>
                        <p:cNvPr id="75" name="直線接點 74"/>
                        <p:cNvCxnSpPr/>
                        <p:nvPr/>
                      </p:nvCxnSpPr>
                      <p:spPr>
                        <a:xfrm>
                          <a:off x="5490945" y="4343708"/>
                          <a:ext cx="0" cy="176059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6" name="直線接點 75"/>
                        <p:cNvCxnSpPr/>
                        <p:nvPr/>
                      </p:nvCxnSpPr>
                      <p:spPr>
                        <a:xfrm flipH="1">
                          <a:off x="5472030" y="2406478"/>
                          <a:ext cx="3152370" cy="1928595"/>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7" name="直線接點 76"/>
                        <p:cNvCxnSpPr/>
                        <p:nvPr/>
                      </p:nvCxnSpPr>
                      <p:spPr>
                        <a:xfrm flipH="1">
                          <a:off x="6443284" y="2277951"/>
                          <a:ext cx="8674" cy="1552776"/>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cxnSp>
                  <p:nvCxnSpPr>
                    <p:cNvPr id="65" name="直線接點 64"/>
                    <p:cNvCxnSpPr/>
                    <p:nvPr/>
                  </p:nvCxnSpPr>
                  <p:spPr>
                    <a:xfrm>
                      <a:off x="6610408" y="4278946"/>
                      <a:ext cx="3056030" cy="1756622"/>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直線接點 65"/>
                    <p:cNvCxnSpPr/>
                    <p:nvPr/>
                  </p:nvCxnSpPr>
                  <p:spPr>
                    <a:xfrm>
                      <a:off x="1449851" y="4285876"/>
                      <a:ext cx="2398949" cy="1749692"/>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60" name="文字方塊 59"/>
                  <p:cNvSpPr txBox="1"/>
                  <p:nvPr/>
                </p:nvSpPr>
                <p:spPr>
                  <a:xfrm>
                    <a:off x="2529598" y="2179594"/>
                    <a:ext cx="1991233" cy="2364685"/>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
                    </a:r>
                    <a:br>
                      <a:rPr lang="en-US" altLang="zh-TW" sz="1400" dirty="0" smtClean="0">
                        <a:latin typeface="微軟正黑體" panose="020B0604030504040204" pitchFamily="34" charset="-120"/>
                        <a:ea typeface="微軟正黑體" panose="020B0604030504040204" pitchFamily="34" charset="-120"/>
                      </a:rPr>
                    </a:b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部份</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無</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t>未</a:t>
                    </a:r>
                    <a:r>
                      <a:rPr lang="zh-TW" altLang="en-US" sz="1400" dirty="0"/>
                      <a:t>履約</a:t>
                    </a:r>
                    <a:r>
                      <a:rPr lang="en-US" altLang="zh-TW" sz="1400" dirty="0"/>
                      <a:t>)</a:t>
                    </a:r>
                    <a:endParaRPr lang="zh-TW" altLang="en-US" sz="1400" dirty="0"/>
                  </a:p>
                  <a:p>
                    <a:endParaRPr lang="zh-TW" altLang="en-US" sz="1400" dirty="0">
                      <a:latin typeface="微軟正黑體" panose="020B0604030504040204" pitchFamily="34" charset="-120"/>
                      <a:ea typeface="微軟正黑體" panose="020B0604030504040204" pitchFamily="34" charset="-120"/>
                    </a:endParaRPr>
                  </a:p>
                </p:txBody>
              </p:sp>
              <p:sp>
                <p:nvSpPr>
                  <p:cNvPr id="61" name="文字方塊 60"/>
                  <p:cNvSpPr txBox="1"/>
                  <p:nvPr/>
                </p:nvSpPr>
                <p:spPr>
                  <a:xfrm>
                    <a:off x="8279523" y="3099358"/>
                    <a:ext cx="2073499" cy="1057885"/>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存活</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未履約</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p:txBody>
              </p:sp>
              <p:sp>
                <p:nvSpPr>
                  <p:cNvPr id="62" name="文字方塊 61"/>
                  <p:cNvSpPr txBox="1"/>
                  <p:nvPr/>
                </p:nvSpPr>
                <p:spPr>
                  <a:xfrm>
                    <a:off x="5758805" y="5074417"/>
                    <a:ext cx="2966907" cy="489988"/>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存活 </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履約</a:t>
                    </a:r>
                    <a:r>
                      <a:rPr lang="en-US" altLang="zh-TW" sz="1400" dirty="0" smtClean="0">
                        <a:latin typeface="微軟正黑體" panose="020B0604030504040204" pitchFamily="34" charset="-120"/>
                        <a:ea typeface="微軟正黑體" panose="020B0604030504040204" pitchFamily="34" charset="-120"/>
                      </a:rPr>
                      <a:t>)</a:t>
                    </a:r>
                    <a:endParaRPr lang="zh-TW" altLang="en-US" sz="1400" dirty="0">
                      <a:latin typeface="微軟正黑體" panose="020B0604030504040204" pitchFamily="34" charset="-120"/>
                      <a:ea typeface="微軟正黑體" panose="020B0604030504040204" pitchFamily="34" charset="-120"/>
                    </a:endParaRPr>
                  </a:p>
                </p:txBody>
              </p:sp>
              <p:sp>
                <p:nvSpPr>
                  <p:cNvPr id="63" name="矩形 62"/>
                  <p:cNvSpPr/>
                  <p:nvPr/>
                </p:nvSpPr>
                <p:spPr>
                  <a:xfrm>
                    <a:off x="6970218" y="1627503"/>
                    <a:ext cx="1922041" cy="2364685"/>
                  </a:xfrm>
                  <a:prstGeom prst="rect">
                    <a:avLst/>
                  </a:prstGeom>
                </p:spPr>
                <p:txBody>
                  <a:bodyPr wrap="square">
                    <a:spAutoFit/>
                  </a:bodyPr>
                  <a:lstStyle/>
                  <a:p>
                    <a:r>
                      <a:rPr lang="zh-TW" altLang="en-US" sz="1400" dirty="0" smtClean="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全拿 </a:t>
                    </a:r>
                    <a:r>
                      <a:rPr lang="en-US" altLang="zh-TW" sz="1400" dirty="0" smtClean="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部份</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t>(</a:t>
                    </a:r>
                    <a:r>
                      <a:rPr lang="zh-TW" altLang="en-US" sz="1400" dirty="0" smtClean="0"/>
                      <a:t>未</a:t>
                    </a:r>
                    <a:r>
                      <a:rPr lang="zh-TW" altLang="en-US" sz="1400" dirty="0"/>
                      <a:t>履約</a:t>
                    </a:r>
                    <a:r>
                      <a:rPr lang="en-US" altLang="zh-TW" sz="1400" dirty="0"/>
                      <a:t>)</a:t>
                    </a:r>
                    <a:endParaRPr lang="zh-TW" altLang="en-US" sz="1400" dirty="0"/>
                  </a:p>
                  <a:p>
                    <a:endParaRPr lang="zh-TW" altLang="en-US" sz="1400" dirty="0">
                      <a:latin typeface="微軟正黑體" panose="020B0604030504040204" pitchFamily="34" charset="-120"/>
                      <a:ea typeface="微軟正黑體" panose="020B0604030504040204" pitchFamily="34" charset="-120"/>
                    </a:endParaRPr>
                  </a:p>
                </p:txBody>
              </p:sp>
            </p:grpSp>
            <p:sp>
              <p:nvSpPr>
                <p:cNvPr id="58" name="文字方塊 57"/>
                <p:cNvSpPr txBox="1"/>
                <p:nvPr/>
              </p:nvSpPr>
              <p:spPr>
                <a:xfrm>
                  <a:off x="1313655" y="5090316"/>
                  <a:ext cx="2094569" cy="832977"/>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履約</a:t>
                  </a:r>
                  <a:r>
                    <a:rPr lang="en-US" altLang="zh-TW" sz="1400" dirty="0" smtClean="0">
                      <a:latin typeface="微軟正黑體" panose="020B0604030504040204" pitchFamily="34" charset="-120"/>
                      <a:ea typeface="微軟正黑體" panose="020B0604030504040204" pitchFamily="34" charset="-120"/>
                    </a:rPr>
                    <a:t>)</a:t>
                  </a:r>
                </a:p>
                <a:p>
                  <a:r>
                    <a:rPr lang="zh-TW" altLang="en-US" sz="1400" dirty="0" smtClean="0">
                      <a:latin typeface="微軟正黑體" panose="020B0604030504040204" pitchFamily="34" charset="-120"/>
                      <a:ea typeface="微軟正黑體" panose="020B0604030504040204" pitchFamily="34" charset="-120"/>
                    </a:rPr>
                    <a:t>不足支付</a:t>
                  </a:r>
                  <a:endParaRPr lang="zh-TW" altLang="en-US" sz="1400" dirty="0">
                    <a:latin typeface="微軟正黑體" panose="020B0604030504040204" pitchFamily="34" charset="-120"/>
                    <a:ea typeface="微軟正黑體" panose="020B0604030504040204" pitchFamily="34" charset="-120"/>
                  </a:endParaRPr>
                </a:p>
              </p:txBody>
            </p:sp>
          </p:grpSp>
          <p:sp>
            <p:nvSpPr>
              <p:cNvPr id="56" name="矩形 55"/>
              <p:cNvSpPr/>
              <p:nvPr/>
            </p:nvSpPr>
            <p:spPr>
              <a:xfrm>
                <a:off x="2822149" y="4586510"/>
                <a:ext cx="6095998" cy="794248"/>
              </a:xfrm>
              <a:prstGeom prst="rect">
                <a:avLst/>
              </a:prstGeom>
            </p:spPr>
            <p:txBody>
              <a:bodyPr>
                <a:spAutoFit/>
              </a:bodyPr>
              <a:lstStyle/>
              <a:p>
                <a:r>
                  <a:rPr lang="zh-TW" altLang="en-US" sz="1400" dirty="0">
                    <a:latin typeface="微軟正黑體" panose="020B0604030504040204" pitchFamily="34" charset="-120"/>
                    <a:ea typeface="微軟正黑體" panose="020B0604030504040204" pitchFamily="34" charset="-120"/>
                  </a:rPr>
                  <a:t>破產 </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a:latin typeface="微軟正黑體" panose="020B0604030504040204" pitchFamily="34" charset="-120"/>
                    <a:ea typeface="微軟正黑體" panose="020B0604030504040204" pitchFamily="34" charset="-120"/>
                  </a:rPr>
                  <a:t>部份</a:t>
                </a:r>
                <a:endParaRPr lang="en-US" altLang="zh-TW" sz="1400" dirty="0">
                  <a:latin typeface="微軟正黑體" panose="020B0604030504040204" pitchFamily="34" charset="-120"/>
                  <a:ea typeface="微軟正黑體" panose="020B0604030504040204" pitchFamily="34" charset="-120"/>
                </a:endParaRPr>
              </a:p>
              <a:p>
                <a:r>
                  <a:rPr lang="en-US" altLang="zh-TW" sz="1400" dirty="0">
                    <a:latin typeface="微軟正黑體" panose="020B0604030504040204" pitchFamily="34" charset="-120"/>
                    <a:ea typeface="微軟正黑體" panose="020B0604030504040204" pitchFamily="34" charset="-120"/>
                  </a:rPr>
                  <a:t>GB</a:t>
                </a:r>
                <a:r>
                  <a:rPr lang="zh-TW" altLang="en-US" sz="1400" dirty="0" smtClean="0">
                    <a:latin typeface="微軟正黑體" panose="020B0604030504040204" pitchFamily="34" charset="-120"/>
                    <a:ea typeface="微軟正黑體" panose="020B0604030504040204" pitchFamily="34" charset="-120"/>
                  </a:rPr>
                  <a:t>無</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t>履約</a:t>
                </a:r>
                <a:r>
                  <a:rPr lang="en-US" altLang="zh-TW" sz="1400" dirty="0"/>
                  <a:t>)</a:t>
                </a:r>
                <a:endParaRPr lang="zh-TW" altLang="en-US" sz="1400" dirty="0"/>
              </a:p>
            </p:txBody>
          </p:sp>
        </p:grpSp>
        <p:cxnSp>
          <p:nvCxnSpPr>
            <p:cNvPr id="84" name="直線接點 83"/>
            <p:cNvCxnSpPr/>
            <p:nvPr/>
          </p:nvCxnSpPr>
          <p:spPr>
            <a:xfrm>
              <a:off x="3194221" y="5079561"/>
              <a:ext cx="456" cy="205683"/>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grpSp>
      <p:sp>
        <p:nvSpPr>
          <p:cNvPr id="86" name="向右箭號 85">
            <a:hlinkClick r:id="rId18" action="ppaction://hlinksldjump"/>
          </p:cNvPr>
          <p:cNvSpPr/>
          <p:nvPr/>
        </p:nvSpPr>
        <p:spPr>
          <a:xfrm>
            <a:off x="1853294" y="1679203"/>
            <a:ext cx="244699" cy="2316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7262826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4247" y="93233"/>
            <a:ext cx="10515600" cy="754219"/>
          </a:xfrm>
        </p:spPr>
        <p:txBody>
          <a:bodyPr>
            <a:normAutofit/>
          </a:bodyPr>
          <a:lstStyle/>
          <a:p>
            <a:r>
              <a:rPr lang="zh-TW" altLang="en-US" sz="2000" dirty="0">
                <a:latin typeface="微軟正黑體" panose="020B0604030504040204" pitchFamily="34" charset="-120"/>
                <a:ea typeface="微軟正黑體" panose="020B0604030504040204" pitchFamily="34" charset="-120"/>
              </a:rPr>
              <a:t>積</a:t>
            </a:r>
            <a:r>
              <a:rPr lang="zh-TW" altLang="en-US" sz="2000" dirty="0" smtClean="0">
                <a:latin typeface="微軟正黑體" panose="020B0604030504040204" pitchFamily="34" charset="-120"/>
                <a:ea typeface="微軟正黑體" panose="020B0604030504040204" pitchFamily="34" charset="-120"/>
              </a:rPr>
              <a:t>分區域</a:t>
            </a:r>
            <a:r>
              <a:rPr lang="en-US" altLang="zh-TW" sz="2000" dirty="0" smtClean="0">
                <a:latin typeface="微軟正黑體" panose="020B0604030504040204" pitchFamily="34" charset="-120"/>
                <a:ea typeface="微軟正黑體" panose="020B0604030504040204" pitchFamily="34" charset="-120"/>
              </a:rPr>
              <a:t>(</a:t>
            </a:r>
            <a:r>
              <a:rPr lang="en-US" altLang="zh-TW" sz="2000" dirty="0" smtClean="0">
                <a:latin typeface="Cambria Math" panose="02040503050406030204" pitchFamily="18" charset="0"/>
              </a:rPr>
              <a:t>condition1)</a:t>
            </a:r>
            <a:endParaRPr lang="zh-TW" altLang="en-US" sz="2000" dirty="0">
              <a:latin typeface="微軟正黑體" panose="020B0604030504040204" pitchFamily="34" charset="-120"/>
              <a:ea typeface="微軟正黑體" panose="020B0604030504040204" pitchFamily="34" charset="-12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03563" y="257161"/>
                <a:ext cx="12877809" cy="7477051"/>
              </a:xfrm>
            </p:spPr>
            <p:txBody>
              <a:bodyPr>
                <a:normAutofit/>
              </a:bodyPr>
              <a:lstStyle/>
              <a:p>
                <a:pPr marL="0" indent="0">
                  <a:lnSpc>
                    <a:spcPct val="150000"/>
                  </a:lnSpc>
                  <a:buNone/>
                </a:pPr>
                <a14:m>
                  <m:oMathPara xmlns:m="http://schemas.openxmlformats.org/officeDocument/2006/math">
                    <m:oMathParaPr>
                      <m:jc m:val="left"/>
                    </m:oMathParaPr>
                    <m:oMath xmlns:m="http://schemas.openxmlformats.org/officeDocument/2006/math">
                      <m:acc>
                        <m:accPr>
                          <m:chr m:val="̃"/>
                          <m:ctrlPr>
                            <a:rPr lang="en-US" altLang="zh-TW" sz="1600" i="1" smtClean="0">
                              <a:solidFill>
                                <a:schemeClr val="tx1"/>
                              </a:solidFill>
                              <a:latin typeface="Cambria Math" panose="02040503050406030204" pitchFamily="18" charset="0"/>
                            </a:rPr>
                          </m:ctrlPr>
                        </m:accPr>
                        <m:e>
                          <m:r>
                            <a:rPr lang="en-US" altLang="zh-TW" sz="1600" i="1">
                              <a:solidFill>
                                <a:schemeClr val="tx1"/>
                              </a:solidFill>
                              <a:latin typeface="Cambria Math" panose="02040503050406030204" pitchFamily="18" charset="0"/>
                            </a:rPr>
                            <m:t>𝐸</m:t>
                          </m:r>
                        </m:e>
                      </m:acc>
                      <m:r>
                        <a:rPr lang="en-US" altLang="zh-TW" sz="1600" i="1">
                          <a:solidFill>
                            <a:schemeClr val="tx1"/>
                          </a:solidFill>
                          <a:latin typeface="Cambria Math" panose="02040503050406030204" pitchFamily="18" charset="0"/>
                        </a:rPr>
                        <m:t>{</m:t>
                      </m:r>
                      <m:r>
                        <a:rPr lang="en-US" altLang="zh-TW" sz="1600" b="0" i="1" smtClean="0">
                          <a:solidFill>
                            <a:schemeClr val="tx1"/>
                          </a:solidFill>
                          <a:latin typeface="Cambria Math" panose="02040503050406030204" pitchFamily="18" charset="0"/>
                        </a:rPr>
                        <m:t>𝑔</m:t>
                      </m:r>
                      <m:r>
                        <a:rPr lang="en-US" altLang="zh-TW" sz="1600" b="0" i="1" smtClean="0">
                          <a:solidFill>
                            <a:schemeClr val="tx1"/>
                          </a:solidFill>
                          <a:latin typeface="Cambria Math" panose="02040503050406030204" pitchFamily="18" charset="0"/>
                          <a:ea typeface="Cambria Math" panose="02040503050406030204" pitchFamily="18" charset="0"/>
                        </a:rPr>
                        <m:t>∙</m:t>
                      </m:r>
                      <m:sSub>
                        <m:sSubPr>
                          <m:ctrlPr>
                            <a:rPr lang="en-US" altLang="zh-TW" sz="1600" i="1">
                              <a:solidFill>
                                <a:schemeClr val="tx1"/>
                              </a:solidFill>
                              <a:latin typeface="Cambria Math" panose="02040503050406030204" pitchFamily="18" charset="0"/>
                              <a:ea typeface="Cambria Math" panose="02040503050406030204" pitchFamily="18" charset="0"/>
                            </a:rPr>
                          </m:ctrlPr>
                        </m:sSubPr>
                        <m:e>
                          <m:r>
                            <a:rPr lang="en-US" altLang="zh-TW" sz="1600" i="1">
                              <a:solidFill>
                                <a:schemeClr val="tx1"/>
                              </a:solidFill>
                              <a:latin typeface="Cambria Math" panose="02040503050406030204" pitchFamily="18" charset="0"/>
                              <a:ea typeface="Cambria Math" panose="02040503050406030204" pitchFamily="18" charset="0"/>
                            </a:rPr>
                            <m:t>𝐼</m:t>
                          </m:r>
                        </m:e>
                        <m:sub>
                          <m:d>
                            <m:dPr>
                              <m:begChr m:val="{"/>
                              <m:endChr m:val="}"/>
                              <m:ctrlPr>
                                <a:rPr lang="en-US" altLang="zh-TW" sz="1600" i="1">
                                  <a:solidFill>
                                    <a:schemeClr val="tx1"/>
                                  </a:solidFill>
                                  <a:latin typeface="Cambria Math" panose="02040503050406030204" pitchFamily="18" charset="0"/>
                                  <a:ea typeface="Cambria Math" panose="02040503050406030204" pitchFamily="18" charset="0"/>
                                </a:rPr>
                              </m:ctrlPr>
                            </m:dPr>
                            <m:e>
                              <m:r>
                                <a:rPr lang="zh-TW" altLang="en-US" sz="1600" i="1">
                                  <a:solidFill>
                                    <a:schemeClr val="tx1"/>
                                  </a:solidFill>
                                  <a:latin typeface="Cambria Math" panose="02040503050406030204" pitchFamily="18" charset="0"/>
                                  <a:ea typeface="Cambria Math" panose="02040503050406030204" pitchFamily="18" charset="0"/>
                                </a:rPr>
                                <m:t>存活 未履約</m:t>
                              </m:r>
                            </m:e>
                          </m:d>
                        </m:sub>
                      </m:sSub>
                      <m:r>
                        <a:rPr lang="en-US" altLang="zh-TW" sz="1600" i="1">
                          <a:solidFill>
                            <a:schemeClr val="tx1"/>
                          </a:solidFill>
                          <a:latin typeface="Cambria Math" panose="02040503050406030204" pitchFamily="18" charset="0"/>
                          <a:ea typeface="Cambria Math" panose="02040503050406030204" pitchFamily="18" charset="0"/>
                        </a:rPr>
                        <m:t>}</m:t>
                      </m:r>
                      <m:r>
                        <a:rPr lang="en-US" altLang="zh-TW" sz="1600" i="1" dirty="0" smtClean="0">
                          <a:solidFill>
                            <a:schemeClr val="tx1"/>
                          </a:solidFill>
                          <a:latin typeface="Cambria Math" panose="02040503050406030204" pitchFamily="18" charset="0"/>
                        </a:rPr>
                        <m:t>=</m:t>
                      </m:r>
                      <m:nary>
                        <m:naryPr>
                          <m:ctrlPr>
                            <a:rPr lang="en-US" altLang="zh-TW" sz="1600" i="1" dirty="0" smtClean="0">
                              <a:solidFill>
                                <a:schemeClr val="tx1"/>
                              </a:solidFill>
                              <a:latin typeface="Cambria Math" panose="02040503050406030204" pitchFamily="18" charset="0"/>
                            </a:rPr>
                          </m:ctrlPr>
                        </m:naryPr>
                        <m:sub>
                          <m:sSub>
                            <m:sSubPr>
                              <m:ctrlPr>
                                <a:rPr lang="en-US" altLang="zh-TW" sz="1600" i="1" dirty="0" smtClean="0">
                                  <a:solidFill>
                                    <a:schemeClr val="tx1"/>
                                  </a:solidFill>
                                  <a:latin typeface="Cambria Math" panose="02040503050406030204" pitchFamily="18" charset="0"/>
                                </a:rPr>
                              </m:ctrlPr>
                            </m:sSubPr>
                            <m:e>
                              <m:r>
                                <a:rPr lang="en-US" altLang="zh-TW" sz="1600" b="0" i="1" dirty="0" smtClean="0">
                                  <a:solidFill>
                                    <a:schemeClr val="tx1"/>
                                  </a:solidFill>
                                  <a:latin typeface="Cambria Math" panose="02040503050406030204" pitchFamily="18" charset="0"/>
                                </a:rPr>
                                <m:t>𝑑</m:t>
                              </m:r>
                            </m:e>
                            <m:sub>
                              <m:r>
                                <a:rPr lang="en-US" altLang="zh-TW" sz="1600" b="0" i="1" dirty="0" smtClean="0">
                                  <a:solidFill>
                                    <a:schemeClr val="tx1"/>
                                  </a:solidFill>
                                  <a:latin typeface="Cambria Math" panose="02040503050406030204" pitchFamily="18" charset="0"/>
                                </a:rPr>
                                <m:t>2</m:t>
                              </m:r>
                            </m:sub>
                          </m:sSub>
                        </m:sub>
                        <m:sup>
                          <m:r>
                            <a:rPr lang="en-US" altLang="zh-TW" sz="1600" i="1" dirty="0" smtClean="0">
                              <a:solidFill>
                                <a:schemeClr val="tx1"/>
                              </a:solidFill>
                              <a:latin typeface="Cambria Math" panose="02040503050406030204" pitchFamily="18" charset="0"/>
                              <a:ea typeface="Cambria Math" panose="02040503050406030204" pitchFamily="18" charset="0"/>
                            </a:rPr>
                            <m:t>∞</m:t>
                          </m:r>
                        </m:sup>
                        <m:e>
                          <m:nary>
                            <m:naryPr>
                              <m:ctrlPr>
                                <a:rPr lang="en-US" altLang="zh-TW" sz="1600" i="1" dirty="0" smtClean="0">
                                  <a:solidFill>
                                    <a:schemeClr val="tx1"/>
                                  </a:solidFill>
                                  <a:latin typeface="Cambria Math" panose="02040503050406030204" pitchFamily="18" charset="0"/>
                                </a:rPr>
                              </m:ctrlPr>
                            </m:naryPr>
                            <m:sub>
                              <m:r>
                                <m:rPr>
                                  <m:brk m:alnAt="23"/>
                                </m:rPr>
                                <a:rPr lang="en-US" altLang="zh-TW" sz="1600" b="0" i="1" dirty="0" smtClean="0">
                                  <a:solidFill>
                                    <a:schemeClr val="tx1"/>
                                  </a:solidFill>
                                  <a:latin typeface="Cambria Math" panose="02040503050406030204" pitchFamily="18" charset="0"/>
                                </a:rPr>
                                <m:t>0</m:t>
                              </m:r>
                            </m:sub>
                            <m:sup>
                              <m:sSub>
                                <m:sSubPr>
                                  <m:ctrlPr>
                                    <a:rPr lang="en-US" altLang="zh-TW" sz="1600" i="1" dirty="0" smtClean="0">
                                      <a:solidFill>
                                        <a:schemeClr val="tx1"/>
                                      </a:solidFill>
                                      <a:latin typeface="Cambria Math" panose="02040503050406030204" pitchFamily="18" charset="0"/>
                                    </a:rPr>
                                  </m:ctrlPr>
                                </m:sSubPr>
                                <m:e>
                                  <m:r>
                                    <a:rPr lang="en-US" altLang="zh-TW" sz="1600" b="0" i="1" dirty="0" smtClean="0">
                                      <a:solidFill>
                                        <a:schemeClr val="tx1"/>
                                      </a:solidFill>
                                      <a:latin typeface="Cambria Math" panose="02040503050406030204" pitchFamily="18" charset="0"/>
                                    </a:rPr>
                                    <m:t>𝑑</m:t>
                                  </m:r>
                                </m:e>
                                <m:sub>
                                  <m:r>
                                    <a:rPr lang="en-US" altLang="zh-TW" sz="1600" b="0" i="1" dirty="0" smtClean="0">
                                      <a:solidFill>
                                        <a:schemeClr val="tx1"/>
                                      </a:solidFill>
                                      <a:latin typeface="Cambria Math" panose="02040503050406030204" pitchFamily="18" charset="0"/>
                                    </a:rPr>
                                    <m:t>1</m:t>
                                  </m:r>
                                </m:sub>
                              </m:sSub>
                            </m:sup>
                            <m:e>
                              <m:r>
                                <a:rPr lang="en-US" altLang="zh-TW" sz="1600" i="1" dirty="0">
                                  <a:solidFill>
                                    <a:schemeClr val="tx1"/>
                                  </a:solidFill>
                                  <a:latin typeface="Cambria Math" panose="02040503050406030204" pitchFamily="18" charset="0"/>
                                </a:rPr>
                                <m:t>𝑔</m:t>
                              </m:r>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𝑓</m:t>
                                  </m:r>
                                </m:e>
                                <m:sub>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𝐵</m:t>
                                      </m:r>
                                    </m:e>
                                    <m:sub>
                                      <m:r>
                                        <a:rPr lang="en-US" altLang="zh-TW" sz="1600" i="1" dirty="0">
                                          <a:solidFill>
                                            <a:schemeClr val="tx1"/>
                                          </a:solidFill>
                                          <a:latin typeface="Cambria Math" panose="02040503050406030204" pitchFamily="18" charset="0"/>
                                          <a:ea typeface="Cambria Math" panose="02040503050406030204" pitchFamily="18" charset="0"/>
                                        </a:rPr>
                                        <m:t>1</m:t>
                                      </m:r>
                                    </m:sub>
                                  </m:sSub>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𝐵</m:t>
                                      </m:r>
                                    </m:e>
                                    <m:sub>
                                      <m:r>
                                        <a:rPr lang="en-US" altLang="zh-TW" sz="1600" i="1" dirty="0">
                                          <a:solidFill>
                                            <a:schemeClr val="tx1"/>
                                          </a:solidFill>
                                          <a:latin typeface="Cambria Math" panose="02040503050406030204" pitchFamily="18" charset="0"/>
                                          <a:ea typeface="Cambria Math" panose="02040503050406030204" pitchFamily="18" charset="0"/>
                                        </a:rPr>
                                        <m:t>2</m:t>
                                      </m:r>
                                    </m:sub>
                                  </m:sSub>
                                </m:sub>
                              </m:sSub>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1</m:t>
                                  </m:r>
                                </m:sub>
                              </m:sSub>
                              <m:r>
                                <a:rPr lang="en-US" altLang="zh-TW" sz="1600" i="1">
                                  <a:solidFill>
                                    <a:schemeClr val="tx1"/>
                                  </a:solidFill>
                                  <a:latin typeface="Cambria Math" panose="02040503050406030204" pitchFamily="18" charset="0"/>
                                </a:rPr>
                                <m:t>,</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2</m:t>
                                  </m:r>
                                </m:sub>
                              </m:sSub>
                              <m:r>
                                <a:rPr lang="en-US" altLang="zh-TW" sz="1600" i="1">
                                  <a:solidFill>
                                    <a:schemeClr val="tx1"/>
                                  </a:solidFill>
                                  <a:latin typeface="Cambria Math" panose="02040503050406030204" pitchFamily="18" charset="0"/>
                                </a:rPr>
                                <m:t>)</m:t>
                              </m:r>
                              <m:r>
                                <a:rPr lang="en-US" altLang="zh-TW" sz="1600" i="1" dirty="0">
                                  <a:solidFill>
                                    <a:schemeClr val="tx1"/>
                                  </a:solidFill>
                                  <a:latin typeface="Cambria Math" panose="02040503050406030204" pitchFamily="18" charset="0"/>
                                </a:rPr>
                                <m:t>𝑑</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2</m:t>
                                  </m:r>
                                </m:sub>
                              </m:sSub>
                              <m:r>
                                <a:rPr lang="en-US" altLang="zh-TW" sz="1600" i="1" dirty="0">
                                  <a:solidFill>
                                    <a:schemeClr val="tx1"/>
                                  </a:solidFill>
                                  <a:latin typeface="Cambria Math" panose="02040503050406030204" pitchFamily="18" charset="0"/>
                                </a:rPr>
                                <m:t>𝑑</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b="0" i="1" smtClean="0">
                                      <a:solidFill>
                                        <a:schemeClr val="tx1"/>
                                      </a:solidFill>
                                      <a:latin typeface="Cambria Math" panose="02040503050406030204" pitchFamily="18" charset="0"/>
                                    </a:rPr>
                                    <m:t>1</m:t>
                                  </m:r>
                                </m:sub>
                              </m:sSub>
                            </m:e>
                          </m:nary>
                        </m:e>
                      </m:nary>
                    </m:oMath>
                  </m:oMathPara>
                </a14:m>
                <a:endParaRPr lang="en-US" altLang="zh-TW" sz="1600" dirty="0" smtClean="0">
                  <a:solidFill>
                    <a:schemeClr val="tx1"/>
                  </a:solidFill>
                </a:endParaRPr>
              </a:p>
              <a:p>
                <a:pPr marL="0" indent="0">
                  <a:lnSpc>
                    <a:spcPct val="150000"/>
                  </a:lnSpc>
                  <a:buNone/>
                </a:pPr>
                <a14:m>
                  <m:oMathPara xmlns:m="http://schemas.openxmlformats.org/officeDocument/2006/math">
                    <m:oMathParaPr>
                      <m:jc m:val="left"/>
                    </m:oMathParaPr>
                    <m:oMath xmlns:m="http://schemas.openxmlformats.org/officeDocument/2006/math">
                      <m:acc>
                        <m:accPr>
                          <m:chr m:val="̃"/>
                          <m:ctrlPr>
                            <a:rPr lang="en-US" altLang="zh-TW" sz="1600" i="1">
                              <a:solidFill>
                                <a:schemeClr val="tx1"/>
                              </a:solidFill>
                              <a:latin typeface="Cambria Math" panose="02040503050406030204" pitchFamily="18" charset="0"/>
                            </a:rPr>
                          </m:ctrlPr>
                        </m:accPr>
                        <m:e>
                          <m:r>
                            <a:rPr lang="en-US" altLang="zh-TW" sz="1600" i="1">
                              <a:solidFill>
                                <a:schemeClr val="tx1"/>
                              </a:solidFill>
                              <a:latin typeface="Cambria Math" panose="02040503050406030204" pitchFamily="18" charset="0"/>
                            </a:rPr>
                            <m:t>𝐸</m:t>
                          </m:r>
                        </m:e>
                      </m:acc>
                      <m:r>
                        <a:rPr lang="en-US" altLang="zh-TW" sz="1600" i="1">
                          <a:solidFill>
                            <a:schemeClr val="tx1"/>
                          </a:solidFill>
                          <a:latin typeface="Cambria Math" panose="02040503050406030204" pitchFamily="18" charset="0"/>
                        </a:rPr>
                        <m:t>{</m:t>
                      </m:r>
                      <m:sSub>
                        <m:sSubPr>
                          <m:ctrlPr>
                            <a:rPr lang="en-US" altLang="zh-TW" sz="1600" i="1">
                              <a:solidFill>
                                <a:schemeClr val="tx1"/>
                              </a:solidFill>
                              <a:latin typeface="Cambria Math" panose="02040503050406030204" pitchFamily="18" charset="0"/>
                              <a:ea typeface="Cambria Math" panose="02040503050406030204" pitchFamily="18" charset="0"/>
                            </a:rPr>
                          </m:ctrlPr>
                        </m:sSubPr>
                        <m:e>
                          <m:r>
                            <a:rPr lang="en-US" altLang="zh-TW" sz="1600" i="1">
                              <a:solidFill>
                                <a:schemeClr val="tx1"/>
                              </a:solidFill>
                              <a:latin typeface="Cambria Math" panose="02040503050406030204" pitchFamily="18" charset="0"/>
                            </a:rPr>
                            <m:t>𝑔</m:t>
                          </m:r>
                          <m:r>
                            <a:rPr lang="en-US" altLang="zh-TW" sz="1600" i="1">
                              <a:solidFill>
                                <a:schemeClr val="tx1"/>
                              </a:solidFill>
                              <a:latin typeface="Cambria Math" panose="02040503050406030204" pitchFamily="18" charset="0"/>
                              <a:ea typeface="Cambria Math" panose="02040503050406030204" pitchFamily="18" charset="0"/>
                            </a:rPr>
                            <m:t>∙</m:t>
                          </m:r>
                          <m:r>
                            <a:rPr lang="en-US" altLang="zh-TW" sz="1600" i="1">
                              <a:solidFill>
                                <a:schemeClr val="tx1"/>
                              </a:solidFill>
                              <a:latin typeface="Cambria Math" panose="02040503050406030204" pitchFamily="18" charset="0"/>
                              <a:ea typeface="Cambria Math" panose="02040503050406030204" pitchFamily="18" charset="0"/>
                            </a:rPr>
                            <m:t>𝐼</m:t>
                          </m:r>
                        </m:e>
                        <m:sub>
                          <m:d>
                            <m:dPr>
                              <m:begChr m:val="{"/>
                              <m:endChr m:val="}"/>
                              <m:ctrlPr>
                                <a:rPr lang="en-US" altLang="zh-TW" sz="1600" i="1">
                                  <a:solidFill>
                                    <a:schemeClr val="tx1"/>
                                  </a:solidFill>
                                  <a:latin typeface="Cambria Math" panose="02040503050406030204" pitchFamily="18" charset="0"/>
                                  <a:ea typeface="Cambria Math" panose="02040503050406030204" pitchFamily="18" charset="0"/>
                                </a:rPr>
                              </m:ctrlPr>
                            </m:dPr>
                            <m:e>
                              <m:r>
                                <a:rPr lang="zh-TW" altLang="en-US" sz="1600" i="1">
                                  <a:solidFill>
                                    <a:schemeClr val="tx1"/>
                                  </a:solidFill>
                                  <a:latin typeface="Cambria Math" panose="02040503050406030204" pitchFamily="18" charset="0"/>
                                  <a:ea typeface="Cambria Math" panose="02040503050406030204" pitchFamily="18" charset="0"/>
                                </a:rPr>
                                <m:t>存活 </m:t>
                              </m:r>
                              <m:r>
                                <a:rPr lang="en-US" altLang="zh-TW" sz="1600" b="0" i="1" smtClean="0">
                                  <a:solidFill>
                                    <a:schemeClr val="tx1"/>
                                  </a:solidFill>
                                  <a:latin typeface="Cambria Math" panose="02040503050406030204" pitchFamily="18" charset="0"/>
                                  <a:ea typeface="Cambria Math" panose="02040503050406030204" pitchFamily="18" charset="0"/>
                                </a:rPr>
                                <m:t>𝑂𝑝𝑡𝑖𝑜𝑛</m:t>
                              </m:r>
                              <m:r>
                                <a:rPr lang="zh-TW" altLang="en-US" sz="1600" i="1">
                                  <a:solidFill>
                                    <a:schemeClr val="tx1"/>
                                  </a:solidFill>
                                  <a:latin typeface="Cambria Math" panose="02040503050406030204" pitchFamily="18" charset="0"/>
                                  <a:ea typeface="Cambria Math" panose="02040503050406030204" pitchFamily="18" charset="0"/>
                                </a:rPr>
                                <m:t>履約</m:t>
                              </m:r>
                            </m:e>
                          </m:d>
                        </m:sub>
                      </m:sSub>
                      <m:r>
                        <a:rPr lang="en-US" altLang="zh-TW" sz="1600" b="0" i="1" smtClean="0">
                          <a:solidFill>
                            <a:schemeClr val="tx1"/>
                          </a:solidFill>
                          <a:latin typeface="Cambria Math" panose="02040503050406030204" pitchFamily="18" charset="0"/>
                          <a:ea typeface="Cambria Math" panose="02040503050406030204" pitchFamily="18" charset="0"/>
                        </a:rPr>
                        <m:t>}</m:t>
                      </m:r>
                      <m:r>
                        <a:rPr lang="en-US" altLang="zh-TW" sz="1600" i="1" dirty="0">
                          <a:solidFill>
                            <a:schemeClr val="tx1"/>
                          </a:solidFill>
                          <a:latin typeface="Cambria Math" panose="02040503050406030204" pitchFamily="18" charset="0"/>
                        </a:rPr>
                        <m:t>=</m:t>
                      </m:r>
                      <m:nary>
                        <m:naryPr>
                          <m:ctrlPr>
                            <a:rPr lang="en-US" altLang="zh-TW" sz="1600" i="1" dirty="0">
                              <a:solidFill>
                                <a:schemeClr val="tx1"/>
                              </a:solidFill>
                              <a:latin typeface="Cambria Math" panose="02040503050406030204" pitchFamily="18" charset="0"/>
                            </a:rPr>
                          </m:ctrlPr>
                        </m:naryPr>
                        <m:sub>
                          <m:sSub>
                            <m:sSubPr>
                              <m:ctrlPr>
                                <a:rPr lang="en-US" altLang="zh-TW" sz="1600" i="1" dirty="0">
                                  <a:solidFill>
                                    <a:schemeClr val="tx1"/>
                                  </a:solidFill>
                                  <a:latin typeface="Cambria Math" panose="02040503050406030204" pitchFamily="18" charset="0"/>
                                </a:rPr>
                              </m:ctrlPr>
                            </m:sSubPr>
                            <m:e>
                              <m:r>
                                <a:rPr lang="en-US" altLang="zh-TW" sz="1600" i="1" dirty="0">
                                  <a:solidFill>
                                    <a:schemeClr val="tx1"/>
                                  </a:solidFill>
                                  <a:latin typeface="Cambria Math" panose="02040503050406030204" pitchFamily="18" charset="0"/>
                                </a:rPr>
                                <m:t>𝑑</m:t>
                              </m:r>
                            </m:e>
                            <m:sub>
                              <m:r>
                                <a:rPr lang="en-US" altLang="zh-TW" sz="1600" i="1" dirty="0">
                                  <a:solidFill>
                                    <a:schemeClr val="tx1"/>
                                  </a:solidFill>
                                  <a:latin typeface="Cambria Math" panose="02040503050406030204" pitchFamily="18" charset="0"/>
                                </a:rPr>
                                <m:t>2</m:t>
                              </m:r>
                            </m:sub>
                          </m:sSub>
                        </m:sub>
                        <m:sup>
                          <m:r>
                            <a:rPr lang="en-US" altLang="zh-TW" sz="1600" i="1" dirty="0">
                              <a:solidFill>
                                <a:schemeClr val="tx1"/>
                              </a:solidFill>
                              <a:latin typeface="Cambria Math" panose="02040503050406030204" pitchFamily="18" charset="0"/>
                              <a:ea typeface="Cambria Math" panose="02040503050406030204" pitchFamily="18" charset="0"/>
                            </a:rPr>
                            <m:t>∞</m:t>
                          </m:r>
                        </m:sup>
                        <m:e>
                          <m:nary>
                            <m:naryPr>
                              <m:ctrlPr>
                                <a:rPr lang="en-US" altLang="zh-TW" sz="1600" i="1" dirty="0">
                                  <a:solidFill>
                                    <a:schemeClr val="tx1"/>
                                  </a:solidFill>
                                  <a:latin typeface="Cambria Math" panose="02040503050406030204" pitchFamily="18" charset="0"/>
                                </a:rPr>
                              </m:ctrlPr>
                            </m:naryPr>
                            <m:sub>
                              <m:r>
                                <a:rPr lang="en-US" altLang="zh-TW" sz="1600" b="0" i="1" dirty="0" smtClean="0">
                                  <a:solidFill>
                                    <a:schemeClr val="tx1"/>
                                  </a:solidFill>
                                  <a:latin typeface="Cambria Math" panose="02040503050406030204" pitchFamily="18" charset="0"/>
                                </a:rPr>
                                <m:t>−</m:t>
                              </m:r>
                              <m:r>
                                <a:rPr lang="en-US" altLang="zh-TW" sz="1600" b="0" i="1" dirty="0" smtClean="0">
                                  <a:solidFill>
                                    <a:schemeClr val="tx1"/>
                                  </a:solidFill>
                                  <a:latin typeface="Cambria Math" panose="02040503050406030204" pitchFamily="18" charset="0"/>
                                  <a:ea typeface="Cambria Math" panose="02040503050406030204" pitchFamily="18" charset="0"/>
                                </a:rPr>
                                <m:t>∞</m:t>
                              </m:r>
                            </m:sub>
                            <m:sup>
                              <m:r>
                                <a:rPr lang="en-US" altLang="zh-TW" sz="1600" b="0" i="1" dirty="0" smtClean="0">
                                  <a:solidFill>
                                    <a:schemeClr val="tx1"/>
                                  </a:solidFill>
                                  <a:latin typeface="Cambria Math" panose="02040503050406030204" pitchFamily="18" charset="0"/>
                                </a:rPr>
                                <m:t>0</m:t>
                              </m:r>
                            </m:sup>
                            <m:e>
                              <m:r>
                                <a:rPr lang="en-US" altLang="zh-TW" sz="1600" i="1" dirty="0">
                                  <a:solidFill>
                                    <a:schemeClr val="tx1"/>
                                  </a:solidFill>
                                  <a:latin typeface="Cambria Math" panose="02040503050406030204" pitchFamily="18" charset="0"/>
                                </a:rPr>
                                <m:t>𝑔</m:t>
                              </m:r>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𝑓</m:t>
                                  </m:r>
                                </m:e>
                                <m:sub>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𝐵</m:t>
                                      </m:r>
                                    </m:e>
                                    <m:sub>
                                      <m:r>
                                        <a:rPr lang="en-US" altLang="zh-TW" sz="1600" i="1" dirty="0">
                                          <a:solidFill>
                                            <a:schemeClr val="tx1"/>
                                          </a:solidFill>
                                          <a:latin typeface="Cambria Math" panose="02040503050406030204" pitchFamily="18" charset="0"/>
                                          <a:ea typeface="Cambria Math" panose="02040503050406030204" pitchFamily="18" charset="0"/>
                                        </a:rPr>
                                        <m:t>1</m:t>
                                      </m:r>
                                    </m:sub>
                                  </m:sSub>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𝐵</m:t>
                                      </m:r>
                                    </m:e>
                                    <m:sub>
                                      <m:r>
                                        <a:rPr lang="en-US" altLang="zh-TW" sz="1600" i="1" dirty="0">
                                          <a:solidFill>
                                            <a:schemeClr val="tx1"/>
                                          </a:solidFill>
                                          <a:latin typeface="Cambria Math" panose="02040503050406030204" pitchFamily="18" charset="0"/>
                                          <a:ea typeface="Cambria Math" panose="02040503050406030204" pitchFamily="18" charset="0"/>
                                        </a:rPr>
                                        <m:t>2</m:t>
                                      </m:r>
                                    </m:sub>
                                  </m:sSub>
                                </m:sub>
                              </m:sSub>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1</m:t>
                                  </m:r>
                                </m:sub>
                              </m:sSub>
                              <m:r>
                                <a:rPr lang="en-US" altLang="zh-TW" sz="1600" i="1">
                                  <a:solidFill>
                                    <a:schemeClr val="tx1"/>
                                  </a:solidFill>
                                  <a:latin typeface="Cambria Math" panose="02040503050406030204" pitchFamily="18" charset="0"/>
                                </a:rPr>
                                <m:t>,</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2</m:t>
                                  </m:r>
                                </m:sub>
                              </m:sSub>
                              <m:r>
                                <a:rPr lang="en-US" altLang="zh-TW" sz="1600" i="1">
                                  <a:solidFill>
                                    <a:schemeClr val="tx1"/>
                                  </a:solidFill>
                                  <a:latin typeface="Cambria Math" panose="02040503050406030204" pitchFamily="18" charset="0"/>
                                </a:rPr>
                                <m:t>)</m:t>
                              </m:r>
                              <m:r>
                                <a:rPr lang="en-US" altLang="zh-TW" sz="1600" i="1" dirty="0">
                                  <a:solidFill>
                                    <a:schemeClr val="tx1"/>
                                  </a:solidFill>
                                  <a:latin typeface="Cambria Math" panose="02040503050406030204" pitchFamily="18" charset="0"/>
                                </a:rPr>
                                <m:t>𝑑</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2</m:t>
                                  </m:r>
                                </m:sub>
                              </m:sSub>
                              <m:r>
                                <a:rPr lang="en-US" altLang="zh-TW" sz="1600" i="1" dirty="0">
                                  <a:solidFill>
                                    <a:schemeClr val="tx1"/>
                                  </a:solidFill>
                                  <a:latin typeface="Cambria Math" panose="02040503050406030204" pitchFamily="18" charset="0"/>
                                </a:rPr>
                                <m:t>𝑑</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1</m:t>
                                  </m:r>
                                </m:sub>
                              </m:sSub>
                            </m:e>
                          </m:nary>
                        </m:e>
                      </m:nary>
                    </m:oMath>
                  </m:oMathPara>
                </a14:m>
                <a:endParaRPr lang="en-US" altLang="zh-TW" sz="1600" dirty="0" smtClean="0">
                  <a:solidFill>
                    <a:schemeClr val="tx1"/>
                  </a:solidFill>
                </a:endParaRPr>
              </a:p>
              <a:p>
                <a:pPr marL="0" indent="0">
                  <a:lnSpc>
                    <a:spcPct val="150000"/>
                  </a:lnSpc>
                  <a:buNone/>
                </a:pPr>
                <a14:m>
                  <m:oMathPara xmlns:m="http://schemas.openxmlformats.org/officeDocument/2006/math">
                    <m:oMathParaPr>
                      <m:jc m:val="left"/>
                    </m:oMathParaPr>
                    <m:oMath xmlns:m="http://schemas.openxmlformats.org/officeDocument/2006/math">
                      <m:acc>
                        <m:accPr>
                          <m:chr m:val="̃"/>
                          <m:ctrlPr>
                            <a:rPr lang="en-US" altLang="zh-TW" sz="1600" i="1">
                              <a:solidFill>
                                <a:schemeClr val="tx1"/>
                              </a:solidFill>
                              <a:latin typeface="Cambria Math" panose="02040503050406030204" pitchFamily="18" charset="0"/>
                            </a:rPr>
                          </m:ctrlPr>
                        </m:accPr>
                        <m:e>
                          <m:r>
                            <a:rPr lang="en-US" altLang="zh-TW" sz="1600" i="1">
                              <a:solidFill>
                                <a:schemeClr val="tx1"/>
                              </a:solidFill>
                              <a:latin typeface="Cambria Math" panose="02040503050406030204" pitchFamily="18" charset="0"/>
                            </a:rPr>
                            <m:t>𝐸</m:t>
                          </m:r>
                          <m:r>
                            <a:rPr lang="zh-TW" altLang="en-US" sz="1600" i="1">
                              <a:solidFill>
                                <a:schemeClr val="tx1"/>
                              </a:solidFill>
                              <a:latin typeface="Cambria Math" panose="02040503050406030204" pitchFamily="18" charset="0"/>
                            </a:rPr>
                            <m:t> </m:t>
                          </m:r>
                        </m:e>
                      </m:acc>
                      <m:r>
                        <a:rPr lang="en-US" altLang="zh-TW" sz="1600" b="0" i="1" smtClean="0">
                          <a:solidFill>
                            <a:schemeClr val="tx1"/>
                          </a:solidFill>
                          <a:latin typeface="Cambria Math" panose="02040503050406030204" pitchFamily="18" charset="0"/>
                        </a:rPr>
                        <m:t>{</m:t>
                      </m:r>
                      <m:sSub>
                        <m:sSubPr>
                          <m:ctrlPr>
                            <a:rPr lang="en-US" altLang="zh-TW" sz="1600" i="1">
                              <a:solidFill>
                                <a:schemeClr val="tx1"/>
                              </a:solidFill>
                              <a:latin typeface="Cambria Math" panose="02040503050406030204" pitchFamily="18" charset="0"/>
                              <a:ea typeface="Cambria Math" panose="02040503050406030204" pitchFamily="18" charset="0"/>
                            </a:rPr>
                          </m:ctrlPr>
                        </m:sSubPr>
                        <m:e>
                          <m:r>
                            <a:rPr lang="en-US" altLang="zh-TW" sz="1600" i="1">
                              <a:solidFill>
                                <a:schemeClr val="tx1"/>
                              </a:solidFill>
                              <a:latin typeface="Cambria Math" panose="02040503050406030204" pitchFamily="18" charset="0"/>
                            </a:rPr>
                            <m:t>𝑔</m:t>
                          </m:r>
                          <m:r>
                            <a:rPr lang="en-US" altLang="zh-TW" sz="1600" i="1">
                              <a:solidFill>
                                <a:schemeClr val="tx1"/>
                              </a:solidFill>
                              <a:latin typeface="Cambria Math" panose="02040503050406030204" pitchFamily="18" charset="0"/>
                              <a:ea typeface="Cambria Math" panose="02040503050406030204" pitchFamily="18" charset="0"/>
                            </a:rPr>
                            <m:t>∙</m:t>
                          </m:r>
                          <m:r>
                            <a:rPr lang="en-US" altLang="zh-TW" sz="1600" i="1">
                              <a:solidFill>
                                <a:schemeClr val="tx1"/>
                              </a:solidFill>
                              <a:latin typeface="Cambria Math" panose="02040503050406030204" pitchFamily="18" charset="0"/>
                              <a:ea typeface="Cambria Math" panose="02040503050406030204" pitchFamily="18" charset="0"/>
                            </a:rPr>
                            <m:t>𝐼</m:t>
                          </m:r>
                        </m:e>
                        <m:sub>
                          <m:d>
                            <m:dPr>
                              <m:begChr m:val="{"/>
                              <m:endChr m:val="}"/>
                              <m:ctrlPr>
                                <a:rPr lang="en-US" altLang="zh-TW" sz="1600" i="1">
                                  <a:solidFill>
                                    <a:schemeClr val="tx1"/>
                                  </a:solidFill>
                                  <a:latin typeface="Cambria Math" panose="02040503050406030204" pitchFamily="18" charset="0"/>
                                  <a:ea typeface="Cambria Math" panose="02040503050406030204" pitchFamily="18" charset="0"/>
                                </a:rPr>
                              </m:ctrlPr>
                            </m:dPr>
                            <m:e>
                              <m:r>
                                <a:rPr lang="zh-TW" altLang="en-US" sz="1600" i="1">
                                  <a:solidFill>
                                    <a:schemeClr val="tx1"/>
                                  </a:solidFill>
                                  <a:latin typeface="Cambria Math" panose="02040503050406030204" pitchFamily="18" charset="0"/>
                                  <a:ea typeface="Cambria Math" panose="02040503050406030204" pitchFamily="18" charset="0"/>
                                </a:rPr>
                                <m:t>破產</m:t>
                              </m:r>
                              <m:r>
                                <a:rPr lang="en-US" altLang="zh-TW" sz="1600" i="1">
                                  <a:solidFill>
                                    <a:schemeClr val="tx1"/>
                                  </a:solidFill>
                                  <a:latin typeface="Cambria Math" panose="02040503050406030204" pitchFamily="18" charset="0"/>
                                  <a:ea typeface="Cambria Math" panose="02040503050406030204" pitchFamily="18" charset="0"/>
                                </a:rPr>
                                <m:t> </m:t>
                              </m:r>
                              <m:r>
                                <a:rPr lang="zh-TW" altLang="en-US" sz="1600" i="1">
                                  <a:solidFill>
                                    <a:schemeClr val="tx1"/>
                                  </a:solidFill>
                                  <a:latin typeface="Cambria Math" panose="02040503050406030204" pitchFamily="18" charset="0"/>
                                  <a:ea typeface="Cambria Math" panose="02040503050406030204" pitchFamily="18" charset="0"/>
                                </a:rPr>
                                <m:t>未履約</m:t>
                              </m:r>
                              <m:r>
                                <a:rPr lang="en-US" altLang="zh-TW" sz="1600" i="1">
                                  <a:solidFill>
                                    <a:schemeClr val="tx1"/>
                                  </a:solidFill>
                                  <a:latin typeface="Cambria Math" panose="02040503050406030204" pitchFamily="18" charset="0"/>
                                  <a:ea typeface="Cambria Math" panose="02040503050406030204" pitchFamily="18" charset="0"/>
                                </a:rPr>
                                <m:t> </m:t>
                              </m:r>
                              <m:r>
                                <a:rPr lang="en-US" altLang="zh-TW" sz="1600" i="1">
                                  <a:solidFill>
                                    <a:schemeClr val="tx1"/>
                                  </a:solidFill>
                                  <a:latin typeface="Cambria Math" panose="02040503050406030204" pitchFamily="18" charset="0"/>
                                  <a:ea typeface="Cambria Math" panose="02040503050406030204" pitchFamily="18" charset="0"/>
                                </a:rPr>
                                <m:t>𝑆𝐵</m:t>
                              </m:r>
                              <m:r>
                                <a:rPr lang="zh-TW" altLang="en-US" sz="1600" i="1">
                                  <a:solidFill>
                                    <a:schemeClr val="tx1"/>
                                  </a:solidFill>
                                  <a:latin typeface="Cambria Math" panose="02040503050406030204" pitchFamily="18" charset="0"/>
                                  <a:ea typeface="Cambria Math" panose="02040503050406030204" pitchFamily="18" charset="0"/>
                                </a:rPr>
                                <m:t>全拿</m:t>
                              </m:r>
                              <m:r>
                                <a:rPr lang="en-US" altLang="zh-TW" sz="1600" i="1">
                                  <a:solidFill>
                                    <a:schemeClr val="tx1"/>
                                  </a:solidFill>
                                  <a:latin typeface="Cambria Math" panose="02040503050406030204" pitchFamily="18" charset="0"/>
                                  <a:ea typeface="Cambria Math" panose="02040503050406030204" pitchFamily="18" charset="0"/>
                                </a:rPr>
                                <m:t>𝐺𝐵</m:t>
                              </m:r>
                              <m:r>
                                <a:rPr lang="zh-TW" altLang="en-US" sz="1600" i="1">
                                  <a:solidFill>
                                    <a:schemeClr val="tx1"/>
                                  </a:solidFill>
                                  <a:latin typeface="Cambria Math" panose="02040503050406030204" pitchFamily="18" charset="0"/>
                                  <a:ea typeface="Cambria Math" panose="02040503050406030204" pitchFamily="18" charset="0"/>
                                </a:rPr>
                                <m:t>拿部分</m:t>
                              </m:r>
                              <m:r>
                                <a:rPr lang="en-US" altLang="zh-TW" sz="1600" i="1">
                                  <a:solidFill>
                                    <a:schemeClr val="tx1"/>
                                  </a:solidFill>
                                  <a:latin typeface="Cambria Math" panose="02040503050406030204" pitchFamily="18" charset="0"/>
                                  <a:ea typeface="Cambria Math" panose="02040503050406030204" pitchFamily="18" charset="0"/>
                                </a:rPr>
                                <m:t> </m:t>
                              </m:r>
                            </m:e>
                          </m:d>
                        </m:sub>
                      </m:sSub>
                      <m:r>
                        <a:rPr lang="en-US" altLang="zh-TW" sz="1600" b="0" i="1" smtClean="0">
                          <a:solidFill>
                            <a:schemeClr val="tx1"/>
                          </a:solidFill>
                          <a:latin typeface="Cambria Math" panose="02040503050406030204" pitchFamily="18" charset="0"/>
                          <a:ea typeface="Cambria Math" panose="02040503050406030204" pitchFamily="18" charset="0"/>
                        </a:rPr>
                        <m:t>}</m:t>
                      </m:r>
                      <m:r>
                        <a:rPr lang="en-US" altLang="zh-TW" sz="1600" i="1" dirty="0">
                          <a:solidFill>
                            <a:schemeClr val="tx1"/>
                          </a:solidFill>
                          <a:latin typeface="Cambria Math" panose="02040503050406030204" pitchFamily="18" charset="0"/>
                        </a:rPr>
                        <m:t>=</m:t>
                      </m:r>
                    </m:oMath>
                  </m:oMathPara>
                </a14:m>
                <a:endParaRPr lang="en-US" altLang="zh-TW" sz="1600" i="1" dirty="0" smtClean="0">
                  <a:solidFill>
                    <a:schemeClr val="tx1"/>
                  </a:solidFill>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nary>
                        <m:naryPr>
                          <m:ctrlPr>
                            <a:rPr lang="en-US" altLang="zh-TW" sz="1600" i="1" dirty="0">
                              <a:solidFill>
                                <a:schemeClr val="tx1"/>
                              </a:solidFill>
                              <a:latin typeface="Cambria Math" panose="02040503050406030204" pitchFamily="18" charset="0"/>
                            </a:rPr>
                          </m:ctrlPr>
                        </m:naryPr>
                        <m:sub>
                          <m:sSub>
                            <m:sSubPr>
                              <m:ctrlPr>
                                <a:rPr lang="en-US" altLang="zh-TW" sz="1600" i="1" dirty="0">
                                  <a:solidFill>
                                    <a:schemeClr val="tx1"/>
                                  </a:solidFill>
                                  <a:latin typeface="Cambria Math" panose="02040503050406030204" pitchFamily="18" charset="0"/>
                                </a:rPr>
                              </m:ctrlPr>
                            </m:sSubPr>
                            <m:e>
                              <m:r>
                                <a:rPr lang="en-US" altLang="zh-TW" sz="1600" i="1" dirty="0">
                                  <a:solidFill>
                                    <a:schemeClr val="tx1"/>
                                  </a:solidFill>
                                  <a:latin typeface="Cambria Math" panose="02040503050406030204" pitchFamily="18" charset="0"/>
                                </a:rPr>
                                <m:t>𝑑</m:t>
                              </m:r>
                            </m:e>
                            <m:sub>
                              <m:r>
                                <a:rPr lang="en-US" altLang="zh-TW" sz="1600" b="0" i="1" dirty="0" smtClean="0">
                                  <a:solidFill>
                                    <a:schemeClr val="tx1"/>
                                  </a:solidFill>
                                  <a:latin typeface="Cambria Math" panose="02040503050406030204" pitchFamily="18" charset="0"/>
                                </a:rPr>
                                <m:t>3</m:t>
                              </m:r>
                            </m:sub>
                          </m:sSub>
                        </m:sub>
                        <m:sup>
                          <m:r>
                            <a:rPr lang="en-US" altLang="zh-TW" sz="1600" i="1" dirty="0">
                              <a:solidFill>
                                <a:schemeClr val="tx1"/>
                              </a:solidFill>
                              <a:latin typeface="Cambria Math" panose="02040503050406030204" pitchFamily="18" charset="0"/>
                              <a:ea typeface="Cambria Math" panose="02040503050406030204" pitchFamily="18" charset="0"/>
                            </a:rPr>
                            <m:t>∞</m:t>
                          </m:r>
                        </m:sup>
                        <m:e>
                          <m:nary>
                            <m:naryPr>
                              <m:ctrlPr>
                                <a:rPr lang="en-US" altLang="zh-TW" sz="1600" i="1" dirty="0">
                                  <a:solidFill>
                                    <a:schemeClr val="tx1"/>
                                  </a:solidFill>
                                  <a:latin typeface="Cambria Math" panose="02040503050406030204" pitchFamily="18" charset="0"/>
                                </a:rPr>
                              </m:ctrlPr>
                            </m:naryPr>
                            <m:sub>
                              <m:r>
                                <m:rPr>
                                  <m:brk m:alnAt="23"/>
                                </m:rPr>
                                <a:rPr lang="en-US" altLang="zh-TW" sz="1600" i="1" dirty="0">
                                  <a:solidFill>
                                    <a:schemeClr val="tx1"/>
                                  </a:solidFill>
                                  <a:latin typeface="Cambria Math" panose="02040503050406030204" pitchFamily="18" charset="0"/>
                                </a:rPr>
                                <m:t>0</m:t>
                              </m:r>
                            </m:sub>
                            <m:sup>
                              <m:r>
                                <a:rPr lang="en-US" altLang="zh-TW" sz="1600" b="0" i="1" dirty="0" smtClean="0">
                                  <a:solidFill>
                                    <a:schemeClr val="tx1"/>
                                  </a:solidFill>
                                  <a:latin typeface="Cambria Math" panose="02040503050406030204" pitchFamily="18" charset="0"/>
                                  <a:ea typeface="Cambria Math" panose="02040503050406030204" pitchFamily="18" charset="0"/>
                                </a:rPr>
                                <m:t>∞</m:t>
                              </m:r>
                            </m:sup>
                            <m:e>
                              <m:r>
                                <a:rPr lang="en-US" altLang="zh-TW" sz="1600" i="1" dirty="0">
                                  <a:solidFill>
                                    <a:schemeClr val="tx1"/>
                                  </a:solidFill>
                                  <a:latin typeface="Cambria Math" panose="02040503050406030204" pitchFamily="18" charset="0"/>
                                </a:rPr>
                                <m:t>𝑔</m:t>
                              </m:r>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𝑓</m:t>
                                  </m:r>
                                </m:e>
                                <m:sub>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𝐵</m:t>
                                      </m:r>
                                    </m:e>
                                    <m:sub>
                                      <m:r>
                                        <a:rPr lang="en-US" altLang="zh-TW" sz="1600" i="1" dirty="0">
                                          <a:solidFill>
                                            <a:schemeClr val="tx1"/>
                                          </a:solidFill>
                                          <a:latin typeface="Cambria Math" panose="02040503050406030204" pitchFamily="18" charset="0"/>
                                          <a:ea typeface="Cambria Math" panose="02040503050406030204" pitchFamily="18" charset="0"/>
                                        </a:rPr>
                                        <m:t>1</m:t>
                                      </m:r>
                                    </m:sub>
                                  </m:sSub>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𝐵</m:t>
                                      </m:r>
                                    </m:e>
                                    <m:sub>
                                      <m:r>
                                        <a:rPr lang="en-US" altLang="zh-TW" sz="1600" i="1" dirty="0">
                                          <a:solidFill>
                                            <a:schemeClr val="tx1"/>
                                          </a:solidFill>
                                          <a:latin typeface="Cambria Math" panose="02040503050406030204" pitchFamily="18" charset="0"/>
                                          <a:ea typeface="Cambria Math" panose="02040503050406030204" pitchFamily="18" charset="0"/>
                                        </a:rPr>
                                        <m:t>2</m:t>
                                      </m:r>
                                    </m:sub>
                                  </m:sSub>
                                </m:sub>
                              </m:sSub>
                              <m:d>
                                <m:dPr>
                                  <m:ctrlPr>
                                    <a:rPr lang="en-US" altLang="zh-TW" sz="1600" i="1" dirty="0">
                                      <a:solidFill>
                                        <a:schemeClr val="tx1"/>
                                      </a:solidFill>
                                      <a:latin typeface="Cambria Math" panose="02040503050406030204" pitchFamily="18" charset="0"/>
                                      <a:ea typeface="Cambria Math" panose="02040503050406030204" pitchFamily="18" charset="0"/>
                                    </a:rPr>
                                  </m:ctrlPr>
                                </m:dPr>
                                <m:e>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1</m:t>
                                      </m:r>
                                    </m:sub>
                                  </m:sSub>
                                  <m:r>
                                    <a:rPr lang="en-US" altLang="zh-TW" sz="1600" i="1">
                                      <a:solidFill>
                                        <a:schemeClr val="tx1"/>
                                      </a:solidFill>
                                      <a:latin typeface="Cambria Math" panose="02040503050406030204" pitchFamily="18" charset="0"/>
                                    </a:rPr>
                                    <m:t>,</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2</m:t>
                                      </m:r>
                                    </m:sub>
                                  </m:sSub>
                                </m:e>
                              </m:d>
                              <m:r>
                                <a:rPr lang="en-US" altLang="zh-TW" sz="1600" i="1" dirty="0">
                                  <a:solidFill>
                                    <a:schemeClr val="tx1"/>
                                  </a:solidFill>
                                  <a:latin typeface="Cambria Math" panose="02040503050406030204" pitchFamily="18" charset="0"/>
                                </a:rPr>
                                <m:t>𝑑</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2</m:t>
                                  </m:r>
                                </m:sub>
                              </m:sSub>
                              <m:r>
                                <a:rPr lang="en-US" altLang="zh-TW" sz="1600" i="1" dirty="0">
                                  <a:solidFill>
                                    <a:schemeClr val="tx1"/>
                                  </a:solidFill>
                                  <a:latin typeface="Cambria Math" panose="02040503050406030204" pitchFamily="18" charset="0"/>
                                </a:rPr>
                                <m:t>𝑑</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1</m:t>
                                  </m:r>
                                </m:sub>
                              </m:sSub>
                            </m:e>
                          </m:nary>
                        </m:e>
                      </m:nary>
                      <m:r>
                        <a:rPr lang="en-US" altLang="zh-TW" sz="1600" b="0" i="1" smtClean="0">
                          <a:solidFill>
                            <a:schemeClr val="tx1"/>
                          </a:solidFill>
                          <a:latin typeface="Cambria Math" panose="02040503050406030204" pitchFamily="18" charset="0"/>
                        </a:rPr>
                        <m:t>−</m:t>
                      </m:r>
                      <m:acc>
                        <m:accPr>
                          <m:chr m:val="̃"/>
                          <m:ctrlPr>
                            <a:rPr lang="en-US" altLang="zh-TW" sz="1600" i="1">
                              <a:solidFill>
                                <a:schemeClr val="tx1"/>
                              </a:solidFill>
                              <a:latin typeface="Cambria Math" panose="02040503050406030204" pitchFamily="18" charset="0"/>
                            </a:rPr>
                          </m:ctrlPr>
                        </m:accPr>
                        <m:e>
                          <m:r>
                            <a:rPr lang="en-US" altLang="zh-TW" sz="1600" i="1">
                              <a:solidFill>
                                <a:schemeClr val="tx1"/>
                              </a:solidFill>
                              <a:latin typeface="Cambria Math" panose="02040503050406030204" pitchFamily="18" charset="0"/>
                            </a:rPr>
                            <m:t>𝐸</m:t>
                          </m:r>
                        </m:e>
                      </m:acc>
                      <m:r>
                        <a:rPr lang="en-US" altLang="zh-TW" sz="1600" i="1">
                          <a:solidFill>
                            <a:schemeClr val="tx1"/>
                          </a:solidFill>
                          <a:latin typeface="Cambria Math" panose="02040503050406030204" pitchFamily="18" charset="0"/>
                        </a:rPr>
                        <m:t>{</m:t>
                      </m:r>
                      <m:r>
                        <a:rPr lang="en-US" altLang="zh-TW" sz="1600" i="1">
                          <a:solidFill>
                            <a:schemeClr val="tx1"/>
                          </a:solidFill>
                          <a:latin typeface="Cambria Math" panose="02040503050406030204" pitchFamily="18" charset="0"/>
                        </a:rPr>
                        <m:t>𝑔</m:t>
                      </m:r>
                      <m:r>
                        <a:rPr lang="en-US" altLang="zh-TW" sz="1600" i="1">
                          <a:solidFill>
                            <a:schemeClr val="tx1"/>
                          </a:solidFill>
                          <a:latin typeface="Cambria Math" panose="02040503050406030204" pitchFamily="18" charset="0"/>
                          <a:ea typeface="Cambria Math" panose="02040503050406030204" pitchFamily="18" charset="0"/>
                        </a:rPr>
                        <m:t>∙</m:t>
                      </m:r>
                      <m:sSub>
                        <m:sSubPr>
                          <m:ctrlPr>
                            <a:rPr lang="en-US" altLang="zh-TW" sz="1600" i="1">
                              <a:solidFill>
                                <a:schemeClr val="tx1"/>
                              </a:solidFill>
                              <a:latin typeface="Cambria Math" panose="02040503050406030204" pitchFamily="18" charset="0"/>
                              <a:ea typeface="Cambria Math" panose="02040503050406030204" pitchFamily="18" charset="0"/>
                            </a:rPr>
                          </m:ctrlPr>
                        </m:sSubPr>
                        <m:e>
                          <m:r>
                            <a:rPr lang="en-US" altLang="zh-TW" sz="1600" i="1">
                              <a:solidFill>
                                <a:schemeClr val="tx1"/>
                              </a:solidFill>
                              <a:latin typeface="Cambria Math" panose="02040503050406030204" pitchFamily="18" charset="0"/>
                              <a:ea typeface="Cambria Math" panose="02040503050406030204" pitchFamily="18" charset="0"/>
                            </a:rPr>
                            <m:t>𝐼</m:t>
                          </m:r>
                        </m:e>
                        <m:sub>
                          <m:d>
                            <m:dPr>
                              <m:begChr m:val="{"/>
                              <m:endChr m:val="}"/>
                              <m:ctrlPr>
                                <a:rPr lang="en-US" altLang="zh-TW" sz="1600" i="1">
                                  <a:solidFill>
                                    <a:schemeClr val="tx1"/>
                                  </a:solidFill>
                                  <a:latin typeface="Cambria Math" panose="02040503050406030204" pitchFamily="18" charset="0"/>
                                  <a:ea typeface="Cambria Math" panose="02040503050406030204" pitchFamily="18" charset="0"/>
                                </a:rPr>
                              </m:ctrlPr>
                            </m:dPr>
                            <m:e>
                              <m:r>
                                <a:rPr lang="zh-TW" altLang="en-US" sz="1600" i="1">
                                  <a:solidFill>
                                    <a:schemeClr val="tx1"/>
                                  </a:solidFill>
                                  <a:latin typeface="Cambria Math" panose="02040503050406030204" pitchFamily="18" charset="0"/>
                                  <a:ea typeface="Cambria Math" panose="02040503050406030204" pitchFamily="18" charset="0"/>
                                </a:rPr>
                                <m:t>存活 未履約</m:t>
                              </m:r>
                            </m:e>
                          </m:d>
                        </m:sub>
                      </m:sSub>
                      <m:r>
                        <a:rPr lang="en-US" altLang="zh-TW" sz="1600" i="1">
                          <a:solidFill>
                            <a:schemeClr val="tx1"/>
                          </a:solidFill>
                          <a:latin typeface="Cambria Math" panose="02040503050406030204" pitchFamily="18" charset="0"/>
                          <a:ea typeface="Cambria Math" panose="02040503050406030204" pitchFamily="18" charset="0"/>
                        </a:rPr>
                        <m:t>}</m:t>
                      </m:r>
                    </m:oMath>
                  </m:oMathPara>
                </a14:m>
                <a:endParaRPr lang="en-US" altLang="zh-TW" sz="1600" i="1" dirty="0" smtClean="0">
                  <a:solidFill>
                    <a:schemeClr val="tx1"/>
                  </a:solidFill>
                </a:endParaRPr>
              </a:p>
              <a:p>
                <a:pPr marL="0" indent="0">
                  <a:lnSpc>
                    <a:spcPct val="150000"/>
                  </a:lnSpc>
                  <a:buNone/>
                </a:pPr>
                <a14:m>
                  <m:oMathPara xmlns:m="http://schemas.openxmlformats.org/officeDocument/2006/math">
                    <m:oMathParaPr>
                      <m:jc m:val="left"/>
                    </m:oMathParaPr>
                    <m:oMath xmlns:m="http://schemas.openxmlformats.org/officeDocument/2006/math">
                      <m:acc>
                        <m:accPr>
                          <m:chr m:val="̃"/>
                          <m:ctrlPr>
                            <a:rPr lang="en-US" altLang="zh-TW" sz="1600" i="1">
                              <a:solidFill>
                                <a:schemeClr val="tx1"/>
                              </a:solidFill>
                              <a:latin typeface="Cambria Math" panose="02040503050406030204" pitchFamily="18" charset="0"/>
                            </a:rPr>
                          </m:ctrlPr>
                        </m:accPr>
                        <m:e>
                          <m:r>
                            <a:rPr lang="en-US" altLang="zh-TW" sz="1600" i="1">
                              <a:solidFill>
                                <a:schemeClr val="tx1"/>
                              </a:solidFill>
                              <a:latin typeface="Cambria Math" panose="02040503050406030204" pitchFamily="18" charset="0"/>
                            </a:rPr>
                            <m:t>𝐸</m:t>
                          </m:r>
                          <m:r>
                            <a:rPr lang="zh-TW" altLang="en-US" sz="1600" i="1">
                              <a:solidFill>
                                <a:schemeClr val="tx1"/>
                              </a:solidFill>
                              <a:latin typeface="Cambria Math" panose="02040503050406030204" pitchFamily="18" charset="0"/>
                            </a:rPr>
                            <m:t> </m:t>
                          </m:r>
                        </m:e>
                      </m:acc>
                      <m:r>
                        <a:rPr lang="en-US" altLang="zh-TW" sz="1600" i="1">
                          <a:solidFill>
                            <a:schemeClr val="tx1"/>
                          </a:solidFill>
                          <a:latin typeface="Cambria Math" panose="02040503050406030204" pitchFamily="18" charset="0"/>
                        </a:rPr>
                        <m:t>{</m:t>
                      </m:r>
                      <m:sSub>
                        <m:sSubPr>
                          <m:ctrlPr>
                            <a:rPr lang="en-US" altLang="zh-TW" sz="1600" i="1">
                              <a:solidFill>
                                <a:schemeClr val="tx1"/>
                              </a:solidFill>
                              <a:latin typeface="Cambria Math" panose="02040503050406030204" pitchFamily="18" charset="0"/>
                              <a:ea typeface="Cambria Math" panose="02040503050406030204" pitchFamily="18" charset="0"/>
                            </a:rPr>
                          </m:ctrlPr>
                        </m:sSubPr>
                        <m:e>
                          <m:r>
                            <a:rPr lang="en-US" altLang="zh-TW" sz="1600" i="1">
                              <a:solidFill>
                                <a:schemeClr val="tx1"/>
                              </a:solidFill>
                              <a:latin typeface="Cambria Math" panose="02040503050406030204" pitchFamily="18" charset="0"/>
                            </a:rPr>
                            <m:t>𝑔</m:t>
                          </m:r>
                          <m:r>
                            <a:rPr lang="en-US" altLang="zh-TW" sz="1600" i="1">
                              <a:solidFill>
                                <a:schemeClr val="tx1"/>
                              </a:solidFill>
                              <a:latin typeface="Cambria Math" panose="02040503050406030204" pitchFamily="18" charset="0"/>
                              <a:ea typeface="Cambria Math" panose="02040503050406030204" pitchFamily="18" charset="0"/>
                            </a:rPr>
                            <m:t>∙</m:t>
                          </m:r>
                          <m:r>
                            <a:rPr lang="en-US" altLang="zh-TW" sz="1600" i="1">
                              <a:solidFill>
                                <a:schemeClr val="tx1"/>
                              </a:solidFill>
                              <a:latin typeface="Cambria Math" panose="02040503050406030204" pitchFamily="18" charset="0"/>
                              <a:ea typeface="Cambria Math" panose="02040503050406030204" pitchFamily="18" charset="0"/>
                            </a:rPr>
                            <m:t>𝐼</m:t>
                          </m:r>
                        </m:e>
                        <m:sub>
                          <m:d>
                            <m:dPr>
                              <m:begChr m:val="{"/>
                              <m:endChr m:val="}"/>
                              <m:ctrlPr>
                                <a:rPr lang="en-US" altLang="zh-TW" sz="1600" i="1">
                                  <a:solidFill>
                                    <a:schemeClr val="tx1"/>
                                  </a:solidFill>
                                  <a:latin typeface="Cambria Math" panose="02040503050406030204" pitchFamily="18" charset="0"/>
                                  <a:ea typeface="Cambria Math" panose="02040503050406030204" pitchFamily="18" charset="0"/>
                                </a:rPr>
                              </m:ctrlPr>
                            </m:dPr>
                            <m:e>
                              <m:r>
                                <a:rPr lang="zh-TW" altLang="en-US" sz="1600" i="1">
                                  <a:solidFill>
                                    <a:schemeClr val="tx1"/>
                                  </a:solidFill>
                                  <a:latin typeface="Cambria Math" panose="02040503050406030204" pitchFamily="18" charset="0"/>
                                  <a:ea typeface="Cambria Math" panose="02040503050406030204" pitchFamily="18" charset="0"/>
                                </a:rPr>
                                <m:t>破產 履約</m:t>
                              </m:r>
                              <m:r>
                                <a:rPr lang="en-US" altLang="zh-TW" sz="1600" i="1">
                                  <a:solidFill>
                                    <a:schemeClr val="tx1"/>
                                  </a:solidFill>
                                  <a:latin typeface="Cambria Math" panose="02040503050406030204" pitchFamily="18" charset="0"/>
                                  <a:ea typeface="Cambria Math" panose="02040503050406030204" pitchFamily="18" charset="0"/>
                                </a:rPr>
                                <m:t> </m:t>
                              </m:r>
                              <m:r>
                                <a:rPr lang="en-US" altLang="zh-TW" sz="1600" i="1">
                                  <a:solidFill>
                                    <a:schemeClr val="tx1"/>
                                  </a:solidFill>
                                  <a:latin typeface="Cambria Math" panose="02040503050406030204" pitchFamily="18" charset="0"/>
                                  <a:ea typeface="Cambria Math" panose="02040503050406030204" pitchFamily="18" charset="0"/>
                                </a:rPr>
                                <m:t>𝑆𝐵</m:t>
                              </m:r>
                              <m:r>
                                <a:rPr lang="zh-TW" altLang="en-US" sz="1600" i="1">
                                  <a:solidFill>
                                    <a:schemeClr val="tx1"/>
                                  </a:solidFill>
                                  <a:latin typeface="Cambria Math" panose="02040503050406030204" pitchFamily="18" charset="0"/>
                                  <a:ea typeface="Cambria Math" panose="02040503050406030204" pitchFamily="18" charset="0"/>
                                </a:rPr>
                                <m:t>全拿</m:t>
                              </m:r>
                              <m:r>
                                <a:rPr lang="en-US" altLang="zh-TW" sz="1600" i="1">
                                  <a:solidFill>
                                    <a:schemeClr val="tx1"/>
                                  </a:solidFill>
                                  <a:latin typeface="Cambria Math" panose="02040503050406030204" pitchFamily="18" charset="0"/>
                                  <a:ea typeface="Cambria Math" panose="02040503050406030204" pitchFamily="18" charset="0"/>
                                </a:rPr>
                                <m:t>𝐺𝐵</m:t>
                              </m:r>
                              <m:r>
                                <a:rPr lang="zh-TW" altLang="en-US" sz="1600" i="1">
                                  <a:solidFill>
                                    <a:schemeClr val="tx1"/>
                                  </a:solidFill>
                                  <a:latin typeface="Cambria Math" panose="02040503050406030204" pitchFamily="18" charset="0"/>
                                  <a:ea typeface="Cambria Math" panose="02040503050406030204" pitchFamily="18" charset="0"/>
                                </a:rPr>
                                <m:t>拿部分</m:t>
                              </m:r>
                              <m:r>
                                <a:rPr lang="en-US" altLang="zh-TW" sz="1600" i="1">
                                  <a:solidFill>
                                    <a:schemeClr val="tx1"/>
                                  </a:solidFill>
                                  <a:latin typeface="Cambria Math" panose="02040503050406030204" pitchFamily="18" charset="0"/>
                                  <a:ea typeface="Cambria Math" panose="02040503050406030204" pitchFamily="18" charset="0"/>
                                </a:rPr>
                                <m:t> </m:t>
                              </m:r>
                            </m:e>
                          </m:d>
                        </m:sub>
                      </m:sSub>
                      <m:r>
                        <a:rPr lang="en-US" altLang="zh-TW" sz="1600" i="1">
                          <a:solidFill>
                            <a:schemeClr val="tx1"/>
                          </a:solidFill>
                          <a:latin typeface="Cambria Math" panose="02040503050406030204" pitchFamily="18" charset="0"/>
                          <a:ea typeface="Cambria Math" panose="02040503050406030204" pitchFamily="18" charset="0"/>
                        </a:rPr>
                        <m:t>}</m:t>
                      </m:r>
                      <m:r>
                        <a:rPr lang="en-US" altLang="zh-TW" sz="1600" i="1" dirty="0">
                          <a:solidFill>
                            <a:schemeClr val="tx1"/>
                          </a:solidFill>
                          <a:latin typeface="Cambria Math" panose="02040503050406030204" pitchFamily="18" charset="0"/>
                        </a:rPr>
                        <m:t>=</m:t>
                      </m:r>
                      <m:nary>
                        <m:naryPr>
                          <m:ctrlPr>
                            <a:rPr lang="en-US" altLang="zh-TW" sz="1600" i="1" dirty="0">
                              <a:solidFill>
                                <a:schemeClr val="tx1"/>
                              </a:solidFill>
                              <a:latin typeface="Cambria Math" panose="02040503050406030204" pitchFamily="18" charset="0"/>
                            </a:rPr>
                          </m:ctrlPr>
                        </m:naryPr>
                        <m:sub>
                          <m:sSub>
                            <m:sSubPr>
                              <m:ctrlPr>
                                <a:rPr lang="en-US" altLang="zh-TW" sz="1600" i="1" dirty="0">
                                  <a:solidFill>
                                    <a:schemeClr val="tx1"/>
                                  </a:solidFill>
                                  <a:latin typeface="Cambria Math" panose="02040503050406030204" pitchFamily="18" charset="0"/>
                                </a:rPr>
                              </m:ctrlPr>
                            </m:sSubPr>
                            <m:e>
                              <m:r>
                                <a:rPr lang="en-US" altLang="zh-TW" sz="1600" i="1" dirty="0">
                                  <a:solidFill>
                                    <a:schemeClr val="tx1"/>
                                  </a:solidFill>
                                  <a:latin typeface="Cambria Math" panose="02040503050406030204" pitchFamily="18" charset="0"/>
                                </a:rPr>
                                <m:t>𝑑</m:t>
                              </m:r>
                            </m:e>
                            <m:sub>
                              <m:r>
                                <a:rPr lang="en-US" altLang="zh-TW" sz="1600" b="0" i="1" dirty="0" smtClean="0">
                                  <a:solidFill>
                                    <a:schemeClr val="tx1"/>
                                  </a:solidFill>
                                  <a:latin typeface="Cambria Math" panose="02040503050406030204" pitchFamily="18" charset="0"/>
                                </a:rPr>
                                <m:t>3</m:t>
                              </m:r>
                            </m:sub>
                          </m:sSub>
                        </m:sub>
                        <m:sup>
                          <m:sSub>
                            <m:sSubPr>
                              <m:ctrlPr>
                                <a:rPr lang="en-US" altLang="zh-TW" sz="1600" i="1" dirty="0">
                                  <a:solidFill>
                                    <a:schemeClr val="tx1"/>
                                  </a:solidFill>
                                  <a:latin typeface="Cambria Math" panose="02040503050406030204" pitchFamily="18" charset="0"/>
                                </a:rPr>
                              </m:ctrlPr>
                            </m:sSubPr>
                            <m:e>
                              <m:r>
                                <a:rPr lang="en-US" altLang="zh-TW" sz="1600" i="1" dirty="0">
                                  <a:solidFill>
                                    <a:schemeClr val="tx1"/>
                                  </a:solidFill>
                                  <a:latin typeface="Cambria Math" panose="02040503050406030204" pitchFamily="18" charset="0"/>
                                </a:rPr>
                                <m:t>𝑑</m:t>
                              </m:r>
                            </m:e>
                            <m:sub>
                              <m:r>
                                <a:rPr lang="en-US" altLang="zh-TW" sz="1600" i="1" dirty="0">
                                  <a:solidFill>
                                    <a:schemeClr val="tx1"/>
                                  </a:solidFill>
                                  <a:latin typeface="Cambria Math" panose="02040503050406030204" pitchFamily="18" charset="0"/>
                                </a:rPr>
                                <m:t>2</m:t>
                              </m:r>
                            </m:sub>
                          </m:sSub>
                        </m:sup>
                        <m:e>
                          <m:nary>
                            <m:naryPr>
                              <m:ctrlPr>
                                <a:rPr lang="en-US" altLang="zh-TW" sz="1600" i="1" dirty="0">
                                  <a:solidFill>
                                    <a:schemeClr val="tx1"/>
                                  </a:solidFill>
                                  <a:latin typeface="Cambria Math" panose="02040503050406030204" pitchFamily="18" charset="0"/>
                                </a:rPr>
                              </m:ctrlPr>
                            </m:naryPr>
                            <m:sub>
                              <m:sSub>
                                <m:sSubPr>
                                  <m:ctrlPr>
                                    <a:rPr lang="en-US" altLang="zh-TW" sz="1600" i="1" dirty="0" smtClean="0">
                                      <a:solidFill>
                                        <a:schemeClr val="tx1"/>
                                      </a:solidFill>
                                      <a:latin typeface="Cambria Math" panose="02040503050406030204" pitchFamily="18" charset="0"/>
                                    </a:rPr>
                                  </m:ctrlPr>
                                </m:sSubPr>
                                <m:e>
                                  <m:r>
                                    <a:rPr lang="en-US" altLang="zh-TW" sz="1600" b="0" i="1" dirty="0" smtClean="0">
                                      <a:solidFill>
                                        <a:schemeClr val="tx1"/>
                                      </a:solidFill>
                                      <a:latin typeface="Cambria Math" panose="02040503050406030204" pitchFamily="18" charset="0"/>
                                    </a:rPr>
                                    <m:t>𝑑</m:t>
                                  </m:r>
                                </m:e>
                                <m:sub>
                                  <m:r>
                                    <a:rPr lang="en-US" altLang="zh-TW" sz="1600" b="0" i="1" dirty="0" smtClean="0">
                                      <a:solidFill>
                                        <a:schemeClr val="tx1"/>
                                      </a:solidFill>
                                      <a:latin typeface="Cambria Math" panose="02040503050406030204" pitchFamily="18" charset="0"/>
                                    </a:rPr>
                                    <m:t>4</m:t>
                                  </m:r>
                                </m:sub>
                              </m:sSub>
                            </m:sub>
                            <m:sup>
                              <m:r>
                                <a:rPr lang="en-US" altLang="zh-TW" sz="1600" i="1" dirty="0">
                                  <a:solidFill>
                                    <a:schemeClr val="tx1"/>
                                  </a:solidFill>
                                  <a:latin typeface="Cambria Math" panose="02040503050406030204" pitchFamily="18" charset="0"/>
                                </a:rPr>
                                <m:t>0</m:t>
                              </m:r>
                            </m:sup>
                            <m:e>
                              <m:r>
                                <a:rPr lang="en-US" altLang="zh-TW" sz="1600" i="1" dirty="0">
                                  <a:solidFill>
                                    <a:schemeClr val="tx1"/>
                                  </a:solidFill>
                                  <a:latin typeface="Cambria Math" panose="02040503050406030204" pitchFamily="18" charset="0"/>
                                </a:rPr>
                                <m:t>𝑔</m:t>
                              </m:r>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𝑓</m:t>
                                  </m:r>
                                </m:e>
                                <m:sub>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𝐵</m:t>
                                      </m:r>
                                    </m:e>
                                    <m:sub>
                                      <m:r>
                                        <a:rPr lang="en-US" altLang="zh-TW" sz="1600" i="1" dirty="0">
                                          <a:solidFill>
                                            <a:schemeClr val="tx1"/>
                                          </a:solidFill>
                                          <a:latin typeface="Cambria Math" panose="02040503050406030204" pitchFamily="18" charset="0"/>
                                          <a:ea typeface="Cambria Math" panose="02040503050406030204" pitchFamily="18" charset="0"/>
                                        </a:rPr>
                                        <m:t>1</m:t>
                                      </m:r>
                                    </m:sub>
                                  </m:sSub>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𝐵</m:t>
                                      </m:r>
                                    </m:e>
                                    <m:sub>
                                      <m:r>
                                        <a:rPr lang="en-US" altLang="zh-TW" sz="1600" i="1" dirty="0">
                                          <a:solidFill>
                                            <a:schemeClr val="tx1"/>
                                          </a:solidFill>
                                          <a:latin typeface="Cambria Math" panose="02040503050406030204" pitchFamily="18" charset="0"/>
                                          <a:ea typeface="Cambria Math" panose="02040503050406030204" pitchFamily="18" charset="0"/>
                                        </a:rPr>
                                        <m:t>2</m:t>
                                      </m:r>
                                    </m:sub>
                                  </m:sSub>
                                </m:sub>
                              </m:sSub>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1</m:t>
                                  </m:r>
                                </m:sub>
                              </m:sSub>
                              <m:r>
                                <a:rPr lang="en-US" altLang="zh-TW" sz="1600" i="1">
                                  <a:solidFill>
                                    <a:schemeClr val="tx1"/>
                                  </a:solidFill>
                                  <a:latin typeface="Cambria Math" panose="02040503050406030204" pitchFamily="18" charset="0"/>
                                </a:rPr>
                                <m:t>,</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2</m:t>
                                  </m:r>
                                </m:sub>
                              </m:sSub>
                              <m:r>
                                <a:rPr lang="en-US" altLang="zh-TW" sz="1600" i="1">
                                  <a:solidFill>
                                    <a:schemeClr val="tx1"/>
                                  </a:solidFill>
                                  <a:latin typeface="Cambria Math" panose="02040503050406030204" pitchFamily="18" charset="0"/>
                                </a:rPr>
                                <m:t>)</m:t>
                              </m:r>
                              <m:r>
                                <a:rPr lang="en-US" altLang="zh-TW" sz="1600" i="1" dirty="0">
                                  <a:solidFill>
                                    <a:schemeClr val="tx1"/>
                                  </a:solidFill>
                                  <a:latin typeface="Cambria Math" panose="02040503050406030204" pitchFamily="18" charset="0"/>
                                </a:rPr>
                                <m:t>𝑑</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2</m:t>
                                  </m:r>
                                </m:sub>
                              </m:sSub>
                              <m:r>
                                <a:rPr lang="en-US" altLang="zh-TW" sz="1600" i="1" dirty="0">
                                  <a:solidFill>
                                    <a:schemeClr val="tx1"/>
                                  </a:solidFill>
                                  <a:latin typeface="Cambria Math" panose="02040503050406030204" pitchFamily="18" charset="0"/>
                                </a:rPr>
                                <m:t>𝑑</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1</m:t>
                                  </m:r>
                                </m:sub>
                              </m:sSub>
                            </m:e>
                          </m:nary>
                        </m:e>
                      </m:nary>
                    </m:oMath>
                  </m:oMathPara>
                </a14:m>
                <a:endParaRPr lang="en-US" altLang="zh-TW" sz="1600" i="1" dirty="0" smtClean="0">
                  <a:solidFill>
                    <a:schemeClr val="tx1"/>
                  </a:solidFill>
                </a:endParaRPr>
              </a:p>
              <a:p>
                <a:pPr marL="0" indent="0">
                  <a:lnSpc>
                    <a:spcPct val="150000"/>
                  </a:lnSpc>
                  <a:buNone/>
                </a:pPr>
                <a14:m>
                  <m:oMathPara xmlns:m="http://schemas.openxmlformats.org/officeDocument/2006/math">
                    <m:oMathParaPr>
                      <m:jc m:val="left"/>
                    </m:oMathParaPr>
                    <m:oMath xmlns:m="http://schemas.openxmlformats.org/officeDocument/2006/math">
                      <m:acc>
                        <m:accPr>
                          <m:chr m:val="̃"/>
                          <m:ctrlPr>
                            <a:rPr lang="en-US" altLang="zh-TW" sz="1600" i="1">
                              <a:solidFill>
                                <a:schemeClr val="tx1"/>
                              </a:solidFill>
                              <a:latin typeface="Cambria Math" panose="02040503050406030204" pitchFamily="18" charset="0"/>
                            </a:rPr>
                          </m:ctrlPr>
                        </m:accPr>
                        <m:e>
                          <m:r>
                            <a:rPr lang="en-US" altLang="zh-TW" sz="1600" i="1">
                              <a:solidFill>
                                <a:schemeClr val="tx1"/>
                              </a:solidFill>
                              <a:latin typeface="Cambria Math" panose="02040503050406030204" pitchFamily="18" charset="0"/>
                            </a:rPr>
                            <m:t>𝐸</m:t>
                          </m:r>
                          <m:r>
                            <a:rPr lang="zh-TW" altLang="en-US" sz="1600" i="1">
                              <a:solidFill>
                                <a:schemeClr val="tx1"/>
                              </a:solidFill>
                              <a:latin typeface="Cambria Math" panose="02040503050406030204" pitchFamily="18" charset="0"/>
                            </a:rPr>
                            <m:t> </m:t>
                          </m:r>
                        </m:e>
                      </m:acc>
                      <m:r>
                        <a:rPr lang="en-US" altLang="zh-TW" sz="1600" i="1">
                          <a:solidFill>
                            <a:schemeClr val="tx1"/>
                          </a:solidFill>
                          <a:latin typeface="Cambria Math" panose="02040503050406030204" pitchFamily="18" charset="0"/>
                        </a:rPr>
                        <m:t>{</m:t>
                      </m:r>
                      <m:r>
                        <a:rPr lang="en-US" altLang="zh-TW" sz="1600" i="1">
                          <a:solidFill>
                            <a:schemeClr val="tx1"/>
                          </a:solidFill>
                          <a:latin typeface="Cambria Math" panose="02040503050406030204" pitchFamily="18" charset="0"/>
                        </a:rPr>
                        <m:t>𝑔</m:t>
                      </m:r>
                      <m:r>
                        <a:rPr lang="en-US" altLang="zh-TW" sz="1600" i="1">
                          <a:solidFill>
                            <a:schemeClr val="tx1"/>
                          </a:solidFill>
                          <a:latin typeface="Cambria Math" panose="02040503050406030204" pitchFamily="18" charset="0"/>
                          <a:ea typeface="Cambria Math" panose="02040503050406030204" pitchFamily="18" charset="0"/>
                        </a:rPr>
                        <m:t>∙</m:t>
                      </m:r>
                      <m:sSub>
                        <m:sSubPr>
                          <m:ctrlPr>
                            <a:rPr lang="en-US" altLang="zh-TW" sz="1600" i="1">
                              <a:solidFill>
                                <a:schemeClr val="tx1"/>
                              </a:solidFill>
                              <a:latin typeface="Cambria Math" panose="02040503050406030204" pitchFamily="18" charset="0"/>
                              <a:ea typeface="Cambria Math" panose="02040503050406030204" pitchFamily="18" charset="0"/>
                            </a:rPr>
                          </m:ctrlPr>
                        </m:sSubPr>
                        <m:e>
                          <m:r>
                            <a:rPr lang="en-US" altLang="zh-TW" sz="1600" i="1">
                              <a:solidFill>
                                <a:schemeClr val="tx1"/>
                              </a:solidFill>
                              <a:latin typeface="Cambria Math" panose="02040503050406030204" pitchFamily="18" charset="0"/>
                              <a:ea typeface="Cambria Math" panose="02040503050406030204" pitchFamily="18" charset="0"/>
                            </a:rPr>
                            <m:t>𝐼</m:t>
                          </m:r>
                        </m:e>
                        <m:sub>
                          <m:d>
                            <m:dPr>
                              <m:begChr m:val="{"/>
                              <m:endChr m:val="}"/>
                              <m:ctrlPr>
                                <a:rPr lang="en-US" altLang="zh-TW" sz="1600" i="1">
                                  <a:solidFill>
                                    <a:schemeClr val="tx1"/>
                                  </a:solidFill>
                                  <a:latin typeface="Cambria Math" panose="02040503050406030204" pitchFamily="18" charset="0"/>
                                  <a:ea typeface="Cambria Math" panose="02040503050406030204" pitchFamily="18" charset="0"/>
                                </a:rPr>
                              </m:ctrlPr>
                            </m:dPr>
                            <m:e>
                              <m:r>
                                <a:rPr lang="zh-TW" altLang="en-US" sz="1600" i="1">
                                  <a:solidFill>
                                    <a:schemeClr val="tx1"/>
                                  </a:solidFill>
                                  <a:latin typeface="Cambria Math" panose="02040503050406030204" pitchFamily="18" charset="0"/>
                                  <a:ea typeface="Cambria Math" panose="02040503050406030204" pitchFamily="18" charset="0"/>
                                </a:rPr>
                                <m:t>破產 未履約</m:t>
                              </m:r>
                              <m:r>
                                <a:rPr lang="en-US" altLang="zh-TW" sz="1600" i="1">
                                  <a:solidFill>
                                    <a:schemeClr val="tx1"/>
                                  </a:solidFill>
                                  <a:latin typeface="Cambria Math" panose="02040503050406030204" pitchFamily="18" charset="0"/>
                                  <a:ea typeface="Cambria Math" panose="02040503050406030204" pitchFamily="18" charset="0"/>
                                </a:rPr>
                                <m:t> </m:t>
                              </m:r>
                              <m:r>
                                <a:rPr lang="en-US" altLang="zh-TW" sz="1600" i="1">
                                  <a:solidFill>
                                    <a:schemeClr val="tx1"/>
                                  </a:solidFill>
                                  <a:latin typeface="Cambria Math" panose="02040503050406030204" pitchFamily="18" charset="0"/>
                                  <a:ea typeface="Cambria Math" panose="02040503050406030204" pitchFamily="18" charset="0"/>
                                </a:rPr>
                                <m:t>𝑆𝐵</m:t>
                              </m:r>
                              <m:r>
                                <a:rPr lang="zh-TW" altLang="en-US" sz="1600" i="1">
                                  <a:solidFill>
                                    <a:schemeClr val="tx1"/>
                                  </a:solidFill>
                                  <a:latin typeface="Cambria Math" panose="02040503050406030204" pitchFamily="18" charset="0"/>
                                  <a:ea typeface="Cambria Math" panose="02040503050406030204" pitchFamily="18" charset="0"/>
                                </a:rPr>
                                <m:t>部分</m:t>
                              </m:r>
                              <m:r>
                                <a:rPr lang="en-US" altLang="zh-TW" sz="1600" i="1">
                                  <a:solidFill>
                                    <a:schemeClr val="tx1"/>
                                  </a:solidFill>
                                  <a:latin typeface="Cambria Math" panose="02040503050406030204" pitchFamily="18" charset="0"/>
                                  <a:ea typeface="Cambria Math" panose="02040503050406030204" pitchFamily="18" charset="0"/>
                                </a:rPr>
                                <m:t> </m:t>
                              </m:r>
                              <m:r>
                                <m:rPr>
                                  <m:sty m:val="p"/>
                                </m:rPr>
                                <a:rPr lang="en-US" altLang="zh-TW" sz="1600" i="1">
                                  <a:solidFill>
                                    <a:schemeClr val="tx1"/>
                                  </a:solidFill>
                                  <a:latin typeface="Cambria Math" panose="02040503050406030204" pitchFamily="18" charset="0"/>
                                  <a:ea typeface="Cambria Math" panose="02040503050406030204" pitchFamily="18" charset="0"/>
                                </a:rPr>
                                <m:t>GB</m:t>
                              </m:r>
                              <m:r>
                                <a:rPr lang="zh-TW" altLang="en-US" sz="1600" i="1">
                                  <a:solidFill>
                                    <a:schemeClr val="tx1"/>
                                  </a:solidFill>
                                  <a:latin typeface="Cambria Math" panose="02040503050406030204" pitchFamily="18" charset="0"/>
                                  <a:ea typeface="Cambria Math" panose="02040503050406030204" pitchFamily="18" charset="0"/>
                                </a:rPr>
                                <m:t>無</m:t>
                              </m:r>
                            </m:e>
                          </m:d>
                        </m:sub>
                      </m:sSub>
                      <m:r>
                        <a:rPr lang="en-US" altLang="zh-TW" sz="1600" i="1">
                          <a:solidFill>
                            <a:schemeClr val="tx1"/>
                          </a:solidFill>
                          <a:latin typeface="Cambria Math" panose="02040503050406030204" pitchFamily="18" charset="0"/>
                          <a:ea typeface="Cambria Math" panose="02040503050406030204" pitchFamily="18" charset="0"/>
                        </a:rPr>
                        <m:t>}</m:t>
                      </m:r>
                      <m:r>
                        <a:rPr lang="en-US" altLang="zh-TW" sz="1600" i="1" dirty="0">
                          <a:solidFill>
                            <a:schemeClr val="tx1"/>
                          </a:solidFill>
                          <a:latin typeface="Cambria Math" panose="02040503050406030204" pitchFamily="18" charset="0"/>
                        </a:rPr>
                        <m:t>=</m:t>
                      </m:r>
                      <m:nary>
                        <m:naryPr>
                          <m:ctrlPr>
                            <a:rPr lang="en-US" altLang="zh-TW" sz="1600" i="1" dirty="0">
                              <a:solidFill>
                                <a:schemeClr val="tx1"/>
                              </a:solidFill>
                              <a:latin typeface="Cambria Math" panose="02040503050406030204" pitchFamily="18" charset="0"/>
                            </a:rPr>
                          </m:ctrlPr>
                        </m:naryPr>
                        <m:sub>
                          <m:r>
                            <a:rPr lang="en-US" altLang="zh-TW" sz="1600" b="0" i="1" dirty="0" smtClean="0">
                              <a:solidFill>
                                <a:schemeClr val="tx1"/>
                              </a:solidFill>
                              <a:latin typeface="Cambria Math" panose="02040503050406030204" pitchFamily="18" charset="0"/>
                            </a:rPr>
                            <m:t>−</m:t>
                          </m:r>
                          <m:r>
                            <a:rPr lang="en-US" altLang="zh-TW" sz="1600" b="0" i="1" dirty="0" smtClean="0">
                              <a:solidFill>
                                <a:schemeClr val="tx1"/>
                              </a:solidFill>
                              <a:latin typeface="Cambria Math" panose="02040503050406030204" pitchFamily="18" charset="0"/>
                              <a:ea typeface="Cambria Math" panose="02040503050406030204" pitchFamily="18" charset="0"/>
                            </a:rPr>
                            <m:t>∞</m:t>
                          </m:r>
                        </m:sub>
                        <m:sup>
                          <m:sSub>
                            <m:sSubPr>
                              <m:ctrlPr>
                                <a:rPr lang="en-US" altLang="zh-TW" sz="1600" i="1" dirty="0">
                                  <a:solidFill>
                                    <a:schemeClr val="tx1"/>
                                  </a:solidFill>
                                  <a:latin typeface="Cambria Math" panose="02040503050406030204" pitchFamily="18" charset="0"/>
                                </a:rPr>
                              </m:ctrlPr>
                            </m:sSubPr>
                            <m:e>
                              <m:r>
                                <a:rPr lang="en-US" altLang="zh-TW" sz="1600" i="1" dirty="0">
                                  <a:solidFill>
                                    <a:schemeClr val="tx1"/>
                                  </a:solidFill>
                                  <a:latin typeface="Cambria Math" panose="02040503050406030204" pitchFamily="18" charset="0"/>
                                </a:rPr>
                                <m:t>𝑑</m:t>
                              </m:r>
                            </m:e>
                            <m:sub>
                              <m:r>
                                <a:rPr lang="en-US" altLang="zh-TW" sz="1600" b="0" i="1" dirty="0" smtClean="0">
                                  <a:solidFill>
                                    <a:schemeClr val="tx1"/>
                                  </a:solidFill>
                                  <a:latin typeface="Cambria Math" panose="02040503050406030204" pitchFamily="18" charset="0"/>
                                </a:rPr>
                                <m:t>3</m:t>
                              </m:r>
                            </m:sub>
                          </m:sSub>
                        </m:sup>
                        <m:e>
                          <m:nary>
                            <m:naryPr>
                              <m:ctrlPr>
                                <a:rPr lang="en-US" altLang="zh-TW" sz="1600" i="1" dirty="0">
                                  <a:solidFill>
                                    <a:schemeClr val="tx1"/>
                                  </a:solidFill>
                                  <a:latin typeface="Cambria Math" panose="02040503050406030204" pitchFamily="18" charset="0"/>
                                </a:rPr>
                              </m:ctrlPr>
                            </m:naryPr>
                            <m:sub>
                              <m:r>
                                <a:rPr lang="en-US" altLang="zh-TW" sz="1600" b="0" i="1" dirty="0" smtClean="0">
                                  <a:solidFill>
                                    <a:schemeClr val="tx1"/>
                                  </a:solidFill>
                                  <a:latin typeface="Cambria Math" panose="02040503050406030204" pitchFamily="18" charset="0"/>
                                </a:rPr>
                                <m:t>0</m:t>
                              </m:r>
                            </m:sub>
                            <m:sup>
                              <m:r>
                                <a:rPr lang="en-US" altLang="zh-TW" sz="1600" i="1" dirty="0" smtClean="0">
                                  <a:solidFill>
                                    <a:schemeClr val="tx1"/>
                                  </a:solidFill>
                                  <a:latin typeface="Cambria Math" panose="02040503050406030204" pitchFamily="18" charset="0"/>
                                  <a:ea typeface="Cambria Math" panose="02040503050406030204" pitchFamily="18" charset="0"/>
                                </a:rPr>
                                <m:t>∞</m:t>
                              </m:r>
                            </m:sup>
                            <m:e>
                              <m:r>
                                <a:rPr lang="en-US" altLang="zh-TW" sz="1600" i="1" dirty="0">
                                  <a:solidFill>
                                    <a:schemeClr val="tx1"/>
                                  </a:solidFill>
                                  <a:latin typeface="Cambria Math" panose="02040503050406030204" pitchFamily="18" charset="0"/>
                                </a:rPr>
                                <m:t>𝑔</m:t>
                              </m:r>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𝑓</m:t>
                                  </m:r>
                                </m:e>
                                <m:sub>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𝐵</m:t>
                                      </m:r>
                                    </m:e>
                                    <m:sub>
                                      <m:r>
                                        <a:rPr lang="en-US" altLang="zh-TW" sz="1600" i="1" dirty="0">
                                          <a:solidFill>
                                            <a:schemeClr val="tx1"/>
                                          </a:solidFill>
                                          <a:latin typeface="Cambria Math" panose="02040503050406030204" pitchFamily="18" charset="0"/>
                                          <a:ea typeface="Cambria Math" panose="02040503050406030204" pitchFamily="18" charset="0"/>
                                        </a:rPr>
                                        <m:t>1</m:t>
                                      </m:r>
                                    </m:sub>
                                  </m:sSub>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𝐵</m:t>
                                      </m:r>
                                    </m:e>
                                    <m:sub>
                                      <m:r>
                                        <a:rPr lang="en-US" altLang="zh-TW" sz="1600" i="1" dirty="0">
                                          <a:solidFill>
                                            <a:schemeClr val="tx1"/>
                                          </a:solidFill>
                                          <a:latin typeface="Cambria Math" panose="02040503050406030204" pitchFamily="18" charset="0"/>
                                          <a:ea typeface="Cambria Math" panose="02040503050406030204" pitchFamily="18" charset="0"/>
                                        </a:rPr>
                                        <m:t>2</m:t>
                                      </m:r>
                                    </m:sub>
                                  </m:sSub>
                                </m:sub>
                              </m:sSub>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1</m:t>
                                  </m:r>
                                </m:sub>
                              </m:sSub>
                              <m:r>
                                <a:rPr lang="en-US" altLang="zh-TW" sz="1600" i="1">
                                  <a:solidFill>
                                    <a:schemeClr val="tx1"/>
                                  </a:solidFill>
                                  <a:latin typeface="Cambria Math" panose="02040503050406030204" pitchFamily="18" charset="0"/>
                                </a:rPr>
                                <m:t>,</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2</m:t>
                                  </m:r>
                                </m:sub>
                              </m:sSub>
                              <m:r>
                                <a:rPr lang="en-US" altLang="zh-TW" sz="1600" i="1">
                                  <a:solidFill>
                                    <a:schemeClr val="tx1"/>
                                  </a:solidFill>
                                  <a:latin typeface="Cambria Math" panose="02040503050406030204" pitchFamily="18" charset="0"/>
                                </a:rPr>
                                <m:t>)</m:t>
                              </m:r>
                              <m:r>
                                <a:rPr lang="en-US" altLang="zh-TW" sz="1600" i="1" dirty="0">
                                  <a:solidFill>
                                    <a:schemeClr val="tx1"/>
                                  </a:solidFill>
                                  <a:latin typeface="Cambria Math" panose="02040503050406030204" pitchFamily="18" charset="0"/>
                                </a:rPr>
                                <m:t>𝑑</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2</m:t>
                                  </m:r>
                                </m:sub>
                              </m:sSub>
                              <m:r>
                                <a:rPr lang="en-US" altLang="zh-TW" sz="1600" i="1" dirty="0">
                                  <a:solidFill>
                                    <a:schemeClr val="tx1"/>
                                  </a:solidFill>
                                  <a:latin typeface="Cambria Math" panose="02040503050406030204" pitchFamily="18" charset="0"/>
                                </a:rPr>
                                <m:t>𝑑</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1</m:t>
                                  </m:r>
                                </m:sub>
                              </m:sSub>
                            </m:e>
                          </m:nary>
                        </m:e>
                      </m:nary>
                    </m:oMath>
                  </m:oMathPara>
                </a14:m>
                <a:endParaRPr lang="en-US" altLang="zh-TW" sz="1600" i="1" dirty="0" smtClean="0">
                  <a:solidFill>
                    <a:schemeClr val="tx1"/>
                  </a:solidFill>
                </a:endParaRPr>
              </a:p>
              <a:p>
                <a:pPr marL="0" indent="0">
                  <a:lnSpc>
                    <a:spcPct val="150000"/>
                  </a:lnSpc>
                  <a:buNone/>
                </a:pPr>
                <a14:m>
                  <m:oMathPara xmlns:m="http://schemas.openxmlformats.org/officeDocument/2006/math">
                    <m:oMathParaPr>
                      <m:jc m:val="left"/>
                    </m:oMathParaPr>
                    <m:oMath xmlns:m="http://schemas.openxmlformats.org/officeDocument/2006/math">
                      <m:acc>
                        <m:accPr>
                          <m:chr m:val="̃"/>
                          <m:ctrlPr>
                            <a:rPr lang="en-US" altLang="zh-TW" sz="1600" i="1">
                              <a:solidFill>
                                <a:schemeClr val="tx1"/>
                              </a:solidFill>
                              <a:latin typeface="Cambria Math" panose="02040503050406030204" pitchFamily="18" charset="0"/>
                            </a:rPr>
                          </m:ctrlPr>
                        </m:accPr>
                        <m:e>
                          <m:r>
                            <a:rPr lang="en-US" altLang="zh-TW" sz="1600" i="1">
                              <a:solidFill>
                                <a:schemeClr val="tx1"/>
                              </a:solidFill>
                              <a:latin typeface="Cambria Math" panose="02040503050406030204" pitchFamily="18" charset="0"/>
                            </a:rPr>
                            <m:t>𝐸</m:t>
                          </m:r>
                          <m:r>
                            <a:rPr lang="zh-TW" altLang="en-US" sz="1600" i="1">
                              <a:solidFill>
                                <a:schemeClr val="tx1"/>
                              </a:solidFill>
                              <a:latin typeface="Cambria Math" panose="02040503050406030204" pitchFamily="18" charset="0"/>
                            </a:rPr>
                            <m:t> </m:t>
                          </m:r>
                        </m:e>
                      </m:acc>
                      <m:r>
                        <a:rPr lang="en-US" altLang="zh-TW" sz="1600" b="0" i="1" smtClean="0">
                          <a:solidFill>
                            <a:schemeClr val="tx1"/>
                          </a:solidFill>
                          <a:latin typeface="Cambria Math" panose="02040503050406030204" pitchFamily="18" charset="0"/>
                        </a:rPr>
                        <m:t>{</m:t>
                      </m:r>
                      <m:sSub>
                        <m:sSubPr>
                          <m:ctrlPr>
                            <a:rPr lang="en-US" altLang="zh-TW" sz="1600" i="1">
                              <a:solidFill>
                                <a:schemeClr val="tx1"/>
                              </a:solidFill>
                              <a:latin typeface="Cambria Math" panose="02040503050406030204" pitchFamily="18" charset="0"/>
                              <a:ea typeface="Cambria Math" panose="02040503050406030204" pitchFamily="18" charset="0"/>
                            </a:rPr>
                          </m:ctrlPr>
                        </m:sSubPr>
                        <m:e>
                          <m:r>
                            <a:rPr lang="en-US" altLang="zh-TW" sz="1600" i="1">
                              <a:solidFill>
                                <a:schemeClr val="tx1"/>
                              </a:solidFill>
                              <a:latin typeface="Cambria Math" panose="02040503050406030204" pitchFamily="18" charset="0"/>
                            </a:rPr>
                            <m:t>𝑔</m:t>
                          </m:r>
                          <m:r>
                            <a:rPr lang="en-US" altLang="zh-TW" sz="1600" i="1">
                              <a:solidFill>
                                <a:schemeClr val="tx1"/>
                              </a:solidFill>
                              <a:latin typeface="Cambria Math" panose="02040503050406030204" pitchFamily="18" charset="0"/>
                              <a:ea typeface="Cambria Math" panose="02040503050406030204" pitchFamily="18" charset="0"/>
                            </a:rPr>
                            <m:t>∙</m:t>
                          </m:r>
                          <m:r>
                            <a:rPr lang="en-US" altLang="zh-TW" sz="1600" i="1">
                              <a:solidFill>
                                <a:schemeClr val="tx1"/>
                              </a:solidFill>
                              <a:latin typeface="Cambria Math" panose="02040503050406030204" pitchFamily="18" charset="0"/>
                              <a:ea typeface="Cambria Math" panose="02040503050406030204" pitchFamily="18" charset="0"/>
                            </a:rPr>
                            <m:t>𝐼</m:t>
                          </m:r>
                        </m:e>
                        <m:sub>
                          <m:d>
                            <m:dPr>
                              <m:begChr m:val="{"/>
                              <m:endChr m:val="}"/>
                              <m:ctrlPr>
                                <a:rPr lang="en-US" altLang="zh-TW" sz="1600" i="1">
                                  <a:solidFill>
                                    <a:schemeClr val="tx1"/>
                                  </a:solidFill>
                                  <a:latin typeface="Cambria Math" panose="02040503050406030204" pitchFamily="18" charset="0"/>
                                  <a:ea typeface="Cambria Math" panose="02040503050406030204" pitchFamily="18" charset="0"/>
                                </a:rPr>
                              </m:ctrlPr>
                            </m:dPr>
                            <m:e>
                              <m:r>
                                <a:rPr lang="zh-TW" altLang="en-US" sz="1600" i="1">
                                  <a:solidFill>
                                    <a:schemeClr val="tx1"/>
                                  </a:solidFill>
                                  <a:latin typeface="Cambria Math" panose="02040503050406030204" pitchFamily="18" charset="0"/>
                                  <a:ea typeface="Cambria Math" panose="02040503050406030204" pitchFamily="18" charset="0"/>
                                </a:rPr>
                                <m:t>破產 履約</m:t>
                              </m:r>
                              <m:r>
                                <a:rPr lang="en-US" altLang="zh-TW" sz="1600" i="1">
                                  <a:solidFill>
                                    <a:schemeClr val="tx1"/>
                                  </a:solidFill>
                                  <a:latin typeface="Cambria Math" panose="02040503050406030204" pitchFamily="18" charset="0"/>
                                  <a:ea typeface="Cambria Math" panose="02040503050406030204" pitchFamily="18" charset="0"/>
                                </a:rPr>
                                <m:t> </m:t>
                              </m:r>
                              <m:r>
                                <a:rPr lang="en-US" altLang="zh-TW" sz="1600" i="1">
                                  <a:solidFill>
                                    <a:schemeClr val="tx1"/>
                                  </a:solidFill>
                                  <a:latin typeface="Cambria Math" panose="02040503050406030204" pitchFamily="18" charset="0"/>
                                  <a:ea typeface="Cambria Math" panose="02040503050406030204" pitchFamily="18" charset="0"/>
                                </a:rPr>
                                <m:t>𝑆𝐵</m:t>
                              </m:r>
                              <m:r>
                                <a:rPr lang="zh-TW" altLang="en-US" sz="1600" i="1">
                                  <a:solidFill>
                                    <a:schemeClr val="tx1"/>
                                  </a:solidFill>
                                  <a:latin typeface="Cambria Math" panose="02040503050406030204" pitchFamily="18" charset="0"/>
                                  <a:ea typeface="Cambria Math" panose="02040503050406030204" pitchFamily="18" charset="0"/>
                                </a:rPr>
                                <m:t>部分</m:t>
                              </m:r>
                              <m:r>
                                <a:rPr lang="en-US" altLang="zh-TW" sz="1600" i="1">
                                  <a:solidFill>
                                    <a:schemeClr val="tx1"/>
                                  </a:solidFill>
                                  <a:latin typeface="Cambria Math" panose="02040503050406030204" pitchFamily="18" charset="0"/>
                                  <a:ea typeface="Cambria Math" panose="02040503050406030204" pitchFamily="18" charset="0"/>
                                </a:rPr>
                                <m:t> </m:t>
                              </m:r>
                              <m:r>
                                <m:rPr>
                                  <m:sty m:val="p"/>
                                </m:rPr>
                                <a:rPr lang="en-US" altLang="zh-TW" sz="1600" i="1">
                                  <a:solidFill>
                                    <a:schemeClr val="tx1"/>
                                  </a:solidFill>
                                  <a:latin typeface="Cambria Math" panose="02040503050406030204" pitchFamily="18" charset="0"/>
                                  <a:ea typeface="Cambria Math" panose="02040503050406030204" pitchFamily="18" charset="0"/>
                                </a:rPr>
                                <m:t>GB</m:t>
                              </m:r>
                              <m:r>
                                <a:rPr lang="zh-TW" altLang="en-US" sz="1600" i="1">
                                  <a:solidFill>
                                    <a:schemeClr val="tx1"/>
                                  </a:solidFill>
                                  <a:latin typeface="Cambria Math" panose="02040503050406030204" pitchFamily="18" charset="0"/>
                                  <a:ea typeface="Cambria Math" panose="02040503050406030204" pitchFamily="18" charset="0"/>
                                </a:rPr>
                                <m:t>無</m:t>
                              </m:r>
                            </m:e>
                          </m:d>
                        </m:sub>
                      </m:sSub>
                      <m:r>
                        <a:rPr lang="en-US" altLang="zh-TW" sz="1600" b="0" i="1" smtClean="0">
                          <a:solidFill>
                            <a:schemeClr val="tx1"/>
                          </a:solidFill>
                          <a:latin typeface="Cambria Math" panose="02040503050406030204" pitchFamily="18" charset="0"/>
                          <a:ea typeface="Cambria Math" panose="02040503050406030204" pitchFamily="18" charset="0"/>
                        </a:rPr>
                        <m:t>}</m:t>
                      </m:r>
                      <m:r>
                        <a:rPr lang="en-US" altLang="zh-TW" sz="1600" i="1" dirty="0">
                          <a:solidFill>
                            <a:schemeClr val="tx1"/>
                          </a:solidFill>
                          <a:latin typeface="Cambria Math" panose="02040503050406030204" pitchFamily="18" charset="0"/>
                        </a:rPr>
                        <m:t>=</m:t>
                      </m:r>
                      <m:nary>
                        <m:naryPr>
                          <m:ctrlPr>
                            <a:rPr lang="en-US" altLang="zh-TW" sz="1600" i="1" dirty="0">
                              <a:solidFill>
                                <a:schemeClr val="tx1"/>
                              </a:solidFill>
                              <a:latin typeface="Cambria Math" panose="02040503050406030204" pitchFamily="18" charset="0"/>
                            </a:rPr>
                          </m:ctrlPr>
                        </m:naryPr>
                        <m:sub>
                          <m:r>
                            <a:rPr lang="en-US" altLang="zh-TW" sz="1600" i="1" dirty="0">
                              <a:solidFill>
                                <a:schemeClr val="tx1"/>
                              </a:solidFill>
                              <a:latin typeface="Cambria Math" panose="02040503050406030204" pitchFamily="18" charset="0"/>
                            </a:rPr>
                            <m:t>−</m:t>
                          </m:r>
                          <m:r>
                            <a:rPr lang="en-US" altLang="zh-TW" sz="1600" i="1" dirty="0">
                              <a:solidFill>
                                <a:schemeClr val="tx1"/>
                              </a:solidFill>
                              <a:latin typeface="Cambria Math" panose="02040503050406030204" pitchFamily="18" charset="0"/>
                              <a:ea typeface="Cambria Math" panose="02040503050406030204" pitchFamily="18" charset="0"/>
                            </a:rPr>
                            <m:t>∞</m:t>
                          </m:r>
                        </m:sub>
                        <m:sup>
                          <m:sSub>
                            <m:sSubPr>
                              <m:ctrlPr>
                                <a:rPr lang="en-US" altLang="zh-TW" sz="1600" i="1" dirty="0">
                                  <a:solidFill>
                                    <a:schemeClr val="tx1"/>
                                  </a:solidFill>
                                  <a:latin typeface="Cambria Math" panose="02040503050406030204" pitchFamily="18" charset="0"/>
                                </a:rPr>
                              </m:ctrlPr>
                            </m:sSubPr>
                            <m:e>
                              <m:r>
                                <a:rPr lang="en-US" altLang="zh-TW" sz="1600" i="1" dirty="0">
                                  <a:solidFill>
                                    <a:schemeClr val="tx1"/>
                                  </a:solidFill>
                                  <a:latin typeface="Cambria Math" panose="02040503050406030204" pitchFamily="18" charset="0"/>
                                </a:rPr>
                                <m:t>𝑑</m:t>
                              </m:r>
                            </m:e>
                            <m:sub>
                              <m:r>
                                <a:rPr lang="en-US" altLang="zh-TW" sz="1600" b="0" i="1" dirty="0" smtClean="0">
                                  <a:solidFill>
                                    <a:schemeClr val="tx1"/>
                                  </a:solidFill>
                                  <a:latin typeface="Cambria Math" panose="02040503050406030204" pitchFamily="18" charset="0"/>
                                </a:rPr>
                                <m:t>2</m:t>
                              </m:r>
                            </m:sub>
                          </m:sSub>
                        </m:sup>
                        <m:e>
                          <m:nary>
                            <m:naryPr>
                              <m:ctrlPr>
                                <a:rPr lang="en-US" altLang="zh-TW" sz="1600" i="1" dirty="0">
                                  <a:solidFill>
                                    <a:schemeClr val="tx1"/>
                                  </a:solidFill>
                                  <a:latin typeface="Cambria Math" panose="02040503050406030204" pitchFamily="18" charset="0"/>
                                </a:rPr>
                              </m:ctrlPr>
                            </m:naryPr>
                            <m:sub>
                              <m:sSub>
                                <m:sSubPr>
                                  <m:ctrlPr>
                                    <a:rPr lang="en-US" altLang="zh-TW" sz="1600" i="1" dirty="0">
                                      <a:solidFill>
                                        <a:schemeClr val="tx1"/>
                                      </a:solidFill>
                                      <a:latin typeface="Cambria Math" panose="02040503050406030204" pitchFamily="18" charset="0"/>
                                    </a:rPr>
                                  </m:ctrlPr>
                                </m:sSubPr>
                                <m:e>
                                  <m:r>
                                    <a:rPr lang="en-US" altLang="zh-TW" sz="1600" i="1" dirty="0">
                                      <a:solidFill>
                                        <a:schemeClr val="tx1"/>
                                      </a:solidFill>
                                      <a:latin typeface="Cambria Math" panose="02040503050406030204" pitchFamily="18" charset="0"/>
                                    </a:rPr>
                                    <m:t>𝑑</m:t>
                                  </m:r>
                                </m:e>
                                <m:sub>
                                  <m:r>
                                    <a:rPr lang="en-US" altLang="zh-TW" sz="1600" b="0" i="1" dirty="0" smtClean="0">
                                      <a:solidFill>
                                        <a:schemeClr val="tx1"/>
                                      </a:solidFill>
                                      <a:latin typeface="Cambria Math" panose="02040503050406030204" pitchFamily="18" charset="0"/>
                                    </a:rPr>
                                    <m:t>5</m:t>
                                  </m:r>
                                </m:sub>
                              </m:sSub>
                            </m:sub>
                            <m:sup>
                              <m:r>
                                <a:rPr lang="en-US" altLang="zh-TW" sz="1600" b="0" i="1" dirty="0" smtClean="0">
                                  <a:solidFill>
                                    <a:schemeClr val="tx1"/>
                                  </a:solidFill>
                                  <a:latin typeface="Cambria Math" panose="02040503050406030204" pitchFamily="18" charset="0"/>
                                </a:rPr>
                                <m:t>0</m:t>
                              </m:r>
                            </m:sup>
                            <m:e>
                              <m:r>
                                <a:rPr lang="en-US" altLang="zh-TW" sz="1600" i="1" dirty="0">
                                  <a:solidFill>
                                    <a:schemeClr val="tx1"/>
                                  </a:solidFill>
                                  <a:latin typeface="Cambria Math" panose="02040503050406030204" pitchFamily="18" charset="0"/>
                                </a:rPr>
                                <m:t>𝑔</m:t>
                              </m:r>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𝑓</m:t>
                                  </m:r>
                                </m:e>
                                <m:sub>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𝐵</m:t>
                                      </m:r>
                                    </m:e>
                                    <m:sub>
                                      <m:r>
                                        <a:rPr lang="en-US" altLang="zh-TW" sz="1600" i="1" dirty="0">
                                          <a:solidFill>
                                            <a:schemeClr val="tx1"/>
                                          </a:solidFill>
                                          <a:latin typeface="Cambria Math" panose="02040503050406030204" pitchFamily="18" charset="0"/>
                                          <a:ea typeface="Cambria Math" panose="02040503050406030204" pitchFamily="18" charset="0"/>
                                        </a:rPr>
                                        <m:t>1</m:t>
                                      </m:r>
                                    </m:sub>
                                  </m:sSub>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𝐵</m:t>
                                      </m:r>
                                    </m:e>
                                    <m:sub>
                                      <m:r>
                                        <a:rPr lang="en-US" altLang="zh-TW" sz="1600" i="1" dirty="0">
                                          <a:solidFill>
                                            <a:schemeClr val="tx1"/>
                                          </a:solidFill>
                                          <a:latin typeface="Cambria Math" panose="02040503050406030204" pitchFamily="18" charset="0"/>
                                          <a:ea typeface="Cambria Math" panose="02040503050406030204" pitchFamily="18" charset="0"/>
                                        </a:rPr>
                                        <m:t>2</m:t>
                                      </m:r>
                                    </m:sub>
                                  </m:sSub>
                                </m:sub>
                              </m:sSub>
                              <m:d>
                                <m:dPr>
                                  <m:ctrlPr>
                                    <a:rPr lang="en-US" altLang="zh-TW" sz="1600" i="1" dirty="0">
                                      <a:solidFill>
                                        <a:schemeClr val="tx1"/>
                                      </a:solidFill>
                                      <a:latin typeface="Cambria Math" panose="02040503050406030204" pitchFamily="18" charset="0"/>
                                      <a:ea typeface="Cambria Math" panose="02040503050406030204" pitchFamily="18" charset="0"/>
                                    </a:rPr>
                                  </m:ctrlPr>
                                </m:dPr>
                                <m:e>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1</m:t>
                                      </m:r>
                                    </m:sub>
                                  </m:sSub>
                                  <m:r>
                                    <a:rPr lang="en-US" altLang="zh-TW" sz="1600" i="1">
                                      <a:solidFill>
                                        <a:schemeClr val="tx1"/>
                                      </a:solidFill>
                                      <a:latin typeface="Cambria Math" panose="02040503050406030204" pitchFamily="18" charset="0"/>
                                    </a:rPr>
                                    <m:t>,</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2</m:t>
                                      </m:r>
                                    </m:sub>
                                  </m:sSub>
                                </m:e>
                              </m:d>
                              <m:r>
                                <a:rPr lang="en-US" altLang="zh-TW" sz="1600" i="1" dirty="0">
                                  <a:solidFill>
                                    <a:schemeClr val="tx1"/>
                                  </a:solidFill>
                                  <a:latin typeface="Cambria Math" panose="02040503050406030204" pitchFamily="18" charset="0"/>
                                </a:rPr>
                                <m:t>𝑑</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2</m:t>
                                  </m:r>
                                </m:sub>
                              </m:sSub>
                              <m:r>
                                <a:rPr lang="en-US" altLang="zh-TW" sz="1600" i="1" dirty="0">
                                  <a:solidFill>
                                    <a:schemeClr val="tx1"/>
                                  </a:solidFill>
                                  <a:latin typeface="Cambria Math" panose="02040503050406030204" pitchFamily="18" charset="0"/>
                                </a:rPr>
                                <m:t>𝑑</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1</m:t>
                                  </m:r>
                                </m:sub>
                              </m:sSub>
                            </m:e>
                          </m:nary>
                        </m:e>
                      </m:nary>
                      <m:r>
                        <a:rPr lang="en-US" altLang="zh-TW" sz="1600" b="0" i="1" smtClean="0">
                          <a:solidFill>
                            <a:schemeClr val="tx1"/>
                          </a:solidFill>
                          <a:latin typeface="Cambria Math" panose="02040503050406030204" pitchFamily="18" charset="0"/>
                        </a:rPr>
                        <m:t>−</m:t>
                      </m:r>
                      <m:acc>
                        <m:accPr>
                          <m:chr m:val="̃"/>
                          <m:ctrlPr>
                            <a:rPr lang="en-US" altLang="zh-TW" sz="1600" i="1">
                              <a:solidFill>
                                <a:schemeClr val="tx1"/>
                              </a:solidFill>
                              <a:latin typeface="Cambria Math" panose="02040503050406030204" pitchFamily="18" charset="0"/>
                            </a:rPr>
                          </m:ctrlPr>
                        </m:accPr>
                        <m:e>
                          <m:r>
                            <a:rPr lang="en-US" altLang="zh-TW" sz="1600" i="1">
                              <a:solidFill>
                                <a:schemeClr val="tx1"/>
                              </a:solidFill>
                              <a:latin typeface="Cambria Math" panose="02040503050406030204" pitchFamily="18" charset="0"/>
                            </a:rPr>
                            <m:t>𝐸</m:t>
                          </m:r>
                          <m:r>
                            <a:rPr lang="zh-TW" altLang="en-US" sz="1600" i="1">
                              <a:solidFill>
                                <a:schemeClr val="tx1"/>
                              </a:solidFill>
                              <a:latin typeface="Cambria Math" panose="02040503050406030204" pitchFamily="18" charset="0"/>
                            </a:rPr>
                            <m:t> </m:t>
                          </m:r>
                        </m:e>
                      </m:acc>
                      <m:r>
                        <a:rPr lang="en-US" altLang="zh-TW" sz="1600" i="1">
                          <a:solidFill>
                            <a:schemeClr val="tx1"/>
                          </a:solidFill>
                          <a:latin typeface="Cambria Math" panose="02040503050406030204" pitchFamily="18" charset="0"/>
                        </a:rPr>
                        <m:t>{</m:t>
                      </m:r>
                      <m:sSub>
                        <m:sSubPr>
                          <m:ctrlPr>
                            <a:rPr lang="en-US" altLang="zh-TW" sz="1600" i="1">
                              <a:solidFill>
                                <a:schemeClr val="tx1"/>
                              </a:solidFill>
                              <a:latin typeface="Cambria Math" panose="02040503050406030204" pitchFamily="18" charset="0"/>
                              <a:ea typeface="Cambria Math" panose="02040503050406030204" pitchFamily="18" charset="0"/>
                            </a:rPr>
                          </m:ctrlPr>
                        </m:sSubPr>
                        <m:e>
                          <m:r>
                            <a:rPr lang="en-US" altLang="zh-TW" sz="1600" i="1">
                              <a:solidFill>
                                <a:schemeClr val="tx1"/>
                              </a:solidFill>
                              <a:latin typeface="Cambria Math" panose="02040503050406030204" pitchFamily="18" charset="0"/>
                            </a:rPr>
                            <m:t>𝑔</m:t>
                          </m:r>
                          <m:r>
                            <a:rPr lang="en-US" altLang="zh-TW" sz="1600" i="1">
                              <a:solidFill>
                                <a:schemeClr val="tx1"/>
                              </a:solidFill>
                              <a:latin typeface="Cambria Math" panose="02040503050406030204" pitchFamily="18" charset="0"/>
                              <a:ea typeface="Cambria Math" panose="02040503050406030204" pitchFamily="18" charset="0"/>
                            </a:rPr>
                            <m:t>∙</m:t>
                          </m:r>
                          <m:r>
                            <a:rPr lang="en-US" altLang="zh-TW" sz="1600" i="1">
                              <a:solidFill>
                                <a:schemeClr val="tx1"/>
                              </a:solidFill>
                              <a:latin typeface="Cambria Math" panose="02040503050406030204" pitchFamily="18" charset="0"/>
                              <a:ea typeface="Cambria Math" panose="02040503050406030204" pitchFamily="18" charset="0"/>
                            </a:rPr>
                            <m:t>𝐼</m:t>
                          </m:r>
                        </m:e>
                        <m:sub>
                          <m:d>
                            <m:dPr>
                              <m:begChr m:val="{"/>
                              <m:endChr m:val="}"/>
                              <m:ctrlPr>
                                <a:rPr lang="en-US" altLang="zh-TW" sz="1600" i="1">
                                  <a:solidFill>
                                    <a:schemeClr val="tx1"/>
                                  </a:solidFill>
                                  <a:latin typeface="Cambria Math" panose="02040503050406030204" pitchFamily="18" charset="0"/>
                                  <a:ea typeface="Cambria Math" panose="02040503050406030204" pitchFamily="18" charset="0"/>
                                </a:rPr>
                              </m:ctrlPr>
                            </m:dPr>
                            <m:e>
                              <m:r>
                                <a:rPr lang="zh-TW" altLang="en-US" sz="1600" i="1">
                                  <a:solidFill>
                                    <a:schemeClr val="tx1"/>
                                  </a:solidFill>
                                  <a:latin typeface="Cambria Math" panose="02040503050406030204" pitchFamily="18" charset="0"/>
                                  <a:ea typeface="Cambria Math" panose="02040503050406030204" pitchFamily="18" charset="0"/>
                                </a:rPr>
                                <m:t>破產 履約</m:t>
                              </m:r>
                              <m:r>
                                <a:rPr lang="en-US" altLang="zh-TW" sz="1600" i="1">
                                  <a:solidFill>
                                    <a:schemeClr val="tx1"/>
                                  </a:solidFill>
                                  <a:latin typeface="Cambria Math" panose="02040503050406030204" pitchFamily="18" charset="0"/>
                                  <a:ea typeface="Cambria Math" panose="02040503050406030204" pitchFamily="18" charset="0"/>
                                </a:rPr>
                                <m:t> </m:t>
                              </m:r>
                              <m:r>
                                <a:rPr lang="en-US" altLang="zh-TW" sz="1600" i="1">
                                  <a:solidFill>
                                    <a:schemeClr val="tx1"/>
                                  </a:solidFill>
                                  <a:latin typeface="Cambria Math" panose="02040503050406030204" pitchFamily="18" charset="0"/>
                                  <a:ea typeface="Cambria Math" panose="02040503050406030204" pitchFamily="18" charset="0"/>
                                </a:rPr>
                                <m:t>𝑆𝐵</m:t>
                              </m:r>
                              <m:r>
                                <a:rPr lang="zh-TW" altLang="en-US" sz="1600" i="1">
                                  <a:solidFill>
                                    <a:schemeClr val="tx1"/>
                                  </a:solidFill>
                                  <a:latin typeface="Cambria Math" panose="02040503050406030204" pitchFamily="18" charset="0"/>
                                  <a:ea typeface="Cambria Math" panose="02040503050406030204" pitchFamily="18" charset="0"/>
                                </a:rPr>
                                <m:t>全拿</m:t>
                              </m:r>
                              <m:r>
                                <a:rPr lang="en-US" altLang="zh-TW" sz="1600" i="1">
                                  <a:solidFill>
                                    <a:schemeClr val="tx1"/>
                                  </a:solidFill>
                                  <a:latin typeface="Cambria Math" panose="02040503050406030204" pitchFamily="18" charset="0"/>
                                  <a:ea typeface="Cambria Math" panose="02040503050406030204" pitchFamily="18" charset="0"/>
                                </a:rPr>
                                <m:t>𝐺𝐵</m:t>
                              </m:r>
                              <m:r>
                                <a:rPr lang="zh-TW" altLang="en-US" sz="1600" i="1">
                                  <a:solidFill>
                                    <a:schemeClr val="tx1"/>
                                  </a:solidFill>
                                  <a:latin typeface="Cambria Math" panose="02040503050406030204" pitchFamily="18" charset="0"/>
                                  <a:ea typeface="Cambria Math" panose="02040503050406030204" pitchFamily="18" charset="0"/>
                                </a:rPr>
                                <m:t>拿部分</m:t>
                              </m:r>
                              <m:r>
                                <a:rPr lang="en-US" altLang="zh-TW" sz="1600" i="1">
                                  <a:solidFill>
                                    <a:schemeClr val="tx1"/>
                                  </a:solidFill>
                                  <a:latin typeface="Cambria Math" panose="02040503050406030204" pitchFamily="18" charset="0"/>
                                  <a:ea typeface="Cambria Math" panose="02040503050406030204" pitchFamily="18" charset="0"/>
                                </a:rPr>
                                <m:t> </m:t>
                              </m:r>
                            </m:e>
                          </m:d>
                        </m:sub>
                      </m:sSub>
                      <m:r>
                        <a:rPr lang="en-US" altLang="zh-TW" sz="1600" i="1">
                          <a:solidFill>
                            <a:schemeClr val="tx1"/>
                          </a:solidFill>
                          <a:latin typeface="Cambria Math" panose="02040503050406030204" pitchFamily="18" charset="0"/>
                          <a:ea typeface="Cambria Math" panose="02040503050406030204" pitchFamily="18" charset="0"/>
                        </a:rPr>
                        <m:t>}</m:t>
                      </m:r>
                    </m:oMath>
                  </m:oMathPara>
                </a14:m>
                <a:endParaRPr lang="en-US" altLang="zh-TW" sz="1600" b="0" i="1" dirty="0" smtClean="0">
                  <a:solidFill>
                    <a:schemeClr val="tx1"/>
                  </a:solidFill>
                  <a:latin typeface="Cambria Math" panose="02040503050406030204" pitchFamily="18" charset="0"/>
                </a:endParaRPr>
              </a:p>
              <a:p>
                <a:pPr marL="0" indent="0">
                  <a:lnSpc>
                    <a:spcPct val="150000"/>
                  </a:lnSpc>
                  <a:buNone/>
                </a:pPr>
                <a14:m>
                  <m:oMath xmlns:m="http://schemas.openxmlformats.org/officeDocument/2006/math">
                    <m:acc>
                      <m:accPr>
                        <m:chr m:val="̃"/>
                        <m:ctrlPr>
                          <a:rPr lang="en-US" altLang="zh-TW" sz="1600" i="1">
                            <a:solidFill>
                              <a:schemeClr val="tx1"/>
                            </a:solidFill>
                            <a:latin typeface="Cambria Math" panose="02040503050406030204" pitchFamily="18" charset="0"/>
                          </a:rPr>
                        </m:ctrlPr>
                      </m:accPr>
                      <m:e>
                        <m:r>
                          <a:rPr lang="en-US" altLang="zh-TW" sz="1600" i="1">
                            <a:solidFill>
                              <a:schemeClr val="tx1"/>
                            </a:solidFill>
                            <a:latin typeface="Cambria Math" panose="02040503050406030204" pitchFamily="18" charset="0"/>
                          </a:rPr>
                          <m:t>𝐸</m:t>
                        </m:r>
                        <m:r>
                          <a:rPr lang="zh-TW" altLang="en-US" sz="1600" i="1">
                            <a:solidFill>
                              <a:schemeClr val="tx1"/>
                            </a:solidFill>
                            <a:latin typeface="Cambria Math" panose="02040503050406030204" pitchFamily="18" charset="0"/>
                          </a:rPr>
                          <m:t> </m:t>
                        </m:r>
                      </m:e>
                    </m:acc>
                    <m:r>
                      <a:rPr lang="en-US" altLang="zh-TW" sz="1600" b="0" i="1" smtClean="0">
                        <a:solidFill>
                          <a:schemeClr val="tx1"/>
                        </a:solidFill>
                        <a:latin typeface="Cambria Math" panose="02040503050406030204" pitchFamily="18" charset="0"/>
                      </a:rPr>
                      <m:t>{</m:t>
                    </m:r>
                    <m:sSub>
                      <m:sSubPr>
                        <m:ctrlPr>
                          <a:rPr lang="en-US" altLang="zh-TW" sz="1600" i="1">
                            <a:solidFill>
                              <a:schemeClr val="tx1"/>
                            </a:solidFill>
                            <a:latin typeface="Cambria Math" panose="02040503050406030204" pitchFamily="18" charset="0"/>
                            <a:ea typeface="Cambria Math" panose="02040503050406030204" pitchFamily="18" charset="0"/>
                          </a:rPr>
                        </m:ctrlPr>
                      </m:sSubPr>
                      <m:e>
                        <m:r>
                          <a:rPr lang="en-US" altLang="zh-TW" sz="1600" i="1">
                            <a:solidFill>
                              <a:schemeClr val="tx1"/>
                            </a:solidFill>
                            <a:latin typeface="Cambria Math" panose="02040503050406030204" pitchFamily="18" charset="0"/>
                          </a:rPr>
                          <m:t>𝑔</m:t>
                        </m:r>
                        <m:r>
                          <a:rPr lang="en-US" altLang="zh-TW" sz="1600" i="1">
                            <a:solidFill>
                              <a:schemeClr val="tx1"/>
                            </a:solidFill>
                            <a:latin typeface="Cambria Math" panose="02040503050406030204" pitchFamily="18" charset="0"/>
                            <a:ea typeface="Cambria Math" panose="02040503050406030204" pitchFamily="18" charset="0"/>
                          </a:rPr>
                          <m:t>∙</m:t>
                        </m:r>
                        <m:r>
                          <a:rPr lang="en-US" altLang="zh-TW" sz="1600" i="1">
                            <a:solidFill>
                              <a:schemeClr val="tx1"/>
                            </a:solidFill>
                            <a:latin typeface="Cambria Math" panose="02040503050406030204" pitchFamily="18" charset="0"/>
                            <a:ea typeface="Cambria Math" panose="02040503050406030204" pitchFamily="18" charset="0"/>
                          </a:rPr>
                          <m:t>𝐼</m:t>
                        </m:r>
                      </m:e>
                      <m:sub>
                        <m:d>
                          <m:dPr>
                            <m:begChr m:val="{"/>
                            <m:endChr m:val="}"/>
                            <m:ctrlPr>
                              <a:rPr lang="en-US" altLang="zh-TW" sz="1600" i="1">
                                <a:solidFill>
                                  <a:schemeClr val="tx1"/>
                                </a:solidFill>
                                <a:latin typeface="Cambria Math" panose="02040503050406030204" pitchFamily="18" charset="0"/>
                                <a:ea typeface="Cambria Math" panose="02040503050406030204" pitchFamily="18" charset="0"/>
                              </a:rPr>
                            </m:ctrlPr>
                          </m:dPr>
                          <m:e>
                            <m:r>
                              <a:rPr lang="zh-TW" altLang="en-US" sz="1600" i="1">
                                <a:solidFill>
                                  <a:schemeClr val="tx1"/>
                                </a:solidFill>
                                <a:latin typeface="Cambria Math" panose="02040503050406030204" pitchFamily="18" charset="0"/>
                                <a:ea typeface="Cambria Math" panose="02040503050406030204" pitchFamily="18" charset="0"/>
                              </a:rPr>
                              <m:t>破產 履約</m:t>
                            </m:r>
                            <m:r>
                              <a:rPr lang="en-US" altLang="zh-TW" sz="1600" i="1">
                                <a:solidFill>
                                  <a:schemeClr val="tx1"/>
                                </a:solidFill>
                                <a:latin typeface="Cambria Math" panose="02040503050406030204" pitchFamily="18" charset="0"/>
                                <a:ea typeface="Cambria Math" panose="02040503050406030204" pitchFamily="18" charset="0"/>
                              </a:rPr>
                              <m:t> </m:t>
                            </m:r>
                            <m:r>
                              <a:rPr lang="en-US" altLang="zh-TW" sz="1600" i="1">
                                <a:solidFill>
                                  <a:schemeClr val="tx1"/>
                                </a:solidFill>
                                <a:latin typeface="Cambria Math" panose="02040503050406030204" pitchFamily="18" charset="0"/>
                                <a:ea typeface="Cambria Math" panose="02040503050406030204" pitchFamily="18" charset="0"/>
                              </a:rPr>
                              <m:t>𝑜𝑝𝑡𝑖𝑜𝑛</m:t>
                            </m:r>
                            <m:r>
                              <a:rPr lang="zh-TW" altLang="en-US" sz="1600" i="1">
                                <a:solidFill>
                                  <a:schemeClr val="tx1"/>
                                </a:solidFill>
                                <a:latin typeface="Cambria Math" panose="02040503050406030204" pitchFamily="18" charset="0"/>
                                <a:ea typeface="Cambria Math" panose="02040503050406030204" pitchFamily="18" charset="0"/>
                              </a:rPr>
                              <m:t>不足支付</m:t>
                            </m:r>
                          </m:e>
                        </m:d>
                      </m:sub>
                    </m:sSub>
                    <m:r>
                      <a:rPr lang="en-US" altLang="zh-TW" sz="1600" b="0" i="1" smtClean="0">
                        <a:solidFill>
                          <a:schemeClr val="tx1"/>
                        </a:solidFill>
                        <a:latin typeface="Cambria Math" panose="02040503050406030204" pitchFamily="18" charset="0"/>
                        <a:ea typeface="Cambria Math" panose="02040503050406030204" pitchFamily="18" charset="0"/>
                      </a:rPr>
                      <m:t>}</m:t>
                    </m:r>
                    <m:r>
                      <a:rPr lang="en-US" altLang="zh-TW" sz="1600" i="1" dirty="0">
                        <a:solidFill>
                          <a:schemeClr val="tx1"/>
                        </a:solidFill>
                        <a:latin typeface="Cambria Math" panose="02040503050406030204" pitchFamily="18" charset="0"/>
                      </a:rPr>
                      <m:t>=</m:t>
                    </m:r>
                    <m:nary>
                      <m:naryPr>
                        <m:ctrlPr>
                          <a:rPr lang="en-US" altLang="zh-TW" sz="1600" i="1" dirty="0">
                            <a:solidFill>
                              <a:schemeClr val="tx1"/>
                            </a:solidFill>
                            <a:latin typeface="Cambria Math" panose="02040503050406030204" pitchFamily="18" charset="0"/>
                          </a:rPr>
                        </m:ctrlPr>
                      </m:naryPr>
                      <m:sub>
                        <m:r>
                          <a:rPr lang="en-US" altLang="zh-TW" sz="1600" i="1" dirty="0">
                            <a:solidFill>
                              <a:schemeClr val="tx1"/>
                            </a:solidFill>
                            <a:latin typeface="Cambria Math" panose="02040503050406030204" pitchFamily="18" charset="0"/>
                          </a:rPr>
                          <m:t>−</m:t>
                        </m:r>
                        <m:r>
                          <a:rPr lang="en-US" altLang="zh-TW" sz="1600" i="1" dirty="0">
                            <a:solidFill>
                              <a:schemeClr val="tx1"/>
                            </a:solidFill>
                            <a:latin typeface="Cambria Math" panose="02040503050406030204" pitchFamily="18" charset="0"/>
                            <a:ea typeface="Cambria Math" panose="02040503050406030204" pitchFamily="18" charset="0"/>
                          </a:rPr>
                          <m:t>∞</m:t>
                        </m:r>
                      </m:sub>
                      <m:sup>
                        <m:sSub>
                          <m:sSubPr>
                            <m:ctrlPr>
                              <a:rPr lang="en-US" altLang="zh-TW" sz="1600" i="1" dirty="0">
                                <a:solidFill>
                                  <a:schemeClr val="tx1"/>
                                </a:solidFill>
                                <a:latin typeface="Cambria Math" panose="02040503050406030204" pitchFamily="18" charset="0"/>
                              </a:rPr>
                            </m:ctrlPr>
                          </m:sSubPr>
                          <m:e>
                            <m:r>
                              <a:rPr lang="en-US" altLang="zh-TW" sz="1600" i="1" dirty="0">
                                <a:solidFill>
                                  <a:schemeClr val="tx1"/>
                                </a:solidFill>
                                <a:latin typeface="Cambria Math" panose="02040503050406030204" pitchFamily="18" charset="0"/>
                              </a:rPr>
                              <m:t>𝑑</m:t>
                            </m:r>
                          </m:e>
                          <m:sub>
                            <m:r>
                              <a:rPr lang="en-US" altLang="zh-TW" sz="1600" i="1" dirty="0">
                                <a:solidFill>
                                  <a:schemeClr val="tx1"/>
                                </a:solidFill>
                                <a:latin typeface="Cambria Math" panose="02040503050406030204" pitchFamily="18" charset="0"/>
                              </a:rPr>
                              <m:t>2</m:t>
                            </m:r>
                          </m:sub>
                        </m:sSub>
                      </m:sup>
                      <m:e>
                        <m:nary>
                          <m:naryPr>
                            <m:ctrlPr>
                              <a:rPr lang="en-US" altLang="zh-TW" sz="1600" i="1" dirty="0">
                                <a:solidFill>
                                  <a:schemeClr val="tx1"/>
                                </a:solidFill>
                                <a:latin typeface="Cambria Math" panose="02040503050406030204" pitchFamily="18" charset="0"/>
                              </a:rPr>
                            </m:ctrlPr>
                          </m:naryPr>
                          <m:sub>
                            <m:r>
                              <a:rPr lang="en-US" altLang="zh-TW" sz="1600" b="0" i="1" dirty="0" smtClean="0">
                                <a:solidFill>
                                  <a:schemeClr val="tx1"/>
                                </a:solidFill>
                                <a:latin typeface="Cambria Math" panose="02040503050406030204" pitchFamily="18" charset="0"/>
                              </a:rPr>
                              <m:t>−</m:t>
                            </m:r>
                            <m:r>
                              <a:rPr lang="en-US" altLang="zh-TW" sz="1600" b="0" i="1" dirty="0" smtClean="0">
                                <a:solidFill>
                                  <a:schemeClr val="tx1"/>
                                </a:solidFill>
                                <a:latin typeface="Cambria Math" panose="02040503050406030204" pitchFamily="18" charset="0"/>
                                <a:ea typeface="Cambria Math" panose="02040503050406030204" pitchFamily="18" charset="0"/>
                              </a:rPr>
                              <m:t>∞</m:t>
                            </m:r>
                          </m:sub>
                          <m:sup>
                            <m:sSub>
                              <m:sSubPr>
                                <m:ctrlPr>
                                  <a:rPr lang="en-US" altLang="zh-TW" sz="1600" i="1" dirty="0">
                                    <a:solidFill>
                                      <a:schemeClr val="tx1"/>
                                    </a:solidFill>
                                    <a:latin typeface="Cambria Math" panose="02040503050406030204" pitchFamily="18" charset="0"/>
                                  </a:rPr>
                                </m:ctrlPr>
                              </m:sSubPr>
                              <m:e>
                                <m:r>
                                  <a:rPr lang="en-US" altLang="zh-TW" sz="1600" i="1" dirty="0">
                                    <a:solidFill>
                                      <a:schemeClr val="tx1"/>
                                    </a:solidFill>
                                    <a:latin typeface="Cambria Math" panose="02040503050406030204" pitchFamily="18" charset="0"/>
                                  </a:rPr>
                                  <m:t>𝑑</m:t>
                                </m:r>
                              </m:e>
                              <m:sub>
                                <m:r>
                                  <a:rPr lang="en-US" altLang="zh-TW" sz="1600" i="1" dirty="0">
                                    <a:solidFill>
                                      <a:schemeClr val="tx1"/>
                                    </a:solidFill>
                                    <a:latin typeface="Cambria Math" panose="02040503050406030204" pitchFamily="18" charset="0"/>
                                  </a:rPr>
                                  <m:t>5</m:t>
                                </m:r>
                              </m:sub>
                            </m:sSub>
                          </m:sup>
                          <m:e>
                            <m:r>
                              <a:rPr lang="en-US" altLang="zh-TW" sz="1600" i="1" dirty="0">
                                <a:solidFill>
                                  <a:schemeClr val="tx1"/>
                                </a:solidFill>
                                <a:latin typeface="Cambria Math" panose="02040503050406030204" pitchFamily="18" charset="0"/>
                              </a:rPr>
                              <m:t>𝑔</m:t>
                            </m:r>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𝑓</m:t>
                                </m:r>
                              </m:e>
                              <m:sub>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𝐵</m:t>
                                    </m:r>
                                  </m:e>
                                  <m:sub>
                                    <m:r>
                                      <a:rPr lang="en-US" altLang="zh-TW" sz="1600" i="1" dirty="0">
                                        <a:solidFill>
                                          <a:schemeClr val="tx1"/>
                                        </a:solidFill>
                                        <a:latin typeface="Cambria Math" panose="02040503050406030204" pitchFamily="18" charset="0"/>
                                        <a:ea typeface="Cambria Math" panose="02040503050406030204" pitchFamily="18" charset="0"/>
                                      </a:rPr>
                                      <m:t>1</m:t>
                                    </m:r>
                                  </m:sub>
                                </m:sSub>
                                <m:r>
                                  <a:rPr lang="en-US" altLang="zh-TW" sz="1600" i="1" dirty="0">
                                    <a:solidFill>
                                      <a:schemeClr val="tx1"/>
                                    </a:solidFill>
                                    <a:latin typeface="Cambria Math" panose="02040503050406030204" pitchFamily="18" charset="0"/>
                                    <a:ea typeface="Cambria Math" panose="02040503050406030204" pitchFamily="18" charset="0"/>
                                  </a:rPr>
                                  <m:t>,</m:t>
                                </m:r>
                                <m:sSub>
                                  <m:sSubPr>
                                    <m:ctrlPr>
                                      <a:rPr lang="en-US" altLang="zh-TW" sz="1600" i="1" dirty="0">
                                        <a:solidFill>
                                          <a:schemeClr val="tx1"/>
                                        </a:solidFill>
                                        <a:latin typeface="Cambria Math" panose="02040503050406030204" pitchFamily="18" charset="0"/>
                                        <a:ea typeface="Cambria Math" panose="02040503050406030204" pitchFamily="18" charset="0"/>
                                      </a:rPr>
                                    </m:ctrlPr>
                                  </m:sSubPr>
                                  <m:e>
                                    <m:r>
                                      <a:rPr lang="en-US" altLang="zh-TW" sz="1600" i="1" dirty="0">
                                        <a:solidFill>
                                          <a:schemeClr val="tx1"/>
                                        </a:solidFill>
                                        <a:latin typeface="Cambria Math" panose="02040503050406030204" pitchFamily="18" charset="0"/>
                                        <a:ea typeface="Cambria Math" panose="02040503050406030204" pitchFamily="18" charset="0"/>
                                      </a:rPr>
                                      <m:t>𝐵</m:t>
                                    </m:r>
                                  </m:e>
                                  <m:sub>
                                    <m:r>
                                      <a:rPr lang="en-US" altLang="zh-TW" sz="1600" i="1" dirty="0">
                                        <a:solidFill>
                                          <a:schemeClr val="tx1"/>
                                        </a:solidFill>
                                        <a:latin typeface="Cambria Math" panose="02040503050406030204" pitchFamily="18" charset="0"/>
                                        <a:ea typeface="Cambria Math" panose="02040503050406030204" pitchFamily="18" charset="0"/>
                                      </a:rPr>
                                      <m:t>2</m:t>
                                    </m:r>
                                  </m:sub>
                                </m:sSub>
                              </m:sub>
                            </m:sSub>
                            <m:d>
                              <m:dPr>
                                <m:ctrlPr>
                                  <a:rPr lang="en-US" altLang="zh-TW" sz="1600" i="1" dirty="0">
                                    <a:solidFill>
                                      <a:schemeClr val="tx1"/>
                                    </a:solidFill>
                                    <a:latin typeface="Cambria Math" panose="02040503050406030204" pitchFamily="18" charset="0"/>
                                    <a:ea typeface="Cambria Math" panose="02040503050406030204" pitchFamily="18" charset="0"/>
                                  </a:rPr>
                                </m:ctrlPr>
                              </m:dPr>
                              <m:e>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1</m:t>
                                    </m:r>
                                  </m:sub>
                                </m:sSub>
                                <m:r>
                                  <a:rPr lang="en-US" altLang="zh-TW" sz="1600" i="1">
                                    <a:solidFill>
                                      <a:schemeClr val="tx1"/>
                                    </a:solidFill>
                                    <a:latin typeface="Cambria Math" panose="02040503050406030204" pitchFamily="18" charset="0"/>
                                  </a:rPr>
                                  <m:t>,</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2</m:t>
                                    </m:r>
                                  </m:sub>
                                </m:sSub>
                              </m:e>
                            </m:d>
                            <m:r>
                              <a:rPr lang="en-US" altLang="zh-TW" sz="1600" i="1" dirty="0">
                                <a:solidFill>
                                  <a:schemeClr val="tx1"/>
                                </a:solidFill>
                                <a:latin typeface="Cambria Math" panose="02040503050406030204" pitchFamily="18" charset="0"/>
                              </a:rPr>
                              <m:t>𝑑</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2</m:t>
                                </m:r>
                              </m:sub>
                            </m:sSub>
                            <m:r>
                              <a:rPr lang="en-US" altLang="zh-TW" sz="1600" i="1" dirty="0">
                                <a:solidFill>
                                  <a:schemeClr val="tx1"/>
                                </a:solidFill>
                                <a:latin typeface="Cambria Math" panose="02040503050406030204" pitchFamily="18" charset="0"/>
                              </a:rPr>
                              <m:t>𝑑</m:t>
                            </m:r>
                            <m:sSub>
                              <m:sSubPr>
                                <m:ctrlPr>
                                  <a:rPr lang="en-US" altLang="zh-TW" sz="1600" i="1">
                                    <a:solidFill>
                                      <a:schemeClr val="tx1"/>
                                    </a:solidFill>
                                    <a:latin typeface="Cambria Math" panose="02040503050406030204" pitchFamily="18" charset="0"/>
                                  </a:rPr>
                                </m:ctrlPr>
                              </m:sSubPr>
                              <m:e>
                                <m:r>
                                  <a:rPr lang="en-US" altLang="zh-TW" sz="1600" i="1">
                                    <a:solidFill>
                                      <a:schemeClr val="tx1"/>
                                    </a:solidFill>
                                    <a:latin typeface="Cambria Math" panose="02040503050406030204" pitchFamily="18" charset="0"/>
                                  </a:rPr>
                                  <m:t>𝑏</m:t>
                                </m:r>
                              </m:e>
                              <m:sub>
                                <m:r>
                                  <a:rPr lang="en-US" altLang="zh-TW" sz="1600" i="1">
                                    <a:solidFill>
                                      <a:schemeClr val="tx1"/>
                                    </a:solidFill>
                                    <a:latin typeface="Cambria Math" panose="02040503050406030204" pitchFamily="18" charset="0"/>
                                  </a:rPr>
                                  <m:t>1</m:t>
                                </m:r>
                              </m:sub>
                            </m:sSub>
                          </m:e>
                        </m:nary>
                      </m:e>
                    </m:nary>
                  </m:oMath>
                </a14:m>
                <a:r>
                  <a:rPr lang="en-US" altLang="zh-TW" sz="1600" i="1" dirty="0" smtClean="0">
                    <a:solidFill>
                      <a:schemeClr val="tx1"/>
                    </a:solidFill>
                    <a:ea typeface="Cambria Math" panose="02040503050406030204" pitchFamily="18" charset="0"/>
                  </a:rPr>
                  <a:t> </a:t>
                </a:r>
                <a14:m>
                  <m:oMath xmlns:m="http://schemas.openxmlformats.org/officeDocument/2006/math">
                    <m:r>
                      <a:rPr lang="en-US" altLang="zh-TW" sz="1600" b="0" i="1" smtClean="0">
                        <a:latin typeface="Cambria Math" panose="02040503050406030204" pitchFamily="18" charset="0"/>
                      </a:rPr>
                      <m:t>                                          </m:t>
                    </m:r>
                    <m:r>
                      <a:rPr lang="en-US" altLang="zh-TW" sz="1600" i="1">
                        <a:latin typeface="Cambria Math" panose="02040503050406030204" pitchFamily="18" charset="0"/>
                      </a:rPr>
                      <m:t>(</m:t>
                    </m:r>
                    <m:r>
                      <a:rPr lang="en-US" altLang="zh-TW" sz="1600" i="1">
                        <a:latin typeface="Cambria Math" panose="02040503050406030204" pitchFamily="18" charset="0"/>
                      </a:rPr>
                      <m:t>𝑔</m:t>
                    </m:r>
                    <m:r>
                      <a:rPr lang="zh-TW" altLang="en-US" sz="1600" i="1" smtClean="0">
                        <a:latin typeface="Cambria Math" panose="02040503050406030204" pitchFamily="18" charset="0"/>
                      </a:rPr>
                      <m:t>可</m:t>
                    </m:r>
                    <m:r>
                      <a:rPr lang="zh-TW" altLang="en-US" sz="1600" i="1" dirty="0" smtClean="0">
                        <a:solidFill>
                          <a:schemeClr val="tx1"/>
                        </a:solidFill>
                        <a:latin typeface="Cambria Math" panose="02040503050406030204" pitchFamily="18" charset="0"/>
                        <a:ea typeface="Cambria Math" panose="02040503050406030204" pitchFamily="18" charset="0"/>
                      </a:rPr>
                      <m:t>為</m:t>
                    </m:r>
                    <m:sSup>
                      <m:sSupPr>
                        <m:ctrlPr>
                          <a:rPr lang="en-US" altLang="zh-TW" sz="1600" i="1">
                            <a:latin typeface="Cambria Math" panose="02040503050406030204" pitchFamily="18" charset="0"/>
                            <a:ea typeface="Cambria Math" panose="02040503050406030204" pitchFamily="18" charset="0"/>
                          </a:rPr>
                        </m:ctrlPr>
                      </m:sSupPr>
                      <m:e>
                        <m:r>
                          <a:rPr lang="en-US" altLang="zh-TW" sz="1600" i="1" smtClean="0">
                            <a:latin typeface="Cambria Math" panose="02040503050406030204" pitchFamily="18" charset="0"/>
                            <a:ea typeface="Cambria Math" panose="02040503050406030204" pitchFamily="18" charset="0"/>
                          </a:rPr>
                          <m:t>1</m:t>
                        </m:r>
                        <m:r>
                          <a:rPr lang="zh-TW" altLang="en-US" sz="1600" i="1">
                            <a:latin typeface="Cambria Math" panose="02040503050406030204" pitchFamily="18" charset="0"/>
                            <a:ea typeface="Cambria Math" panose="02040503050406030204" pitchFamily="18" charset="0"/>
                          </a:rPr>
                          <m:t>、</m:t>
                        </m:r>
                        <m:r>
                          <a:rPr lang="en-US" altLang="zh-TW" sz="1600" i="1">
                            <a:latin typeface="Cambria Math" panose="02040503050406030204" pitchFamily="18" charset="0"/>
                            <a:ea typeface="Cambria Math" panose="02040503050406030204" pitchFamily="18" charset="0"/>
                          </a:rPr>
                          <m:t>𝑒</m:t>
                        </m:r>
                      </m:e>
                      <m:sup>
                        <m:sSub>
                          <m:sSubPr>
                            <m:ctrlPr>
                              <a:rPr lang="en-US" altLang="zh-TW" sz="1600" i="1">
                                <a:latin typeface="Cambria Math" panose="02040503050406030204" pitchFamily="18" charset="0"/>
                                <a:ea typeface="Cambria Math" panose="02040503050406030204" pitchFamily="18" charset="0"/>
                              </a:rPr>
                            </m:ctrlPr>
                          </m:sSubPr>
                          <m:e>
                            <m:r>
                              <a:rPr lang="zh-TW" altLang="en-US" sz="1600" i="1">
                                <a:latin typeface="Cambria Math" panose="02040503050406030204" pitchFamily="18" charset="0"/>
                                <a:ea typeface="Cambria Math" panose="02040503050406030204" pitchFamily="18" charset="0"/>
                              </a:rPr>
                              <m:t>𝜎</m:t>
                            </m:r>
                          </m:e>
                          <m:sub>
                            <m:r>
                              <a:rPr lang="en-US" altLang="zh-TW" sz="1600" i="1">
                                <a:latin typeface="Cambria Math" panose="02040503050406030204" pitchFamily="18" charset="0"/>
                                <a:ea typeface="Cambria Math" panose="02040503050406030204" pitchFamily="18" charset="0"/>
                              </a:rPr>
                              <m:t>1</m:t>
                            </m:r>
                          </m:sub>
                        </m:sSub>
                        <m:sSub>
                          <m:sSubPr>
                            <m:ctrlPr>
                              <a:rPr lang="en-US" altLang="zh-TW" sz="1600" i="1">
                                <a:latin typeface="Cambria Math" panose="02040503050406030204" pitchFamily="18" charset="0"/>
                                <a:ea typeface="Cambria Math" panose="02040503050406030204" pitchFamily="18" charset="0"/>
                              </a:rPr>
                            </m:ctrlPr>
                          </m:sSubPr>
                          <m:e>
                            <m:r>
                              <a:rPr lang="en-US" altLang="zh-TW" sz="1600" i="1">
                                <a:latin typeface="Cambria Math" panose="02040503050406030204" pitchFamily="18" charset="0"/>
                                <a:ea typeface="Cambria Math" panose="02040503050406030204" pitchFamily="18" charset="0"/>
                              </a:rPr>
                              <m:t>𝐵</m:t>
                            </m:r>
                          </m:e>
                          <m:sub>
                            <m:r>
                              <a:rPr lang="en-US" altLang="zh-TW" sz="1600" i="1">
                                <a:latin typeface="Cambria Math" panose="02040503050406030204" pitchFamily="18" charset="0"/>
                                <a:ea typeface="Cambria Math" panose="02040503050406030204" pitchFamily="18" charset="0"/>
                              </a:rPr>
                              <m:t>1</m:t>
                            </m:r>
                          </m:sub>
                        </m:sSub>
                        <m:d>
                          <m:dPr>
                            <m:ctrlPr>
                              <a:rPr lang="en-US" altLang="zh-TW" sz="1600" i="1">
                                <a:latin typeface="Cambria Math" panose="02040503050406030204" pitchFamily="18" charset="0"/>
                                <a:ea typeface="Cambria Math" panose="02040503050406030204" pitchFamily="18" charset="0"/>
                              </a:rPr>
                            </m:ctrlPr>
                          </m:dPr>
                          <m:e>
                            <m:r>
                              <a:rPr lang="en-US" altLang="zh-TW" sz="1600" i="1">
                                <a:latin typeface="Cambria Math" panose="02040503050406030204" pitchFamily="18" charset="0"/>
                                <a:ea typeface="Cambria Math" panose="02040503050406030204" pitchFamily="18" charset="0"/>
                              </a:rPr>
                              <m:t>𝑇</m:t>
                            </m:r>
                          </m:e>
                        </m:d>
                      </m:sup>
                    </m:sSup>
                    <m:r>
                      <a:rPr lang="zh-TW" altLang="en-US" sz="1600" i="1">
                        <a:latin typeface="Cambria Math" panose="02040503050406030204" pitchFamily="18" charset="0"/>
                        <a:ea typeface="Cambria Math" panose="02040503050406030204" pitchFamily="18" charset="0"/>
                      </a:rPr>
                      <m:t>、</m:t>
                    </m:r>
                    <m:sSup>
                      <m:sSupPr>
                        <m:ctrlPr>
                          <a:rPr lang="en-US" altLang="zh-TW" sz="1600" i="1">
                            <a:latin typeface="Cambria Math" panose="02040503050406030204" pitchFamily="18" charset="0"/>
                            <a:ea typeface="Cambria Math" panose="02040503050406030204" pitchFamily="18" charset="0"/>
                          </a:rPr>
                        </m:ctrlPr>
                      </m:sSupPr>
                      <m:e>
                        <m:r>
                          <a:rPr lang="en-US" altLang="zh-TW" sz="1600" i="1">
                            <a:latin typeface="Cambria Math" panose="02040503050406030204" pitchFamily="18" charset="0"/>
                            <a:ea typeface="Cambria Math" panose="02040503050406030204" pitchFamily="18" charset="0"/>
                          </a:rPr>
                          <m:t>𝑒</m:t>
                        </m:r>
                      </m:e>
                      <m:sup>
                        <m:sSub>
                          <m:sSubPr>
                            <m:ctrlPr>
                              <a:rPr lang="en-US" altLang="zh-TW" sz="1600" i="1">
                                <a:latin typeface="Cambria Math" panose="02040503050406030204" pitchFamily="18" charset="0"/>
                                <a:ea typeface="Cambria Math" panose="02040503050406030204" pitchFamily="18" charset="0"/>
                              </a:rPr>
                            </m:ctrlPr>
                          </m:sSubPr>
                          <m:e>
                            <m:r>
                              <a:rPr lang="zh-TW" altLang="en-US" sz="1600" i="1">
                                <a:latin typeface="Cambria Math" panose="02040503050406030204" pitchFamily="18" charset="0"/>
                                <a:ea typeface="Cambria Math" panose="02040503050406030204" pitchFamily="18" charset="0"/>
                              </a:rPr>
                              <m:t>𝜎</m:t>
                            </m:r>
                          </m:e>
                          <m:sub>
                            <m:r>
                              <a:rPr lang="en-US" altLang="zh-TW" sz="1600" b="0" i="1" smtClean="0">
                                <a:latin typeface="Cambria Math" panose="02040503050406030204" pitchFamily="18" charset="0"/>
                                <a:ea typeface="Cambria Math" panose="02040503050406030204" pitchFamily="18" charset="0"/>
                              </a:rPr>
                              <m:t>2</m:t>
                            </m:r>
                          </m:sub>
                        </m:sSub>
                        <m:sSub>
                          <m:sSubPr>
                            <m:ctrlPr>
                              <a:rPr lang="en-US" altLang="zh-TW" sz="1600" i="1">
                                <a:latin typeface="Cambria Math" panose="02040503050406030204" pitchFamily="18" charset="0"/>
                                <a:ea typeface="Cambria Math" panose="02040503050406030204" pitchFamily="18" charset="0"/>
                              </a:rPr>
                            </m:ctrlPr>
                          </m:sSubPr>
                          <m:e>
                            <m:r>
                              <a:rPr lang="en-US" altLang="zh-TW" sz="1600" i="1">
                                <a:latin typeface="Cambria Math" panose="02040503050406030204" pitchFamily="18" charset="0"/>
                                <a:ea typeface="Cambria Math" panose="02040503050406030204" pitchFamily="18" charset="0"/>
                              </a:rPr>
                              <m:t>𝐵</m:t>
                            </m:r>
                          </m:e>
                          <m:sub>
                            <m:r>
                              <a:rPr lang="en-US" altLang="zh-TW" sz="1600" b="0" i="1" smtClean="0">
                                <a:latin typeface="Cambria Math" panose="02040503050406030204" pitchFamily="18" charset="0"/>
                                <a:ea typeface="Cambria Math" panose="02040503050406030204" pitchFamily="18" charset="0"/>
                              </a:rPr>
                              <m:t>2</m:t>
                            </m:r>
                          </m:sub>
                        </m:sSub>
                        <m:d>
                          <m:dPr>
                            <m:ctrlPr>
                              <a:rPr lang="en-US" altLang="zh-TW" sz="1600" i="1">
                                <a:latin typeface="Cambria Math" panose="02040503050406030204" pitchFamily="18" charset="0"/>
                                <a:ea typeface="Cambria Math" panose="02040503050406030204" pitchFamily="18" charset="0"/>
                              </a:rPr>
                            </m:ctrlPr>
                          </m:dPr>
                          <m:e>
                            <m:r>
                              <a:rPr lang="en-US" altLang="zh-TW" sz="1600" i="1">
                                <a:latin typeface="Cambria Math" panose="02040503050406030204" pitchFamily="18" charset="0"/>
                                <a:ea typeface="Cambria Math" panose="02040503050406030204" pitchFamily="18" charset="0"/>
                              </a:rPr>
                              <m:t>𝑇</m:t>
                            </m:r>
                          </m:e>
                        </m:d>
                      </m:sup>
                    </m:sSup>
                    <m:r>
                      <a:rPr lang="en-US" altLang="zh-TW" sz="1600" i="1">
                        <a:latin typeface="Cambria Math" panose="02040503050406030204" pitchFamily="18" charset="0"/>
                        <a:ea typeface="Cambria Math" panose="02040503050406030204" pitchFamily="18" charset="0"/>
                      </a:rPr>
                      <m:t>)</m:t>
                    </m:r>
                  </m:oMath>
                </a14:m>
                <a:r>
                  <a:rPr lang="en-US" altLang="zh-TW" sz="1600" i="1" dirty="0" smtClean="0">
                    <a:solidFill>
                      <a:schemeClr val="tx1"/>
                    </a:solidFill>
                    <a:ea typeface="Cambria Math" panose="02040503050406030204" pitchFamily="18" charset="0"/>
                  </a:rPr>
                  <a:t> </a:t>
                </a:r>
              </a:p>
              <a:p>
                <a:pPr marL="0" indent="0">
                  <a:lnSpc>
                    <a:spcPct val="150000"/>
                  </a:lnSpc>
                  <a:buNone/>
                </a:pPr>
                <a:endParaRPr lang="en-US" altLang="zh-TW" sz="1600" i="1" dirty="0">
                  <a:solidFill>
                    <a:schemeClr val="tx1"/>
                  </a:solidFill>
                </a:endParaRPr>
              </a:p>
              <a:p>
                <a:pPr marL="0" indent="0">
                  <a:lnSpc>
                    <a:spcPct val="150000"/>
                  </a:lnSpc>
                  <a:buNone/>
                </a:pPr>
                <a:endParaRPr lang="en-US" altLang="zh-TW" sz="1600" i="1" dirty="0">
                  <a:solidFill>
                    <a:schemeClr val="tx1"/>
                  </a:solidFill>
                </a:endParaRPr>
              </a:p>
              <a:p>
                <a:pPr marL="0" indent="0">
                  <a:buNone/>
                </a:pPr>
                <a:endParaRPr lang="en-US" altLang="zh-TW" sz="1600" i="1" dirty="0">
                  <a:solidFill>
                    <a:schemeClr val="tx1"/>
                  </a:solidFill>
                </a:endParaRPr>
              </a:p>
              <a:p>
                <a:pPr marL="0" indent="0">
                  <a:buNone/>
                </a:pPr>
                <a:endParaRPr lang="en-US" altLang="zh-TW" sz="1600" i="1" dirty="0">
                  <a:solidFill>
                    <a:schemeClr val="tx1"/>
                  </a:solidFill>
                </a:endParaRPr>
              </a:p>
              <a:p>
                <a:pPr marL="0" indent="0">
                  <a:buNone/>
                </a:pPr>
                <a:endParaRPr lang="en-US" altLang="zh-TW" sz="1600" i="1" dirty="0">
                  <a:solidFill>
                    <a:schemeClr val="tx1"/>
                  </a:solidFill>
                </a:endParaRPr>
              </a:p>
              <a:p>
                <a:pPr marL="0" indent="0">
                  <a:buNone/>
                </a:pPr>
                <a:endParaRPr lang="zh-TW" altLang="en-US" sz="1600" dirty="0">
                  <a:solidFill>
                    <a:schemeClr val="tx1"/>
                  </a:solidFill>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03563" y="257161"/>
                <a:ext cx="12877809" cy="7477051"/>
              </a:xfrm>
              <a:blipFill rotWithShape="0">
                <a:blip r:embed="rId2"/>
                <a:stretch>
                  <a:fillRect/>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a:xfrm>
            <a:off x="8920018" y="6366808"/>
            <a:ext cx="2743200" cy="365125"/>
          </a:xfrm>
        </p:spPr>
        <p:txBody>
          <a:bodyPr/>
          <a:lstStyle/>
          <a:p>
            <a:fld id="{9005EA9C-0923-47CB-86A6-6BE86EBF36ED}" type="slidenum">
              <a:rPr lang="zh-TW" altLang="en-US" smtClean="0"/>
              <a:t>33</a:t>
            </a:fld>
            <a:endParaRPr lang="zh-TW" altLang="en-US" dirty="0"/>
          </a:p>
        </p:txBody>
      </p:sp>
      <p:grpSp>
        <p:nvGrpSpPr>
          <p:cNvPr id="5" name="群組 4"/>
          <p:cNvGrpSpPr/>
          <p:nvPr/>
        </p:nvGrpSpPr>
        <p:grpSpPr>
          <a:xfrm>
            <a:off x="5422006" y="93233"/>
            <a:ext cx="6845223" cy="5125792"/>
            <a:chOff x="5045083" y="1071383"/>
            <a:chExt cx="7304150" cy="4757179"/>
          </a:xfrm>
        </p:grpSpPr>
        <p:grpSp>
          <p:nvGrpSpPr>
            <p:cNvPr id="6" name="群組 5"/>
            <p:cNvGrpSpPr/>
            <p:nvPr/>
          </p:nvGrpSpPr>
          <p:grpSpPr>
            <a:xfrm>
              <a:off x="5045083" y="1071383"/>
              <a:ext cx="7304150" cy="4757179"/>
              <a:chOff x="4754863" y="364025"/>
              <a:chExt cx="7304150" cy="4757179"/>
            </a:xfrm>
          </p:grpSpPr>
          <p:grpSp>
            <p:nvGrpSpPr>
              <p:cNvPr id="8" name="群組 7"/>
              <p:cNvGrpSpPr/>
              <p:nvPr/>
            </p:nvGrpSpPr>
            <p:grpSpPr>
              <a:xfrm>
                <a:off x="4754863" y="364025"/>
                <a:ext cx="7304150" cy="4757179"/>
                <a:chOff x="5502044" y="283326"/>
                <a:chExt cx="7304150" cy="4757179"/>
              </a:xfrm>
            </p:grpSpPr>
            <p:grpSp>
              <p:nvGrpSpPr>
                <p:cNvPr id="10" name="群組 9"/>
                <p:cNvGrpSpPr/>
                <p:nvPr/>
              </p:nvGrpSpPr>
              <p:grpSpPr>
                <a:xfrm>
                  <a:off x="5502044" y="283326"/>
                  <a:ext cx="7304150" cy="4757179"/>
                  <a:chOff x="3961656" y="1696937"/>
                  <a:chExt cx="7304150" cy="4757179"/>
                </a:xfrm>
              </p:grpSpPr>
              <p:grpSp>
                <p:nvGrpSpPr>
                  <p:cNvPr id="12" name="群組 11"/>
                  <p:cNvGrpSpPr/>
                  <p:nvPr/>
                </p:nvGrpSpPr>
                <p:grpSpPr>
                  <a:xfrm>
                    <a:off x="3961656" y="1696937"/>
                    <a:ext cx="7304150" cy="4757179"/>
                    <a:chOff x="3768473" y="1826114"/>
                    <a:chExt cx="7304150" cy="4757179"/>
                  </a:xfrm>
                </p:grpSpPr>
                <p:cxnSp>
                  <p:nvCxnSpPr>
                    <p:cNvPr id="14" name="直線接點 13"/>
                    <p:cNvCxnSpPr/>
                    <p:nvPr/>
                  </p:nvCxnSpPr>
                  <p:spPr>
                    <a:xfrm>
                      <a:off x="4993048" y="4453183"/>
                      <a:ext cx="4843641" cy="2890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矩形 14"/>
                        <p:cNvSpPr/>
                        <p:nvPr/>
                      </p:nvSpPr>
                      <p:spPr>
                        <a:xfrm>
                          <a:off x="3768473" y="4187226"/>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99" name="矩形 98"/>
                        <p:cNvSpPr>
                          <a:spLocks noRot="1" noChangeAspect="1" noMove="1" noResize="1" noEditPoints="1" noAdjustHandles="1" noChangeArrowheads="1" noChangeShapeType="1" noTextEdit="1"/>
                        </p:cNvSpPr>
                        <p:nvPr/>
                      </p:nvSpPr>
                      <p:spPr>
                        <a:xfrm>
                          <a:off x="3768473" y="4187226"/>
                          <a:ext cx="1240788" cy="393121"/>
                        </a:xfrm>
                        <a:prstGeom prst="rect">
                          <a:avLst/>
                        </a:prstGeom>
                        <a:blipFill rotWithShape="0">
                          <a:blip r:embed="rId3"/>
                          <a:stretch>
                            <a:fillRect b="-3125"/>
                          </a:stretch>
                        </a:blipFill>
                      </p:spPr>
                      <p:txBody>
                        <a:bodyPr/>
                        <a:lstStyle/>
                        <a:p>
                          <a:r>
                            <a:rPr lang="zh-TW" altLang="en-US">
                              <a:noFill/>
                            </a:rPr>
                            <a:t> </a:t>
                          </a:r>
                        </a:p>
                      </p:txBody>
                    </p:sp>
                  </mc:Fallback>
                </mc:AlternateContent>
                <p:grpSp>
                  <p:nvGrpSpPr>
                    <p:cNvPr id="16" name="群組 15"/>
                    <p:cNvGrpSpPr/>
                    <p:nvPr/>
                  </p:nvGrpSpPr>
                  <p:grpSpPr>
                    <a:xfrm>
                      <a:off x="3803239" y="1826114"/>
                      <a:ext cx="7269384" cy="4757179"/>
                      <a:chOff x="3803239" y="1826114"/>
                      <a:chExt cx="7269384" cy="4757179"/>
                    </a:xfrm>
                  </p:grpSpPr>
                  <p:grpSp>
                    <p:nvGrpSpPr>
                      <p:cNvPr id="17" name="群組 16"/>
                      <p:cNvGrpSpPr/>
                      <p:nvPr/>
                    </p:nvGrpSpPr>
                    <p:grpSpPr>
                      <a:xfrm>
                        <a:off x="3803239" y="1826114"/>
                        <a:ext cx="7269384" cy="4543104"/>
                        <a:chOff x="3361918" y="2390128"/>
                        <a:chExt cx="7269384" cy="4543104"/>
                      </a:xfrm>
                    </p:grpSpPr>
                    <p:cxnSp>
                      <p:nvCxnSpPr>
                        <p:cNvPr id="21" name="直線接點 20"/>
                        <p:cNvCxnSpPr/>
                        <p:nvPr/>
                      </p:nvCxnSpPr>
                      <p:spPr>
                        <a:xfrm flipH="1" flipV="1">
                          <a:off x="7205409" y="2763042"/>
                          <a:ext cx="22078" cy="4128566"/>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22" name="群組 21"/>
                        <p:cNvGrpSpPr/>
                        <p:nvPr/>
                      </p:nvGrpSpPr>
                      <p:grpSpPr>
                        <a:xfrm>
                          <a:off x="3361918" y="2390128"/>
                          <a:ext cx="7269384" cy="4543104"/>
                          <a:chOff x="3361918" y="2390128"/>
                          <a:chExt cx="7269384" cy="4543104"/>
                        </a:xfrm>
                      </p:grpSpPr>
                      <p:grpSp>
                        <p:nvGrpSpPr>
                          <p:cNvPr id="23" name="群組 22"/>
                          <p:cNvGrpSpPr/>
                          <p:nvPr/>
                        </p:nvGrpSpPr>
                        <p:grpSpPr>
                          <a:xfrm>
                            <a:off x="3861665" y="2390128"/>
                            <a:ext cx="6769637" cy="4543104"/>
                            <a:chOff x="4307245" y="2697228"/>
                            <a:chExt cx="6352800" cy="4379258"/>
                          </a:xfrm>
                        </p:grpSpPr>
                        <p:grpSp>
                          <p:nvGrpSpPr>
                            <p:cNvPr id="27" name="群組 26"/>
                            <p:cNvGrpSpPr/>
                            <p:nvPr/>
                          </p:nvGrpSpPr>
                          <p:grpSpPr>
                            <a:xfrm>
                              <a:off x="5182509" y="2807826"/>
                              <a:ext cx="5477536" cy="4259436"/>
                              <a:chOff x="5581754" y="3298683"/>
                              <a:chExt cx="5477536" cy="3942326"/>
                            </a:xfrm>
                          </p:grpSpPr>
                          <mc:AlternateContent xmlns:mc="http://schemas.openxmlformats.org/markup-compatibility/2006" xmlns:a14="http://schemas.microsoft.com/office/drawing/2010/main">
                            <mc:Choice Requires="a14">
                              <p:sp>
                                <p:nvSpPr>
                                  <p:cNvPr id="33" name="文字方塊 32"/>
                                  <p:cNvSpPr txBox="1"/>
                                  <p:nvPr/>
                                </p:nvSpPr>
                                <p:spPr>
                                  <a:xfrm>
                                    <a:off x="6941990" y="4318775"/>
                                    <a:ext cx="4636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3</m:t>
                                              </m:r>
                                            </m:sub>
                                          </m:sSub>
                                        </m:oMath>
                                      </m:oMathPara>
                                    </a14:m>
                                    <a:endParaRPr lang="zh-TW" altLang="en-US" dirty="0"/>
                                  </a:p>
                                </p:txBody>
                              </p:sp>
                            </mc:Choice>
                            <mc:Fallback xmlns="">
                              <p:sp>
                                <p:nvSpPr>
                                  <p:cNvPr id="63" name="文字方塊 62"/>
                                  <p:cNvSpPr txBox="1">
                                    <a:spLocks noRot="1" noChangeAspect="1" noMove="1" noResize="1" noEditPoints="1" noAdjustHandles="1" noChangeArrowheads="1" noChangeShapeType="1" noTextEdit="1"/>
                                  </p:cNvSpPr>
                                  <p:nvPr/>
                                </p:nvSpPr>
                                <p:spPr>
                                  <a:xfrm>
                                    <a:off x="6941990" y="4318775"/>
                                    <a:ext cx="463650" cy="369332"/>
                                  </a:xfrm>
                                  <a:prstGeom prst="rect">
                                    <a:avLst/>
                                  </a:prstGeom>
                                  <a:blipFill rotWithShape="0">
                                    <a:blip r:embed="rId18"/>
                                    <a:stretch>
                                      <a:fillRect/>
                                    </a:stretch>
                                  </a:blipFill>
                                </p:spPr>
                                <p:txBody>
                                  <a:bodyPr/>
                                  <a:lstStyle/>
                                  <a:p>
                                    <a:r>
                                      <a:rPr lang="zh-TW" altLang="en-US">
                                        <a:noFill/>
                                      </a:rPr>
                                      <a:t> </a:t>
                                    </a:r>
                                  </a:p>
                                </p:txBody>
                              </p:sp>
                            </mc:Fallback>
                          </mc:AlternateContent>
                          <p:grpSp>
                            <p:nvGrpSpPr>
                              <p:cNvPr id="34" name="群組 33"/>
                              <p:cNvGrpSpPr/>
                              <p:nvPr/>
                            </p:nvGrpSpPr>
                            <p:grpSpPr>
                              <a:xfrm>
                                <a:off x="5581754" y="3298683"/>
                                <a:ext cx="5477536" cy="3942326"/>
                                <a:chOff x="5581754" y="3298683"/>
                                <a:chExt cx="5477536" cy="3942326"/>
                              </a:xfrm>
                            </p:grpSpPr>
                            <p:cxnSp>
                              <p:nvCxnSpPr>
                                <p:cNvPr id="35" name="直線接點 34"/>
                                <p:cNvCxnSpPr/>
                                <p:nvPr/>
                              </p:nvCxnSpPr>
                              <p:spPr>
                                <a:xfrm flipH="1">
                                  <a:off x="6909453" y="3995764"/>
                                  <a:ext cx="16209" cy="1553944"/>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36" name="群組 35"/>
                                <p:cNvGrpSpPr/>
                                <p:nvPr/>
                              </p:nvGrpSpPr>
                              <p:grpSpPr>
                                <a:xfrm>
                                  <a:off x="5638976" y="3298683"/>
                                  <a:ext cx="5420314" cy="3942326"/>
                                  <a:chOff x="5252610" y="3422864"/>
                                  <a:chExt cx="5420314" cy="3942326"/>
                                </a:xfrm>
                              </p:grpSpPr>
                              <p:grpSp>
                                <p:nvGrpSpPr>
                                  <p:cNvPr id="38" name="群組 37"/>
                                  <p:cNvGrpSpPr/>
                                  <p:nvPr/>
                                </p:nvGrpSpPr>
                                <p:grpSpPr>
                                  <a:xfrm>
                                    <a:off x="5252610" y="3422864"/>
                                    <a:ext cx="5420314" cy="3942326"/>
                                    <a:chOff x="5828593" y="3521337"/>
                                    <a:chExt cx="5420314" cy="3942326"/>
                                  </a:xfrm>
                                </p:grpSpPr>
                                <p:grpSp>
                                  <p:nvGrpSpPr>
                                    <p:cNvPr id="41" name="群組 40"/>
                                    <p:cNvGrpSpPr/>
                                    <p:nvPr/>
                                  </p:nvGrpSpPr>
                                  <p:grpSpPr>
                                    <a:xfrm>
                                      <a:off x="5828593" y="3521337"/>
                                      <a:ext cx="5420314" cy="3942326"/>
                                      <a:chOff x="5828593" y="3521337"/>
                                      <a:chExt cx="5420314" cy="3942326"/>
                                    </a:xfrm>
                                  </p:grpSpPr>
                                  <p:grpSp>
                                    <p:nvGrpSpPr>
                                      <p:cNvPr id="43" name="群組 42"/>
                                      <p:cNvGrpSpPr/>
                                      <p:nvPr/>
                                    </p:nvGrpSpPr>
                                    <p:grpSpPr>
                                      <a:xfrm>
                                        <a:off x="5828593" y="3687296"/>
                                        <a:ext cx="5420314" cy="3706894"/>
                                        <a:chOff x="5815714" y="3893358"/>
                                        <a:chExt cx="5420314" cy="3706894"/>
                                      </a:xfrm>
                                    </p:grpSpPr>
                                    <p:cxnSp>
                                      <p:nvCxnSpPr>
                                        <p:cNvPr id="48" name="直線單箭頭接點 47"/>
                                        <p:cNvCxnSpPr/>
                                        <p:nvPr/>
                                      </p:nvCxnSpPr>
                                      <p:spPr>
                                        <a:xfrm>
                                          <a:off x="6005372" y="5981032"/>
                                          <a:ext cx="4246416" cy="210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直線單箭頭接點 48"/>
                                        <p:cNvCxnSpPr/>
                                        <p:nvPr/>
                                      </p:nvCxnSpPr>
                                      <p:spPr>
                                        <a:xfrm flipH="1" flipV="1">
                                          <a:off x="8658004" y="4149288"/>
                                          <a:ext cx="16749" cy="34474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0" name="文字方塊 49"/>
                                            <p:cNvSpPr txBox="1"/>
                                            <p:nvPr/>
                                          </p:nvSpPr>
                                          <p:spPr>
                                            <a:xfrm>
                                              <a:off x="10050957" y="5989930"/>
                                              <a:ext cx="1185071" cy="993887"/>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    </m:t>
                                                        </m:r>
                                                        <m:r>
                                                          <a:rPr lang="en-US" altLang="zh-TW" b="0" i="1" smtClean="0">
                                                            <a:latin typeface="Cambria Math" panose="02040503050406030204" pitchFamily="18" charset="0"/>
                                                          </a:rPr>
                                                          <m:t>𝑏</m:t>
                                                        </m:r>
                                                      </m:e>
                                                      <m:sub>
                                                        <m:r>
                                                          <a:rPr lang="en-US" altLang="zh-TW" b="0" i="1" smtClean="0">
                                                            <a:latin typeface="Cambria Math" panose="02040503050406030204" pitchFamily="18" charset="0"/>
                                                          </a:rPr>
                                                          <m:t>1</m:t>
                                                        </m:r>
                                                        <m:r>
                                                          <a:rPr lang="zh-TW" altLang="en-US" i="1">
                                                            <a:latin typeface="Cambria Math" panose="02040503050406030204" pitchFamily="18" charset="0"/>
                                                          </a:rPr>
                                                          <m:t> </m:t>
                                                        </m:r>
                                                      </m:sub>
                                                    </m:sSub>
                                                    <m:r>
                                                      <a:rPr lang="zh-TW" altLang="en-US" i="1">
                                                        <a:latin typeface="Cambria Math" panose="02040503050406030204" pitchFamily="18" charset="0"/>
                                                      </a:rPr>
                                                      <m:t> </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m:t>
                                                    </m:r>
                                                    <m:r>
                                                      <a:rPr lang="zh-TW" altLang="en-US" i="1">
                                                        <a:latin typeface="Cambria Math" panose="02040503050406030204" pitchFamily="18" charset="0"/>
                                                      </a:rPr>
                                                      <m:t>履約</m:t>
                                                    </m:r>
                                                  </m:oMath>
                                                </m:oMathPara>
                                              </a14:m>
                                              <a:endParaRPr lang="en-US" altLang="zh-TW" i="1" dirty="0" smtClean="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zh-TW" altLang="en-US" i="1">
                                                        <a:latin typeface="Cambria Math" panose="02040503050406030204" pitchFamily="18" charset="0"/>
                                                      </a:rPr>
                                                      <m:t>邊界</m:t>
                                                    </m:r>
                                                  </m:oMath>
                                                </m:oMathPara>
                                              </a14:m>
                                              <a:endParaRPr lang="en-US" altLang="zh-TW" i="1" dirty="0" smtClean="0">
                                                <a:latin typeface="Cambria Math" panose="02040503050406030204" pitchFamily="18" charset="0"/>
                                              </a:endParaRPr>
                                            </a:p>
                                            <a:p>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r>
                                                    <a:rPr lang="en-US" altLang="zh-TW" i="1" smtClean="0">
                                                      <a:latin typeface="Cambria Math" panose="02040503050406030204" pitchFamily="18" charset="0"/>
                                                    </a:rPr>
                                                    <m:t>=</m:t>
                                                  </m:r>
                                                  <m:r>
                                                    <a:rPr lang="en-US" altLang="zh-TW" i="1">
                                                      <a:latin typeface="Cambria Math" panose="02040503050406030204" pitchFamily="18" charset="0"/>
                                                    </a:rPr>
                                                    <m:t>0</m:t>
                                                  </m:r>
                                                </m:oMath>
                                              </a14:m>
                                              <a:r>
                                                <a:rPr lang="en-US" altLang="zh-TW" dirty="0" smtClean="0"/>
                                                <a:t>)</a:t>
                                              </a:r>
                                              <a:endParaRPr lang="zh-TW" altLang="en-US" dirty="0"/>
                                            </a:p>
                                          </p:txBody>
                                        </p:sp>
                                      </mc:Choice>
                                      <mc:Fallback xmlns="">
                                        <p:sp>
                                          <p:nvSpPr>
                                            <p:cNvPr id="50" name="文字方塊 49"/>
                                            <p:cNvSpPr txBox="1">
                                              <a:spLocks noRot="1" noChangeAspect="1" noMove="1" noResize="1" noEditPoints="1" noAdjustHandles="1" noChangeArrowheads="1" noChangeShapeType="1" noTextEdit="1"/>
                                            </p:cNvSpPr>
                                            <p:nvPr/>
                                          </p:nvSpPr>
                                          <p:spPr>
                                            <a:xfrm>
                                              <a:off x="10050957" y="5989930"/>
                                              <a:ext cx="1185071" cy="993887"/>
                                            </a:xfrm>
                                            <a:prstGeom prst="rect">
                                              <a:avLst/>
                                            </a:prstGeom>
                                            <a:blipFill rotWithShape="0">
                                              <a:blip r:embed="rId19"/>
                                              <a:stretch>
                                                <a:fillRect l="-1546" b="-7107"/>
                                              </a:stretch>
                                            </a:blipFill>
                                          </p:spPr>
                                          <p:txBody>
                                            <a:bodyPr/>
                                            <a:lstStyle/>
                                            <a:p>
                                              <a:r>
                                                <a:rPr lang="zh-TW" altLang="en-US">
                                                  <a:noFill/>
                                                </a:rPr>
                                                <a:t> </a:t>
                                              </a:r>
                                            </a:p>
                                          </p:txBody>
                                        </p:sp>
                                      </mc:Fallback>
                                    </mc:AlternateContent>
                                    <p:cxnSp>
                                      <p:nvCxnSpPr>
                                        <p:cNvPr id="51" name="直線接點 50"/>
                                        <p:cNvCxnSpPr/>
                                        <p:nvPr/>
                                      </p:nvCxnSpPr>
                                      <p:spPr>
                                        <a:xfrm>
                                          <a:off x="5815714" y="5955542"/>
                                          <a:ext cx="4137231" cy="35459"/>
                                        </a:xfrm>
                                        <a:prstGeom prst="line">
                                          <a:avLst/>
                                        </a:prstGeom>
                                        <a:ln w="38100">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2" name="矩形 51"/>
                                            <p:cNvSpPr/>
                                            <p:nvPr/>
                                          </p:nvSpPr>
                                          <p:spPr>
                                            <a:xfrm>
                                              <a:off x="8461453" y="3893358"/>
                                              <a:ext cx="46262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𝑏</m:t>
                                                        </m:r>
                                                      </m:e>
                                                      <m:sub>
                                                        <m:r>
                                                          <a:rPr lang="en-US" altLang="zh-TW" i="1" smtClean="0">
                                                            <a:latin typeface="Cambria Math" panose="02040503050406030204" pitchFamily="18" charset="0"/>
                                                          </a:rPr>
                                                          <m:t>2</m:t>
                                                        </m:r>
                                                      </m:sub>
                                                    </m:sSub>
                                                  </m:oMath>
                                                </m:oMathPara>
                                              </a14:m>
                                              <a:endParaRPr lang="zh-TW" altLang="en-US" dirty="0"/>
                                            </a:p>
                                          </p:txBody>
                                        </p:sp>
                                      </mc:Choice>
                                      <mc:Fallback xmlns="">
                                        <p:sp>
                                          <p:nvSpPr>
                                            <p:cNvPr id="52" name="矩形 51"/>
                                            <p:cNvSpPr>
                                              <a:spLocks noRot="1" noChangeAspect="1" noMove="1" noResize="1" noEditPoints="1" noAdjustHandles="1" noChangeArrowheads="1" noChangeShapeType="1" noTextEdit="1"/>
                                            </p:cNvSpPr>
                                            <p:nvPr/>
                                          </p:nvSpPr>
                                          <p:spPr>
                                            <a:xfrm>
                                              <a:off x="8461453" y="3893358"/>
                                              <a:ext cx="462626" cy="369332"/>
                                            </a:xfrm>
                                            <a:prstGeom prst="rect">
                                              <a:avLst/>
                                            </a:prstGeom>
                                            <a:blipFill rotWithShape="0">
                                              <a:blip r:embed="rId20"/>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3" name="矩形 52"/>
                                            <p:cNvSpPr/>
                                            <p:nvPr/>
                                          </p:nvSpPr>
                                          <p:spPr>
                                            <a:xfrm>
                                              <a:off x="7664142" y="6714218"/>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2</m:t>
                                                        </m:r>
                                                      </m:sub>
                                                    </m:sSub>
                                                  </m:oMath>
                                                </m:oMathPara>
                                              </a14:m>
                                              <a:endParaRPr lang="zh-TW" altLang="en-US" dirty="0"/>
                                            </a:p>
                                          </p:txBody>
                                        </p:sp>
                                      </mc:Choice>
                                      <mc:Fallback xmlns="">
                                        <p:sp>
                                          <p:nvSpPr>
                                            <p:cNvPr id="83" name="矩形 82"/>
                                            <p:cNvSpPr>
                                              <a:spLocks noRot="1" noChangeAspect="1" noMove="1" noResize="1" noEditPoints="1" noAdjustHandles="1" noChangeArrowheads="1" noChangeShapeType="1" noTextEdit="1"/>
                                            </p:cNvSpPr>
                                            <p:nvPr/>
                                          </p:nvSpPr>
                                          <p:spPr>
                                            <a:xfrm>
                                              <a:off x="7664142" y="6714218"/>
                                              <a:ext cx="477951" cy="369332"/>
                                            </a:xfrm>
                                            <a:prstGeom prst="rect">
                                              <a:avLst/>
                                            </a:prstGeom>
                                            <a:blipFill rotWithShape="0">
                                              <a:blip r:embed="rId21"/>
                                              <a:stretch>
                                                <a:fillRect/>
                                              </a:stretch>
                                            </a:blipFill>
                                          </p:spPr>
                                          <p:txBody>
                                            <a:bodyPr/>
                                            <a:lstStyle/>
                                            <a:p>
                                              <a:r>
                                                <a:rPr lang="zh-TW" altLang="en-US">
                                                  <a:noFill/>
                                                </a:rPr>
                                                <a:t> </a:t>
                                              </a:r>
                                            </a:p>
                                          </p:txBody>
                                        </p:sp>
                                      </mc:Fallback>
                                    </mc:AlternateContent>
                                    <p:cxnSp>
                                      <p:nvCxnSpPr>
                                        <p:cNvPr id="54" name="直線接點 53"/>
                                        <p:cNvCxnSpPr/>
                                        <p:nvPr/>
                                      </p:nvCxnSpPr>
                                      <p:spPr>
                                        <a:xfrm>
                                          <a:off x="7771273" y="5967092"/>
                                          <a:ext cx="15058" cy="163316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cxnSp>
                                    <p:nvCxnSpPr>
                                      <p:cNvPr id="44" name="直線接點 43"/>
                                      <p:cNvCxnSpPr/>
                                      <p:nvPr/>
                                    </p:nvCxnSpPr>
                                    <p:spPr>
                                      <a:xfrm flipH="1" flipV="1">
                                        <a:off x="6709239" y="3816001"/>
                                        <a:ext cx="21228" cy="3647662"/>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5" name="矩形 44"/>
                                          <p:cNvSpPr/>
                                          <p:nvPr/>
                                        </p:nvSpPr>
                                        <p:spPr>
                                          <a:xfrm>
                                            <a:off x="6050829" y="3521337"/>
                                            <a:ext cx="1235466"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1_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75" name="矩形 74"/>
                                          <p:cNvSpPr>
                                            <a:spLocks noRot="1" noChangeAspect="1" noMove="1" noResize="1" noEditPoints="1" noAdjustHandles="1" noChangeArrowheads="1" noChangeShapeType="1" noTextEdit="1"/>
                                          </p:cNvSpPr>
                                          <p:nvPr/>
                                        </p:nvSpPr>
                                        <p:spPr>
                                          <a:xfrm>
                                            <a:off x="6050829" y="3521337"/>
                                            <a:ext cx="1235466" cy="393121"/>
                                          </a:xfrm>
                                          <a:prstGeom prst="rect">
                                            <a:avLst/>
                                          </a:prstGeom>
                                          <a:blipFill rotWithShape="0">
                                            <a:blip r:embed="rId22"/>
                                            <a:stretch>
                                              <a:fillRect/>
                                            </a:stretch>
                                          </a:blipFill>
                                        </p:spPr>
                                        <p:txBody>
                                          <a:bodyPr/>
                                          <a:lstStyle/>
                                          <a:p>
                                            <a:r>
                                              <a:rPr lang="zh-TW" altLang="en-US">
                                                <a:noFill/>
                                              </a:rPr>
                                              <a:t> </a:t>
                                            </a:r>
                                          </a:p>
                                        </p:txBody>
                                      </p:sp>
                                    </mc:Fallback>
                                  </mc:AlternateContent>
                                  <p:sp>
                                    <p:nvSpPr>
                                      <p:cNvPr id="46" name="手繪多邊形 45"/>
                                      <p:cNvSpPr/>
                                      <p:nvPr/>
                                    </p:nvSpPr>
                                    <p:spPr>
                                      <a:xfrm>
                                        <a:off x="7782902" y="5016806"/>
                                        <a:ext cx="2217544" cy="720028"/>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47" name="矩形 46"/>
                                          <p:cNvSpPr/>
                                          <p:nvPr/>
                                        </p:nvSpPr>
                                        <p:spPr>
                                          <a:xfrm>
                                            <a:off x="9210785" y="4703460"/>
                                            <a:ext cx="47263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1</m:t>
                                                      </m:r>
                                                    </m:sub>
                                                  </m:sSub>
                                                </m:oMath>
                                              </m:oMathPara>
                                            </a14:m>
                                            <a:endParaRPr lang="zh-TW" altLang="en-US" dirty="0"/>
                                          </a:p>
                                        </p:txBody>
                                      </p:sp>
                                    </mc:Choice>
                                    <mc:Fallback xmlns="">
                                      <p:sp>
                                        <p:nvSpPr>
                                          <p:cNvPr id="77" name="矩形 76"/>
                                          <p:cNvSpPr>
                                            <a:spLocks noRot="1" noChangeAspect="1" noMove="1" noResize="1" noEditPoints="1" noAdjustHandles="1" noChangeArrowheads="1" noChangeShapeType="1" noTextEdit="1"/>
                                          </p:cNvSpPr>
                                          <p:nvPr/>
                                        </p:nvSpPr>
                                        <p:spPr>
                                          <a:xfrm>
                                            <a:off x="9210785" y="4703460"/>
                                            <a:ext cx="472630" cy="369332"/>
                                          </a:xfrm>
                                          <a:prstGeom prst="rect">
                                            <a:avLst/>
                                          </a:prstGeom>
                                          <a:blipFill rotWithShape="0">
                                            <a:blip r:embed="rId23"/>
                                            <a:stretch>
                                              <a:fillRect/>
                                            </a:stretch>
                                          </a:blipFill>
                                        </p:spPr>
                                        <p:txBody>
                                          <a:bodyPr/>
                                          <a:lstStyle/>
                                          <a:p>
                                            <a:r>
                                              <a:rPr lang="zh-TW" altLang="en-US">
                                                <a:noFill/>
                                              </a:rPr>
                                              <a:t> </a:t>
                                            </a:r>
                                          </a:p>
                                        </p:txBody>
                                      </p:sp>
                                    </mc:Fallback>
                                  </mc:AlternateContent>
                                </p:grpSp>
                                <p:sp>
                                  <p:nvSpPr>
                                    <p:cNvPr id="42" name="手繪多邊形 41"/>
                                    <p:cNvSpPr/>
                                    <p:nvPr/>
                                  </p:nvSpPr>
                                  <p:spPr>
                                    <a:xfrm>
                                      <a:off x="6813076" y="5731955"/>
                                      <a:ext cx="969826" cy="1658714"/>
                                    </a:xfrm>
                                    <a:custGeom>
                                      <a:avLst/>
                                      <a:gdLst>
                                        <a:gd name="connsiteX0" fmla="*/ 0 w 655156"/>
                                        <a:gd name="connsiteY0" fmla="*/ 1028584 h 1028584"/>
                                        <a:gd name="connsiteX1" fmla="*/ 90152 w 655156"/>
                                        <a:gd name="connsiteY1" fmla="*/ 680854 h 1028584"/>
                                        <a:gd name="connsiteX2" fmla="*/ 270456 w 655156"/>
                                        <a:gd name="connsiteY2" fmla="*/ 371761 h 1028584"/>
                                        <a:gd name="connsiteX3" fmla="*/ 489397 w 655156"/>
                                        <a:gd name="connsiteY3" fmla="*/ 127062 h 1028584"/>
                                        <a:gd name="connsiteX4" fmla="*/ 643944 w 655156"/>
                                        <a:gd name="connsiteY4" fmla="*/ 11153 h 1028584"/>
                                        <a:gd name="connsiteX5" fmla="*/ 631065 w 655156"/>
                                        <a:gd name="connsiteY5" fmla="*/ 11153 h 10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156" h="1028584">
                                          <a:moveTo>
                                            <a:pt x="0" y="1028584"/>
                                          </a:moveTo>
                                          <a:cubicBezTo>
                                            <a:pt x="22538" y="909454"/>
                                            <a:pt x="45076" y="790324"/>
                                            <a:pt x="90152" y="680854"/>
                                          </a:cubicBezTo>
                                          <a:cubicBezTo>
                                            <a:pt x="135228" y="571384"/>
                                            <a:pt x="203915" y="464060"/>
                                            <a:pt x="270456" y="371761"/>
                                          </a:cubicBezTo>
                                          <a:cubicBezTo>
                                            <a:pt x="336997" y="279462"/>
                                            <a:pt x="427149" y="187163"/>
                                            <a:pt x="489397" y="127062"/>
                                          </a:cubicBezTo>
                                          <a:cubicBezTo>
                                            <a:pt x="551645" y="66961"/>
                                            <a:pt x="620333" y="30471"/>
                                            <a:pt x="643944" y="11153"/>
                                          </a:cubicBezTo>
                                          <a:cubicBezTo>
                                            <a:pt x="667555" y="-8165"/>
                                            <a:pt x="649310" y="1494"/>
                                            <a:pt x="631065" y="11153"/>
                                          </a:cubicBezTo>
                                        </a:path>
                                      </a:pathLst>
                                    </a:cu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9" name="文字方塊 38"/>
                                  <p:cNvSpPr txBox="1"/>
                                  <p:nvPr/>
                                </p:nvSpPr>
                                <p:spPr>
                                  <a:xfrm>
                                    <a:off x="7852163" y="6095898"/>
                                    <a:ext cx="1504982" cy="329507"/>
                                  </a:xfrm>
                                  <a:prstGeom prst="rect">
                                    <a:avLst/>
                                  </a:prstGeom>
                                  <a:noFill/>
                                </p:spPr>
                                <p:txBody>
                                  <a:bodyPr wrap="square" rtlCol="0">
                                    <a:spAutoFit/>
                                  </a:bodyPr>
                                  <a:lstStyle/>
                                  <a:p>
                                    <a:r>
                                      <a:rPr lang="zh-TW" altLang="en-US" dirty="0" smtClean="0"/>
                                      <a:t>存活 </a:t>
                                    </a:r>
                                    <a:r>
                                      <a:rPr lang="en-US" altLang="zh-TW" dirty="0" smtClean="0"/>
                                      <a:t>(</a:t>
                                    </a:r>
                                    <a:r>
                                      <a:rPr lang="zh-TW" altLang="en-US" dirty="0" smtClean="0"/>
                                      <a:t>履約</a:t>
                                    </a:r>
                                    <a:r>
                                      <a:rPr lang="en-US" altLang="zh-TW" dirty="0" smtClean="0"/>
                                      <a:t>)</a:t>
                                    </a:r>
                                    <a:endParaRPr lang="zh-TW" altLang="en-US" dirty="0"/>
                                  </a:p>
                                </p:txBody>
                              </p:sp>
                              <p:sp>
                                <p:nvSpPr>
                                  <p:cNvPr id="40" name="文字方塊 39"/>
                                  <p:cNvSpPr txBox="1"/>
                                  <p:nvPr/>
                                </p:nvSpPr>
                                <p:spPr>
                                  <a:xfrm>
                                    <a:off x="7361700" y="4132222"/>
                                    <a:ext cx="2445760" cy="576638"/>
                                  </a:xfrm>
                                  <a:prstGeom prst="rect">
                                    <a:avLst/>
                                  </a:prstGeom>
                                  <a:noFill/>
                                </p:spPr>
                                <p:txBody>
                                  <a:bodyPr wrap="square" rtlCol="0">
                                    <a:spAutoFit/>
                                  </a:bodyPr>
                                  <a:lstStyle/>
                                  <a:p>
                                    <a:r>
                                      <a:rPr lang="zh-TW" altLang="en-US" dirty="0" smtClean="0"/>
                                      <a:t>破產     </a:t>
                                    </a:r>
                                    <a:r>
                                      <a:rPr lang="en-US" altLang="zh-TW" dirty="0" smtClean="0"/>
                                      <a:t>SB</a:t>
                                    </a:r>
                                    <a:r>
                                      <a:rPr lang="zh-TW" altLang="en-US" dirty="0" smtClean="0"/>
                                      <a:t>全拿</a:t>
                                    </a:r>
                                    <a:endParaRPr lang="en-US" altLang="zh-TW" dirty="0" smtClean="0"/>
                                  </a:p>
                                  <a:p>
                                    <a:r>
                                      <a:rPr lang="en-US" altLang="zh-TW" dirty="0" smtClean="0"/>
                                      <a:t>GB</a:t>
                                    </a:r>
                                    <a:r>
                                      <a:rPr lang="zh-TW" altLang="en-US" dirty="0" smtClean="0"/>
                                      <a:t>部份 未</a:t>
                                    </a:r>
                                    <a:r>
                                      <a:rPr lang="zh-TW" altLang="en-US" dirty="0"/>
                                      <a:t>履約</a:t>
                                    </a:r>
                                  </a:p>
                                </p:txBody>
                              </p:sp>
                            </p:grpSp>
                            <p:sp>
                              <p:nvSpPr>
                                <p:cNvPr id="37" name="文字方塊 36"/>
                                <p:cNvSpPr txBox="1"/>
                                <p:nvPr/>
                              </p:nvSpPr>
                              <p:spPr>
                                <a:xfrm flipH="1">
                                  <a:off x="5581754" y="3818983"/>
                                  <a:ext cx="1468648" cy="1110966"/>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破產</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SB</a:t>
                                  </a:r>
                                  <a:r>
                                    <a:rPr lang="zh-TW" altLang="en-US" dirty="0" smtClean="0">
                                      <a:latin typeface="微軟正黑體" panose="020B0604030504040204" pitchFamily="34" charset="-120"/>
                                      <a:ea typeface="微軟正黑體" panose="020B0604030504040204" pitchFamily="34" charset="-120"/>
                                    </a:rPr>
                                    <a:t>部分</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GB</a:t>
                                  </a:r>
                                  <a:r>
                                    <a:rPr lang="zh-TW" altLang="en-US" dirty="0" smtClean="0">
                                      <a:latin typeface="微軟正黑體" panose="020B0604030504040204" pitchFamily="34" charset="-120"/>
                                      <a:ea typeface="微軟正黑體" panose="020B0604030504040204" pitchFamily="34" charset="-120"/>
                                    </a:rPr>
                                    <a:t>無</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未</a:t>
                                  </a:r>
                                  <a:r>
                                    <a:rPr lang="zh-TW" altLang="en-US" dirty="0">
                                      <a:latin typeface="微軟正黑體" panose="020B0604030504040204" pitchFamily="34" charset="-120"/>
                                      <a:ea typeface="微軟正黑體" panose="020B0604030504040204" pitchFamily="34" charset="-120"/>
                                    </a:rPr>
                                    <a:t>履約</a:t>
                                  </a:r>
                                  <a:endParaRPr lang="zh-TW" altLang="en-US" dirty="0"/>
                                </a:p>
                              </p:txBody>
                            </p:sp>
                          </p:grpSp>
                        </p:grpSp>
                        <p:cxnSp>
                          <p:nvCxnSpPr>
                            <p:cNvPr id="28" name="直線接點 27"/>
                            <p:cNvCxnSpPr/>
                            <p:nvPr/>
                          </p:nvCxnSpPr>
                          <p:spPr>
                            <a:xfrm flipH="1" flipV="1">
                              <a:off x="7777945" y="3116968"/>
                              <a:ext cx="26713" cy="3959518"/>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矩形 28"/>
                                <p:cNvSpPr/>
                                <p:nvPr/>
                              </p:nvSpPr>
                              <p:spPr>
                                <a:xfrm>
                                  <a:off x="7288065" y="2697228"/>
                                  <a:ext cx="1240790"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29" name="矩形 28"/>
                                <p:cNvSpPr>
                                  <a:spLocks noRot="1" noChangeAspect="1" noMove="1" noResize="1" noEditPoints="1" noAdjustHandles="1" noChangeArrowheads="1" noChangeShapeType="1" noTextEdit="1"/>
                                </p:cNvSpPr>
                                <p:nvPr/>
                              </p:nvSpPr>
                              <p:spPr>
                                <a:xfrm>
                                  <a:off x="7288065" y="2697228"/>
                                  <a:ext cx="1240790" cy="393121"/>
                                </a:xfrm>
                                <a:prstGeom prst="rect">
                                  <a:avLst/>
                                </a:prstGeom>
                                <a:blipFill rotWithShape="0">
                                  <a:blip r:embed="rId2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0" name="矩形 29"/>
                                <p:cNvSpPr/>
                                <p:nvPr/>
                              </p:nvSpPr>
                              <p:spPr>
                                <a:xfrm>
                                  <a:off x="6849183" y="5503222"/>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4</m:t>
                                            </m:r>
                                          </m:sub>
                                        </m:sSub>
                                      </m:oMath>
                                    </m:oMathPara>
                                  </a14:m>
                                  <a:endParaRPr lang="zh-TW" altLang="en-US" dirty="0"/>
                                </a:p>
                              </p:txBody>
                            </p:sp>
                          </mc:Choice>
                          <mc:Fallback xmlns="">
                            <p:sp>
                              <p:nvSpPr>
                                <p:cNvPr id="60" name="矩形 59"/>
                                <p:cNvSpPr>
                                  <a:spLocks noRot="1" noChangeAspect="1" noMove="1" noResize="1" noEditPoints="1" noAdjustHandles="1" noChangeArrowheads="1" noChangeShapeType="1" noTextEdit="1"/>
                                </p:cNvSpPr>
                                <p:nvPr/>
                              </p:nvSpPr>
                              <p:spPr>
                                <a:xfrm>
                                  <a:off x="6849183" y="5503222"/>
                                  <a:ext cx="477951" cy="369332"/>
                                </a:xfrm>
                                <a:prstGeom prst="rect">
                                  <a:avLst/>
                                </a:prstGeom>
                                <a:blipFill rotWithShape="0">
                                  <a:blip r:embed="rId25"/>
                                  <a:stretch>
                                    <a:fillRect/>
                                  </a:stretch>
                                </a:blipFill>
                              </p:spPr>
                              <p:txBody>
                                <a:bodyPr/>
                                <a:lstStyle/>
                                <a:p>
                                  <a:r>
                                    <a:rPr lang="zh-TW" altLang="en-US">
                                      <a:noFill/>
                                    </a:rPr>
                                    <a:t> </a:t>
                                  </a:r>
                                </a:p>
                              </p:txBody>
                            </p:sp>
                          </mc:Fallback>
                        </mc:AlternateContent>
                        <p:sp>
                          <p:nvSpPr>
                            <p:cNvPr id="31" name="手繪多邊形 30"/>
                            <p:cNvSpPr/>
                            <p:nvPr/>
                          </p:nvSpPr>
                          <p:spPr>
                            <a:xfrm>
                              <a:off x="4307245" y="4860589"/>
                              <a:ext cx="2176530" cy="371881"/>
                            </a:xfrm>
                            <a:custGeom>
                              <a:avLst/>
                              <a:gdLst>
                                <a:gd name="connsiteX0" fmla="*/ 0 w 2176530"/>
                                <a:gd name="connsiteY0" fmla="*/ 0 h 334851"/>
                                <a:gd name="connsiteX1" fmla="*/ 1004552 w 2176530"/>
                                <a:gd name="connsiteY1" fmla="*/ 103031 h 334851"/>
                                <a:gd name="connsiteX2" fmla="*/ 1687133 w 2176530"/>
                                <a:gd name="connsiteY2" fmla="*/ 206062 h 334851"/>
                                <a:gd name="connsiteX3" fmla="*/ 2176530 w 2176530"/>
                                <a:gd name="connsiteY3" fmla="*/ 334851 h 334851"/>
                              </a:gdLst>
                              <a:ahLst/>
                              <a:cxnLst>
                                <a:cxn ang="0">
                                  <a:pos x="connsiteX0" y="connsiteY0"/>
                                </a:cxn>
                                <a:cxn ang="0">
                                  <a:pos x="connsiteX1" y="connsiteY1"/>
                                </a:cxn>
                                <a:cxn ang="0">
                                  <a:pos x="connsiteX2" y="connsiteY2"/>
                                </a:cxn>
                                <a:cxn ang="0">
                                  <a:pos x="connsiteX3" y="connsiteY3"/>
                                </a:cxn>
                              </a:cxnLst>
                              <a:rect l="l" t="t" r="r" b="b"/>
                              <a:pathLst>
                                <a:path w="2176530" h="334851">
                                  <a:moveTo>
                                    <a:pt x="0" y="0"/>
                                  </a:moveTo>
                                  <a:lnTo>
                                    <a:pt x="1004552" y="103031"/>
                                  </a:lnTo>
                                  <a:cubicBezTo>
                                    <a:pt x="1285741" y="137375"/>
                                    <a:pt x="1491803" y="167425"/>
                                    <a:pt x="1687133" y="206062"/>
                                  </a:cubicBezTo>
                                  <a:cubicBezTo>
                                    <a:pt x="1882463" y="244699"/>
                                    <a:pt x="2029496" y="289775"/>
                                    <a:pt x="2176530" y="334851"/>
                                  </a:cubicBezTo>
                                </a:path>
                              </a:pathLst>
                            </a:cu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文字方塊 31"/>
                            <p:cNvSpPr txBox="1"/>
                            <p:nvPr/>
                          </p:nvSpPr>
                          <p:spPr>
                            <a:xfrm flipH="1">
                              <a:off x="5942449" y="5310374"/>
                              <a:ext cx="1468648" cy="504350"/>
                            </a:xfrm>
                            <a:prstGeom prst="rect">
                              <a:avLst/>
                            </a:prstGeom>
                            <a:noFill/>
                          </p:spPr>
                          <p:txBody>
                            <a:bodyPr wrap="square" rtlCol="0">
                              <a:spAutoFit/>
                            </a:bodyPr>
                            <a:lstStyle/>
                            <a:p>
                              <a:r>
                                <a:rPr lang="zh-TW" altLang="en-US" sz="1400" dirty="0" smtClean="0">
                                  <a:latin typeface="微軟正黑體" panose="020B0604030504040204" pitchFamily="34" charset="-120"/>
                                  <a:ea typeface="微軟正黑體" panose="020B0604030504040204" pitchFamily="34" charset="-120"/>
                                </a:rPr>
                                <a:t>破產</a:t>
                              </a:r>
                              <a:r>
                                <a:rPr lang="en-US" altLang="zh-TW" sz="1400" dirty="0" smtClean="0">
                                  <a:latin typeface="微軟正黑體" panose="020B0604030504040204" pitchFamily="34" charset="-120"/>
                                  <a:ea typeface="微軟正黑體" panose="020B0604030504040204" pitchFamily="34" charset="-120"/>
                                </a:rPr>
                                <a:t>SB</a:t>
                              </a:r>
                              <a:r>
                                <a:rPr lang="zh-TW" altLang="en-US" sz="1400" dirty="0" smtClean="0">
                                  <a:latin typeface="微軟正黑體" panose="020B0604030504040204" pitchFamily="34" charset="-120"/>
                                  <a:ea typeface="微軟正黑體" panose="020B0604030504040204" pitchFamily="34" charset="-120"/>
                                </a:rPr>
                                <a:t>部分</a:t>
                              </a:r>
                              <a:endParaRPr lang="en-US" altLang="zh-TW" sz="1400" dirty="0" smtClean="0">
                                <a:latin typeface="微軟正黑體" panose="020B0604030504040204" pitchFamily="34" charset="-120"/>
                                <a:ea typeface="微軟正黑體" panose="020B0604030504040204" pitchFamily="34" charset="-120"/>
                              </a:endParaRPr>
                            </a:p>
                            <a:p>
                              <a:r>
                                <a:rPr lang="en-US" altLang="zh-TW" sz="1400" dirty="0" smtClean="0">
                                  <a:latin typeface="微軟正黑體" panose="020B0604030504040204" pitchFamily="34" charset="-120"/>
                                  <a:ea typeface="微軟正黑體" panose="020B0604030504040204" pitchFamily="34" charset="-120"/>
                                </a:rPr>
                                <a:t>  GB</a:t>
                              </a:r>
                              <a:r>
                                <a:rPr lang="zh-TW" altLang="en-US" sz="1400" dirty="0" smtClean="0">
                                  <a:latin typeface="微軟正黑體" panose="020B0604030504040204" pitchFamily="34" charset="-120"/>
                                  <a:ea typeface="微軟正黑體" panose="020B0604030504040204" pitchFamily="34" charset="-120"/>
                                </a:rPr>
                                <a:t>無 履約</a:t>
                              </a:r>
                              <a:endParaRPr lang="zh-TW" altLang="en-US" sz="1400" dirty="0"/>
                            </a:p>
                          </p:txBody>
                        </p:sp>
                      </p:grpSp>
                      <p:cxnSp>
                        <p:nvCxnSpPr>
                          <p:cNvPr id="24" name="直線接點 23"/>
                          <p:cNvCxnSpPr/>
                          <p:nvPr/>
                        </p:nvCxnSpPr>
                        <p:spPr>
                          <a:xfrm>
                            <a:off x="4602985" y="4580485"/>
                            <a:ext cx="4937894" cy="1433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5" name="矩形 24"/>
                              <p:cNvSpPr/>
                              <p:nvPr/>
                            </p:nvSpPr>
                            <p:spPr>
                              <a:xfrm>
                                <a:off x="3361918" y="4186363"/>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i="1" dirty="0">
                                              <a:latin typeface="Cambria Math" panose="02040503050406030204" pitchFamily="18" charset="0"/>
                                              <a:ea typeface="Cambria Math" panose="02040503050406030204" pitchFamily="18" charset="0"/>
                                            </a:rPr>
                                            <m:t>4_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b="0" i="1" dirty="0" smtClean="0">
                                                  <a:latin typeface="Cambria Math" panose="02040503050406030204" pitchFamily="18" charset="0"/>
                                                  <a:ea typeface="Cambria Math" panose="02040503050406030204" pitchFamily="18" charset="0"/>
                                                </a:rPr>
                                                <m:t>2</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25" name="矩形 24"/>
                              <p:cNvSpPr>
                                <a:spLocks noRot="1" noChangeAspect="1" noMove="1" noResize="1" noEditPoints="1" noAdjustHandles="1" noChangeArrowheads="1" noChangeShapeType="1" noTextEdit="1"/>
                              </p:cNvSpPr>
                              <p:nvPr/>
                            </p:nvSpPr>
                            <p:spPr>
                              <a:xfrm>
                                <a:off x="3361918" y="4186363"/>
                                <a:ext cx="1240788" cy="393121"/>
                              </a:xfrm>
                              <a:prstGeom prst="rect">
                                <a:avLst/>
                              </a:prstGeom>
                              <a:blipFill rotWithShape="0">
                                <a:blip r:embed="rId26"/>
                                <a:stretch>
                                  <a:fillRect/>
                                </a:stretch>
                              </a:blipFill>
                            </p:spPr>
                            <p:txBody>
                              <a:bodyPr/>
                              <a:lstStyle/>
                              <a:p>
                                <a:r>
                                  <a:rPr lang="zh-TW" altLang="en-US">
                                    <a:noFill/>
                                  </a:rPr>
                                  <a:t> </a:t>
                                </a:r>
                              </a:p>
                            </p:txBody>
                          </p:sp>
                        </mc:Fallback>
                      </mc:AlternateContent>
                      <p:sp>
                        <p:nvSpPr>
                          <p:cNvPr id="26" name="手繪多邊形 25"/>
                          <p:cNvSpPr/>
                          <p:nvPr/>
                        </p:nvSpPr>
                        <p:spPr>
                          <a:xfrm rot="4451408">
                            <a:off x="4890992" y="4962005"/>
                            <a:ext cx="1933725" cy="1699605"/>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mc:AlternateContent xmlns:mc="http://schemas.openxmlformats.org/markup-compatibility/2006" xmlns:a14="http://schemas.microsoft.com/office/drawing/2010/main">
                    <mc:Choice Requires="a14">
                      <p:sp>
                        <p:nvSpPr>
                          <p:cNvPr id="18" name="矩形 17"/>
                          <p:cNvSpPr/>
                          <p:nvPr/>
                        </p:nvSpPr>
                        <p:spPr>
                          <a:xfrm>
                            <a:off x="7050225" y="6190172"/>
                            <a:ext cx="1240788" cy="3931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𝑑</m:t>
                                      </m:r>
                                    </m:e>
                                    <m:sub>
                                      <m:r>
                                        <a:rPr lang="en-US" altLang="zh-TW" b="0" i="1" dirty="0" smtClean="0">
                                          <a:latin typeface="Cambria Math" panose="02040503050406030204" pitchFamily="18" charset="0"/>
                                          <a:ea typeface="Cambria Math" panose="02040503050406030204" pitchFamily="18" charset="0"/>
                                        </a:rPr>
                                        <m:t>5</m:t>
                                      </m:r>
                                      <m:r>
                                        <a:rPr lang="en-US" altLang="zh-TW" i="1" dirty="0">
                                          <a:latin typeface="Cambria Math" panose="02040503050406030204" pitchFamily="18" charset="0"/>
                                          <a:ea typeface="Cambria Math" panose="02040503050406030204" pitchFamily="18" charset="0"/>
                                        </a:rPr>
                                        <m:t>_</m:t>
                                      </m:r>
                                      <m:sSub>
                                        <m:sSubPr>
                                          <m:ctrlPr>
                                            <a:rPr lang="en-US" altLang="zh-TW" i="1" dirty="0">
                                              <a:latin typeface="Cambria Math" panose="02040503050406030204" pitchFamily="18" charset="0"/>
                                              <a:ea typeface="Cambria Math" panose="02040503050406030204" pitchFamily="18" charset="0"/>
                                            </a:rPr>
                                          </m:ctrlPr>
                                        </m:sSubPr>
                                        <m:e>
                                          <m:r>
                                            <a:rPr lang="en-US" altLang="zh-TW" i="1" dirty="0">
                                              <a:latin typeface="Cambria Math" panose="02040503050406030204" pitchFamily="18" charset="0"/>
                                              <a:ea typeface="Cambria Math" panose="02040503050406030204" pitchFamily="18" charset="0"/>
                                            </a:rPr>
                                            <m:t>𝑏</m:t>
                                          </m:r>
                                        </m:e>
                                        <m:sub>
                                          <m:r>
                                            <a:rPr lang="en-US" altLang="zh-TW" i="1" dirty="0">
                                              <a:latin typeface="Cambria Math" panose="02040503050406030204" pitchFamily="18" charset="0"/>
                                              <a:ea typeface="Cambria Math" panose="02040503050406030204" pitchFamily="18" charset="0"/>
                                            </a:rPr>
                                            <m:t>1</m:t>
                                          </m:r>
                                        </m:sub>
                                      </m:sSub>
                                      <m:r>
                                        <a:rPr lang="en-US" altLang="zh-TW" i="1" dirty="0">
                                          <a:latin typeface="Cambria Math" panose="02040503050406030204" pitchFamily="18" charset="0"/>
                                          <a:ea typeface="Cambria Math" panose="02040503050406030204" pitchFamily="18" charset="0"/>
                                        </a:rPr>
                                        <m:t>_</m:t>
                                      </m:r>
                                      <m:r>
                                        <a:rPr lang="en-US" altLang="zh-TW" i="1" dirty="0">
                                          <a:latin typeface="Cambria Math" panose="02040503050406030204" pitchFamily="18" charset="0"/>
                                          <a:ea typeface="Cambria Math" panose="02040503050406030204" pitchFamily="18" charset="0"/>
                                        </a:rPr>
                                        <m:t>𝑎𝑠𝑦𝑚</m:t>
                                      </m:r>
                                    </m:sub>
                                  </m:sSub>
                                </m:oMath>
                              </m:oMathPara>
                            </a14:m>
                            <a:endParaRPr lang="zh-TW" altLang="en-US" dirty="0"/>
                          </a:p>
                        </p:txBody>
                      </p:sp>
                    </mc:Choice>
                    <mc:Fallback xmlns="">
                      <p:sp>
                        <p:nvSpPr>
                          <p:cNvPr id="18" name="矩形 17"/>
                          <p:cNvSpPr>
                            <a:spLocks noRot="1" noChangeAspect="1" noMove="1" noResize="1" noEditPoints="1" noAdjustHandles="1" noChangeArrowheads="1" noChangeShapeType="1" noTextEdit="1"/>
                          </p:cNvSpPr>
                          <p:nvPr/>
                        </p:nvSpPr>
                        <p:spPr>
                          <a:xfrm>
                            <a:off x="7050225" y="6190172"/>
                            <a:ext cx="1240788" cy="393121"/>
                          </a:xfrm>
                          <a:prstGeom prst="rect">
                            <a:avLst/>
                          </a:prstGeom>
                          <a:blipFill rotWithShape="0">
                            <a:blip r:embed="rId27"/>
                            <a:stretch>
                              <a:fillRect/>
                            </a:stretch>
                          </a:blipFill>
                        </p:spPr>
                        <p:txBody>
                          <a:bodyPr/>
                          <a:lstStyle/>
                          <a:p>
                            <a:r>
                              <a:rPr lang="zh-TW" altLang="en-US">
                                <a:noFill/>
                              </a:rPr>
                              <a:t> </a:t>
                            </a:r>
                          </a:p>
                        </p:txBody>
                      </p:sp>
                    </mc:Fallback>
                  </mc:AlternateContent>
                  <p:sp>
                    <p:nvSpPr>
                      <p:cNvPr id="19" name="矩形 18"/>
                      <p:cNvSpPr/>
                      <p:nvPr/>
                    </p:nvSpPr>
                    <p:spPr>
                      <a:xfrm>
                        <a:off x="5235680" y="5025073"/>
                        <a:ext cx="1107996" cy="646331"/>
                      </a:xfrm>
                      <a:prstGeom prst="rect">
                        <a:avLst/>
                      </a:prstGeom>
                    </p:spPr>
                    <p:txBody>
                      <a:bodyPr wrap="none">
                        <a:spAutoFit/>
                      </a:bodyPr>
                      <a:lstStyle/>
                      <a:p>
                        <a:r>
                          <a:rPr lang="zh-TW" altLang="en-US" dirty="0" smtClean="0">
                            <a:latin typeface="微軟正黑體" panose="020B0604030504040204" pitchFamily="34" charset="-120"/>
                            <a:ea typeface="微軟正黑體" panose="020B0604030504040204" pitchFamily="34" charset="-120"/>
                          </a:rPr>
                          <a:t>破產  </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不足支付</a:t>
                        </a:r>
                        <a:endParaRPr lang="zh-TW" altLang="en-US" dirty="0"/>
                      </a:p>
                    </p:txBody>
                  </p:sp>
                  <mc:AlternateContent xmlns:mc="http://schemas.openxmlformats.org/markup-compatibility/2006" xmlns:a14="http://schemas.microsoft.com/office/drawing/2010/main">
                    <mc:Choice Requires="a14">
                      <p:sp>
                        <p:nvSpPr>
                          <p:cNvPr id="20" name="矩形 19"/>
                          <p:cNvSpPr/>
                          <p:nvPr/>
                        </p:nvSpPr>
                        <p:spPr>
                          <a:xfrm>
                            <a:off x="5745554" y="4705566"/>
                            <a:ext cx="477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solidFill>
                                            <a:srgbClr val="FF0000"/>
                                          </a:solidFill>
                                          <a:latin typeface="Cambria Math" panose="02040503050406030204" pitchFamily="18" charset="0"/>
                                          <a:ea typeface="Cambria Math" panose="02040503050406030204" pitchFamily="18" charset="0"/>
                                        </a:rPr>
                                      </m:ctrlPr>
                                    </m:sSubPr>
                                    <m:e>
                                      <m:r>
                                        <a:rPr lang="en-US" altLang="zh-TW" i="1">
                                          <a:solidFill>
                                            <a:srgbClr val="FF0000"/>
                                          </a:solidFill>
                                          <a:latin typeface="Cambria Math" panose="02040503050406030204" pitchFamily="18" charset="0"/>
                                          <a:ea typeface="Cambria Math" panose="02040503050406030204" pitchFamily="18" charset="0"/>
                                        </a:rPr>
                                        <m:t>𝑑</m:t>
                                      </m:r>
                                    </m:e>
                                    <m:sub>
                                      <m:r>
                                        <a:rPr lang="en-US" altLang="zh-TW" i="1">
                                          <a:solidFill>
                                            <a:srgbClr val="FF0000"/>
                                          </a:solidFill>
                                          <a:latin typeface="Cambria Math" panose="02040503050406030204" pitchFamily="18" charset="0"/>
                                          <a:ea typeface="Cambria Math" panose="02040503050406030204" pitchFamily="18" charset="0"/>
                                        </a:rPr>
                                        <m:t>5</m:t>
                                      </m:r>
                                    </m:sub>
                                  </m:sSub>
                                </m:oMath>
                              </m:oMathPara>
                            </a14:m>
                            <a:endParaRPr lang="zh-TW" altLang="en-US" dirty="0"/>
                          </a:p>
                        </p:txBody>
                      </p:sp>
                    </mc:Choice>
                    <mc:Fallback xmlns="">
                      <p:sp>
                        <p:nvSpPr>
                          <p:cNvPr id="50" name="矩形 49"/>
                          <p:cNvSpPr>
                            <a:spLocks noRot="1" noChangeAspect="1" noMove="1" noResize="1" noEditPoints="1" noAdjustHandles="1" noChangeArrowheads="1" noChangeShapeType="1" noTextEdit="1"/>
                          </p:cNvSpPr>
                          <p:nvPr/>
                        </p:nvSpPr>
                        <p:spPr>
                          <a:xfrm>
                            <a:off x="5745554" y="4705566"/>
                            <a:ext cx="477951" cy="369332"/>
                          </a:xfrm>
                          <a:prstGeom prst="rect">
                            <a:avLst/>
                          </a:prstGeom>
                          <a:blipFill rotWithShape="0">
                            <a:blip r:embed="rId28"/>
                            <a:stretch>
                              <a:fillRect/>
                            </a:stretch>
                          </a:blipFill>
                        </p:spPr>
                        <p:txBody>
                          <a:bodyPr/>
                          <a:lstStyle/>
                          <a:p>
                            <a:r>
                              <a:rPr lang="zh-TW" altLang="en-US">
                                <a:noFill/>
                              </a:rPr>
                              <a:t> </a:t>
                            </a:r>
                          </a:p>
                        </p:txBody>
                      </p:sp>
                    </mc:Fallback>
                  </mc:AlternateContent>
                </p:grpSp>
              </p:grpSp>
              <p:sp>
                <p:nvSpPr>
                  <p:cNvPr id="13" name="文字方塊 12"/>
                  <p:cNvSpPr txBox="1"/>
                  <p:nvPr/>
                </p:nvSpPr>
                <p:spPr>
                  <a:xfrm>
                    <a:off x="9014761" y="3772904"/>
                    <a:ext cx="1603731" cy="369332"/>
                  </a:xfrm>
                  <a:prstGeom prst="rect">
                    <a:avLst/>
                  </a:prstGeom>
                  <a:noFill/>
                </p:spPr>
                <p:txBody>
                  <a:bodyPr wrap="square" rtlCol="0">
                    <a:spAutoFit/>
                  </a:bodyPr>
                  <a:lstStyle/>
                  <a:p>
                    <a:r>
                      <a:rPr lang="zh-TW" altLang="en-US" dirty="0" smtClean="0"/>
                      <a:t>存活</a:t>
                    </a:r>
                    <a:r>
                      <a:rPr lang="en-US" altLang="zh-TW" dirty="0" smtClean="0"/>
                      <a:t>(</a:t>
                    </a:r>
                    <a:r>
                      <a:rPr lang="zh-TW" altLang="en-US" dirty="0" smtClean="0"/>
                      <a:t>未履約</a:t>
                    </a:r>
                    <a:r>
                      <a:rPr lang="en-US" altLang="zh-TW" dirty="0" smtClean="0"/>
                      <a:t>)</a:t>
                    </a:r>
                    <a:endParaRPr lang="zh-TW" altLang="en-US" dirty="0"/>
                  </a:p>
                </p:txBody>
              </p:sp>
            </p:grpSp>
            <p:sp>
              <p:nvSpPr>
                <p:cNvPr id="11" name="手繪多邊形 10"/>
                <p:cNvSpPr/>
                <p:nvPr/>
              </p:nvSpPr>
              <p:spPr>
                <a:xfrm rot="4451408">
                  <a:off x="8382922" y="2895255"/>
                  <a:ext cx="744306" cy="607511"/>
                </a:xfrm>
                <a:custGeom>
                  <a:avLst/>
                  <a:gdLst>
                    <a:gd name="connsiteX0" fmla="*/ 0 w 2189408"/>
                    <a:gd name="connsiteY0" fmla="*/ 734096 h 734096"/>
                    <a:gd name="connsiteX1" fmla="*/ 656822 w 2189408"/>
                    <a:gd name="connsiteY1" fmla="*/ 321972 h 734096"/>
                    <a:gd name="connsiteX2" fmla="*/ 1416676 w 2189408"/>
                    <a:gd name="connsiteY2" fmla="*/ 103031 h 734096"/>
                    <a:gd name="connsiteX3" fmla="*/ 2189408 w 2189408"/>
                    <a:gd name="connsiteY3" fmla="*/ 0 h 734096"/>
                    <a:gd name="connsiteX0" fmla="*/ 0 w 2217544"/>
                    <a:gd name="connsiteY0" fmla="*/ 720028 h 720028"/>
                    <a:gd name="connsiteX1" fmla="*/ 684958 w 2217544"/>
                    <a:gd name="connsiteY1" fmla="*/ 321972 h 720028"/>
                    <a:gd name="connsiteX2" fmla="*/ 1444812 w 2217544"/>
                    <a:gd name="connsiteY2" fmla="*/ 103031 h 720028"/>
                    <a:gd name="connsiteX3" fmla="*/ 2217544 w 2217544"/>
                    <a:gd name="connsiteY3" fmla="*/ 0 h 720028"/>
                  </a:gdLst>
                  <a:ahLst/>
                  <a:cxnLst>
                    <a:cxn ang="0">
                      <a:pos x="connsiteX0" y="connsiteY0"/>
                    </a:cxn>
                    <a:cxn ang="0">
                      <a:pos x="connsiteX1" y="connsiteY1"/>
                    </a:cxn>
                    <a:cxn ang="0">
                      <a:pos x="connsiteX2" y="connsiteY2"/>
                    </a:cxn>
                    <a:cxn ang="0">
                      <a:pos x="connsiteX3" y="connsiteY3"/>
                    </a:cxn>
                  </a:cxnLst>
                  <a:rect l="l" t="t" r="r" b="b"/>
                  <a:pathLst>
                    <a:path w="2217544" h="720028">
                      <a:moveTo>
                        <a:pt x="0" y="720028"/>
                      </a:moveTo>
                      <a:cubicBezTo>
                        <a:pt x="210354" y="566554"/>
                        <a:pt x="444156" y="424805"/>
                        <a:pt x="684958" y="321972"/>
                      </a:cubicBezTo>
                      <a:cubicBezTo>
                        <a:pt x="925760" y="219139"/>
                        <a:pt x="1189381" y="156693"/>
                        <a:pt x="1444812" y="103031"/>
                      </a:cubicBezTo>
                      <a:cubicBezTo>
                        <a:pt x="1700243" y="49369"/>
                        <a:pt x="1958893" y="24684"/>
                        <a:pt x="2217544" y="0"/>
                      </a:cubicBezTo>
                    </a:path>
                  </a:pathLst>
                </a:cu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 name="手繪多邊形 8"/>
              <p:cNvSpPr/>
              <p:nvPr/>
            </p:nvSpPr>
            <p:spPr>
              <a:xfrm rot="203964">
                <a:off x="8409328" y="3610652"/>
                <a:ext cx="543267" cy="1223076"/>
              </a:xfrm>
              <a:custGeom>
                <a:avLst/>
                <a:gdLst>
                  <a:gd name="connsiteX0" fmla="*/ 0 w 231820"/>
                  <a:gd name="connsiteY0" fmla="*/ 0 h 824248"/>
                  <a:gd name="connsiteX1" fmla="*/ 90153 w 231820"/>
                  <a:gd name="connsiteY1" fmla="*/ 193183 h 824248"/>
                  <a:gd name="connsiteX2" fmla="*/ 180305 w 231820"/>
                  <a:gd name="connsiteY2" fmla="*/ 515155 h 824248"/>
                  <a:gd name="connsiteX3" fmla="*/ 231820 w 231820"/>
                  <a:gd name="connsiteY3" fmla="*/ 824248 h 824248"/>
                </a:gdLst>
                <a:ahLst/>
                <a:cxnLst>
                  <a:cxn ang="0">
                    <a:pos x="connsiteX0" y="connsiteY0"/>
                  </a:cxn>
                  <a:cxn ang="0">
                    <a:pos x="connsiteX1" y="connsiteY1"/>
                  </a:cxn>
                  <a:cxn ang="0">
                    <a:pos x="connsiteX2" y="connsiteY2"/>
                  </a:cxn>
                  <a:cxn ang="0">
                    <a:pos x="connsiteX3" y="connsiteY3"/>
                  </a:cxn>
                </a:cxnLst>
                <a:rect l="l" t="t" r="r" b="b"/>
                <a:pathLst>
                  <a:path w="231820" h="824248">
                    <a:moveTo>
                      <a:pt x="0" y="0"/>
                    </a:moveTo>
                    <a:cubicBezTo>
                      <a:pt x="30051" y="53662"/>
                      <a:pt x="60102" y="107324"/>
                      <a:pt x="90153" y="193183"/>
                    </a:cubicBezTo>
                    <a:cubicBezTo>
                      <a:pt x="120204" y="279042"/>
                      <a:pt x="156694" y="409978"/>
                      <a:pt x="180305" y="515155"/>
                    </a:cubicBezTo>
                    <a:cubicBezTo>
                      <a:pt x="203916" y="620332"/>
                      <a:pt x="217868" y="722290"/>
                      <a:pt x="231820" y="824248"/>
                    </a:cubicBezTo>
                  </a:path>
                </a:pathLst>
              </a:custGeom>
              <a:no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7" name="手繪多邊形 6"/>
            <p:cNvSpPr/>
            <p:nvPr/>
          </p:nvSpPr>
          <p:spPr>
            <a:xfrm rot="203964">
              <a:off x="8731833" y="5288175"/>
              <a:ext cx="177821" cy="368994"/>
            </a:xfrm>
            <a:custGeom>
              <a:avLst/>
              <a:gdLst>
                <a:gd name="connsiteX0" fmla="*/ 0 w 231820"/>
                <a:gd name="connsiteY0" fmla="*/ 0 h 824248"/>
                <a:gd name="connsiteX1" fmla="*/ 90153 w 231820"/>
                <a:gd name="connsiteY1" fmla="*/ 193183 h 824248"/>
                <a:gd name="connsiteX2" fmla="*/ 180305 w 231820"/>
                <a:gd name="connsiteY2" fmla="*/ 515155 h 824248"/>
                <a:gd name="connsiteX3" fmla="*/ 231820 w 231820"/>
                <a:gd name="connsiteY3" fmla="*/ 824248 h 824248"/>
              </a:gdLst>
              <a:ahLst/>
              <a:cxnLst>
                <a:cxn ang="0">
                  <a:pos x="connsiteX0" y="connsiteY0"/>
                </a:cxn>
                <a:cxn ang="0">
                  <a:pos x="connsiteX1" y="connsiteY1"/>
                </a:cxn>
                <a:cxn ang="0">
                  <a:pos x="connsiteX2" y="connsiteY2"/>
                </a:cxn>
                <a:cxn ang="0">
                  <a:pos x="connsiteX3" y="connsiteY3"/>
                </a:cxn>
              </a:cxnLst>
              <a:rect l="l" t="t" r="r" b="b"/>
              <a:pathLst>
                <a:path w="231820" h="824248">
                  <a:moveTo>
                    <a:pt x="0" y="0"/>
                  </a:moveTo>
                  <a:cubicBezTo>
                    <a:pt x="30051" y="53662"/>
                    <a:pt x="60102" y="107324"/>
                    <a:pt x="90153" y="193183"/>
                  </a:cubicBezTo>
                  <a:cubicBezTo>
                    <a:pt x="120204" y="279042"/>
                    <a:pt x="156694" y="409978"/>
                    <a:pt x="180305" y="515155"/>
                  </a:cubicBezTo>
                  <a:cubicBezTo>
                    <a:pt x="203916" y="620332"/>
                    <a:pt x="217868" y="722290"/>
                    <a:pt x="231820" y="824248"/>
                  </a:cubicBezTo>
                </a:path>
              </a:pathLst>
            </a:custGeom>
            <a:no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30073776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838200" y="2506662"/>
            <a:ext cx="10515600" cy="2451704"/>
          </a:xfrm>
        </p:spPr>
        <p:txBody>
          <a:bodyPr>
            <a:normAutofit/>
          </a:bodyPr>
          <a:lstStyle/>
          <a:p>
            <a:pPr marL="0" indent="0" algn="ctr">
              <a:buNone/>
            </a:pPr>
            <a:r>
              <a:rPr lang="en-US" altLang="zh-TW" sz="8000" dirty="0" smtClean="0">
                <a:latin typeface="微軟正黑體" panose="020B0604030504040204" pitchFamily="34" charset="-120"/>
                <a:ea typeface="微軟正黑體" panose="020B0604030504040204" pitchFamily="34" charset="-120"/>
              </a:rPr>
              <a:t>END</a:t>
            </a:r>
            <a:endParaRPr lang="zh-TW" altLang="en-US" sz="8000"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fld id="{9005EA9C-0923-47CB-86A6-6BE86EBF36ED}" type="slidenum">
              <a:rPr lang="zh-TW" altLang="en-US" smtClean="0"/>
              <a:t>34</a:t>
            </a:fld>
            <a:endParaRPr lang="zh-TW" altLang="en-US"/>
          </a:p>
        </p:txBody>
      </p:sp>
    </p:spTree>
    <p:extLst>
      <p:ext uri="{BB962C8B-B14F-4D97-AF65-F5344CB8AC3E}">
        <p14:creationId xmlns:p14="http://schemas.microsoft.com/office/powerpoint/2010/main" val="15514003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3200" dirty="0">
                <a:latin typeface="微軟正黑體" panose="020B0604030504040204" pitchFamily="34" charset="-120"/>
                <a:ea typeface="微軟正黑體" panose="020B0604030504040204" pitchFamily="34" charset="-120"/>
              </a:rPr>
              <a:t>Merton </a:t>
            </a:r>
            <a:r>
              <a:rPr lang="zh-TW" altLang="en-US" sz="3200" dirty="0">
                <a:latin typeface="微軟正黑體" panose="020B0604030504040204" pitchFamily="34" charset="-120"/>
                <a:ea typeface="微軟正黑體" panose="020B0604030504040204" pitchFamily="34" charset="-120"/>
              </a:rPr>
              <a:t>結構式信用風險模型</a:t>
            </a:r>
          </a:p>
        </p:txBody>
      </p:sp>
      <p:sp>
        <p:nvSpPr>
          <p:cNvPr id="3" name="內容版面配置區 2"/>
          <p:cNvSpPr>
            <a:spLocks noGrp="1"/>
          </p:cNvSpPr>
          <p:nvPr>
            <p:ph idx="1"/>
          </p:nvPr>
        </p:nvSpPr>
        <p:spPr/>
        <p:txBody>
          <a:bodyPr>
            <a:normAutofit/>
          </a:bodyPr>
          <a:lstStyle/>
          <a:p>
            <a:r>
              <a:rPr lang="zh-TW" altLang="en-US" sz="2000" dirty="0">
                <a:latin typeface="微軟正黑體" panose="020B0604030504040204" pitchFamily="34" charset="-120"/>
                <a:ea typeface="微軟正黑體" panose="020B0604030504040204" pitchFamily="34" charset="-120"/>
              </a:rPr>
              <a:t>以公司各項財務變數加入稅盾和破產成本，組合出公司資產價值及</a:t>
            </a:r>
            <a:r>
              <a:rPr lang="en-US" altLang="zh-TW" sz="2000" dirty="0">
                <a:latin typeface="微軟正黑體" panose="020B0604030504040204" pitchFamily="34" charset="-120"/>
                <a:ea typeface="微軟正黑體" panose="020B0604030504040204" pitchFamily="34" charset="-120"/>
              </a:rPr>
              <a:t>process</a:t>
            </a:r>
          </a:p>
          <a:p>
            <a:r>
              <a:rPr lang="zh-TW" altLang="en-US" sz="2000" dirty="0">
                <a:latin typeface="微軟正黑體" panose="020B0604030504040204" pitchFamily="34" charset="-120"/>
                <a:ea typeface="微軟正黑體" panose="020B0604030504040204" pitchFamily="34" charset="-120"/>
              </a:rPr>
              <a:t>判斷債券到期時公司破產</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違約</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的機率</a:t>
            </a:r>
          </a:p>
        </p:txBody>
      </p:sp>
      <p:pic>
        <p:nvPicPr>
          <p:cNvPr id="4" name="圖片 3"/>
          <p:cNvPicPr>
            <a:picLocks noChangeAspect="1"/>
          </p:cNvPicPr>
          <p:nvPr/>
        </p:nvPicPr>
        <p:blipFill>
          <a:blip r:embed="rId2"/>
          <a:stretch>
            <a:fillRect/>
          </a:stretch>
        </p:blipFill>
        <p:spPr>
          <a:xfrm>
            <a:off x="1378039" y="3212975"/>
            <a:ext cx="4357921" cy="3036637"/>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3952" y="3068960"/>
            <a:ext cx="4240868" cy="3180652"/>
          </a:xfrm>
          <a:prstGeom prst="rect">
            <a:avLst/>
          </a:prstGeom>
        </p:spPr>
      </p:pic>
      <p:sp>
        <p:nvSpPr>
          <p:cNvPr id="6" name="向上箭號 5">
            <a:hlinkClick r:id="rId4" action="ppaction://hlinksldjump"/>
          </p:cNvPr>
          <p:cNvSpPr/>
          <p:nvPr/>
        </p:nvSpPr>
        <p:spPr>
          <a:xfrm>
            <a:off x="11127347" y="656822"/>
            <a:ext cx="257577" cy="32197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2899567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內容版面配置區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47857" y="1607312"/>
            <a:ext cx="2019048" cy="866667"/>
          </a:xfrm>
        </p:spPr>
      </p:pic>
      <p:sp>
        <p:nvSpPr>
          <p:cNvPr id="4" name="投影片編號版面配置區 3"/>
          <p:cNvSpPr>
            <a:spLocks noGrp="1"/>
          </p:cNvSpPr>
          <p:nvPr>
            <p:ph type="sldNum" sz="quarter" idx="12"/>
          </p:nvPr>
        </p:nvSpPr>
        <p:spPr/>
        <p:txBody>
          <a:bodyPr/>
          <a:lstStyle/>
          <a:p>
            <a:fld id="{9005EA9C-0923-47CB-86A6-6BE86EBF36ED}" type="slidenum">
              <a:rPr lang="zh-TW" altLang="en-US" smtClean="0"/>
              <a:t>36</a:t>
            </a:fld>
            <a:endParaRPr lang="zh-TW" altLang="en-US"/>
          </a:p>
        </p:txBody>
      </p:sp>
      <p:pic>
        <p:nvPicPr>
          <p:cNvPr id="5" name="圖片 4"/>
          <p:cNvPicPr>
            <a:picLocks noChangeAspect="1"/>
          </p:cNvPicPr>
          <p:nvPr/>
        </p:nvPicPr>
        <p:blipFill>
          <a:blip r:embed="rId3"/>
          <a:stretch>
            <a:fillRect/>
          </a:stretch>
        </p:blipFill>
        <p:spPr>
          <a:xfrm>
            <a:off x="199571" y="128361"/>
            <a:ext cx="7148286" cy="2410468"/>
          </a:xfrm>
          <a:prstGeom prst="rect">
            <a:avLst/>
          </a:prstGeom>
        </p:spPr>
      </p:pic>
      <p:pic>
        <p:nvPicPr>
          <p:cNvPr id="3" name="圖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9402" y="2616503"/>
            <a:ext cx="7086084" cy="4241497"/>
          </a:xfrm>
          <a:prstGeom prst="rect">
            <a:avLst/>
          </a:prstGeom>
        </p:spPr>
      </p:pic>
    </p:spTree>
    <p:extLst>
      <p:ext uri="{BB962C8B-B14F-4D97-AF65-F5344CB8AC3E}">
        <p14:creationId xmlns:p14="http://schemas.microsoft.com/office/powerpoint/2010/main" val="39445822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220012" y="228643"/>
                <a:ext cx="12131901" cy="6777464"/>
              </a:xfrm>
            </p:spPr>
            <p:txBody>
              <a:bodyPr>
                <a:normAutofit/>
              </a:bodyPr>
              <a:lstStyle/>
              <a:p>
                <a:pPr marL="0" indent="0">
                  <a:lnSpc>
                    <a:spcPct val="150000"/>
                  </a:lnSpc>
                  <a:buNone/>
                </a:pPr>
                <a14:m>
                  <m:oMathPara xmlns:m="http://schemas.openxmlformats.org/officeDocument/2006/math">
                    <m:oMathParaPr>
                      <m:jc m:val="left"/>
                    </m:oMathParaPr>
                    <m:oMath xmlns:m="http://schemas.openxmlformats.org/officeDocument/2006/math">
                      <m:sSub>
                        <m:sSubPr>
                          <m:ctrlPr>
                            <a:rPr lang="en-US" altLang="zh-TW" sz="1800" i="1" smtClean="0">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4</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m:t>
                      </m:r>
                    </m:oMath>
                  </m:oMathPara>
                </a14:m>
                <a:endParaRPr lang="en-US" altLang="zh-TW" sz="1800" dirty="0" smtClean="0"/>
              </a:p>
              <a:p>
                <a:pPr marL="0" indent="0">
                  <a:lnSpc>
                    <a:spcPct val="150000"/>
                  </a:lnSpc>
                  <a:buNone/>
                </a:pPr>
                <a:r>
                  <a:rPr lang="zh-TW" altLang="en-US" sz="1800" dirty="0" smtClean="0"/>
                  <a:t>將</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oMath>
                </a14:m>
                <a:r>
                  <a:rPr lang="zh-TW" altLang="en-US" sz="1800" dirty="0" smtClean="0"/>
                  <a:t>代入</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4</m:t>
                        </m:r>
                      </m:sub>
                    </m:sSub>
                  </m:oMath>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b="0" i="1" smtClean="0">
                                  <a:latin typeface="Cambria Math" panose="02040503050406030204" pitchFamily="18" charset="0"/>
                                </a:rPr>
                                <m:t>𝐴</m:t>
                              </m:r>
                              <m:r>
                                <a:rPr lang="en-US" altLang="zh-TW" sz="1800" i="1">
                                  <a:latin typeface="Cambria Math" panose="02040503050406030204" pitchFamily="18" charset="0"/>
                                </a:rPr>
                                <m:t>+</m:t>
                              </m:r>
                              <m:r>
                                <a:rPr lang="en-US" altLang="zh-TW" sz="1800" b="0" i="1" smtClean="0">
                                  <a:latin typeface="Cambria Math" panose="02040503050406030204" pitchFamily="18" charset="0"/>
                                </a:rPr>
                                <m:t>𝑚𝐺</m:t>
                              </m:r>
                              <m:d>
                                <m:dPr>
                                  <m:ctrlPr>
                                    <a:rPr lang="en-US" altLang="zh-TW" sz="1800" b="0" i="1" smtClean="0">
                                      <a:latin typeface="Cambria Math" panose="02040503050406030204" pitchFamily="18" charset="0"/>
                                    </a:rPr>
                                  </m:ctrlPr>
                                </m:dPr>
                                <m:e>
                                  <m:r>
                                    <a:rPr lang="en-US" altLang="zh-TW" sz="1800" b="0" i="1" smtClean="0">
                                      <a:latin typeface="Cambria Math" panose="02040503050406030204" pitchFamily="18" charset="0"/>
                                    </a:rPr>
                                    <m:t>0</m:t>
                                  </m:r>
                                </m:e>
                              </m:d>
                              <m:r>
                                <a:rPr lang="en-US" altLang="zh-TW" sz="1800" b="0" i="1" smtClean="0">
                                  <a:latin typeface="Cambria Math" panose="02040503050406030204" pitchFamily="18" charset="0"/>
                                </a:rPr>
                                <m:t>)</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b="0" i="1" smtClean="0">
                          <a:latin typeface="Cambria Math" panose="02040503050406030204" pitchFamily="18" charset="0"/>
                        </a:rPr>
                        <m:t>]</m:t>
                      </m:r>
                    </m:oMath>
                  </m:oMathPara>
                </a14:m>
                <a:endParaRPr lang="en-US" altLang="zh-TW" sz="1800" dirty="0" smtClean="0"/>
              </a:p>
              <a:p>
                <a:pPr marL="0" indent="0">
                  <a:lnSpc>
                    <a:spcPct val="150000"/>
                  </a:lnSpc>
                  <a:buNone/>
                </a:pPr>
                <a:r>
                  <a:rPr lang="zh-TW" altLang="en-US" sz="1800" dirty="0" smtClean="0"/>
                  <a:t>因</a:t>
                </a:r>
                <a:r>
                  <a:rPr lang="zh-TW" altLang="en-US" sz="1800" dirty="0"/>
                  <a:t>為</a:t>
                </a:r>
                <a14:m>
                  <m:oMath xmlns:m="http://schemas.openxmlformats.org/officeDocument/2006/math">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oMath>
                </a14:m>
                <a:r>
                  <a:rPr lang="zh-TW" altLang="en-US" sz="1800" dirty="0" smtClean="0"/>
                  <a:t> </a:t>
                </a:r>
                <a:r>
                  <a:rPr lang="en-US" altLang="zh-TW" sz="1800" dirty="0" smtClean="0"/>
                  <a:t>for all condition </a:t>
                </a:r>
                <a:r>
                  <a:rPr lang="zh-TW" altLang="en-US" sz="1800" dirty="0" smtClean="0"/>
                  <a:t>則</a:t>
                </a:r>
                <a14:m>
                  <m:oMath xmlns:m="http://schemas.openxmlformats.org/officeDocument/2006/math">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0</m:t>
                    </m:r>
                    <m:r>
                      <a:rPr lang="zh-TW" altLang="en-US" sz="1800" i="1" smtClean="0">
                        <a:latin typeface="Cambria Math" panose="02040503050406030204" pitchFamily="18" charset="0"/>
                        <a:ea typeface="Cambria Math" panose="02040503050406030204" pitchFamily="18" charset="0"/>
                      </a:rPr>
                      <m:t>時</m:t>
                    </m:r>
                  </m:oMath>
                </a14:m>
                <a:r>
                  <a:rPr lang="zh-TW" altLang="en-US" sz="1800" dirty="0" smtClean="0"/>
                  <a:t> 此交點必存在且唯一</a:t>
                </a:r>
                <a:endParaRPr lang="en-US" altLang="zh-TW" sz="1800" dirty="0" smtClean="0"/>
              </a:p>
              <a:p>
                <a:pPr marL="0" indent="0">
                  <a:lnSpc>
                    <a:spcPct val="150000"/>
                  </a:lnSpc>
                  <a:buNone/>
                </a:pPr>
                <a:endParaRPr lang="en-US" altLang="zh-TW" sz="1800" i="1" dirty="0" smtClean="0">
                  <a:latin typeface="Cambria Math" panose="02040503050406030204" pitchFamily="18" charset="0"/>
                  <a:ea typeface="Cambria Math" panose="02040503050406030204" pitchFamily="18" charset="0"/>
                </a:endParaRPr>
              </a:p>
              <a:p>
                <a:pPr marL="0" indent="0">
                  <a:lnSpc>
                    <a:spcPct val="150000"/>
                  </a:lnSpc>
                  <a:buNone/>
                </a:pP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5</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m:t>
                    </m:r>
                  </m:oMath>
                </a14:m>
                <a:r>
                  <a:rPr lang="zh-TW" altLang="en-US" sz="1800" dirty="0" smtClean="0"/>
                  <a:t>    將</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2</m:t>
                        </m:r>
                      </m:sub>
                    </m:sSub>
                  </m:oMath>
                </a14:m>
                <a:r>
                  <a:rPr lang="zh-TW" altLang="en-US" sz="1800" dirty="0"/>
                  <a:t>代入</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5</m:t>
                        </m:r>
                      </m:sub>
                    </m:sSub>
                  </m:oMath>
                </a14:m>
                <a:endParaRPr lang="en-US" altLang="zh-TW" sz="1800"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m:t>
                              </m:r>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rPr>
                        <m:t>]</m:t>
                      </m:r>
                      <m:r>
                        <a:rPr lang="zh-TW" altLang="en-US" sz="1800" i="1">
                          <a:latin typeface="Cambria Math" panose="02040503050406030204" pitchFamily="18" charset="0"/>
                        </a:rPr>
                        <m:t> </m:t>
                      </m:r>
                      <m:r>
                        <a:rPr lang="zh-TW" altLang="en-US" sz="1800" i="1">
                          <a:latin typeface="Cambria Math" panose="02040503050406030204" pitchFamily="18" charset="0"/>
                        </a:rPr>
                        <m:t>當</m:t>
                      </m:r>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rPr>
                        <m:t>&gt;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d>
                        <m:dPr>
                          <m:ctrlPr>
                            <a:rPr lang="en-US" altLang="zh-TW" sz="1800" i="1">
                              <a:latin typeface="Cambria Math" panose="02040503050406030204" pitchFamily="18" charset="0"/>
                            </a:rPr>
                          </m:ctrlPr>
                        </m:dPr>
                        <m:e>
                          <m:r>
                            <a:rPr lang="en-US" altLang="zh-TW" sz="1800" i="1">
                              <a:latin typeface="Cambria Math" panose="02040503050406030204" pitchFamily="18" charset="0"/>
                            </a:rPr>
                            <m:t>𝐴</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e>
                      </m:d>
                      <m:r>
                        <m:rPr>
                          <m:nor/>
                        </m:rPr>
                        <a:rPr lang="en-US" altLang="zh-TW" sz="1800" b="0" i="0" smtClean="0">
                          <a:latin typeface="Cambria Math" panose="02040503050406030204" pitchFamily="18" charset="0"/>
                        </a:rPr>
                        <m:t>,</m:t>
                      </m:r>
                      <m:r>
                        <m:rPr>
                          <m:nor/>
                        </m:rPr>
                        <a:rPr lang="zh-TW" altLang="en-US" sz="1800" dirty="0"/>
                        <m:t>此交點存在且唯一</m:t>
                      </m:r>
                      <m:r>
                        <m:rPr>
                          <m:nor/>
                        </m:rPr>
                        <a:rPr lang="en-US" altLang="zh-TW" sz="1800" b="0" i="0" dirty="0" smtClean="0"/>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b="0" i="1" smtClean="0">
                          <a:latin typeface="Cambria Math" panose="02040503050406030204" pitchFamily="18" charset="0"/>
                          <a:ea typeface="Cambria Math" panose="02040503050406030204" pitchFamily="18" charset="0"/>
                        </a:rPr>
                        <m:t>&lt;0)</m:t>
                      </m:r>
                    </m:oMath>
                  </m:oMathPara>
                </a14:m>
                <a:endParaRPr lang="en-US" altLang="zh-TW" sz="1800" dirty="0"/>
              </a:p>
              <a:p>
                <a:pPr marL="0" indent="0">
                  <a:lnSpc>
                    <a:spcPct val="150000"/>
                  </a:lnSpc>
                  <a:buNone/>
                </a:pPr>
                <a:endParaRPr lang="en-US" altLang="zh-TW" sz="1800" i="1" dirty="0" smtClean="0">
                  <a:latin typeface="Cambria Math" panose="02040503050406030204" pitchFamily="18" charset="0"/>
                  <a:ea typeface="Cambria Math" panose="02040503050406030204" pitchFamily="18" charset="0"/>
                </a:endParaRPr>
              </a:p>
              <a:p>
                <a:pPr marL="0" indent="0">
                  <a:lnSpc>
                    <a:spcPct val="150000"/>
                  </a:lnSpc>
                  <a:buNone/>
                </a:pP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r>
                      <a:rPr lang="zh-TW" altLang="en-US" sz="1800" i="1">
                        <a:latin typeface="Cambria Math" panose="02040503050406030204" pitchFamily="18" charset="0"/>
                        <a:ea typeface="Cambria Math" panose="02040503050406030204" pitchFamily="18" charset="0"/>
                      </a:rPr>
                      <m:t>之交</m:t>
                    </m:r>
                    <m:r>
                      <a:rPr lang="zh-TW" altLang="en-US" sz="1800" i="1" dirty="0">
                        <a:latin typeface="Cambria Math" panose="02040503050406030204" pitchFamily="18" charset="0"/>
                      </a:rPr>
                      <m:t>點</m:t>
                    </m:r>
                  </m:oMath>
                </a14:m>
                <a:r>
                  <a:rPr lang="zh-TW" altLang="en-US" sz="1800" dirty="0" smtClean="0"/>
                  <a:t>    將</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3</m:t>
                        </m:r>
                      </m:sub>
                    </m:sSub>
                  </m:oMath>
                </a14:m>
                <a:r>
                  <a:rPr lang="zh-TW" altLang="en-US" sz="1800" dirty="0"/>
                  <a:t>代入</a:t>
                </a:r>
                <a14:m>
                  <m:oMath xmlns:m="http://schemas.openxmlformats.org/officeDocument/2006/math">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𝑑</m:t>
                        </m:r>
                      </m:e>
                      <m:sub>
                        <m:r>
                          <a:rPr lang="en-US" altLang="zh-TW" sz="1800" i="1">
                            <a:latin typeface="Cambria Math" panose="02040503050406030204" pitchFamily="18" charset="0"/>
                            <a:ea typeface="Cambria Math" panose="02040503050406030204" pitchFamily="18" charset="0"/>
                          </a:rPr>
                          <m:t>1</m:t>
                        </m:r>
                      </m:sub>
                    </m:sSub>
                  </m:oMath>
                </a14:m>
                <a:endParaRPr lang="en-US" altLang="zh-TW" sz="1800" dirty="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1</m:t>
                          </m:r>
                        </m:num>
                        <m:den>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den>
                      </m:f>
                      <m:func>
                        <m:funcPr>
                          <m:ctrlPr>
                            <a:rPr lang="en-US" altLang="zh-TW" sz="1800" i="1">
                              <a:latin typeface="Cambria Math" panose="02040503050406030204" pitchFamily="18" charset="0"/>
                              <a:ea typeface="Cambria Math" panose="02040503050406030204" pitchFamily="18" charset="0"/>
                            </a:rPr>
                          </m:ctrlPr>
                        </m:funcPr>
                        <m:fName>
                          <m:r>
                            <a:rPr lang="en-US" altLang="zh-TW" sz="1800" i="1">
                              <a:latin typeface="Cambria Math" panose="02040503050406030204" pitchFamily="18" charset="0"/>
                              <a:ea typeface="Cambria Math" panose="02040503050406030204" pitchFamily="18" charset="0"/>
                            </a:rPr>
                            <m:t>𝑙𝑛</m:t>
                          </m:r>
                        </m:fName>
                        <m:e>
                          <m:r>
                            <a:rPr lang="en-US" altLang="zh-TW" sz="1800" i="1">
                              <a:latin typeface="Cambria Math" panose="02040503050406030204" pitchFamily="18" charset="0"/>
                              <a:ea typeface="Cambria Math" panose="02040503050406030204" pitchFamily="18" charset="0"/>
                            </a:rPr>
                            <m:t>[</m:t>
                          </m:r>
                          <m:f>
                            <m:fPr>
                              <m:ctrlPr>
                                <a:rPr lang="en-US" altLang="zh-TW" sz="1800" i="1">
                                  <a:latin typeface="Cambria Math" panose="02040503050406030204" pitchFamily="18" charset="0"/>
                                  <a:ea typeface="Cambria Math" panose="02040503050406030204" pitchFamily="18" charset="0"/>
                                </a:rPr>
                              </m:ctrlPr>
                            </m:fPr>
                            <m:num>
                              <m:f>
                                <m:fPr>
                                  <m:ctrlPr>
                                    <a:rPr lang="en-US" altLang="zh-TW" sz="1800" i="1" smtClean="0">
                                      <a:latin typeface="Cambria Math" panose="02040503050406030204" pitchFamily="18" charset="0"/>
                                      <a:ea typeface="Cambria Math" panose="02040503050406030204" pitchFamily="18" charset="0"/>
                                    </a:rPr>
                                  </m:ctrlPr>
                                </m:fPr>
                                <m:num>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num>
                                <m:den>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den>
                              </m:f>
                              <m:r>
                                <a:rPr lang="en-US" altLang="zh-TW" sz="1800" i="1">
                                  <a:latin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𝐴</m:t>
                              </m:r>
                            </m:num>
                            <m:den>
                              <m:r>
                                <a:rPr lang="en-US" altLang="zh-TW" sz="1800" i="1">
                                  <a:latin typeface="Cambria Math" panose="02040503050406030204" pitchFamily="18" charset="0"/>
                                </a:rPr>
                                <m:t>𝑚</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den>
                          </m:f>
                        </m:e>
                      </m:func>
                      <m:r>
                        <a:rPr lang="en-US" altLang="zh-TW" sz="1800" i="1">
                          <a:latin typeface="Cambria Math" panose="02040503050406030204" pitchFamily="18" charset="0"/>
                        </a:rPr>
                        <m:t>]</m:t>
                      </m:r>
                      <m:r>
                        <m:rPr>
                          <m:nor/>
                        </m:rPr>
                        <a:rPr lang="zh-TW" altLang="en-US" sz="1800" dirty="0"/>
                        <m:t>因為</m:t>
                      </m:r>
                      <m:r>
                        <a:rPr lang="en-US" altLang="zh-TW" sz="1800" i="1">
                          <a:latin typeface="Cambria Math" panose="02040503050406030204" pitchFamily="18" charset="0"/>
                          <a:ea typeface="Cambria Math" panose="02040503050406030204" pitchFamily="18" charset="0"/>
                        </a:rPr>
                        <m:t>𝐴</m:t>
                      </m:r>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𝑡𝑎𝑥</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&gt;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𝐴</m:t>
                      </m:r>
                      <m:r>
                        <m:rPr>
                          <m:nor/>
                        </m:rPr>
                        <a:rPr lang="zh-TW" altLang="en-US" sz="1800" dirty="0"/>
                        <m:t> </m:t>
                      </m:r>
                      <m:r>
                        <m:rPr>
                          <m:nor/>
                        </m:rPr>
                        <a:rPr lang="en-US" altLang="zh-TW" sz="1800" dirty="0"/>
                        <m:t>for</m:t>
                      </m:r>
                      <m:r>
                        <m:rPr>
                          <m:nor/>
                        </m:rPr>
                        <a:rPr lang="en-US" altLang="zh-TW" sz="1800" dirty="0"/>
                        <m:t> </m:t>
                      </m:r>
                      <m:r>
                        <m:rPr>
                          <m:nor/>
                        </m:rPr>
                        <a:rPr lang="en-US" altLang="zh-TW" sz="1800" dirty="0"/>
                        <m:t>all</m:t>
                      </m:r>
                      <m:r>
                        <m:rPr>
                          <m:nor/>
                        </m:rPr>
                        <a:rPr lang="en-US" altLang="zh-TW" sz="1800" dirty="0"/>
                        <m:t> </m:t>
                      </m:r>
                      <m:r>
                        <m:rPr>
                          <m:nor/>
                        </m:rPr>
                        <a:rPr lang="en-US" altLang="zh-TW" sz="1800" dirty="0"/>
                        <m:t>condition</m:t>
                      </m:r>
                      <m:r>
                        <m:rPr>
                          <m:nor/>
                        </m:rPr>
                        <a:rPr lang="en-US" altLang="zh-TW" sz="1800" smtClean="0">
                          <a:latin typeface="Cambria Math" panose="02040503050406030204" pitchFamily="18" charset="0"/>
                        </a:rPr>
                        <m:t>,</m:t>
                      </m:r>
                      <m:r>
                        <m:rPr>
                          <m:nor/>
                        </m:rPr>
                        <a:rPr lang="zh-TW" altLang="en-US" sz="1800" dirty="0"/>
                        <m:t>此交點</m:t>
                      </m:r>
                      <m:r>
                        <a:rPr lang="zh-TW" altLang="en-US" sz="1800" i="1" dirty="0">
                          <a:latin typeface="Cambria Math" panose="02040503050406030204" pitchFamily="18" charset="0"/>
                        </a:rPr>
                        <m:t>必</m:t>
                      </m:r>
                      <m:r>
                        <m:rPr>
                          <m:nor/>
                        </m:rPr>
                        <a:rPr lang="zh-TW" altLang="en-US" sz="1800" dirty="0"/>
                        <m:t>存在且唯一</m:t>
                      </m:r>
                    </m:oMath>
                  </m:oMathPara>
                </a14:m>
                <a:endParaRPr lang="en-US" altLang="zh-TW" sz="1800" dirty="0"/>
              </a:p>
              <a:p>
                <a:pPr marL="0" indent="0">
                  <a:lnSpc>
                    <a:spcPct val="150000"/>
                  </a:lnSpc>
                  <a:buNone/>
                </a:pPr>
                <a:endParaRPr lang="zh-TW" altLang="en-US" sz="1800"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220012" y="228643"/>
                <a:ext cx="12131901" cy="6777464"/>
              </a:xfrm>
              <a:blipFill rotWithShape="0">
                <a:blip r:embed="rId2"/>
                <a:stretch>
                  <a:fillRect l="-402"/>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37</a:t>
            </a:fld>
            <a:endParaRPr lang="zh-TW" altLang="en-US" dirty="0"/>
          </a:p>
        </p:txBody>
      </p:sp>
      <mc:AlternateContent xmlns:mc="http://schemas.openxmlformats.org/markup-compatibility/2006" xmlns:a14="http://schemas.microsoft.com/office/drawing/2010/main">
        <mc:Choice Requires="a14">
          <p:sp>
            <p:nvSpPr>
              <p:cNvPr id="5" name="文字方塊 4"/>
              <p:cNvSpPr txBox="1"/>
              <p:nvPr/>
            </p:nvSpPr>
            <p:spPr>
              <a:xfrm>
                <a:off x="4611710" y="228644"/>
                <a:ext cx="7740203" cy="1431097"/>
              </a:xfrm>
              <a:prstGeom prst="rect">
                <a:avLst/>
              </a:prstGeom>
              <a:noFill/>
            </p:spPr>
            <p:txBody>
              <a:bodyPr wrap="square" rtlCol="0">
                <a:spAutoFit/>
              </a:bodyPr>
              <a:lstStyle/>
              <a:p>
                <a14:m>
                  <m:oMath xmlns:m="http://schemas.openxmlformats.org/officeDocument/2006/math">
                    <m:sSub>
                      <m:sSubPr>
                        <m:ctrlPr>
                          <a:rPr lang="en-US" altLang="zh-TW" i="1" smtClean="0">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𝑑</m:t>
                        </m:r>
                      </m:e>
                      <m:sub>
                        <m:r>
                          <a:rPr lang="en-US" altLang="zh-TW" i="1">
                            <a:latin typeface="Cambria Math" panose="02040503050406030204" pitchFamily="18" charset="0"/>
                            <a:ea typeface="Cambria Math" panose="02040503050406030204" pitchFamily="18" charset="0"/>
                          </a:rPr>
                          <m:t>2</m:t>
                        </m:r>
                      </m:sub>
                    </m:sSub>
                  </m:oMath>
                </a14:m>
                <a:r>
                  <a:rPr lang="en-US" altLang="zh-TW" dirty="0">
                    <a:ea typeface="Cambria Math" panose="02040503050406030204" pitchFamily="18" charset="0"/>
                  </a:rPr>
                  <a:t> </a:t>
                </a:r>
                <a14:m>
                  <m:oMath xmlns:m="http://schemas.openxmlformats.org/officeDocument/2006/math">
                    <m:r>
                      <a:rPr lang="en-US" altLang="zh-TW" i="1">
                        <a:latin typeface="Cambria Math" panose="02040503050406030204" pitchFamily="18" charset="0"/>
                        <a:ea typeface="Cambria Math" panose="02040503050406030204" pitchFamily="18" charset="0"/>
                      </a:rPr>
                      <m:t>⇒</m:t>
                    </m:r>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𝐵</m:t>
                        </m:r>
                      </m:e>
                      <m:sub>
                        <m:r>
                          <a:rPr lang="en-US" altLang="zh-TW" i="1">
                            <a:latin typeface="Cambria Math" panose="02040503050406030204" pitchFamily="18" charset="0"/>
                            <a:ea typeface="Cambria Math" panose="02040503050406030204" pitchFamily="18" charset="0"/>
                          </a:rPr>
                          <m:t>1</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r>
                      <a:rPr lang="en-US" altLang="zh-TW" i="1">
                        <a:latin typeface="Cambria Math" panose="02040503050406030204" pitchFamily="18" charset="0"/>
                        <a:ea typeface="Cambria Math" panose="02040503050406030204" pitchFamily="18" charset="0"/>
                      </a:rPr>
                      <m:t>=</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1</m:t>
                        </m:r>
                      </m:num>
                      <m:den>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1</m:t>
                            </m:r>
                          </m:sub>
                        </m:sSub>
                      </m:den>
                    </m:f>
                    <m:func>
                      <m:funcPr>
                        <m:ctrlPr>
                          <a:rPr lang="en-US" altLang="zh-TW" i="1">
                            <a:latin typeface="Cambria Math" panose="02040503050406030204" pitchFamily="18" charset="0"/>
                            <a:ea typeface="Cambria Math" panose="02040503050406030204" pitchFamily="18" charset="0"/>
                          </a:rPr>
                        </m:ctrlPr>
                      </m:funcPr>
                      <m:fName>
                        <m:r>
                          <a:rPr lang="en-US" altLang="zh-TW" i="1">
                            <a:latin typeface="Cambria Math" panose="02040503050406030204" pitchFamily="18" charset="0"/>
                            <a:ea typeface="Cambria Math" panose="02040503050406030204" pitchFamily="18" charset="0"/>
                          </a:rPr>
                          <m:t>𝑙𝑛</m:t>
                        </m:r>
                      </m:fName>
                      <m:e>
                        <m:r>
                          <a:rPr lang="en-US" altLang="zh-TW" i="1">
                            <a:latin typeface="Cambria Math" panose="02040503050406030204" pitchFamily="18" charset="0"/>
                            <a:ea typeface="Cambria Math" panose="02040503050406030204" pitchFamily="18" charset="0"/>
                          </a:rPr>
                          <m:t>[ </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𝐴</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𝑚</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𝐺</m:t>
                            </m:r>
                            <m:r>
                              <a:rPr lang="en-US" altLang="zh-TW" i="1">
                                <a:latin typeface="Cambria Math" panose="02040503050406030204" pitchFamily="18" charset="0"/>
                                <a:ea typeface="Cambria Math" panose="02040503050406030204" pitchFamily="18" charset="0"/>
                              </a:rPr>
                              <m:t>(0)</m:t>
                            </m:r>
                          </m:num>
                          <m:den>
                            <m:r>
                              <a:rPr lang="en-US" altLang="zh-TW" i="1">
                                <a:latin typeface="Cambria Math" panose="02040503050406030204" pitchFamily="18" charset="0"/>
                              </a:rPr>
                              <m:t>𝑉</m:t>
                            </m:r>
                            <m:r>
                              <a:rPr lang="en-US" altLang="zh-TW" i="1">
                                <a:latin typeface="Cambria Math" panose="02040503050406030204" pitchFamily="18" charset="0"/>
                              </a:rPr>
                              <m:t>(0)</m:t>
                            </m:r>
                          </m:den>
                        </m:f>
                        <m:r>
                          <a:rPr lang="en-US" altLang="zh-TW" i="1">
                            <a:latin typeface="Cambria Math" panose="02040503050406030204" pitchFamily="18" charset="0"/>
                            <a:ea typeface="Cambria Math" panose="02040503050406030204" pitchFamily="18" charset="0"/>
                          </a:rPr>
                          <m:t> </m:t>
                        </m:r>
                      </m:e>
                    </m:func>
                    <m:r>
                      <a:rPr lang="en-US" altLang="zh-TW" i="1">
                        <a:latin typeface="Cambria Math" panose="02040503050406030204" pitchFamily="18" charset="0"/>
                        <a:ea typeface="Cambria Math" panose="02040503050406030204" pitchFamily="18" charset="0"/>
                      </a:rPr>
                      <m:t>]</m:t>
                    </m:r>
                  </m:oMath>
                </a14:m>
                <a:endParaRPr lang="en-US" altLang="zh-TW" dirty="0" smtClean="0">
                  <a:ea typeface="Cambria Math" panose="02040503050406030204" pitchFamily="18" charset="0"/>
                </a:endParaRPr>
              </a:p>
              <a:p>
                <a:pPr/>
                <a14:m>
                  <m:oMathPara xmlns:m="http://schemas.openxmlformats.org/officeDocument/2006/math">
                    <m:oMathParaPr>
                      <m:jc m:val="left"/>
                    </m:oMathParaPr>
                    <m:oMath xmlns:m="http://schemas.openxmlformats.org/officeDocument/2006/math">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𝑑</m:t>
                          </m:r>
                        </m:e>
                        <m:sub>
                          <m:r>
                            <a:rPr lang="en-US" altLang="zh-TW" i="1">
                              <a:latin typeface="Cambria Math" panose="02040503050406030204" pitchFamily="18" charset="0"/>
                              <a:ea typeface="Cambria Math" panose="02040503050406030204" pitchFamily="18" charset="0"/>
                            </a:rPr>
                            <m:t>4</m:t>
                          </m:r>
                        </m:sub>
                      </m:sSub>
                      <m:r>
                        <a:rPr lang="en-US" altLang="zh-TW" i="1">
                          <a:latin typeface="Cambria Math" panose="02040503050406030204" pitchFamily="18" charset="0"/>
                        </a:rPr>
                        <m:t>⇒</m:t>
                      </m:r>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𝐵</m:t>
                          </m:r>
                        </m:e>
                        <m:sub>
                          <m:r>
                            <a:rPr lang="en-US" altLang="zh-TW" i="1">
                              <a:latin typeface="Cambria Math" panose="02040503050406030204" pitchFamily="18" charset="0"/>
                              <a:ea typeface="Cambria Math" panose="02040503050406030204" pitchFamily="18" charset="0"/>
                            </a:rPr>
                            <m:t>2</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r>
                        <a:rPr lang="en-US" altLang="zh-TW" i="1">
                          <a:latin typeface="Cambria Math" panose="02040503050406030204" pitchFamily="18" charset="0"/>
                          <a:ea typeface="Cambria Math" panose="02040503050406030204" pitchFamily="18" charset="0"/>
                        </a:rPr>
                        <m:t>=</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1</m:t>
                          </m:r>
                        </m:num>
                        <m:den>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2</m:t>
                              </m:r>
                            </m:sub>
                          </m:sSub>
                        </m:den>
                      </m:f>
                      <m:func>
                        <m:funcPr>
                          <m:ctrlPr>
                            <a:rPr lang="en-US" altLang="zh-TW" i="1">
                              <a:latin typeface="Cambria Math" panose="02040503050406030204" pitchFamily="18" charset="0"/>
                              <a:ea typeface="Cambria Math" panose="02040503050406030204" pitchFamily="18" charset="0"/>
                            </a:rPr>
                          </m:ctrlPr>
                        </m:funcPr>
                        <m:fName>
                          <m:r>
                            <a:rPr lang="en-US" altLang="zh-TW" i="1">
                              <a:latin typeface="Cambria Math" panose="02040503050406030204" pitchFamily="18" charset="0"/>
                              <a:ea typeface="Cambria Math" panose="02040503050406030204" pitchFamily="18" charset="0"/>
                            </a:rPr>
                            <m:t>𝑙𝑛</m:t>
                          </m:r>
                        </m:fName>
                        <m:e>
                          <m:r>
                            <a:rPr lang="en-US" altLang="zh-TW" i="1">
                              <a:latin typeface="Cambria Math" panose="02040503050406030204" pitchFamily="18" charset="0"/>
                              <a:ea typeface="Cambria Math" panose="02040503050406030204" pitchFamily="18" charset="0"/>
                            </a:rPr>
                            <m:t>[</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𝐴</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𝑡𝑎𝑥</m:t>
                              </m:r>
                              <m:sSub>
                                <m:sSubPr>
                                  <m:ctrlPr>
                                    <a:rPr lang="en-US" altLang="zh-TW" i="1">
                                      <a:latin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rPr>
                                    <m:t>𝐶</m:t>
                                  </m:r>
                                </m:e>
                                <m:sub>
                                  <m:r>
                                    <a:rPr lang="en-US" altLang="zh-TW" i="1">
                                      <a:latin typeface="Cambria Math" panose="02040503050406030204" pitchFamily="18" charset="0"/>
                                    </a:rPr>
                                    <m:t>1</m:t>
                                  </m:r>
                                </m:sub>
                              </m:sSub>
                              <m:sSub>
                                <m:sSubPr>
                                  <m:ctrlPr>
                                    <a:rPr lang="en-US" altLang="zh-TW" i="1">
                                      <a:latin typeface="Cambria Math" panose="02040503050406030204" pitchFamily="18" charset="0"/>
                                    </a:rPr>
                                  </m:ctrlPr>
                                </m:sSubPr>
                                <m:e>
                                  <m:r>
                                    <a:rPr lang="en-US" altLang="zh-TW" i="1">
                                      <a:latin typeface="Cambria Math" panose="02040503050406030204" pitchFamily="18" charset="0"/>
                                    </a:rPr>
                                    <m:t>𝐷</m:t>
                                  </m:r>
                                </m:e>
                                <m:sub>
                                  <m:r>
                                    <a:rPr lang="en-US" altLang="zh-TW" i="1">
                                      <a:latin typeface="Cambria Math" panose="02040503050406030204" pitchFamily="18" charset="0"/>
                                    </a:rPr>
                                    <m:t>1</m:t>
                                  </m:r>
                                </m:sub>
                              </m:sSub>
                              <m:r>
                                <a:rPr lang="en-US" altLang="zh-TW" i="1">
                                  <a:latin typeface="Cambria Math" panose="02040503050406030204" pitchFamily="18" charset="0"/>
                                </a:rPr>
                                <m:t>𝑇</m:t>
                              </m:r>
                              <m:r>
                                <a:rPr lang="en-US" altLang="zh-TW" i="1">
                                  <a:latin typeface="Cambria Math" panose="02040503050406030204" pitchFamily="18" charset="0"/>
                                </a:rPr>
                                <m:t>+</m:t>
                              </m:r>
                              <m:r>
                                <a:rPr lang="en-US" altLang="zh-TW" i="1">
                                  <a:latin typeface="Cambria Math" panose="02040503050406030204" pitchFamily="18" charset="0"/>
                                </a:rPr>
                                <m:t>𝑚</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rPr>
                                <m:t>𝐺</m:t>
                              </m:r>
                              <m:d>
                                <m:dPr>
                                  <m:ctrlPr>
                                    <a:rPr lang="en-US" altLang="zh-TW" i="1">
                                      <a:latin typeface="Cambria Math" panose="02040503050406030204" pitchFamily="18" charset="0"/>
                                    </a:rPr>
                                  </m:ctrlPr>
                                </m:dPr>
                                <m:e>
                                  <m:r>
                                    <a:rPr lang="en-US" altLang="zh-TW" i="1">
                                      <a:latin typeface="Cambria Math" panose="02040503050406030204" pitchFamily="18" charset="0"/>
                                    </a:rPr>
                                    <m:t>0</m:t>
                                  </m:r>
                                </m:e>
                              </m:d>
                              <m:r>
                                <a:rPr lang="en-US" altLang="zh-TW" i="1">
                                  <a:latin typeface="Cambria Math" panose="02040503050406030204" pitchFamily="18" charset="0"/>
                                </a:rPr>
                                <m:t>−</m:t>
                              </m:r>
                              <m:d>
                                <m:dPr>
                                  <m:ctrlPr>
                                    <a:rPr lang="en-US" altLang="zh-TW" i="1">
                                      <a:latin typeface="Cambria Math" panose="02040503050406030204" pitchFamily="18" charset="0"/>
                                    </a:rPr>
                                  </m:ctrlPr>
                                </m:dPr>
                                <m:e>
                                  <m:r>
                                    <a:rPr lang="en-US" altLang="zh-TW" i="1">
                                      <a:latin typeface="Cambria Math" panose="02040503050406030204" pitchFamily="18" charset="0"/>
                                    </a:rPr>
                                    <m:t>1−</m:t>
                                  </m:r>
                                  <m:r>
                                    <a:rPr lang="zh-TW" altLang="en-US" i="1">
                                      <a:latin typeface="Cambria Math" panose="02040503050406030204" pitchFamily="18" charset="0"/>
                                    </a:rPr>
                                    <m:t>𝛼</m:t>
                                  </m:r>
                                </m:e>
                              </m:d>
                              <m:r>
                                <a:rPr lang="en-US" altLang="zh-TW" i="1">
                                  <a:latin typeface="Cambria Math" panose="02040503050406030204" pitchFamily="18" charset="0"/>
                                </a:rPr>
                                <m:t>𝑉</m:t>
                              </m:r>
                              <m:d>
                                <m:dPr>
                                  <m:ctrlPr>
                                    <a:rPr lang="en-US" altLang="zh-TW" i="1">
                                      <a:latin typeface="Cambria Math" panose="02040503050406030204" pitchFamily="18" charset="0"/>
                                    </a:rPr>
                                  </m:ctrlPr>
                                </m:dPr>
                                <m:e>
                                  <m:r>
                                    <a:rPr lang="en-US" altLang="zh-TW" i="1">
                                      <a:latin typeface="Cambria Math" panose="02040503050406030204" pitchFamily="18" charset="0"/>
                                    </a:rPr>
                                    <m:t>0</m:t>
                                  </m:r>
                                </m:e>
                              </m:d>
                              <m:sSup>
                                <m:sSupPr>
                                  <m:ctrlPr>
                                    <a:rPr lang="en-US" altLang="zh-TW" i="1">
                                      <a:latin typeface="Cambria Math" panose="02040503050406030204" pitchFamily="18" charset="0"/>
                                      <a:ea typeface="Cambria Math" panose="02040503050406030204" pitchFamily="18" charset="0"/>
                                    </a:rPr>
                                  </m:ctrlPr>
                                </m:sSupPr>
                                <m:e>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𝑒</m:t>
                                  </m:r>
                                </m:e>
                                <m:sup>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1</m:t>
                                      </m:r>
                                    </m:sub>
                                  </m:sSub>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𝐵</m:t>
                                      </m:r>
                                    </m:e>
                                    <m:sub>
                                      <m:r>
                                        <a:rPr lang="en-US" altLang="zh-TW" i="1">
                                          <a:latin typeface="Cambria Math" panose="02040503050406030204" pitchFamily="18" charset="0"/>
                                          <a:ea typeface="Cambria Math" panose="02040503050406030204" pitchFamily="18" charset="0"/>
                                        </a:rPr>
                                        <m:t>1</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sup>
                              </m:sSup>
                            </m:num>
                            <m:den>
                              <m:r>
                                <a:rPr lang="en-US" altLang="zh-TW" i="1">
                                  <a:latin typeface="Cambria Math" panose="02040503050406030204" pitchFamily="18" charset="0"/>
                                </a:rPr>
                                <m:t>𝑚</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rPr>
                                <m:t>𝐺</m:t>
                              </m:r>
                              <m:d>
                                <m:dPr>
                                  <m:ctrlPr>
                                    <a:rPr lang="en-US" altLang="zh-TW" i="1">
                                      <a:latin typeface="Cambria Math" panose="02040503050406030204" pitchFamily="18" charset="0"/>
                                    </a:rPr>
                                  </m:ctrlPr>
                                </m:dPr>
                                <m:e>
                                  <m:r>
                                    <a:rPr lang="en-US" altLang="zh-TW" i="1">
                                      <a:latin typeface="Cambria Math" panose="02040503050406030204" pitchFamily="18" charset="0"/>
                                    </a:rPr>
                                    <m:t>0</m:t>
                                  </m:r>
                                </m:e>
                              </m:d>
                            </m:den>
                          </m:f>
                        </m:e>
                      </m:func>
                      <m:r>
                        <a:rPr lang="en-US" altLang="zh-TW" i="1">
                          <a:latin typeface="Cambria Math" panose="02040503050406030204" pitchFamily="18" charset="0"/>
                          <a:ea typeface="Cambria Math" panose="02040503050406030204" pitchFamily="18" charset="0"/>
                        </a:rPr>
                        <m:t>]</m:t>
                      </m:r>
                    </m:oMath>
                  </m:oMathPara>
                </a14:m>
                <a:endParaRPr lang="en-US" altLang="zh-TW" i="1" dirty="0">
                  <a:latin typeface="Cambria Math" panose="02040503050406030204" pitchFamily="18" charset="0"/>
                  <a:ea typeface="Cambria Math" panose="02040503050406030204" pitchFamily="18" charset="0"/>
                </a:endParaRPr>
              </a:p>
              <a:p>
                <a:r>
                  <a:rPr lang="zh-TW" altLang="en-US" i="1" dirty="0">
                    <a:latin typeface="Cambria Math" panose="02040503050406030204" pitchFamily="18" charset="0"/>
                    <a:ea typeface="Cambria Math" panose="02040503050406030204" pitchFamily="18" charset="0"/>
                  </a:rPr>
                  <a:t> </a:t>
                </a:r>
                <a:endParaRPr lang="zh-TW" altLang="en-US" dirty="0"/>
              </a:p>
            </p:txBody>
          </p:sp>
        </mc:Choice>
        <mc:Fallback xmlns="">
          <p:sp>
            <p:nvSpPr>
              <p:cNvPr id="5" name="文字方塊 4"/>
              <p:cNvSpPr txBox="1">
                <a:spLocks noRot="1" noChangeAspect="1" noMove="1" noResize="1" noEditPoints="1" noAdjustHandles="1" noChangeArrowheads="1" noChangeShapeType="1" noTextEdit="1"/>
              </p:cNvSpPr>
              <p:nvPr/>
            </p:nvSpPr>
            <p:spPr>
              <a:xfrm>
                <a:off x="4611710" y="228644"/>
                <a:ext cx="7740203" cy="1431097"/>
              </a:xfrm>
              <a:prstGeom prst="rect">
                <a:avLst/>
              </a:prstGeom>
              <a:blipFill rotWithShape="0">
                <a:blip r:embed="rId3"/>
                <a:stretch>
                  <a:fillRect/>
                </a:stretch>
              </a:blipFill>
            </p:spPr>
            <p:txBody>
              <a:bodyPr/>
              <a:lstStyle/>
              <a:p>
                <a:r>
                  <a:rPr lang="zh-TW" altLang="en-US">
                    <a:noFill/>
                  </a:rPr>
                  <a:t> </a:t>
                </a:r>
              </a:p>
            </p:txBody>
          </p:sp>
        </mc:Fallback>
      </mc:AlternateContent>
      <p:sp>
        <p:nvSpPr>
          <p:cNvPr id="6" name="矩形 5"/>
          <p:cNvSpPr/>
          <p:nvPr/>
        </p:nvSpPr>
        <p:spPr>
          <a:xfrm>
            <a:off x="4611710" y="228642"/>
            <a:ext cx="7430036" cy="1175155"/>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7" name="矩形 6"/>
              <p:cNvSpPr/>
              <p:nvPr/>
            </p:nvSpPr>
            <p:spPr>
              <a:xfrm>
                <a:off x="6285962" y="2738037"/>
                <a:ext cx="5588838" cy="1154098"/>
              </a:xfrm>
              <a:prstGeom prst="rect">
                <a:avLst/>
              </a:prstGeom>
            </p:spPr>
            <p:txBody>
              <a:bodyPr wrap="none">
                <a:spAutoFit/>
              </a:bodyPr>
              <a:lstStyle/>
              <a:p>
                <a14:m>
                  <m:oMath xmlns:m="http://schemas.openxmlformats.org/officeDocument/2006/math">
                    <m:sSub>
                      <m:sSubPr>
                        <m:ctrlPr>
                          <a:rPr lang="en-US" altLang="zh-TW" i="1" smtClean="0">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𝑑</m:t>
                        </m:r>
                      </m:e>
                      <m:sub>
                        <m:r>
                          <a:rPr lang="en-US" altLang="zh-TW" i="1">
                            <a:latin typeface="Cambria Math" panose="02040503050406030204" pitchFamily="18" charset="0"/>
                            <a:ea typeface="Cambria Math" panose="02040503050406030204" pitchFamily="18" charset="0"/>
                          </a:rPr>
                          <m:t>2</m:t>
                        </m:r>
                      </m:sub>
                    </m:sSub>
                  </m:oMath>
                </a14:m>
                <a:r>
                  <a:rPr lang="en-US" altLang="zh-TW" dirty="0">
                    <a:ea typeface="Cambria Math" panose="02040503050406030204" pitchFamily="18" charset="0"/>
                  </a:rPr>
                  <a:t> </a:t>
                </a:r>
                <a14:m>
                  <m:oMath xmlns:m="http://schemas.openxmlformats.org/officeDocument/2006/math">
                    <m:r>
                      <a:rPr lang="en-US" altLang="zh-TW" i="1">
                        <a:latin typeface="Cambria Math" panose="02040503050406030204" pitchFamily="18" charset="0"/>
                        <a:ea typeface="Cambria Math" panose="02040503050406030204" pitchFamily="18" charset="0"/>
                      </a:rPr>
                      <m:t>⇒</m:t>
                    </m:r>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𝐵</m:t>
                        </m:r>
                      </m:e>
                      <m:sub>
                        <m:r>
                          <a:rPr lang="en-US" altLang="zh-TW" i="1">
                            <a:latin typeface="Cambria Math" panose="02040503050406030204" pitchFamily="18" charset="0"/>
                            <a:ea typeface="Cambria Math" panose="02040503050406030204" pitchFamily="18" charset="0"/>
                          </a:rPr>
                          <m:t>1</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r>
                      <a:rPr lang="en-US" altLang="zh-TW" i="1">
                        <a:latin typeface="Cambria Math" panose="02040503050406030204" pitchFamily="18" charset="0"/>
                        <a:ea typeface="Cambria Math" panose="02040503050406030204" pitchFamily="18" charset="0"/>
                      </a:rPr>
                      <m:t>=</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1</m:t>
                        </m:r>
                      </m:num>
                      <m:den>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1</m:t>
                            </m:r>
                          </m:sub>
                        </m:sSub>
                      </m:den>
                    </m:f>
                    <m:func>
                      <m:funcPr>
                        <m:ctrlPr>
                          <a:rPr lang="en-US" altLang="zh-TW" i="1">
                            <a:latin typeface="Cambria Math" panose="02040503050406030204" pitchFamily="18" charset="0"/>
                            <a:ea typeface="Cambria Math" panose="02040503050406030204" pitchFamily="18" charset="0"/>
                          </a:rPr>
                        </m:ctrlPr>
                      </m:funcPr>
                      <m:fName>
                        <m:r>
                          <a:rPr lang="en-US" altLang="zh-TW" i="1">
                            <a:latin typeface="Cambria Math" panose="02040503050406030204" pitchFamily="18" charset="0"/>
                            <a:ea typeface="Cambria Math" panose="02040503050406030204" pitchFamily="18" charset="0"/>
                          </a:rPr>
                          <m:t>𝑙𝑛</m:t>
                        </m:r>
                      </m:fName>
                      <m:e>
                        <m:r>
                          <a:rPr lang="en-US" altLang="zh-TW" i="1">
                            <a:latin typeface="Cambria Math" panose="02040503050406030204" pitchFamily="18" charset="0"/>
                            <a:ea typeface="Cambria Math" panose="02040503050406030204" pitchFamily="18" charset="0"/>
                          </a:rPr>
                          <m:t>[ </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𝐴</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𝑚</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𝐺</m:t>
                            </m:r>
                            <m:r>
                              <a:rPr lang="en-US" altLang="zh-TW" i="1">
                                <a:latin typeface="Cambria Math" panose="02040503050406030204" pitchFamily="18" charset="0"/>
                                <a:ea typeface="Cambria Math" panose="02040503050406030204" pitchFamily="18" charset="0"/>
                              </a:rPr>
                              <m:t>(0)</m:t>
                            </m:r>
                          </m:num>
                          <m:den>
                            <m:r>
                              <a:rPr lang="en-US" altLang="zh-TW" i="1">
                                <a:latin typeface="Cambria Math" panose="02040503050406030204" pitchFamily="18" charset="0"/>
                              </a:rPr>
                              <m:t>𝑉</m:t>
                            </m:r>
                            <m:r>
                              <a:rPr lang="en-US" altLang="zh-TW" i="1">
                                <a:latin typeface="Cambria Math" panose="02040503050406030204" pitchFamily="18" charset="0"/>
                              </a:rPr>
                              <m:t>(0)</m:t>
                            </m:r>
                          </m:den>
                        </m:f>
                        <m:r>
                          <a:rPr lang="en-US" altLang="zh-TW" i="1">
                            <a:latin typeface="Cambria Math" panose="02040503050406030204" pitchFamily="18" charset="0"/>
                            <a:ea typeface="Cambria Math" panose="02040503050406030204" pitchFamily="18" charset="0"/>
                          </a:rPr>
                          <m:t> </m:t>
                        </m:r>
                      </m:e>
                    </m:func>
                    <m:r>
                      <a:rPr lang="en-US" altLang="zh-TW" i="1">
                        <a:latin typeface="Cambria Math" panose="02040503050406030204" pitchFamily="18" charset="0"/>
                        <a:ea typeface="Cambria Math" panose="02040503050406030204" pitchFamily="18" charset="0"/>
                      </a:rPr>
                      <m:t>]</m:t>
                    </m:r>
                  </m:oMath>
                </a14:m>
                <a:endParaRPr lang="en-US" altLang="zh-TW" dirty="0" smtClean="0">
                  <a:ea typeface="Cambria Math" panose="02040503050406030204" pitchFamily="18" charset="0"/>
                </a:endParaRPr>
              </a:p>
              <a:p>
                <a:pPr/>
                <a14:m>
                  <m:oMathPara xmlns:m="http://schemas.openxmlformats.org/officeDocument/2006/math">
                    <m:oMathParaPr>
                      <m:jc m:val="left"/>
                    </m:oMathParaPr>
                    <m:oMath xmlns:m="http://schemas.openxmlformats.org/officeDocument/2006/math">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𝑑</m:t>
                          </m:r>
                        </m:e>
                        <m:sub>
                          <m:r>
                            <a:rPr lang="en-US" altLang="zh-TW" i="1">
                              <a:latin typeface="Cambria Math" panose="02040503050406030204" pitchFamily="18" charset="0"/>
                              <a:ea typeface="Cambria Math" panose="02040503050406030204" pitchFamily="18" charset="0"/>
                            </a:rPr>
                            <m:t>5</m:t>
                          </m:r>
                        </m:sub>
                      </m:sSub>
                      <m:r>
                        <a:rPr lang="en-US" altLang="zh-TW" i="1">
                          <a:latin typeface="Cambria Math" panose="02040503050406030204" pitchFamily="18" charset="0"/>
                        </a:rPr>
                        <m:t>⇒</m:t>
                      </m:r>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𝐵</m:t>
                          </m:r>
                        </m:e>
                        <m:sub>
                          <m:r>
                            <a:rPr lang="en-US" altLang="zh-TW" i="1">
                              <a:latin typeface="Cambria Math" panose="02040503050406030204" pitchFamily="18" charset="0"/>
                              <a:ea typeface="Cambria Math" panose="02040503050406030204" pitchFamily="18" charset="0"/>
                            </a:rPr>
                            <m:t>2</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r>
                        <a:rPr lang="en-US" altLang="zh-TW" i="1">
                          <a:latin typeface="Cambria Math" panose="02040503050406030204" pitchFamily="18" charset="0"/>
                          <a:ea typeface="Cambria Math" panose="02040503050406030204" pitchFamily="18" charset="0"/>
                        </a:rPr>
                        <m:t>=</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1</m:t>
                          </m:r>
                        </m:num>
                        <m:den>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2</m:t>
                              </m:r>
                            </m:sub>
                          </m:sSub>
                        </m:den>
                      </m:f>
                      <m:func>
                        <m:funcPr>
                          <m:ctrlPr>
                            <a:rPr lang="en-US" altLang="zh-TW" i="1">
                              <a:latin typeface="Cambria Math" panose="02040503050406030204" pitchFamily="18" charset="0"/>
                              <a:ea typeface="Cambria Math" panose="02040503050406030204" pitchFamily="18" charset="0"/>
                            </a:rPr>
                          </m:ctrlPr>
                        </m:funcPr>
                        <m:fName>
                          <m:r>
                            <a:rPr lang="en-US" altLang="zh-TW" i="1">
                              <a:latin typeface="Cambria Math" panose="02040503050406030204" pitchFamily="18" charset="0"/>
                              <a:ea typeface="Cambria Math" panose="02040503050406030204" pitchFamily="18" charset="0"/>
                            </a:rPr>
                            <m:t>𝑙𝑛</m:t>
                          </m:r>
                        </m:fName>
                        <m:e>
                          <m:r>
                            <a:rPr lang="en-US" altLang="zh-TW" i="1">
                              <a:latin typeface="Cambria Math" panose="02040503050406030204" pitchFamily="18" charset="0"/>
                              <a:ea typeface="Cambria Math" panose="02040503050406030204" pitchFamily="18" charset="0"/>
                            </a:rPr>
                            <m:t>[</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rPr>
                                <m:t>𝑚</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rPr>
                                <m:t>𝐺</m:t>
                              </m:r>
                              <m:d>
                                <m:dPr>
                                  <m:ctrlPr>
                                    <a:rPr lang="en-US" altLang="zh-TW" i="1">
                                      <a:latin typeface="Cambria Math" panose="02040503050406030204" pitchFamily="18" charset="0"/>
                                    </a:rPr>
                                  </m:ctrlPr>
                                </m:dPr>
                                <m:e>
                                  <m:r>
                                    <a:rPr lang="en-US" altLang="zh-TW" i="1">
                                      <a:latin typeface="Cambria Math" panose="02040503050406030204" pitchFamily="18" charset="0"/>
                                    </a:rPr>
                                    <m:t>0</m:t>
                                  </m:r>
                                </m:e>
                              </m:d>
                              <m:r>
                                <a:rPr lang="en-US" altLang="zh-TW" i="1">
                                  <a:latin typeface="Cambria Math" panose="02040503050406030204" pitchFamily="18" charset="0"/>
                                </a:rPr>
                                <m:t>−</m:t>
                              </m:r>
                              <m:d>
                                <m:dPr>
                                  <m:ctrlPr>
                                    <a:rPr lang="en-US" altLang="zh-TW" i="1">
                                      <a:latin typeface="Cambria Math" panose="02040503050406030204" pitchFamily="18" charset="0"/>
                                    </a:rPr>
                                  </m:ctrlPr>
                                </m:dPr>
                                <m:e>
                                  <m:r>
                                    <a:rPr lang="en-US" altLang="zh-TW" i="1">
                                      <a:latin typeface="Cambria Math" panose="02040503050406030204" pitchFamily="18" charset="0"/>
                                    </a:rPr>
                                    <m:t>1−</m:t>
                                  </m:r>
                                  <m:r>
                                    <a:rPr lang="zh-TW" altLang="en-US" i="1">
                                      <a:latin typeface="Cambria Math" panose="02040503050406030204" pitchFamily="18" charset="0"/>
                                    </a:rPr>
                                    <m:t>𝛼</m:t>
                                  </m:r>
                                </m:e>
                              </m:d>
                              <m:r>
                                <a:rPr lang="en-US" altLang="zh-TW" i="1">
                                  <a:latin typeface="Cambria Math" panose="02040503050406030204" pitchFamily="18" charset="0"/>
                                </a:rPr>
                                <m:t>𝑉</m:t>
                              </m:r>
                              <m:d>
                                <m:dPr>
                                  <m:ctrlPr>
                                    <a:rPr lang="en-US" altLang="zh-TW" i="1">
                                      <a:latin typeface="Cambria Math" panose="02040503050406030204" pitchFamily="18" charset="0"/>
                                    </a:rPr>
                                  </m:ctrlPr>
                                </m:dPr>
                                <m:e>
                                  <m:r>
                                    <a:rPr lang="en-US" altLang="zh-TW" i="1">
                                      <a:latin typeface="Cambria Math" panose="02040503050406030204" pitchFamily="18" charset="0"/>
                                    </a:rPr>
                                    <m:t>0</m:t>
                                  </m:r>
                                </m:e>
                              </m:d>
                              <m:sSup>
                                <m:sSupPr>
                                  <m:ctrlPr>
                                    <a:rPr lang="en-US" altLang="zh-TW" i="1">
                                      <a:latin typeface="Cambria Math" panose="02040503050406030204" pitchFamily="18" charset="0"/>
                                      <a:ea typeface="Cambria Math" panose="02040503050406030204" pitchFamily="18" charset="0"/>
                                    </a:rPr>
                                  </m:ctrlPr>
                                </m:sSupPr>
                                <m:e>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𝑒</m:t>
                                  </m:r>
                                </m:e>
                                <m:sup>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1</m:t>
                                      </m:r>
                                    </m:sub>
                                  </m:sSub>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𝐵</m:t>
                                      </m:r>
                                    </m:e>
                                    <m:sub>
                                      <m:r>
                                        <a:rPr lang="en-US" altLang="zh-TW" i="1">
                                          <a:latin typeface="Cambria Math" panose="02040503050406030204" pitchFamily="18" charset="0"/>
                                          <a:ea typeface="Cambria Math" panose="02040503050406030204" pitchFamily="18" charset="0"/>
                                        </a:rPr>
                                        <m:t>1</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sup>
                              </m:sSup>
                            </m:num>
                            <m:den>
                              <m:r>
                                <a:rPr lang="en-US" altLang="zh-TW" i="1">
                                  <a:latin typeface="Cambria Math" panose="02040503050406030204" pitchFamily="18" charset="0"/>
                                </a:rPr>
                                <m:t>𝑚</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rPr>
                                <m:t>𝐺</m:t>
                              </m:r>
                              <m:d>
                                <m:dPr>
                                  <m:ctrlPr>
                                    <a:rPr lang="en-US" altLang="zh-TW" i="1">
                                      <a:latin typeface="Cambria Math" panose="02040503050406030204" pitchFamily="18" charset="0"/>
                                    </a:rPr>
                                  </m:ctrlPr>
                                </m:dPr>
                                <m:e>
                                  <m:r>
                                    <a:rPr lang="en-US" altLang="zh-TW" i="1">
                                      <a:latin typeface="Cambria Math" panose="02040503050406030204" pitchFamily="18" charset="0"/>
                                    </a:rPr>
                                    <m:t>0</m:t>
                                  </m:r>
                                </m:e>
                              </m:d>
                            </m:den>
                          </m:f>
                        </m:e>
                      </m:func>
                      <m:r>
                        <a:rPr lang="en-US" altLang="zh-TW" i="1">
                          <a:latin typeface="Cambria Math" panose="02040503050406030204" pitchFamily="18" charset="0"/>
                        </a:rPr>
                        <m:t>]</m:t>
                      </m:r>
                    </m:oMath>
                  </m:oMathPara>
                </a14:m>
                <a:endParaRPr lang="en-US" altLang="zh-TW" dirty="0">
                  <a:ea typeface="Cambria Math" panose="020405030504060302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6285962" y="2738037"/>
                <a:ext cx="5588838" cy="1154098"/>
              </a:xfrm>
              <a:prstGeom prst="rect">
                <a:avLst/>
              </a:prstGeom>
              <a:blipFill rotWithShape="0">
                <a:blip r:embed="rId4"/>
                <a:stretch>
                  <a:fillRect/>
                </a:stretch>
              </a:blipFill>
            </p:spPr>
            <p:txBody>
              <a:bodyPr/>
              <a:lstStyle/>
              <a:p>
                <a:r>
                  <a:rPr lang="zh-TW" altLang="en-US">
                    <a:noFill/>
                  </a:rPr>
                  <a:t> </a:t>
                </a:r>
              </a:p>
            </p:txBody>
          </p:sp>
        </mc:Fallback>
      </mc:AlternateContent>
      <p:sp>
        <p:nvSpPr>
          <p:cNvPr id="8" name="矩形 7"/>
          <p:cNvSpPr/>
          <p:nvPr/>
        </p:nvSpPr>
        <p:spPr>
          <a:xfrm>
            <a:off x="6285962" y="2738037"/>
            <a:ext cx="5588838" cy="1175155"/>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9" name="文字方塊 8"/>
              <p:cNvSpPr txBox="1"/>
              <p:nvPr/>
            </p:nvSpPr>
            <p:spPr>
              <a:xfrm>
                <a:off x="6285962" y="4630879"/>
                <a:ext cx="4809187" cy="1282467"/>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US" altLang="zh-TW" i="1" smtClean="0">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𝑑</m:t>
                          </m:r>
                        </m:e>
                        <m:sub>
                          <m:r>
                            <a:rPr lang="en-US" altLang="zh-TW" i="1">
                              <a:latin typeface="Cambria Math" panose="02040503050406030204" pitchFamily="18" charset="0"/>
                              <a:ea typeface="Cambria Math" panose="02040503050406030204" pitchFamily="18" charset="0"/>
                            </a:rPr>
                            <m:t>1</m:t>
                          </m:r>
                        </m:sub>
                      </m:sSub>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𝐵</m:t>
                          </m:r>
                        </m:e>
                        <m:sub>
                          <m:r>
                            <a:rPr lang="en-US" altLang="zh-TW" i="1">
                              <a:latin typeface="Cambria Math" panose="02040503050406030204" pitchFamily="18" charset="0"/>
                              <a:ea typeface="Cambria Math" panose="02040503050406030204" pitchFamily="18" charset="0"/>
                            </a:rPr>
                            <m:t>2</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r>
                        <a:rPr lang="en-US" altLang="zh-TW" i="1">
                          <a:latin typeface="Cambria Math" panose="02040503050406030204" pitchFamily="18" charset="0"/>
                          <a:ea typeface="Cambria Math" panose="02040503050406030204" pitchFamily="18" charset="0"/>
                        </a:rPr>
                        <m:t>=</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1</m:t>
                          </m:r>
                        </m:num>
                        <m:den>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2</m:t>
                              </m:r>
                            </m:sub>
                          </m:sSub>
                        </m:den>
                      </m:f>
                      <m:func>
                        <m:funcPr>
                          <m:ctrlPr>
                            <a:rPr lang="en-US" altLang="zh-TW" i="1">
                              <a:latin typeface="Cambria Math" panose="02040503050406030204" pitchFamily="18" charset="0"/>
                              <a:ea typeface="Cambria Math" panose="02040503050406030204" pitchFamily="18" charset="0"/>
                            </a:rPr>
                          </m:ctrlPr>
                        </m:funcPr>
                        <m:fName>
                          <m:r>
                            <a:rPr lang="en-US" altLang="zh-TW" i="1">
                              <a:latin typeface="Cambria Math" panose="02040503050406030204" pitchFamily="18" charset="0"/>
                              <a:ea typeface="Cambria Math" panose="02040503050406030204" pitchFamily="18" charset="0"/>
                            </a:rPr>
                            <m:t>𝑙𝑛</m:t>
                          </m:r>
                        </m:fName>
                        <m:e>
                          <m:r>
                            <a:rPr lang="en-US" altLang="zh-TW" i="1">
                              <a:latin typeface="Cambria Math" panose="02040503050406030204" pitchFamily="18" charset="0"/>
                              <a:ea typeface="Cambria Math" panose="02040503050406030204" pitchFamily="18" charset="0"/>
                            </a:rPr>
                            <m:t>[ </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rPr>
                                <m:t>𝑉</m:t>
                              </m:r>
                              <m:d>
                                <m:dPr>
                                  <m:ctrlPr>
                                    <a:rPr lang="en-US" altLang="zh-TW" i="1">
                                      <a:latin typeface="Cambria Math" panose="02040503050406030204" pitchFamily="18" charset="0"/>
                                    </a:rPr>
                                  </m:ctrlPr>
                                </m:dPr>
                                <m:e>
                                  <m:r>
                                    <a:rPr lang="en-US" altLang="zh-TW" i="1">
                                      <a:latin typeface="Cambria Math" panose="02040503050406030204" pitchFamily="18" charset="0"/>
                                    </a:rPr>
                                    <m:t>0</m:t>
                                  </m:r>
                                </m:e>
                              </m:d>
                              <m:sSup>
                                <m:sSupPr>
                                  <m:ctrlPr>
                                    <a:rPr lang="en-US" altLang="zh-TW" i="1">
                                      <a:latin typeface="Cambria Math" panose="02040503050406030204" pitchFamily="18" charset="0"/>
                                      <a:ea typeface="Cambria Math" panose="02040503050406030204" pitchFamily="18" charset="0"/>
                                    </a:rPr>
                                  </m:ctrlPr>
                                </m:sSupPr>
                                <m:e>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𝑒</m:t>
                                  </m:r>
                                </m:e>
                                <m:sup>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1</m:t>
                                      </m:r>
                                    </m:sub>
                                  </m:sSub>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𝐵</m:t>
                                      </m:r>
                                    </m:e>
                                    <m:sub>
                                      <m:r>
                                        <a:rPr lang="en-US" altLang="zh-TW" i="1">
                                          <a:latin typeface="Cambria Math" panose="02040503050406030204" pitchFamily="18" charset="0"/>
                                          <a:ea typeface="Cambria Math" panose="02040503050406030204" pitchFamily="18" charset="0"/>
                                        </a:rPr>
                                        <m:t>1</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sup>
                              </m:sSup>
                              <m:r>
                                <a:rPr lang="en-US" altLang="zh-TW" i="1">
                                  <a:latin typeface="Cambria Math" panose="02040503050406030204" pitchFamily="18" charset="0"/>
                                  <a:ea typeface="Cambria Math" panose="02040503050406030204" pitchFamily="18" charset="0"/>
                                </a:rPr>
                                <m:t>−</m:t>
                              </m:r>
                              <m:r>
                                <m:rPr>
                                  <m:nor/>
                                </m:rPr>
                                <a:rPr lang="en-US" altLang="zh-TW" i="1">
                                  <a:latin typeface="Cambria Math" panose="02040503050406030204" pitchFamily="18" charset="0"/>
                                  <a:ea typeface="Cambria Math" panose="02040503050406030204" pitchFamily="18" charset="0"/>
                                </a:rPr>
                                <m:t>A</m:t>
                              </m:r>
                              <m:r>
                                <m:rPr>
                                  <m:nor/>
                                </m:rPr>
                                <a:rPr lang="en-US" altLang="zh-TW" i="1" dirty="0"/>
                                <m:t> </m:t>
                              </m:r>
                            </m:num>
                            <m:den>
                              <m:r>
                                <a:rPr lang="en-US" altLang="zh-TW" i="1">
                                  <a:latin typeface="Cambria Math" panose="02040503050406030204" pitchFamily="18" charset="0"/>
                                </a:rPr>
                                <m:t>𝑚</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rPr>
                                <m:t>𝐺</m:t>
                              </m:r>
                              <m:d>
                                <m:dPr>
                                  <m:ctrlPr>
                                    <a:rPr lang="en-US" altLang="zh-TW" i="1">
                                      <a:latin typeface="Cambria Math" panose="02040503050406030204" pitchFamily="18" charset="0"/>
                                    </a:rPr>
                                  </m:ctrlPr>
                                </m:dPr>
                                <m:e>
                                  <m:r>
                                    <a:rPr lang="en-US" altLang="zh-TW" i="1">
                                      <a:latin typeface="Cambria Math" panose="02040503050406030204" pitchFamily="18" charset="0"/>
                                    </a:rPr>
                                    <m:t>0</m:t>
                                  </m:r>
                                </m:e>
                              </m:d>
                            </m:den>
                          </m:f>
                          <m:r>
                            <a:rPr lang="en-US" altLang="zh-TW" i="1">
                              <a:latin typeface="Cambria Math" panose="02040503050406030204" pitchFamily="18" charset="0"/>
                              <a:ea typeface="Cambria Math" panose="02040503050406030204" pitchFamily="18" charset="0"/>
                            </a:rPr>
                            <m:t> </m:t>
                          </m:r>
                        </m:e>
                      </m:func>
                      <m:r>
                        <a:rPr lang="en-US" altLang="zh-TW" i="1">
                          <a:latin typeface="Cambria Math" panose="02040503050406030204" pitchFamily="18" charset="0"/>
                          <a:ea typeface="Cambria Math" panose="02040503050406030204" pitchFamily="18" charset="0"/>
                        </a:rPr>
                        <m:t>]</m:t>
                      </m:r>
                    </m:oMath>
                  </m:oMathPara>
                </a14:m>
                <a:endParaRPr lang="en-US" altLang="zh-TW" dirty="0" smtClean="0">
                  <a:ea typeface="Cambria Math" panose="02040503050406030204" pitchFamily="18" charset="0"/>
                </a:endParaRPr>
              </a:p>
              <a:p>
                <a:pPr/>
                <a14:m>
                  <m:oMathPara xmlns:m="http://schemas.openxmlformats.org/officeDocument/2006/math">
                    <m:oMathParaPr>
                      <m:jc m:val="left"/>
                    </m:oMathParaPr>
                    <m:oMath xmlns:m="http://schemas.openxmlformats.org/officeDocument/2006/math">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𝑑</m:t>
                          </m:r>
                        </m:e>
                        <m:sub>
                          <m:r>
                            <a:rPr lang="en-US" altLang="zh-TW" i="1">
                              <a:latin typeface="Cambria Math" panose="02040503050406030204" pitchFamily="18" charset="0"/>
                              <a:ea typeface="Cambria Math" panose="02040503050406030204" pitchFamily="18" charset="0"/>
                            </a:rPr>
                            <m:t>3</m:t>
                          </m:r>
                        </m:sub>
                      </m:sSub>
                      <m:r>
                        <a:rPr lang="en-US" altLang="zh-TW" i="1">
                          <a:latin typeface="Cambria Math" panose="02040503050406030204" pitchFamily="18" charset="0"/>
                        </a:rPr>
                        <m:t>⇒</m:t>
                      </m:r>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𝐵</m:t>
                          </m:r>
                        </m:e>
                        <m:sub>
                          <m:r>
                            <a:rPr lang="en-US" altLang="zh-TW" i="1">
                              <a:latin typeface="Cambria Math" panose="02040503050406030204" pitchFamily="18" charset="0"/>
                              <a:ea typeface="Cambria Math" panose="02040503050406030204" pitchFamily="18" charset="0"/>
                            </a:rPr>
                            <m:t>1</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r>
                        <a:rPr lang="en-US" altLang="zh-TW" i="1">
                          <a:latin typeface="Cambria Math" panose="02040503050406030204" pitchFamily="18" charset="0"/>
                          <a:ea typeface="Cambria Math" panose="02040503050406030204" pitchFamily="18" charset="0"/>
                        </a:rPr>
                        <m:t>=</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1</m:t>
                          </m:r>
                        </m:num>
                        <m:den>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1</m:t>
                              </m:r>
                            </m:sub>
                          </m:sSub>
                        </m:den>
                      </m:f>
                      <m:func>
                        <m:funcPr>
                          <m:ctrlPr>
                            <a:rPr lang="en-US" altLang="zh-TW" i="1">
                              <a:latin typeface="Cambria Math" panose="02040503050406030204" pitchFamily="18" charset="0"/>
                              <a:ea typeface="Cambria Math" panose="02040503050406030204" pitchFamily="18" charset="0"/>
                            </a:rPr>
                          </m:ctrlPr>
                        </m:funcPr>
                        <m:fName>
                          <m:r>
                            <a:rPr lang="en-US" altLang="zh-TW" i="1">
                              <a:latin typeface="Cambria Math" panose="02040503050406030204" pitchFamily="18" charset="0"/>
                              <a:ea typeface="Cambria Math" panose="02040503050406030204" pitchFamily="18" charset="0"/>
                            </a:rPr>
                            <m:t>𝑙𝑛</m:t>
                          </m:r>
                        </m:fName>
                        <m:e>
                          <m:r>
                            <a:rPr lang="en-US" altLang="zh-TW" i="1">
                              <a:latin typeface="Cambria Math" panose="02040503050406030204" pitchFamily="18" charset="0"/>
                              <a:ea typeface="Cambria Math" panose="02040503050406030204" pitchFamily="18" charset="0"/>
                            </a:rPr>
                            <m:t>[ </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𝐴</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𝑡𝑎𝑥</m:t>
                              </m:r>
                              <m:sSub>
                                <m:sSubPr>
                                  <m:ctrlPr>
                                    <a:rPr lang="en-US" altLang="zh-TW" i="1">
                                      <a:latin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rPr>
                                    <m:t>𝐶</m:t>
                                  </m:r>
                                </m:e>
                                <m:sub>
                                  <m:r>
                                    <a:rPr lang="en-US" altLang="zh-TW" i="1">
                                      <a:latin typeface="Cambria Math" panose="02040503050406030204" pitchFamily="18" charset="0"/>
                                    </a:rPr>
                                    <m:t>1</m:t>
                                  </m:r>
                                </m:sub>
                              </m:sSub>
                              <m:sSub>
                                <m:sSubPr>
                                  <m:ctrlPr>
                                    <a:rPr lang="en-US" altLang="zh-TW" i="1">
                                      <a:latin typeface="Cambria Math" panose="02040503050406030204" pitchFamily="18" charset="0"/>
                                    </a:rPr>
                                  </m:ctrlPr>
                                </m:sSubPr>
                                <m:e>
                                  <m:r>
                                    <a:rPr lang="en-US" altLang="zh-TW" i="1">
                                      <a:latin typeface="Cambria Math" panose="02040503050406030204" pitchFamily="18" charset="0"/>
                                    </a:rPr>
                                    <m:t>𝐷</m:t>
                                  </m:r>
                                </m:e>
                                <m:sub>
                                  <m:r>
                                    <a:rPr lang="en-US" altLang="zh-TW" i="1">
                                      <a:latin typeface="Cambria Math" panose="02040503050406030204" pitchFamily="18" charset="0"/>
                                    </a:rPr>
                                    <m:t>1</m:t>
                                  </m:r>
                                </m:sub>
                              </m:sSub>
                              <m:r>
                                <a:rPr lang="en-US" altLang="zh-TW" i="1">
                                  <a:latin typeface="Cambria Math" panose="02040503050406030204" pitchFamily="18" charset="0"/>
                                </a:rPr>
                                <m:t>𝑇</m:t>
                              </m:r>
                              <m:r>
                                <m:rPr>
                                  <m:nor/>
                                </m:rPr>
                                <a:rPr lang="en-US" altLang="zh-TW" i="1" dirty="0"/>
                                <m:t> </m:t>
                              </m:r>
                            </m:num>
                            <m:den>
                              <m:r>
                                <a:rPr lang="en-US" altLang="zh-TW" i="1">
                                  <a:latin typeface="Cambria Math" panose="02040503050406030204" pitchFamily="18" charset="0"/>
                                  <a:ea typeface="Cambria Math" panose="02040503050406030204" pitchFamily="18" charset="0"/>
                                </a:rPr>
                                <m:t>(1−</m:t>
                              </m:r>
                              <m:r>
                                <a:rPr lang="zh-TW" altLang="en-US" i="1">
                                  <a:latin typeface="Cambria Math" panose="02040503050406030204" pitchFamily="18" charset="0"/>
                                  <a:ea typeface="Cambria Math" panose="02040503050406030204" pitchFamily="18" charset="0"/>
                                </a:rPr>
                                <m:t>𝛼</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rPr>
                                <m:t>𝑉</m:t>
                              </m:r>
                              <m:r>
                                <a:rPr lang="en-US" altLang="zh-TW" i="1">
                                  <a:latin typeface="Cambria Math" panose="02040503050406030204" pitchFamily="18" charset="0"/>
                                </a:rPr>
                                <m:t>(0)</m:t>
                              </m:r>
                            </m:den>
                          </m:f>
                          <m:r>
                            <a:rPr lang="en-US" altLang="zh-TW" i="1">
                              <a:latin typeface="Cambria Math" panose="02040503050406030204" pitchFamily="18" charset="0"/>
                              <a:ea typeface="Cambria Math" panose="02040503050406030204" pitchFamily="18" charset="0"/>
                            </a:rPr>
                            <m:t> </m:t>
                          </m:r>
                        </m:e>
                      </m:func>
                      <m:r>
                        <a:rPr lang="en-US" altLang="zh-TW" i="1">
                          <a:latin typeface="Cambria Math" panose="02040503050406030204" pitchFamily="18" charset="0"/>
                          <a:ea typeface="Cambria Math" panose="02040503050406030204" pitchFamily="18" charset="0"/>
                        </a:rPr>
                        <m:t>]</m:t>
                      </m:r>
                    </m:oMath>
                  </m:oMathPara>
                </a14:m>
                <a:endParaRPr lang="zh-TW" altLang="en-US" dirty="0"/>
              </a:p>
            </p:txBody>
          </p:sp>
        </mc:Choice>
        <mc:Fallback xmlns="">
          <p:sp>
            <p:nvSpPr>
              <p:cNvPr id="9" name="文字方塊 8"/>
              <p:cNvSpPr txBox="1">
                <a:spLocks noRot="1" noChangeAspect="1" noMove="1" noResize="1" noEditPoints="1" noAdjustHandles="1" noChangeArrowheads="1" noChangeShapeType="1" noTextEdit="1"/>
              </p:cNvSpPr>
              <p:nvPr/>
            </p:nvSpPr>
            <p:spPr>
              <a:xfrm>
                <a:off x="6285962" y="4630879"/>
                <a:ext cx="4809187" cy="1282467"/>
              </a:xfrm>
              <a:prstGeom prst="rect">
                <a:avLst/>
              </a:prstGeom>
              <a:blipFill rotWithShape="0">
                <a:blip r:embed="rId5"/>
                <a:stretch>
                  <a:fillRect/>
                </a:stretch>
              </a:blipFill>
            </p:spPr>
            <p:txBody>
              <a:bodyPr/>
              <a:lstStyle/>
              <a:p>
                <a:r>
                  <a:rPr lang="zh-TW" altLang="en-US">
                    <a:noFill/>
                  </a:rPr>
                  <a:t> </a:t>
                </a:r>
              </a:p>
            </p:txBody>
          </p:sp>
        </mc:Fallback>
      </mc:AlternateContent>
      <p:sp>
        <p:nvSpPr>
          <p:cNvPr id="10" name="矩形 9"/>
          <p:cNvSpPr/>
          <p:nvPr/>
        </p:nvSpPr>
        <p:spPr>
          <a:xfrm>
            <a:off x="6285962" y="4683450"/>
            <a:ext cx="4339108" cy="1229896"/>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向上箭號 11">
            <a:hlinkClick r:id="rId6" action="ppaction://hlinksldjump"/>
          </p:cNvPr>
          <p:cNvSpPr/>
          <p:nvPr/>
        </p:nvSpPr>
        <p:spPr>
          <a:xfrm>
            <a:off x="10758687" y="2322449"/>
            <a:ext cx="244699" cy="23345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向上箭號 12">
            <a:hlinkClick r:id="rId6" action="ppaction://hlinksldjump"/>
          </p:cNvPr>
          <p:cNvSpPr/>
          <p:nvPr/>
        </p:nvSpPr>
        <p:spPr>
          <a:xfrm>
            <a:off x="11752450" y="4125785"/>
            <a:ext cx="244699" cy="23345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向上箭號 14">
            <a:hlinkClick r:id="rId7" action="ppaction://hlinksldjump"/>
          </p:cNvPr>
          <p:cNvSpPr/>
          <p:nvPr/>
        </p:nvSpPr>
        <p:spPr>
          <a:xfrm>
            <a:off x="11319992" y="6342189"/>
            <a:ext cx="244699" cy="23345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18" name="文字方塊 17"/>
              <p:cNvSpPr txBox="1"/>
              <p:nvPr/>
            </p:nvSpPr>
            <p:spPr>
              <a:xfrm>
                <a:off x="8553718" y="1881839"/>
                <a:ext cx="3553497"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    </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𝐵</m:t>
                          </m:r>
                        </m:e>
                        <m:sub>
                          <m:r>
                            <a:rPr lang="en-US" altLang="zh-TW" i="1">
                              <a:latin typeface="Cambria Math" panose="02040503050406030204" pitchFamily="18" charset="0"/>
                              <a:ea typeface="Cambria Math" panose="02040503050406030204" pitchFamily="18" charset="0"/>
                            </a:rPr>
                            <m:t>2</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r>
                        <a:rPr lang="en-US" altLang="zh-TW" i="1">
                          <a:latin typeface="Cambria Math" panose="02040503050406030204" pitchFamily="18" charset="0"/>
                          <a:ea typeface="Cambria Math" panose="02040503050406030204" pitchFamily="18" charset="0"/>
                        </a:rPr>
                        <m:t>&lt;0</m:t>
                      </m:r>
                      <m:r>
                        <a:rPr lang="zh-TW" altLang="en-US" i="1">
                          <a:latin typeface="Cambria Math" panose="02040503050406030204" pitchFamily="18" charset="0"/>
                          <a:ea typeface="Cambria Math" panose="02040503050406030204" pitchFamily="18" charset="0"/>
                        </a:rPr>
                        <m:t>交點才</m:t>
                      </m:r>
                      <m:r>
                        <a:rPr lang="zh-TW" altLang="en-US" i="1" dirty="0">
                          <a:latin typeface="Cambria Math" panose="02040503050406030204" pitchFamily="18" charset="0"/>
                        </a:rPr>
                        <m:t>有意義</m:t>
                      </m:r>
                      <m:r>
                        <a:rPr lang="en-US" altLang="zh-TW" i="1" dirty="0" smtClean="0">
                          <a:latin typeface="Cambria Math" panose="02040503050406030204" pitchFamily="18" charset="0"/>
                        </a:rPr>
                        <m:t>)</m:t>
                      </m:r>
                    </m:oMath>
                  </m:oMathPara>
                </a14:m>
                <a:endParaRPr lang="zh-TW" altLang="en-US" dirty="0"/>
              </a:p>
            </p:txBody>
          </p:sp>
        </mc:Choice>
        <mc:Fallback xmlns="">
          <p:sp>
            <p:nvSpPr>
              <p:cNvPr id="18" name="文字方塊 17"/>
              <p:cNvSpPr txBox="1">
                <a:spLocks noRot="1" noChangeAspect="1" noMove="1" noResize="1" noEditPoints="1" noAdjustHandles="1" noChangeArrowheads="1" noChangeShapeType="1" noTextEdit="1"/>
              </p:cNvSpPr>
              <p:nvPr/>
            </p:nvSpPr>
            <p:spPr>
              <a:xfrm>
                <a:off x="8553718" y="1881839"/>
                <a:ext cx="3553497" cy="369332"/>
              </a:xfrm>
              <a:prstGeom prst="rect">
                <a:avLst/>
              </a:prstGeom>
              <a:blipFill rotWithShape="0">
                <a:blip r:embed="rId8"/>
                <a:stretch>
                  <a:fillRect b="-1333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9" name="文字方塊 18"/>
              <p:cNvSpPr txBox="1"/>
              <p:nvPr/>
            </p:nvSpPr>
            <p:spPr>
              <a:xfrm>
                <a:off x="8610600" y="5936021"/>
                <a:ext cx="3553497"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    </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𝐵</m:t>
                          </m:r>
                        </m:e>
                        <m:sub>
                          <m:r>
                            <a:rPr lang="en-US" altLang="zh-TW" i="1">
                              <a:latin typeface="Cambria Math" panose="02040503050406030204" pitchFamily="18" charset="0"/>
                              <a:ea typeface="Cambria Math" panose="02040503050406030204" pitchFamily="18" charset="0"/>
                            </a:rPr>
                            <m:t>2</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r>
                        <a:rPr lang="en-US" altLang="zh-TW" i="1" smtClean="0">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0</m:t>
                      </m:r>
                      <m:r>
                        <a:rPr lang="zh-TW" altLang="en-US" i="1">
                          <a:latin typeface="Cambria Math" panose="02040503050406030204" pitchFamily="18" charset="0"/>
                          <a:ea typeface="Cambria Math" panose="02040503050406030204" pitchFamily="18" charset="0"/>
                        </a:rPr>
                        <m:t>交點才</m:t>
                      </m:r>
                      <m:r>
                        <a:rPr lang="zh-TW" altLang="en-US" i="1" dirty="0">
                          <a:latin typeface="Cambria Math" panose="02040503050406030204" pitchFamily="18" charset="0"/>
                        </a:rPr>
                        <m:t>有意義</m:t>
                      </m:r>
                      <m:r>
                        <a:rPr lang="en-US" altLang="zh-TW" i="1" dirty="0" smtClean="0">
                          <a:latin typeface="Cambria Math" panose="02040503050406030204" pitchFamily="18" charset="0"/>
                        </a:rPr>
                        <m:t>)</m:t>
                      </m:r>
                    </m:oMath>
                  </m:oMathPara>
                </a14:m>
                <a:endParaRPr lang="zh-TW" altLang="en-US" dirty="0"/>
              </a:p>
            </p:txBody>
          </p:sp>
        </mc:Choice>
        <mc:Fallback xmlns="">
          <p:sp>
            <p:nvSpPr>
              <p:cNvPr id="19" name="文字方塊 18"/>
              <p:cNvSpPr txBox="1">
                <a:spLocks noRot="1" noChangeAspect="1" noMove="1" noResize="1" noEditPoints="1" noAdjustHandles="1" noChangeArrowheads="1" noChangeShapeType="1" noTextEdit="1"/>
              </p:cNvSpPr>
              <p:nvPr/>
            </p:nvSpPr>
            <p:spPr>
              <a:xfrm>
                <a:off x="8610600" y="5936021"/>
                <a:ext cx="3553497" cy="369332"/>
              </a:xfrm>
              <a:prstGeom prst="rect">
                <a:avLst/>
              </a:prstGeom>
              <a:blipFill rotWithShape="0">
                <a:blip r:embed="rId9"/>
                <a:stretch>
                  <a:fillRect b="-13333"/>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0430958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40942" y="212359"/>
            <a:ext cx="10515600" cy="1325563"/>
          </a:xfrm>
        </p:spPr>
        <p:txBody>
          <a:bodyPr>
            <a:normAutofit/>
          </a:bodyPr>
          <a:lstStyle/>
          <a:p>
            <a:r>
              <a:rPr lang="zh-TW" altLang="en-US" sz="3200" dirty="0" smtClean="0">
                <a:latin typeface="微軟正黑體" panose="020B0604030504040204" pitchFamily="34" charset="-120"/>
                <a:ea typeface="微軟正黑體" panose="020B0604030504040204" pitchFamily="34" charset="-120"/>
              </a:rPr>
              <a:t>基本假</a:t>
            </a:r>
            <a:r>
              <a:rPr lang="zh-TW" altLang="en-US" sz="3200" dirty="0">
                <a:latin typeface="微軟正黑體" panose="020B0604030504040204" pitchFamily="34" charset="-120"/>
                <a:ea typeface="微軟正黑體" panose="020B0604030504040204" pitchFamily="34" charset="-120"/>
              </a:rPr>
              <a:t>設</a:t>
            </a:r>
          </a:p>
        </p:txBody>
      </p:sp>
      <p:sp>
        <p:nvSpPr>
          <p:cNvPr id="4" name="投影片編號版面配置區 3"/>
          <p:cNvSpPr>
            <a:spLocks noGrp="1"/>
          </p:cNvSpPr>
          <p:nvPr>
            <p:ph type="sldNum" sz="quarter" idx="12"/>
          </p:nvPr>
        </p:nvSpPr>
        <p:spPr/>
        <p:txBody>
          <a:bodyPr/>
          <a:lstStyle/>
          <a:p>
            <a:fld id="{9005EA9C-0923-47CB-86A6-6BE86EBF36ED}" type="slidenum">
              <a:rPr lang="zh-TW" altLang="en-US" smtClean="0"/>
              <a:t>4</a:t>
            </a:fld>
            <a:endParaRPr lang="zh-TW" altLang="en-US"/>
          </a:p>
        </p:txBody>
      </p:sp>
      <mc:AlternateContent xmlns:mc="http://schemas.openxmlformats.org/markup-compatibility/2006" xmlns:a14="http://schemas.microsoft.com/office/drawing/2010/main">
        <mc:Choice Requires="a14">
          <p:sp>
            <p:nvSpPr>
              <p:cNvPr id="9" name="文字方塊 8"/>
              <p:cNvSpPr txBox="1"/>
              <p:nvPr/>
            </p:nvSpPr>
            <p:spPr>
              <a:xfrm>
                <a:off x="6143221" y="1537922"/>
                <a:ext cx="5326487" cy="2808205"/>
              </a:xfrm>
              <a:prstGeom prst="rect">
                <a:avLst/>
              </a:prstGeom>
              <a:noFill/>
            </p:spPr>
            <p:txBody>
              <a:bodyPr wrap="square" rtlCol="0">
                <a:spAutoFit/>
              </a:bodyPr>
              <a:lstStyle/>
              <a:p>
                <a:pPr>
                  <a:lnSpc>
                    <a:spcPct val="150000"/>
                  </a:lnSpc>
                </a:pPr>
                <a:r>
                  <a:rPr lang="zh-TW" altLang="en-US" sz="2000" dirty="0" smtClean="0">
                    <a:latin typeface="+mn-ea"/>
                  </a:rPr>
                  <a:t>黃金期初價格：</a:t>
                </a:r>
                <a:r>
                  <a:rPr lang="en-US" altLang="zh-TW" sz="2000" dirty="0">
                    <a:latin typeface="+mn-ea"/>
                  </a:rPr>
                  <a:t> </a:t>
                </a:r>
                <a14:m>
                  <m:oMath xmlns:m="http://schemas.openxmlformats.org/officeDocument/2006/math">
                    <m:r>
                      <a:rPr lang="en-US" altLang="zh-TW" sz="2000" i="1">
                        <a:latin typeface="Cambria Math" panose="02040503050406030204" pitchFamily="18" charset="0"/>
                      </a:rPr>
                      <m:t>𝐺</m:t>
                    </m:r>
                    <m:d>
                      <m:dPr>
                        <m:ctrlPr>
                          <a:rPr lang="en-US" altLang="zh-TW" sz="2000" i="1">
                            <a:latin typeface="Cambria Math" panose="02040503050406030204" pitchFamily="18" charset="0"/>
                          </a:rPr>
                        </m:ctrlPr>
                      </m:dPr>
                      <m:e>
                        <m:r>
                          <a:rPr lang="en-US" altLang="zh-TW" sz="2000" i="1">
                            <a:latin typeface="Cambria Math" panose="02040503050406030204" pitchFamily="18" charset="0"/>
                          </a:rPr>
                          <m:t>0</m:t>
                        </m:r>
                      </m:e>
                    </m:d>
                  </m:oMath>
                </a14:m>
                <a:endParaRPr lang="en-US" altLang="zh-TW" sz="2000" dirty="0" smtClean="0">
                  <a:latin typeface="+mn-ea"/>
                </a:endParaRPr>
              </a:p>
              <a:p>
                <a:pPr>
                  <a:lnSpc>
                    <a:spcPct val="150000"/>
                  </a:lnSpc>
                </a:pPr>
                <a:r>
                  <a:rPr lang="zh-TW" altLang="en-US" sz="2000" dirty="0" smtClean="0">
                    <a:latin typeface="+mn-ea"/>
                  </a:rPr>
                  <a:t>黃金</a:t>
                </a:r>
                <a:r>
                  <a:rPr lang="zh-TW" altLang="en-US" sz="2000" dirty="0">
                    <a:latin typeface="+mn-ea"/>
                  </a:rPr>
                  <a:t>期末價格：</a:t>
                </a:r>
                <a14:m>
                  <m:oMath xmlns:m="http://schemas.openxmlformats.org/officeDocument/2006/math">
                    <m:r>
                      <a:rPr lang="en-US" altLang="zh-TW" sz="2000" i="1">
                        <a:latin typeface="Cambria Math" panose="02040503050406030204" pitchFamily="18" charset="0"/>
                      </a:rPr>
                      <m:t>𝐺</m:t>
                    </m:r>
                    <m:r>
                      <a:rPr lang="en-US" altLang="zh-TW" sz="2000" i="1">
                        <a:latin typeface="Cambria Math" panose="02040503050406030204" pitchFamily="18" charset="0"/>
                      </a:rPr>
                      <m:t>(</m:t>
                    </m:r>
                    <m:r>
                      <a:rPr lang="en-US" altLang="zh-TW" sz="2000" i="1">
                        <a:latin typeface="Cambria Math" panose="02040503050406030204" pitchFamily="18" charset="0"/>
                      </a:rPr>
                      <m:t>𝑇</m:t>
                    </m:r>
                    <m:r>
                      <a:rPr lang="en-US" altLang="zh-TW" sz="2000" i="1">
                        <a:latin typeface="Cambria Math" panose="02040503050406030204" pitchFamily="18" charset="0"/>
                      </a:rPr>
                      <m:t>)</m:t>
                    </m:r>
                  </m:oMath>
                </a14:m>
                <a:endParaRPr lang="en-US" altLang="zh-TW" sz="2000" dirty="0">
                  <a:solidFill>
                    <a:prstClr val="black"/>
                  </a:solidFill>
                  <a:latin typeface="+mn-ea"/>
                </a:endParaRPr>
              </a:p>
              <a:p>
                <a:pPr>
                  <a:lnSpc>
                    <a:spcPct val="150000"/>
                  </a:lnSpc>
                </a:pPr>
                <a:r>
                  <a:rPr lang="zh-TW" altLang="en-US" sz="2000" dirty="0">
                    <a:latin typeface="+mn-ea"/>
                  </a:rPr>
                  <a:t>黃金價格波動度：</a:t>
                </a:r>
                <a14:m>
                  <m:oMath xmlns:m="http://schemas.openxmlformats.org/officeDocument/2006/math">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𝜎</m:t>
                        </m:r>
                      </m:e>
                      <m:sub>
                        <m:r>
                          <a:rPr lang="en-US" altLang="zh-TW" sz="2000" i="1">
                            <a:latin typeface="Cambria Math" panose="02040503050406030204" pitchFamily="18" charset="0"/>
                          </a:rPr>
                          <m:t>2</m:t>
                        </m:r>
                      </m:sub>
                    </m:sSub>
                  </m:oMath>
                </a14:m>
                <a:endParaRPr lang="en-US" altLang="zh-TW" sz="2000" dirty="0">
                  <a:latin typeface="+mn-ea"/>
                </a:endParaRPr>
              </a:p>
              <a:p>
                <a:pPr>
                  <a:lnSpc>
                    <a:spcPct val="150000"/>
                  </a:lnSpc>
                </a:pPr>
                <a:r>
                  <a:rPr lang="zh-TW" altLang="en-US" sz="2000" dirty="0">
                    <a:latin typeface="+mn-ea"/>
                  </a:rPr>
                  <a:t>營業所得稅率： 𝑡𝑎𝑥</a:t>
                </a:r>
              </a:p>
              <a:p>
                <a:pPr>
                  <a:lnSpc>
                    <a:spcPct val="150000"/>
                  </a:lnSpc>
                </a:pPr>
                <a:r>
                  <a:rPr lang="zh-TW" altLang="en-US" sz="2000" dirty="0">
                    <a:latin typeface="+mn-ea"/>
                  </a:rPr>
                  <a:t>標準維納過程：</a:t>
                </a:r>
                <a14:m>
                  <m:oMath xmlns:m="http://schemas.openxmlformats.org/officeDocument/2006/math">
                    <m:sSub>
                      <m:sSubPr>
                        <m:ctrlPr>
                          <a:rPr lang="en-US" altLang="zh-TW" sz="2000" i="1">
                            <a:solidFill>
                              <a:prstClr val="black"/>
                            </a:solidFill>
                            <a:latin typeface="Cambria Math" panose="02040503050406030204" pitchFamily="18" charset="0"/>
                          </a:rPr>
                        </m:ctrlPr>
                      </m:sSubPr>
                      <m:e>
                        <m:r>
                          <m:rPr>
                            <m:sty m:val="p"/>
                          </m:rPr>
                          <a:rPr lang="en-US" altLang="zh-TW" sz="2000" i="1">
                            <a:solidFill>
                              <a:prstClr val="black"/>
                            </a:solidFill>
                            <a:latin typeface="Cambria Math" panose="02040503050406030204" pitchFamily="18" charset="0"/>
                          </a:rPr>
                          <m:t>Z</m:t>
                        </m:r>
                      </m:e>
                      <m:sub>
                        <m:r>
                          <a:rPr lang="en-US" altLang="zh-TW" sz="2000" i="1">
                            <a:solidFill>
                              <a:prstClr val="black"/>
                            </a:solidFill>
                            <a:latin typeface="Cambria Math" panose="02040503050406030204" pitchFamily="18" charset="0"/>
                          </a:rPr>
                          <m:t>1</m:t>
                        </m:r>
                      </m:sub>
                    </m:sSub>
                    <m:sSub>
                      <m:sSubPr>
                        <m:ctrlPr>
                          <a:rPr lang="en-US" altLang="zh-TW" sz="2000" i="1">
                            <a:solidFill>
                              <a:prstClr val="black"/>
                            </a:solidFill>
                            <a:latin typeface="Cambria Math" panose="02040503050406030204" pitchFamily="18" charset="0"/>
                          </a:rPr>
                        </m:ctrlPr>
                      </m:sSubPr>
                      <m:e>
                        <m:r>
                          <a:rPr lang="zh-TW" altLang="en-US" sz="2000" i="1">
                            <a:solidFill>
                              <a:prstClr val="black"/>
                            </a:solidFill>
                            <a:latin typeface="Cambria Math" panose="02040503050406030204" pitchFamily="18" charset="0"/>
                          </a:rPr>
                          <m:t>、</m:t>
                        </m:r>
                        <m:r>
                          <m:rPr>
                            <m:sty m:val="p"/>
                          </m:rPr>
                          <a:rPr lang="en-US" altLang="zh-TW" sz="2000" i="1">
                            <a:solidFill>
                              <a:prstClr val="black"/>
                            </a:solidFill>
                            <a:latin typeface="Cambria Math" panose="02040503050406030204" pitchFamily="18" charset="0"/>
                          </a:rPr>
                          <m:t>Z</m:t>
                        </m:r>
                      </m:e>
                      <m:sub>
                        <m:r>
                          <a:rPr lang="en-US" altLang="zh-TW" sz="2000" i="1">
                            <a:solidFill>
                              <a:prstClr val="black"/>
                            </a:solidFill>
                            <a:latin typeface="Cambria Math" panose="02040503050406030204" pitchFamily="18" charset="0"/>
                          </a:rPr>
                          <m:t>2</m:t>
                        </m:r>
                      </m:sub>
                    </m:sSub>
                  </m:oMath>
                </a14:m>
                <a:endParaRPr lang="en-US" altLang="zh-TW" sz="2000" dirty="0" smtClean="0">
                  <a:latin typeface="+mn-ea"/>
                </a:endParaRPr>
              </a:p>
              <a:p>
                <a:pPr>
                  <a:lnSpc>
                    <a:spcPct val="150000"/>
                  </a:lnSpc>
                </a:pPr>
                <a:endParaRPr lang="zh-TW" altLang="en-US" sz="2000" dirty="0">
                  <a:latin typeface="+mn-ea"/>
                </a:endParaRPr>
              </a:p>
            </p:txBody>
          </p:sp>
        </mc:Choice>
        <mc:Fallback xmlns="">
          <p:sp>
            <p:nvSpPr>
              <p:cNvPr id="9" name="文字方塊 8"/>
              <p:cNvSpPr txBox="1">
                <a:spLocks noRot="1" noChangeAspect="1" noMove="1" noResize="1" noEditPoints="1" noAdjustHandles="1" noChangeArrowheads="1" noChangeShapeType="1" noTextEdit="1"/>
              </p:cNvSpPr>
              <p:nvPr/>
            </p:nvSpPr>
            <p:spPr>
              <a:xfrm>
                <a:off x="6143221" y="1537922"/>
                <a:ext cx="5326487" cy="2808205"/>
              </a:xfrm>
              <a:prstGeom prst="rect">
                <a:avLst/>
              </a:prstGeom>
              <a:blipFill rotWithShape="0">
                <a:blip r:embed="rId2"/>
                <a:stretch>
                  <a:fillRect l="-1259"/>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文字方塊 9"/>
              <p:cNvSpPr txBox="1"/>
              <p:nvPr/>
            </p:nvSpPr>
            <p:spPr>
              <a:xfrm>
                <a:off x="725509" y="1537922"/>
                <a:ext cx="6100294" cy="2862322"/>
              </a:xfrm>
              <a:prstGeom prst="rect">
                <a:avLst/>
              </a:prstGeom>
              <a:noFill/>
            </p:spPr>
            <p:txBody>
              <a:bodyPr wrap="square" rtlCol="0">
                <a:spAutoFit/>
              </a:bodyPr>
              <a:lstStyle/>
              <a:p>
                <a:pPr>
                  <a:lnSpc>
                    <a:spcPct val="150000"/>
                  </a:lnSpc>
                </a:pPr>
                <a:r>
                  <a:rPr lang="zh-TW" altLang="en-US" sz="2000" dirty="0">
                    <a:latin typeface="+mn-ea"/>
                  </a:rPr>
                  <a:t>公司期初資產價值：</a:t>
                </a:r>
                <a14:m>
                  <m:oMath xmlns:m="http://schemas.openxmlformats.org/officeDocument/2006/math">
                    <m:r>
                      <a:rPr lang="en-US" altLang="zh-TW" sz="2000" i="1">
                        <a:latin typeface="Cambria Math" panose="02040503050406030204" pitchFamily="18" charset="0"/>
                      </a:rPr>
                      <m:t>𝑉</m:t>
                    </m:r>
                    <m:d>
                      <m:dPr>
                        <m:ctrlPr>
                          <a:rPr lang="en-US" altLang="zh-TW" sz="2000" i="1">
                            <a:latin typeface="Cambria Math" panose="02040503050406030204" pitchFamily="18" charset="0"/>
                          </a:rPr>
                        </m:ctrlPr>
                      </m:dPr>
                      <m:e>
                        <m:r>
                          <a:rPr lang="en-US" altLang="zh-TW" sz="2000" i="1">
                            <a:latin typeface="Cambria Math" panose="02040503050406030204" pitchFamily="18" charset="0"/>
                          </a:rPr>
                          <m:t>0</m:t>
                        </m:r>
                      </m:e>
                    </m:d>
                  </m:oMath>
                </a14:m>
                <a:r>
                  <a:rPr lang="zh-TW" altLang="en-US" sz="2000" dirty="0" smtClean="0">
                    <a:latin typeface="+mn-ea"/>
                  </a:rPr>
                  <a:t>   </a:t>
                </a:r>
                <a:r>
                  <a:rPr lang="en-US" altLang="zh-TW" sz="2000" dirty="0" smtClean="0">
                    <a:latin typeface="+mn-ea"/>
                  </a:rPr>
                  <a:t>(</a:t>
                </a:r>
                <a:r>
                  <a:rPr lang="zh-TW" altLang="en-US" sz="2000" dirty="0">
                    <a:latin typeface="+mn-ea"/>
                  </a:rPr>
                  <a:t>已</a:t>
                </a:r>
                <a:r>
                  <a:rPr lang="zh-TW" altLang="en-US" sz="2000" dirty="0" smtClean="0">
                    <a:latin typeface="+mn-ea"/>
                  </a:rPr>
                  <a:t>加入</a:t>
                </a:r>
                <a14:m>
                  <m:oMath xmlns:m="http://schemas.openxmlformats.org/officeDocument/2006/math">
                    <m:r>
                      <a:rPr lang="en-US" altLang="zh-TW" sz="2000" i="1" smtClean="0">
                        <a:latin typeface="Cambria Math" panose="02040503050406030204" pitchFamily="18" charset="0"/>
                      </a:rPr>
                      <m:t>𝑃</m:t>
                    </m:r>
                    <m:r>
                      <a:rPr lang="en-US" altLang="zh-TW" sz="2000" i="1">
                        <a:latin typeface="Cambria Math" panose="02040503050406030204" pitchFamily="18" charset="0"/>
                      </a:rPr>
                      <m:t>)</m:t>
                    </m:r>
                  </m:oMath>
                </a14:m>
                <a:r>
                  <a:rPr lang="zh-TW" altLang="en-US" sz="2000" i="1" dirty="0" smtClean="0">
                    <a:latin typeface="微軟正黑體" panose="020B0604030504040204" pitchFamily="34" charset="-120"/>
                    <a:ea typeface="微軟正黑體" panose="020B0604030504040204" pitchFamily="34" charset="-120"/>
                  </a:rPr>
                  <a:t> </a:t>
                </a:r>
                <a:endParaRPr lang="en-US" altLang="zh-TW" sz="2000" i="1" dirty="0">
                  <a:latin typeface="微軟正黑體" panose="020B0604030504040204" pitchFamily="34" charset="-120"/>
                  <a:ea typeface="微軟正黑體" panose="020B0604030504040204" pitchFamily="34" charset="-120"/>
                </a:endParaRPr>
              </a:p>
              <a:p>
                <a:pPr>
                  <a:lnSpc>
                    <a:spcPct val="150000"/>
                  </a:lnSpc>
                </a:pPr>
                <a:r>
                  <a:rPr lang="zh-TW" altLang="en-US" sz="2000" dirty="0" smtClean="0">
                    <a:latin typeface="+mn-ea"/>
                  </a:rPr>
                  <a:t>公司</a:t>
                </a:r>
                <a:r>
                  <a:rPr lang="zh-TW" altLang="en-US" sz="2000" dirty="0">
                    <a:latin typeface="+mn-ea"/>
                  </a:rPr>
                  <a:t>期末資產價值：</a:t>
                </a:r>
                <a14:m>
                  <m:oMath xmlns:m="http://schemas.openxmlformats.org/officeDocument/2006/math">
                    <m:r>
                      <a:rPr lang="en-US" altLang="zh-TW" sz="2000" i="1">
                        <a:latin typeface="Cambria Math" panose="02040503050406030204" pitchFamily="18" charset="0"/>
                      </a:rPr>
                      <m:t>𝑉</m:t>
                    </m:r>
                    <m:d>
                      <m:dPr>
                        <m:ctrlPr>
                          <a:rPr lang="en-US" altLang="zh-TW" sz="2000" i="1">
                            <a:latin typeface="Cambria Math" panose="02040503050406030204" pitchFamily="18" charset="0"/>
                          </a:rPr>
                        </m:ctrlPr>
                      </m:dPr>
                      <m:e>
                        <m:r>
                          <a:rPr lang="en-US" altLang="zh-TW" sz="2000" i="1">
                            <a:latin typeface="Cambria Math" panose="02040503050406030204" pitchFamily="18" charset="0"/>
                          </a:rPr>
                          <m:t>𝑇</m:t>
                        </m:r>
                      </m:e>
                    </m:d>
                  </m:oMath>
                </a14:m>
                <a:endParaRPr lang="en-US" altLang="zh-TW" sz="2000" dirty="0">
                  <a:latin typeface="+mn-ea"/>
                </a:endParaRPr>
              </a:p>
              <a:p>
                <a:pPr>
                  <a:lnSpc>
                    <a:spcPct val="150000"/>
                  </a:lnSpc>
                </a:pPr>
                <a:r>
                  <a:rPr lang="zh-TW" altLang="en-US" sz="2000" dirty="0">
                    <a:latin typeface="+mn-ea"/>
                  </a:rPr>
                  <a:t>公司價值波動度：</a:t>
                </a:r>
                <a14:m>
                  <m:oMath xmlns:m="http://schemas.openxmlformats.org/officeDocument/2006/math">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𝜎</m:t>
                        </m:r>
                      </m:e>
                      <m:sub>
                        <m:r>
                          <a:rPr lang="en-US" altLang="zh-TW" sz="2000" i="1">
                            <a:latin typeface="Cambria Math" panose="02040503050406030204" pitchFamily="18" charset="0"/>
                          </a:rPr>
                          <m:t>1</m:t>
                        </m:r>
                      </m:sub>
                    </m:sSub>
                  </m:oMath>
                </a14:m>
                <a:endParaRPr lang="en-US" altLang="zh-TW" sz="2000" dirty="0">
                  <a:latin typeface="+mn-ea"/>
                </a:endParaRPr>
              </a:p>
              <a:p>
                <a:pPr>
                  <a:lnSpc>
                    <a:spcPct val="150000"/>
                  </a:lnSpc>
                </a:pPr>
                <a:r>
                  <a:rPr lang="zh-TW" altLang="en-US" sz="2000" dirty="0">
                    <a:latin typeface="+mn-ea"/>
                  </a:rPr>
                  <a:t>無風險利率：</a:t>
                </a:r>
                <a14:m>
                  <m:oMath xmlns:m="http://schemas.openxmlformats.org/officeDocument/2006/math">
                    <m:r>
                      <a:rPr lang="en-US" altLang="zh-TW" sz="2000" i="1">
                        <a:latin typeface="Cambria Math" panose="02040503050406030204" pitchFamily="18" charset="0"/>
                      </a:rPr>
                      <m:t>𝑟</m:t>
                    </m:r>
                  </m:oMath>
                </a14:m>
                <a:endParaRPr lang="en-US" altLang="zh-TW" sz="2000" dirty="0">
                  <a:solidFill>
                    <a:prstClr val="black"/>
                  </a:solidFill>
                  <a:latin typeface="+mn-ea"/>
                </a:endParaRPr>
              </a:p>
              <a:p>
                <a:pPr marL="0" lvl="2" indent="0">
                  <a:lnSpc>
                    <a:spcPct val="150000"/>
                  </a:lnSpc>
                  <a:buNone/>
                </a:pPr>
                <a:r>
                  <a:rPr lang="zh-TW" altLang="en-US" sz="2000" dirty="0">
                    <a:latin typeface="+mn-ea"/>
                  </a:rPr>
                  <a:t>破產成本：𝛼</a:t>
                </a:r>
              </a:p>
              <a:p>
                <a:pPr>
                  <a:lnSpc>
                    <a:spcPct val="150000"/>
                  </a:lnSpc>
                </a:pPr>
                <a14:m>
                  <m:oMath xmlns:m="http://schemas.openxmlformats.org/officeDocument/2006/math">
                    <m:sSub>
                      <m:sSubPr>
                        <m:ctrlPr>
                          <a:rPr lang="en-US" altLang="zh-TW" sz="2000" i="1">
                            <a:solidFill>
                              <a:prstClr val="black"/>
                            </a:solidFill>
                            <a:latin typeface="Cambria Math" panose="02040503050406030204" pitchFamily="18" charset="0"/>
                          </a:rPr>
                        </m:ctrlPr>
                      </m:sSubPr>
                      <m:e>
                        <m:r>
                          <m:rPr>
                            <m:sty m:val="p"/>
                          </m:rPr>
                          <a:rPr lang="en-US" altLang="zh-TW" sz="2000" i="1">
                            <a:solidFill>
                              <a:prstClr val="black"/>
                            </a:solidFill>
                            <a:latin typeface="Cambria Math" panose="02040503050406030204" pitchFamily="18" charset="0"/>
                          </a:rPr>
                          <m:t>Z</m:t>
                        </m:r>
                      </m:e>
                      <m:sub>
                        <m:r>
                          <a:rPr lang="en-US" altLang="zh-TW" sz="2000" i="1">
                            <a:solidFill>
                              <a:prstClr val="black"/>
                            </a:solidFill>
                            <a:latin typeface="Cambria Math" panose="02040503050406030204" pitchFamily="18" charset="0"/>
                          </a:rPr>
                          <m:t>1</m:t>
                        </m:r>
                      </m:sub>
                    </m:sSub>
                    <m:sSub>
                      <m:sSubPr>
                        <m:ctrlPr>
                          <a:rPr lang="en-US" altLang="zh-TW" sz="2000" i="1">
                            <a:solidFill>
                              <a:prstClr val="black"/>
                            </a:solidFill>
                            <a:latin typeface="Cambria Math" panose="02040503050406030204" pitchFamily="18" charset="0"/>
                          </a:rPr>
                        </m:ctrlPr>
                      </m:sSubPr>
                      <m:e>
                        <m:r>
                          <a:rPr lang="zh-TW" altLang="en-US" sz="2000" i="1">
                            <a:solidFill>
                              <a:prstClr val="black"/>
                            </a:solidFill>
                            <a:latin typeface="Cambria Math" panose="02040503050406030204" pitchFamily="18" charset="0"/>
                          </a:rPr>
                          <m:t>、</m:t>
                        </m:r>
                        <m:r>
                          <m:rPr>
                            <m:sty m:val="p"/>
                          </m:rPr>
                          <a:rPr lang="en-US" altLang="zh-TW" sz="2000" i="1">
                            <a:solidFill>
                              <a:prstClr val="black"/>
                            </a:solidFill>
                            <a:latin typeface="Cambria Math" panose="02040503050406030204" pitchFamily="18" charset="0"/>
                          </a:rPr>
                          <m:t>Z</m:t>
                        </m:r>
                      </m:e>
                      <m:sub>
                        <m:r>
                          <a:rPr lang="en-US" altLang="zh-TW" sz="2000" i="1">
                            <a:solidFill>
                              <a:prstClr val="black"/>
                            </a:solidFill>
                            <a:latin typeface="Cambria Math" panose="02040503050406030204" pitchFamily="18" charset="0"/>
                          </a:rPr>
                          <m:t>2</m:t>
                        </m:r>
                      </m:sub>
                    </m:sSub>
                  </m:oMath>
                </a14:m>
                <a:r>
                  <a:rPr lang="zh-TW" altLang="en-US" sz="2000" dirty="0">
                    <a:latin typeface="+mn-ea"/>
                  </a:rPr>
                  <a:t>相關係數：𝜌</a:t>
                </a:r>
              </a:p>
            </p:txBody>
          </p:sp>
        </mc:Choice>
        <mc:Fallback xmlns="">
          <p:sp>
            <p:nvSpPr>
              <p:cNvPr id="10" name="文字方塊 9"/>
              <p:cNvSpPr txBox="1">
                <a:spLocks noRot="1" noChangeAspect="1" noMove="1" noResize="1" noEditPoints="1" noAdjustHandles="1" noChangeArrowheads="1" noChangeShapeType="1" noTextEdit="1"/>
              </p:cNvSpPr>
              <p:nvPr/>
            </p:nvSpPr>
            <p:spPr>
              <a:xfrm>
                <a:off x="725509" y="1537922"/>
                <a:ext cx="6100294" cy="2862322"/>
              </a:xfrm>
              <a:prstGeom prst="rect">
                <a:avLst/>
              </a:prstGeom>
              <a:blipFill rotWithShape="0">
                <a:blip r:embed="rId3"/>
                <a:stretch>
                  <a:fillRect l="-999" b="-851"/>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文字方塊 10"/>
              <p:cNvSpPr txBox="1"/>
              <p:nvPr/>
            </p:nvSpPr>
            <p:spPr>
              <a:xfrm>
                <a:off x="720680" y="4346127"/>
                <a:ext cx="4778062" cy="1678536"/>
              </a:xfrm>
              <a:prstGeom prst="rect">
                <a:avLst/>
              </a:prstGeom>
              <a:noFill/>
            </p:spPr>
            <p:txBody>
              <a:bodyPr wrap="square" rtlCol="0">
                <a:spAutoFit/>
              </a:bodyPr>
              <a:lstStyle/>
              <a:p>
                <a:pPr>
                  <a:lnSpc>
                    <a:spcPct val="150000"/>
                  </a:lnSpc>
                </a:pPr>
                <a14:m>
                  <m:oMathPara xmlns:m="http://schemas.openxmlformats.org/officeDocument/2006/math">
                    <m:oMathParaPr>
                      <m:jc m:val="left"/>
                    </m:oMathParaPr>
                    <m:oMath xmlns:m="http://schemas.openxmlformats.org/officeDocument/2006/math">
                      <m:r>
                        <a:rPr lang="en-US" altLang="zh-TW" i="1">
                          <a:latin typeface="Cambria Math" panose="02040503050406030204" pitchFamily="18" charset="0"/>
                        </a:rPr>
                        <m:t>𝑉</m:t>
                      </m:r>
                      <m:d>
                        <m:dPr>
                          <m:ctrlPr>
                            <a:rPr lang="en-US" altLang="zh-TW" i="1">
                              <a:latin typeface="Cambria Math" panose="02040503050406030204" pitchFamily="18" charset="0"/>
                            </a:rPr>
                          </m:ctrlPr>
                        </m:dPr>
                        <m:e>
                          <m:r>
                            <a:rPr lang="en-US" altLang="zh-TW" i="1">
                              <a:latin typeface="Cambria Math" panose="02040503050406030204" pitchFamily="18" charset="0"/>
                            </a:rPr>
                            <m:t>𝑇</m:t>
                          </m:r>
                        </m:e>
                      </m:d>
                      <m:r>
                        <a:rPr lang="en-US" altLang="zh-TW" i="1" smtClean="0">
                          <a:latin typeface="Cambria Math" panose="02040503050406030204" pitchFamily="18" charset="0"/>
                        </a:rPr>
                        <m:t>=</m:t>
                      </m:r>
                      <m:r>
                        <a:rPr lang="en-US" altLang="zh-TW" i="1">
                          <a:latin typeface="Cambria Math" panose="02040503050406030204" pitchFamily="18" charset="0"/>
                        </a:rPr>
                        <m:t>𝑉</m:t>
                      </m:r>
                      <m:d>
                        <m:dPr>
                          <m:ctrlPr>
                            <a:rPr lang="en-US" altLang="zh-TW" i="1">
                              <a:latin typeface="Cambria Math" panose="02040503050406030204" pitchFamily="18" charset="0"/>
                            </a:rPr>
                          </m:ctrlPr>
                        </m:dPr>
                        <m:e>
                          <m:r>
                            <a:rPr lang="en-US" altLang="zh-TW" i="1">
                              <a:latin typeface="Cambria Math" panose="02040503050406030204" pitchFamily="18" charset="0"/>
                            </a:rPr>
                            <m:t>0</m:t>
                          </m:r>
                        </m:e>
                      </m:d>
                      <m:sSup>
                        <m:sSupPr>
                          <m:ctrlPr>
                            <a:rPr lang="en-US" altLang="zh-TW" i="1">
                              <a:latin typeface="Cambria Math" panose="02040503050406030204" pitchFamily="18" charset="0"/>
                              <a:ea typeface="Cambria Math" panose="02040503050406030204" pitchFamily="18" charset="0"/>
                            </a:rPr>
                          </m:ctrlPr>
                        </m:sSupPr>
                        <m:e>
                          <m:r>
                            <a:rPr lang="en-US" altLang="zh-TW" i="1">
                              <a:latin typeface="Cambria Math" panose="02040503050406030204" pitchFamily="18" charset="0"/>
                              <a:ea typeface="Cambria Math" panose="02040503050406030204" pitchFamily="18" charset="0"/>
                            </a:rPr>
                            <m:t>𝑒</m:t>
                          </m:r>
                        </m:e>
                        <m:sup>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𝑟</m:t>
                              </m:r>
                              <m:r>
                                <a:rPr lang="en-US" altLang="zh-TW" b="0" i="1" smtClean="0">
                                  <a:latin typeface="Cambria Math" panose="02040503050406030204" pitchFamily="18" charset="0"/>
                                  <a:ea typeface="Cambria Math" panose="02040503050406030204" pitchFamily="18" charset="0"/>
                                </a:rPr>
                                <m:t>−</m:t>
                              </m:r>
                              <m:f>
                                <m:fPr>
                                  <m:ctrlPr>
                                    <a:rPr lang="en-US" altLang="zh-TW" b="0" i="1" smtClean="0">
                                      <a:latin typeface="Cambria Math" panose="02040503050406030204" pitchFamily="18" charset="0"/>
                                      <a:ea typeface="Cambria Math" panose="02040503050406030204" pitchFamily="18" charset="0"/>
                                    </a:rPr>
                                  </m:ctrlPr>
                                </m:fPr>
                                <m:num>
                                  <m:sSubSup>
                                    <m:sSubSupPr>
                                      <m:ctrlPr>
                                        <a:rPr lang="en-US" altLang="zh-TW" i="1">
                                          <a:latin typeface="Cambria Math" panose="02040503050406030204" pitchFamily="18" charset="0"/>
                                          <a:ea typeface="Cambria Math" panose="02040503050406030204" pitchFamily="18" charset="0"/>
                                        </a:rPr>
                                      </m:ctrlPr>
                                    </m:sSubSupPr>
                                    <m:e>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1</m:t>
                                      </m:r>
                                    </m:sub>
                                    <m:sup>
                                      <m:r>
                                        <a:rPr lang="en-US" altLang="zh-TW" i="1">
                                          <a:latin typeface="Cambria Math" panose="02040503050406030204" pitchFamily="18" charset="0"/>
                                          <a:ea typeface="Cambria Math" panose="02040503050406030204" pitchFamily="18" charset="0"/>
                                        </a:rPr>
                                        <m:t>2</m:t>
                                      </m:r>
                                    </m:sup>
                                  </m:sSubSup>
                                </m:num>
                                <m:den>
                                  <m:r>
                                    <a:rPr lang="en-US" altLang="zh-TW" b="0" i="1" smtClean="0">
                                      <a:latin typeface="Cambria Math" panose="02040503050406030204" pitchFamily="18" charset="0"/>
                                      <a:ea typeface="Cambria Math" panose="02040503050406030204" pitchFamily="18" charset="0"/>
                                    </a:rPr>
                                    <m:t>2</m:t>
                                  </m:r>
                                </m:den>
                              </m:f>
                              <m:r>
                                <a:rPr lang="en-US" altLang="zh-TW" b="0"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𝑇</m:t>
                              </m:r>
                              <m:r>
                                <a:rPr lang="en-US" altLang="zh-TW" i="1">
                                  <a:latin typeface="Cambria Math" panose="02040503050406030204" pitchFamily="18" charset="0"/>
                                  <a:ea typeface="Cambria Math" panose="02040503050406030204" pitchFamily="18" charset="0"/>
                                </a:rPr>
                                <m:t>+</m:t>
                              </m:r>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1</m:t>
                              </m:r>
                            </m:sub>
                          </m:sSub>
                          <m:sSub>
                            <m:sSubPr>
                              <m:ctrlPr>
                                <a:rPr lang="en-US" altLang="zh-TW" i="1">
                                  <a:latin typeface="Cambria Math" panose="02040503050406030204" pitchFamily="18" charset="0"/>
                                  <a:ea typeface="Cambria Math" panose="02040503050406030204" pitchFamily="18" charset="0"/>
                                </a:rPr>
                              </m:ctrlPr>
                            </m:sSubPr>
                            <m:e>
                              <m:r>
                                <m:rPr>
                                  <m:sty m:val="p"/>
                                </m:rPr>
                                <a:rPr lang="en-US" altLang="zh-TW" i="1">
                                  <a:latin typeface="Cambria Math" panose="02040503050406030204" pitchFamily="18" charset="0"/>
                                  <a:ea typeface="Cambria Math" panose="02040503050406030204" pitchFamily="18" charset="0"/>
                                </a:rPr>
                                <m:t>Z</m:t>
                              </m:r>
                            </m:e>
                            <m:sub>
                              <m:r>
                                <a:rPr lang="en-US" altLang="zh-TW" i="1">
                                  <a:latin typeface="Cambria Math" panose="02040503050406030204" pitchFamily="18" charset="0"/>
                                  <a:ea typeface="Cambria Math" panose="02040503050406030204" pitchFamily="18" charset="0"/>
                                </a:rPr>
                                <m:t>1</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sup>
                      </m:sSup>
                      <m:r>
                        <a:rPr lang="en-US" altLang="zh-TW" i="1">
                          <a:latin typeface="Cambria Math" panose="02040503050406030204" pitchFamily="18" charset="0"/>
                        </a:rPr>
                        <m:t>=</m:t>
                      </m:r>
                      <m:r>
                        <a:rPr lang="en-US" altLang="zh-TW" i="1">
                          <a:latin typeface="Cambria Math" panose="02040503050406030204" pitchFamily="18" charset="0"/>
                        </a:rPr>
                        <m:t>𝑉</m:t>
                      </m:r>
                      <m:d>
                        <m:dPr>
                          <m:ctrlPr>
                            <a:rPr lang="en-US" altLang="zh-TW" i="1">
                              <a:latin typeface="Cambria Math" panose="02040503050406030204" pitchFamily="18" charset="0"/>
                            </a:rPr>
                          </m:ctrlPr>
                        </m:dPr>
                        <m:e>
                          <m:r>
                            <a:rPr lang="en-US" altLang="zh-TW" i="1">
                              <a:latin typeface="Cambria Math" panose="02040503050406030204" pitchFamily="18" charset="0"/>
                            </a:rPr>
                            <m:t>0</m:t>
                          </m:r>
                        </m:e>
                      </m:d>
                      <m:sSup>
                        <m:sSupPr>
                          <m:ctrlPr>
                            <a:rPr lang="en-US" altLang="zh-TW" i="1">
                              <a:latin typeface="Cambria Math" panose="02040503050406030204" pitchFamily="18" charset="0"/>
                              <a:ea typeface="Cambria Math" panose="02040503050406030204" pitchFamily="18" charset="0"/>
                            </a:rPr>
                          </m:ctrlPr>
                        </m:sSupPr>
                        <m:e>
                          <m:r>
                            <a:rPr lang="en-US" altLang="zh-TW" i="1">
                              <a:latin typeface="Cambria Math" panose="02040503050406030204" pitchFamily="18" charset="0"/>
                              <a:ea typeface="Cambria Math" panose="02040503050406030204" pitchFamily="18" charset="0"/>
                            </a:rPr>
                            <m:t>𝑒</m:t>
                          </m:r>
                        </m:e>
                        <m:sup>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1</m:t>
                              </m:r>
                            </m:sub>
                          </m:sSub>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𝐵</m:t>
                              </m:r>
                            </m:e>
                            <m:sub>
                              <m:r>
                                <a:rPr lang="en-US" altLang="zh-TW" i="1">
                                  <a:latin typeface="Cambria Math" panose="02040503050406030204" pitchFamily="18" charset="0"/>
                                  <a:ea typeface="Cambria Math" panose="02040503050406030204" pitchFamily="18" charset="0"/>
                                </a:rPr>
                                <m:t>1</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sup>
                      </m:sSup>
                    </m:oMath>
                  </m:oMathPara>
                </a14:m>
                <a:endParaRPr lang="en-US" altLang="zh-TW" dirty="0" smtClean="0">
                  <a:ea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𝐵</m:t>
                          </m:r>
                        </m:e>
                        <m:sub>
                          <m:r>
                            <a:rPr lang="en-US" altLang="zh-TW" i="1">
                              <a:latin typeface="Cambria Math" panose="02040503050406030204" pitchFamily="18" charset="0"/>
                              <a:ea typeface="Cambria Math" panose="02040503050406030204" pitchFamily="18" charset="0"/>
                            </a:rPr>
                            <m:t>1</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r>
                        <a:rPr lang="en-US" altLang="zh-TW" b="0" i="1" smtClean="0">
                          <a:latin typeface="Cambria Math" panose="02040503050406030204" pitchFamily="18" charset="0"/>
                          <a:ea typeface="Cambria Math" panose="02040503050406030204" pitchFamily="18" charset="0"/>
                        </a:rPr>
                        <m:t>=</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1</m:t>
                          </m:r>
                        </m:num>
                        <m:den>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1</m:t>
                              </m:r>
                            </m:sub>
                          </m:sSub>
                        </m:den>
                      </m:f>
                      <m:r>
                        <a:rPr lang="en-US" altLang="zh-TW" b="0" i="1" smtClean="0">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𝑟</m:t>
                      </m:r>
                      <m:r>
                        <a:rPr lang="en-US" altLang="zh-TW" i="1">
                          <a:latin typeface="Cambria Math" panose="02040503050406030204" pitchFamily="18" charset="0"/>
                          <a:ea typeface="Cambria Math" panose="02040503050406030204" pitchFamily="18" charset="0"/>
                        </a:rPr>
                        <m:t>−</m:t>
                      </m:r>
                      <m:f>
                        <m:fPr>
                          <m:ctrlPr>
                            <a:rPr lang="en-US" altLang="zh-TW" i="1">
                              <a:latin typeface="Cambria Math" panose="02040503050406030204" pitchFamily="18" charset="0"/>
                              <a:ea typeface="Cambria Math" panose="02040503050406030204" pitchFamily="18" charset="0"/>
                            </a:rPr>
                          </m:ctrlPr>
                        </m:fPr>
                        <m:num>
                          <m:sSubSup>
                            <m:sSubSupPr>
                              <m:ctrlPr>
                                <a:rPr lang="en-US" altLang="zh-TW" i="1">
                                  <a:latin typeface="Cambria Math" panose="02040503050406030204" pitchFamily="18" charset="0"/>
                                  <a:ea typeface="Cambria Math" panose="02040503050406030204" pitchFamily="18" charset="0"/>
                                </a:rPr>
                              </m:ctrlPr>
                            </m:sSubSupPr>
                            <m:e>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1</m:t>
                              </m:r>
                            </m:sub>
                            <m:sup>
                              <m:r>
                                <a:rPr lang="en-US" altLang="zh-TW" i="1">
                                  <a:latin typeface="Cambria Math" panose="02040503050406030204" pitchFamily="18" charset="0"/>
                                  <a:ea typeface="Cambria Math" panose="02040503050406030204" pitchFamily="18" charset="0"/>
                                </a:rPr>
                                <m:t>2</m:t>
                              </m:r>
                            </m:sup>
                          </m:sSubSup>
                        </m:num>
                        <m:den>
                          <m:r>
                            <a:rPr lang="en-US" altLang="zh-TW" i="1">
                              <a:latin typeface="Cambria Math" panose="02040503050406030204" pitchFamily="18" charset="0"/>
                              <a:ea typeface="Cambria Math" panose="02040503050406030204" pitchFamily="18" charset="0"/>
                            </a:rPr>
                            <m:t>2</m:t>
                          </m:r>
                        </m:den>
                      </m:f>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𝑇</m:t>
                      </m:r>
                      <m:sSub>
                        <m:sSubPr>
                          <m:ctrlPr>
                            <a:rPr lang="en-US" altLang="zh-TW" i="1">
                              <a:latin typeface="Cambria Math" panose="02040503050406030204" pitchFamily="18" charset="0"/>
                              <a:ea typeface="Cambria Math" panose="02040503050406030204" pitchFamily="18" charset="0"/>
                            </a:rPr>
                          </m:ctrlPr>
                        </m:sSubPr>
                        <m:e>
                          <m:r>
                            <a:rPr lang="en-US" altLang="zh-TW" b="0" i="1" smtClean="0">
                              <a:latin typeface="Cambria Math" panose="02040503050406030204" pitchFamily="18" charset="0"/>
                              <a:ea typeface="Cambria Math" panose="02040503050406030204" pitchFamily="18" charset="0"/>
                            </a:rPr>
                            <m:t>+</m:t>
                          </m:r>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i="1">
                                  <a:latin typeface="Cambria Math" panose="02040503050406030204" pitchFamily="18" charset="0"/>
                                  <a:ea typeface="Cambria Math" panose="02040503050406030204" pitchFamily="18" charset="0"/>
                                </a:rPr>
                                <m:t>1</m:t>
                              </m:r>
                            </m:sub>
                          </m:sSub>
                          <m:r>
                            <m:rPr>
                              <m:sty m:val="p"/>
                            </m:rPr>
                            <a:rPr lang="en-US" altLang="zh-TW" i="1">
                              <a:latin typeface="Cambria Math" panose="02040503050406030204" pitchFamily="18" charset="0"/>
                              <a:ea typeface="Cambria Math" panose="02040503050406030204" pitchFamily="18" charset="0"/>
                            </a:rPr>
                            <m:t>Z</m:t>
                          </m:r>
                        </m:e>
                        <m:sub>
                          <m:r>
                            <a:rPr lang="en-US" altLang="zh-TW" i="1">
                              <a:latin typeface="Cambria Math" panose="02040503050406030204" pitchFamily="18" charset="0"/>
                              <a:ea typeface="Cambria Math" panose="02040503050406030204" pitchFamily="18" charset="0"/>
                            </a:rPr>
                            <m:t>1</m:t>
                          </m:r>
                        </m:sub>
                      </m:sSub>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𝑇</m:t>
                      </m:r>
                      <m:r>
                        <a:rPr lang="en-US" altLang="zh-TW" i="1">
                          <a:latin typeface="Cambria Math" panose="02040503050406030204" pitchFamily="18" charset="0"/>
                          <a:ea typeface="Cambria Math" panose="02040503050406030204" pitchFamily="18" charset="0"/>
                        </a:rPr>
                        <m:t>)]</m:t>
                      </m:r>
                    </m:oMath>
                  </m:oMathPara>
                </a14:m>
                <a:endParaRPr lang="zh-TW" altLang="en-US" dirty="0"/>
              </a:p>
            </p:txBody>
          </p:sp>
        </mc:Choice>
        <mc:Fallback xmlns="">
          <p:sp>
            <p:nvSpPr>
              <p:cNvPr id="11" name="文字方塊 10"/>
              <p:cNvSpPr txBox="1">
                <a:spLocks noRot="1" noChangeAspect="1" noMove="1" noResize="1" noEditPoints="1" noAdjustHandles="1" noChangeArrowheads="1" noChangeShapeType="1" noTextEdit="1"/>
              </p:cNvSpPr>
              <p:nvPr/>
            </p:nvSpPr>
            <p:spPr>
              <a:xfrm>
                <a:off x="720680" y="4346127"/>
                <a:ext cx="4778062" cy="1678536"/>
              </a:xfrm>
              <a:prstGeom prst="rect">
                <a:avLst/>
              </a:prstGeom>
              <a:blipFill rotWithShape="0">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 name="矩形 11"/>
              <p:cNvSpPr/>
              <p:nvPr/>
            </p:nvSpPr>
            <p:spPr>
              <a:xfrm>
                <a:off x="6143221" y="4346127"/>
                <a:ext cx="6096000" cy="1680012"/>
              </a:xfrm>
              <a:prstGeom prst="rect">
                <a:avLst/>
              </a:prstGeom>
            </p:spPr>
            <p:txBody>
              <a:bodyPr>
                <a:spAutoFit/>
              </a:bodyPr>
              <a:lstStyle/>
              <a:p>
                <a:pPr>
                  <a:lnSpc>
                    <a:spcPct val="150000"/>
                  </a:lnSpc>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𝐺</m:t>
                      </m:r>
                      <m:d>
                        <m:dPr>
                          <m:ctrlPr>
                            <a:rPr lang="en-US" altLang="zh-TW" i="1">
                              <a:latin typeface="Cambria Math" panose="02040503050406030204" pitchFamily="18" charset="0"/>
                            </a:rPr>
                          </m:ctrlPr>
                        </m:dPr>
                        <m:e>
                          <m:r>
                            <a:rPr lang="en-US" altLang="zh-TW" i="1">
                              <a:latin typeface="Cambria Math" panose="02040503050406030204" pitchFamily="18" charset="0"/>
                            </a:rPr>
                            <m:t>𝑇</m:t>
                          </m:r>
                        </m:e>
                      </m:d>
                      <m:r>
                        <a:rPr lang="en-US" altLang="zh-TW" i="1">
                          <a:latin typeface="Cambria Math" panose="02040503050406030204" pitchFamily="18" charset="0"/>
                        </a:rPr>
                        <m:t>=</m:t>
                      </m:r>
                      <m:r>
                        <a:rPr lang="en-US" altLang="zh-TW" b="0" i="1" smtClean="0">
                          <a:latin typeface="Cambria Math" panose="02040503050406030204" pitchFamily="18" charset="0"/>
                        </a:rPr>
                        <m:t>𝐺</m:t>
                      </m:r>
                      <m:d>
                        <m:dPr>
                          <m:ctrlPr>
                            <a:rPr lang="en-US" altLang="zh-TW" i="1">
                              <a:latin typeface="Cambria Math" panose="02040503050406030204" pitchFamily="18" charset="0"/>
                            </a:rPr>
                          </m:ctrlPr>
                        </m:dPr>
                        <m:e>
                          <m:r>
                            <a:rPr lang="en-US" altLang="zh-TW" i="1">
                              <a:latin typeface="Cambria Math" panose="02040503050406030204" pitchFamily="18" charset="0"/>
                            </a:rPr>
                            <m:t>0</m:t>
                          </m:r>
                        </m:e>
                      </m:d>
                      <m:sSup>
                        <m:sSupPr>
                          <m:ctrlPr>
                            <a:rPr lang="en-US" altLang="zh-TW" i="1">
                              <a:latin typeface="Cambria Math" panose="02040503050406030204" pitchFamily="18" charset="0"/>
                              <a:ea typeface="Cambria Math" panose="02040503050406030204" pitchFamily="18" charset="0"/>
                            </a:rPr>
                          </m:ctrlPr>
                        </m:sSupPr>
                        <m:e>
                          <m:r>
                            <a:rPr lang="en-US" altLang="zh-TW" i="1">
                              <a:latin typeface="Cambria Math" panose="02040503050406030204" pitchFamily="18" charset="0"/>
                              <a:ea typeface="Cambria Math" panose="02040503050406030204" pitchFamily="18" charset="0"/>
                            </a:rPr>
                            <m:t>𝑒</m:t>
                          </m:r>
                        </m:e>
                        <m:sup>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𝑟</m:t>
                              </m:r>
                              <m:r>
                                <a:rPr lang="en-US" altLang="zh-TW" i="1">
                                  <a:latin typeface="Cambria Math" panose="02040503050406030204" pitchFamily="18" charset="0"/>
                                  <a:ea typeface="Cambria Math" panose="02040503050406030204" pitchFamily="18" charset="0"/>
                                </a:rPr>
                                <m:t>−</m:t>
                              </m:r>
                              <m:f>
                                <m:fPr>
                                  <m:ctrlPr>
                                    <a:rPr lang="en-US" altLang="zh-TW" i="1">
                                      <a:latin typeface="Cambria Math" panose="02040503050406030204" pitchFamily="18" charset="0"/>
                                      <a:ea typeface="Cambria Math" panose="02040503050406030204" pitchFamily="18" charset="0"/>
                                    </a:rPr>
                                  </m:ctrlPr>
                                </m:fPr>
                                <m:num>
                                  <m:sSubSup>
                                    <m:sSubSupPr>
                                      <m:ctrlPr>
                                        <a:rPr lang="en-US" altLang="zh-TW" i="1">
                                          <a:latin typeface="Cambria Math" panose="02040503050406030204" pitchFamily="18" charset="0"/>
                                          <a:ea typeface="Cambria Math" panose="02040503050406030204" pitchFamily="18" charset="0"/>
                                        </a:rPr>
                                      </m:ctrlPr>
                                    </m:sSubSupPr>
                                    <m:e>
                                      <m:r>
                                        <a:rPr lang="zh-TW" altLang="en-US" i="1">
                                          <a:latin typeface="Cambria Math" panose="02040503050406030204" pitchFamily="18" charset="0"/>
                                          <a:ea typeface="Cambria Math" panose="02040503050406030204" pitchFamily="18" charset="0"/>
                                        </a:rPr>
                                        <m:t>𝜎</m:t>
                                      </m:r>
                                    </m:e>
                                    <m:sub>
                                      <m:r>
                                        <a:rPr lang="en-US" altLang="zh-TW" b="0" i="1" smtClean="0">
                                          <a:latin typeface="Cambria Math" panose="02040503050406030204" pitchFamily="18" charset="0"/>
                                          <a:ea typeface="Cambria Math" panose="02040503050406030204" pitchFamily="18" charset="0"/>
                                        </a:rPr>
                                        <m:t>2</m:t>
                                      </m:r>
                                    </m:sub>
                                    <m:sup>
                                      <m:r>
                                        <a:rPr lang="en-US" altLang="zh-TW" i="1">
                                          <a:latin typeface="Cambria Math" panose="02040503050406030204" pitchFamily="18" charset="0"/>
                                          <a:ea typeface="Cambria Math" panose="02040503050406030204" pitchFamily="18" charset="0"/>
                                        </a:rPr>
                                        <m:t>2</m:t>
                                      </m:r>
                                    </m:sup>
                                  </m:sSubSup>
                                </m:num>
                                <m:den>
                                  <m:r>
                                    <a:rPr lang="en-US" altLang="zh-TW" i="1">
                                      <a:latin typeface="Cambria Math" panose="02040503050406030204" pitchFamily="18" charset="0"/>
                                      <a:ea typeface="Cambria Math" panose="02040503050406030204" pitchFamily="18" charset="0"/>
                                    </a:rPr>
                                    <m:t>2</m:t>
                                  </m:r>
                                </m:den>
                              </m:f>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𝑇</m:t>
                              </m:r>
                              <m:r>
                                <a:rPr lang="en-US" altLang="zh-TW" i="1">
                                  <a:latin typeface="Cambria Math" panose="02040503050406030204" pitchFamily="18" charset="0"/>
                                  <a:ea typeface="Cambria Math" panose="02040503050406030204" pitchFamily="18" charset="0"/>
                                </a:rPr>
                                <m:t>+</m:t>
                              </m:r>
                              <m:r>
                                <a:rPr lang="zh-TW" altLang="en-US" i="1">
                                  <a:latin typeface="Cambria Math" panose="02040503050406030204" pitchFamily="18" charset="0"/>
                                  <a:ea typeface="Cambria Math" panose="02040503050406030204" pitchFamily="18" charset="0"/>
                                </a:rPr>
                                <m:t>𝜎</m:t>
                              </m:r>
                            </m:e>
                            <m:sub>
                              <m:r>
                                <a:rPr lang="en-US" altLang="zh-TW" b="0" i="1" smtClean="0">
                                  <a:latin typeface="Cambria Math" panose="02040503050406030204" pitchFamily="18" charset="0"/>
                                  <a:ea typeface="Cambria Math" panose="02040503050406030204" pitchFamily="18" charset="0"/>
                                </a:rPr>
                                <m:t>2</m:t>
                              </m:r>
                            </m:sub>
                          </m:sSub>
                          <m:sSub>
                            <m:sSubPr>
                              <m:ctrlPr>
                                <a:rPr lang="en-US" altLang="zh-TW" i="1">
                                  <a:latin typeface="Cambria Math" panose="02040503050406030204" pitchFamily="18" charset="0"/>
                                  <a:ea typeface="Cambria Math" panose="02040503050406030204" pitchFamily="18" charset="0"/>
                                </a:rPr>
                              </m:ctrlPr>
                            </m:sSubPr>
                            <m:e>
                              <m:r>
                                <m:rPr>
                                  <m:sty m:val="p"/>
                                </m:rPr>
                                <a:rPr lang="en-US" altLang="zh-TW" i="1">
                                  <a:latin typeface="Cambria Math" panose="02040503050406030204" pitchFamily="18" charset="0"/>
                                  <a:ea typeface="Cambria Math" panose="02040503050406030204" pitchFamily="18" charset="0"/>
                                </a:rPr>
                                <m:t>Z</m:t>
                              </m:r>
                            </m:e>
                            <m:sub>
                              <m:r>
                                <a:rPr lang="en-US" altLang="zh-TW" b="0" i="1" smtClean="0">
                                  <a:latin typeface="Cambria Math" panose="02040503050406030204" pitchFamily="18" charset="0"/>
                                  <a:ea typeface="Cambria Math" panose="02040503050406030204" pitchFamily="18" charset="0"/>
                                </a:rPr>
                                <m:t>2</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sup>
                      </m:sSup>
                      <m:r>
                        <a:rPr lang="en-US" altLang="zh-TW" i="1">
                          <a:latin typeface="Cambria Math" panose="02040503050406030204" pitchFamily="18" charset="0"/>
                        </a:rPr>
                        <m:t>=</m:t>
                      </m:r>
                      <m:r>
                        <a:rPr lang="en-US" altLang="zh-TW" b="0" i="1" smtClean="0">
                          <a:latin typeface="Cambria Math" panose="02040503050406030204" pitchFamily="18" charset="0"/>
                        </a:rPr>
                        <m:t>𝐺</m:t>
                      </m:r>
                      <m:d>
                        <m:dPr>
                          <m:ctrlPr>
                            <a:rPr lang="en-US" altLang="zh-TW" i="1">
                              <a:latin typeface="Cambria Math" panose="02040503050406030204" pitchFamily="18" charset="0"/>
                            </a:rPr>
                          </m:ctrlPr>
                        </m:dPr>
                        <m:e>
                          <m:r>
                            <a:rPr lang="en-US" altLang="zh-TW" i="1">
                              <a:latin typeface="Cambria Math" panose="02040503050406030204" pitchFamily="18" charset="0"/>
                            </a:rPr>
                            <m:t>0</m:t>
                          </m:r>
                        </m:e>
                      </m:d>
                      <m:sSup>
                        <m:sSupPr>
                          <m:ctrlPr>
                            <a:rPr lang="en-US" altLang="zh-TW" i="1">
                              <a:latin typeface="Cambria Math" panose="02040503050406030204" pitchFamily="18" charset="0"/>
                              <a:ea typeface="Cambria Math" panose="02040503050406030204" pitchFamily="18" charset="0"/>
                            </a:rPr>
                          </m:ctrlPr>
                        </m:sSupPr>
                        <m:e>
                          <m:r>
                            <a:rPr lang="en-US" altLang="zh-TW" i="1">
                              <a:latin typeface="Cambria Math" panose="02040503050406030204" pitchFamily="18" charset="0"/>
                              <a:ea typeface="Cambria Math" panose="02040503050406030204" pitchFamily="18" charset="0"/>
                            </a:rPr>
                            <m:t>𝑒</m:t>
                          </m:r>
                        </m:e>
                        <m:sup>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b="0" i="1" smtClean="0">
                                  <a:latin typeface="Cambria Math" panose="02040503050406030204" pitchFamily="18" charset="0"/>
                                  <a:ea typeface="Cambria Math" panose="02040503050406030204" pitchFamily="18" charset="0"/>
                                </a:rPr>
                                <m:t>2</m:t>
                              </m:r>
                            </m:sub>
                          </m:sSub>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𝐵</m:t>
                              </m:r>
                            </m:e>
                            <m:sub>
                              <m:r>
                                <a:rPr lang="en-US" altLang="zh-TW" b="0" i="1" smtClean="0">
                                  <a:latin typeface="Cambria Math" panose="02040503050406030204" pitchFamily="18" charset="0"/>
                                  <a:ea typeface="Cambria Math" panose="02040503050406030204" pitchFamily="18" charset="0"/>
                                </a:rPr>
                                <m:t>2</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sup>
                      </m:sSup>
                    </m:oMath>
                  </m:oMathPara>
                </a14:m>
                <a:endParaRPr lang="en-US" altLang="zh-TW" dirty="0">
                  <a:ea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𝐵</m:t>
                          </m:r>
                        </m:e>
                        <m:sub>
                          <m:r>
                            <a:rPr lang="en-US" altLang="zh-TW" b="0" i="1" smtClean="0">
                              <a:latin typeface="Cambria Math" panose="02040503050406030204" pitchFamily="18" charset="0"/>
                              <a:ea typeface="Cambria Math" panose="02040503050406030204" pitchFamily="18" charset="0"/>
                            </a:rPr>
                            <m:t>2</m:t>
                          </m:r>
                        </m:sub>
                      </m:sSub>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𝑇</m:t>
                          </m:r>
                        </m:e>
                      </m:d>
                      <m:r>
                        <a:rPr lang="en-US" altLang="zh-TW" i="1">
                          <a:latin typeface="Cambria Math" panose="02040503050406030204" pitchFamily="18" charset="0"/>
                          <a:ea typeface="Cambria Math" panose="02040503050406030204" pitchFamily="18" charset="0"/>
                        </a:rPr>
                        <m:t>=</m:t>
                      </m:r>
                      <m:f>
                        <m:fPr>
                          <m:ctrlPr>
                            <a:rPr lang="en-US" altLang="zh-TW" i="1">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ea typeface="Cambria Math" panose="02040503050406030204" pitchFamily="18" charset="0"/>
                            </a:rPr>
                            <m:t>1</m:t>
                          </m:r>
                        </m:num>
                        <m:den>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b="0" i="1" smtClean="0">
                                  <a:latin typeface="Cambria Math" panose="02040503050406030204" pitchFamily="18" charset="0"/>
                                  <a:ea typeface="Cambria Math" panose="02040503050406030204" pitchFamily="18" charset="0"/>
                                </a:rPr>
                                <m:t>2</m:t>
                              </m:r>
                            </m:sub>
                          </m:sSub>
                        </m:den>
                      </m:f>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𝑟</m:t>
                      </m:r>
                      <m:r>
                        <a:rPr lang="en-US" altLang="zh-TW" i="1">
                          <a:latin typeface="Cambria Math" panose="02040503050406030204" pitchFamily="18" charset="0"/>
                          <a:ea typeface="Cambria Math" panose="02040503050406030204" pitchFamily="18" charset="0"/>
                        </a:rPr>
                        <m:t>−</m:t>
                      </m:r>
                      <m:f>
                        <m:fPr>
                          <m:ctrlPr>
                            <a:rPr lang="en-US" altLang="zh-TW" i="1">
                              <a:latin typeface="Cambria Math" panose="02040503050406030204" pitchFamily="18" charset="0"/>
                              <a:ea typeface="Cambria Math" panose="02040503050406030204" pitchFamily="18" charset="0"/>
                            </a:rPr>
                          </m:ctrlPr>
                        </m:fPr>
                        <m:num>
                          <m:sSubSup>
                            <m:sSubSupPr>
                              <m:ctrlPr>
                                <a:rPr lang="en-US" altLang="zh-TW" i="1">
                                  <a:latin typeface="Cambria Math" panose="02040503050406030204" pitchFamily="18" charset="0"/>
                                  <a:ea typeface="Cambria Math" panose="02040503050406030204" pitchFamily="18" charset="0"/>
                                </a:rPr>
                              </m:ctrlPr>
                            </m:sSubSupPr>
                            <m:e>
                              <m:r>
                                <a:rPr lang="zh-TW" altLang="en-US" i="1">
                                  <a:latin typeface="Cambria Math" panose="02040503050406030204" pitchFamily="18" charset="0"/>
                                  <a:ea typeface="Cambria Math" panose="02040503050406030204" pitchFamily="18" charset="0"/>
                                </a:rPr>
                                <m:t>𝜎</m:t>
                              </m:r>
                            </m:e>
                            <m:sub>
                              <m:r>
                                <a:rPr lang="en-US" altLang="zh-TW" b="0" i="1" smtClean="0">
                                  <a:latin typeface="Cambria Math" panose="02040503050406030204" pitchFamily="18" charset="0"/>
                                  <a:ea typeface="Cambria Math" panose="02040503050406030204" pitchFamily="18" charset="0"/>
                                </a:rPr>
                                <m:t>2</m:t>
                              </m:r>
                            </m:sub>
                            <m:sup>
                              <m:r>
                                <a:rPr lang="en-US" altLang="zh-TW" i="1">
                                  <a:latin typeface="Cambria Math" panose="02040503050406030204" pitchFamily="18" charset="0"/>
                                  <a:ea typeface="Cambria Math" panose="02040503050406030204" pitchFamily="18" charset="0"/>
                                </a:rPr>
                                <m:t>2</m:t>
                              </m:r>
                            </m:sup>
                          </m:sSubSup>
                        </m:num>
                        <m:den>
                          <m:r>
                            <a:rPr lang="en-US" altLang="zh-TW" i="1">
                              <a:latin typeface="Cambria Math" panose="02040503050406030204" pitchFamily="18" charset="0"/>
                              <a:ea typeface="Cambria Math" panose="02040503050406030204" pitchFamily="18" charset="0"/>
                            </a:rPr>
                            <m:t>2</m:t>
                          </m:r>
                        </m:den>
                      </m:f>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𝑇</m:t>
                      </m:r>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m:t>
                          </m:r>
                          <m:sSub>
                            <m:sSubPr>
                              <m:ctrlPr>
                                <a:rPr lang="en-US" altLang="zh-TW" i="1">
                                  <a:latin typeface="Cambria Math" panose="02040503050406030204" pitchFamily="18" charset="0"/>
                                  <a:ea typeface="Cambria Math" panose="02040503050406030204" pitchFamily="18" charset="0"/>
                                </a:rPr>
                              </m:ctrlPr>
                            </m:sSubPr>
                            <m:e>
                              <m:r>
                                <a:rPr lang="zh-TW" altLang="en-US" i="1">
                                  <a:latin typeface="Cambria Math" panose="02040503050406030204" pitchFamily="18" charset="0"/>
                                  <a:ea typeface="Cambria Math" panose="02040503050406030204" pitchFamily="18" charset="0"/>
                                </a:rPr>
                                <m:t>𝜎</m:t>
                              </m:r>
                            </m:e>
                            <m:sub>
                              <m:r>
                                <a:rPr lang="en-US" altLang="zh-TW" b="0" i="1" smtClean="0">
                                  <a:latin typeface="Cambria Math" panose="02040503050406030204" pitchFamily="18" charset="0"/>
                                  <a:ea typeface="Cambria Math" panose="02040503050406030204" pitchFamily="18" charset="0"/>
                                </a:rPr>
                                <m:t>2</m:t>
                              </m:r>
                            </m:sub>
                          </m:sSub>
                          <m:r>
                            <m:rPr>
                              <m:sty m:val="p"/>
                            </m:rPr>
                            <a:rPr lang="en-US" altLang="zh-TW" i="1">
                              <a:latin typeface="Cambria Math" panose="02040503050406030204" pitchFamily="18" charset="0"/>
                              <a:ea typeface="Cambria Math" panose="02040503050406030204" pitchFamily="18" charset="0"/>
                            </a:rPr>
                            <m:t>Z</m:t>
                          </m:r>
                        </m:e>
                        <m:sub>
                          <m:r>
                            <a:rPr lang="en-US" altLang="zh-TW" b="0" i="1" smtClean="0">
                              <a:latin typeface="Cambria Math" panose="02040503050406030204" pitchFamily="18" charset="0"/>
                              <a:ea typeface="Cambria Math" panose="02040503050406030204" pitchFamily="18" charset="0"/>
                            </a:rPr>
                            <m:t>2</m:t>
                          </m:r>
                        </m:sub>
                      </m:sSub>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𝑇</m:t>
                      </m:r>
                      <m:r>
                        <a:rPr lang="en-US" altLang="zh-TW" i="1">
                          <a:latin typeface="Cambria Math" panose="02040503050406030204" pitchFamily="18" charset="0"/>
                          <a:ea typeface="Cambria Math" panose="02040503050406030204" pitchFamily="18" charset="0"/>
                        </a:rPr>
                        <m:t>)]</m:t>
                      </m:r>
                    </m:oMath>
                  </m:oMathPara>
                </a14:m>
                <a:endParaRPr lang="zh-TW" altLang="en-US" dirty="0"/>
              </a:p>
            </p:txBody>
          </p:sp>
        </mc:Choice>
        <mc:Fallback xmlns="">
          <p:sp>
            <p:nvSpPr>
              <p:cNvPr id="12" name="矩形 11"/>
              <p:cNvSpPr>
                <a:spLocks noRot="1" noChangeAspect="1" noMove="1" noResize="1" noEditPoints="1" noAdjustHandles="1" noChangeArrowheads="1" noChangeShapeType="1" noTextEdit="1"/>
              </p:cNvSpPr>
              <p:nvPr/>
            </p:nvSpPr>
            <p:spPr>
              <a:xfrm>
                <a:off x="6143221" y="4346127"/>
                <a:ext cx="6096000" cy="1680012"/>
              </a:xfrm>
              <a:prstGeom prst="rect">
                <a:avLst/>
              </a:prstGeom>
              <a:blipFill rotWithShape="0">
                <a:blip r:embed="rId5"/>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6787004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1202" y="140983"/>
            <a:ext cx="10515600" cy="1325563"/>
          </a:xfrm>
        </p:spPr>
        <p:txBody>
          <a:bodyPr>
            <a:normAutofit/>
          </a:bodyPr>
          <a:lstStyle/>
          <a:p>
            <a:r>
              <a:rPr lang="en-US" altLang="zh-TW" sz="3200" dirty="0" err="1" smtClean="0">
                <a:latin typeface="微軟正黑體" panose="020B0604030504040204" pitchFamily="34" charset="-120"/>
                <a:ea typeface="微軟正黑體" panose="020B0604030504040204" pitchFamily="34" charset="-120"/>
              </a:rPr>
              <a:t>SB+GB+Short</a:t>
            </a:r>
            <a:r>
              <a:rPr lang="en-US" altLang="zh-TW" sz="3200" dirty="0" smtClean="0">
                <a:latin typeface="微軟正黑體" panose="020B0604030504040204" pitchFamily="34" charset="-120"/>
                <a:ea typeface="微軟正黑體" panose="020B0604030504040204" pitchFamily="34" charset="-120"/>
              </a:rPr>
              <a:t> put option</a:t>
            </a:r>
            <a:endParaRPr lang="zh-TW" altLang="en-US" sz="3200" dirty="0">
              <a:latin typeface="微軟正黑體" panose="020B0604030504040204" pitchFamily="34" charset="-120"/>
              <a:ea typeface="微軟正黑體" panose="020B0604030504040204" pitchFamily="34" charset="-120"/>
            </a:endParaRPr>
          </a:p>
        </p:txBody>
      </p:sp>
      <p:grpSp>
        <p:nvGrpSpPr>
          <p:cNvPr id="7" name="群組 6"/>
          <p:cNvGrpSpPr/>
          <p:nvPr/>
        </p:nvGrpSpPr>
        <p:grpSpPr>
          <a:xfrm>
            <a:off x="121202" y="1361771"/>
            <a:ext cx="11749786" cy="5474265"/>
            <a:chOff x="121202" y="1336013"/>
            <a:chExt cx="11749786" cy="5474265"/>
          </a:xfrm>
        </p:grpSpPr>
        <p:grpSp>
          <p:nvGrpSpPr>
            <p:cNvPr id="5" name="群組 4"/>
            <p:cNvGrpSpPr/>
            <p:nvPr/>
          </p:nvGrpSpPr>
          <p:grpSpPr>
            <a:xfrm>
              <a:off x="121202" y="1336013"/>
              <a:ext cx="11749786" cy="5474265"/>
              <a:chOff x="121202" y="1336013"/>
              <a:chExt cx="11749786" cy="5474265"/>
            </a:xfrm>
          </p:grpSpPr>
          <p:grpSp>
            <p:nvGrpSpPr>
              <p:cNvPr id="96" name="群組 95"/>
              <p:cNvGrpSpPr/>
              <p:nvPr/>
            </p:nvGrpSpPr>
            <p:grpSpPr>
              <a:xfrm>
                <a:off x="121202" y="1336013"/>
                <a:ext cx="11749786" cy="5474265"/>
                <a:chOff x="290561" y="1344196"/>
                <a:chExt cx="11749786" cy="5474265"/>
              </a:xfrm>
            </p:grpSpPr>
            <p:grpSp>
              <p:nvGrpSpPr>
                <p:cNvPr id="77" name="群組 76"/>
                <p:cNvGrpSpPr/>
                <p:nvPr/>
              </p:nvGrpSpPr>
              <p:grpSpPr>
                <a:xfrm>
                  <a:off x="290561" y="1344196"/>
                  <a:ext cx="11749786" cy="4533224"/>
                  <a:chOff x="170784" y="1514808"/>
                  <a:chExt cx="11749786" cy="4533224"/>
                </a:xfrm>
              </p:grpSpPr>
              <p:grpSp>
                <p:nvGrpSpPr>
                  <p:cNvPr id="69" name="群組 68"/>
                  <p:cNvGrpSpPr/>
                  <p:nvPr/>
                </p:nvGrpSpPr>
                <p:grpSpPr>
                  <a:xfrm>
                    <a:off x="170784" y="1514808"/>
                    <a:ext cx="11749786" cy="4533224"/>
                    <a:chOff x="1257711" y="1585147"/>
                    <a:chExt cx="11749786" cy="4533224"/>
                  </a:xfrm>
                </p:grpSpPr>
                <p:cxnSp>
                  <p:nvCxnSpPr>
                    <p:cNvPr id="27" name="直線接點 26"/>
                    <p:cNvCxnSpPr/>
                    <p:nvPr/>
                  </p:nvCxnSpPr>
                  <p:spPr>
                    <a:xfrm>
                      <a:off x="2386303" y="4341066"/>
                      <a:ext cx="2523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8" name="群組 67"/>
                    <p:cNvGrpSpPr/>
                    <p:nvPr/>
                  </p:nvGrpSpPr>
                  <p:grpSpPr>
                    <a:xfrm>
                      <a:off x="1257711" y="1585147"/>
                      <a:ext cx="11749786" cy="4533224"/>
                      <a:chOff x="22701" y="1571079"/>
                      <a:chExt cx="11749786" cy="4533224"/>
                    </a:xfrm>
                  </p:grpSpPr>
                  <mc:AlternateContent xmlns:mc="http://schemas.openxmlformats.org/markup-compatibility/2006" xmlns:a14="http://schemas.microsoft.com/office/drawing/2010/main">
                    <mc:Choice Requires="a14">
                      <p:sp>
                        <p:nvSpPr>
                          <p:cNvPr id="19" name="文字方塊 18"/>
                          <p:cNvSpPr txBox="1"/>
                          <p:nvPr/>
                        </p:nvSpPr>
                        <p:spPr>
                          <a:xfrm>
                            <a:off x="10817482" y="5595149"/>
                            <a:ext cx="955005"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3200" b="0" i="1" smtClean="0">
                                      <a:latin typeface="Cambria Math" panose="02040503050406030204" pitchFamily="18" charset="0"/>
                                    </a:rPr>
                                    <m:t>𝑉</m:t>
                                  </m:r>
                                  <m:r>
                                    <a:rPr lang="en-US" altLang="zh-TW" sz="3200" b="0" i="1" smtClean="0">
                                      <a:latin typeface="Cambria Math" panose="02040503050406030204" pitchFamily="18" charset="0"/>
                                    </a:rPr>
                                    <m:t>(</m:t>
                                  </m:r>
                                  <m:r>
                                    <a:rPr lang="en-US" altLang="zh-TW" sz="3200" b="0" i="1" smtClean="0">
                                      <a:latin typeface="Cambria Math" panose="02040503050406030204" pitchFamily="18" charset="0"/>
                                    </a:rPr>
                                    <m:t>𝑇</m:t>
                                  </m:r>
                                  <m:r>
                                    <a:rPr lang="en-US" altLang="zh-TW" sz="3200" b="0" i="1" smtClean="0">
                                      <a:latin typeface="Cambria Math" panose="02040503050406030204" pitchFamily="18" charset="0"/>
                                    </a:rPr>
                                    <m:t>)</m:t>
                                  </m:r>
                                </m:oMath>
                              </m:oMathPara>
                            </a14:m>
                            <a:endParaRPr lang="zh-TW" altLang="en-US" sz="3200" dirty="0"/>
                          </a:p>
                        </p:txBody>
                      </p:sp>
                    </mc:Choice>
                    <mc:Fallback xmlns="">
                      <p:sp>
                        <p:nvSpPr>
                          <p:cNvPr id="19" name="文字方塊 18"/>
                          <p:cNvSpPr txBox="1">
                            <a:spLocks noRot="1" noChangeAspect="1" noMove="1" noResize="1" noEditPoints="1" noAdjustHandles="1" noChangeArrowheads="1" noChangeShapeType="1" noTextEdit="1"/>
                          </p:cNvSpPr>
                          <p:nvPr/>
                        </p:nvSpPr>
                        <p:spPr>
                          <a:xfrm>
                            <a:off x="10817482" y="5595149"/>
                            <a:ext cx="955005" cy="492443"/>
                          </a:xfrm>
                          <a:prstGeom prst="rect">
                            <a:avLst/>
                          </a:prstGeom>
                          <a:blipFill rotWithShape="0">
                            <a:blip r:embed="rId2"/>
                            <a:stretch>
                              <a:fillRect/>
                            </a:stretch>
                          </a:blipFill>
                        </p:spPr>
                        <p:txBody>
                          <a:bodyPr/>
                          <a:lstStyle/>
                          <a:p>
                            <a:r>
                              <a:rPr lang="zh-TW" altLang="en-US">
                                <a:noFill/>
                              </a:rPr>
                              <a:t> </a:t>
                            </a:r>
                          </a:p>
                        </p:txBody>
                      </p:sp>
                    </mc:Fallback>
                  </mc:AlternateContent>
                  <p:cxnSp>
                    <p:nvCxnSpPr>
                      <p:cNvPr id="21" name="直線接點 20"/>
                      <p:cNvCxnSpPr/>
                      <p:nvPr/>
                    </p:nvCxnSpPr>
                    <p:spPr>
                      <a:xfrm>
                        <a:off x="1510056" y="4335215"/>
                        <a:ext cx="8914104" cy="0"/>
                      </a:xfrm>
                      <a:prstGeom prst="line">
                        <a:avLst/>
                      </a:prstGeom>
                      <a:ln w="38100">
                        <a:solidFill>
                          <a:schemeClr val="accent2">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1" name="直線單箭頭接點 50"/>
                      <p:cNvCxnSpPr/>
                      <p:nvPr/>
                    </p:nvCxnSpPr>
                    <p:spPr>
                      <a:xfrm flipV="1">
                        <a:off x="1257711" y="6095809"/>
                        <a:ext cx="9559771" cy="8494"/>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直線單箭頭接點 51"/>
                      <p:cNvCxnSpPr/>
                      <p:nvPr/>
                    </p:nvCxnSpPr>
                    <p:spPr>
                      <a:xfrm flipV="1">
                        <a:off x="1257711" y="2278968"/>
                        <a:ext cx="0" cy="3821543"/>
                      </a:xfrm>
                      <a:prstGeom prst="straightConnector1">
                        <a:avLst/>
                      </a:prstGeom>
                      <a:noFill/>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6" name="文字方塊 55"/>
                          <p:cNvSpPr txBox="1"/>
                          <p:nvPr/>
                        </p:nvSpPr>
                        <p:spPr>
                          <a:xfrm>
                            <a:off x="723518" y="1571079"/>
                            <a:ext cx="786538"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sz="3200" b="0" i="1" smtClean="0">
                                      <a:latin typeface="Cambria Math" panose="02040503050406030204" pitchFamily="18" charset="0"/>
                                    </a:rPr>
                                    <m:t>𝐺</m:t>
                                  </m:r>
                                  <m:r>
                                    <a:rPr lang="en-US" altLang="zh-TW" sz="3200" b="0" i="1" smtClean="0">
                                      <a:latin typeface="Cambria Math" panose="02040503050406030204" pitchFamily="18" charset="0"/>
                                    </a:rPr>
                                    <m:t>(</m:t>
                                  </m:r>
                                  <m:r>
                                    <a:rPr lang="en-US" altLang="zh-TW" sz="3200" b="0" i="1" smtClean="0">
                                      <a:latin typeface="Cambria Math" panose="02040503050406030204" pitchFamily="18" charset="0"/>
                                    </a:rPr>
                                    <m:t>𝑇</m:t>
                                  </m:r>
                                  <m:r>
                                    <a:rPr lang="en-US" altLang="zh-TW" sz="3200" b="0" i="1" smtClean="0">
                                      <a:latin typeface="Cambria Math" panose="02040503050406030204" pitchFamily="18" charset="0"/>
                                    </a:rPr>
                                    <m:t>)</m:t>
                                  </m:r>
                                </m:oMath>
                              </m:oMathPara>
                            </a14:m>
                            <a:endParaRPr lang="zh-TW" altLang="en-US" sz="3200" dirty="0"/>
                          </a:p>
                        </p:txBody>
                      </p:sp>
                    </mc:Choice>
                    <mc:Fallback xmlns="">
                      <p:sp>
                        <p:nvSpPr>
                          <p:cNvPr id="56" name="文字方塊 55"/>
                          <p:cNvSpPr txBox="1">
                            <a:spLocks noRot="1" noChangeAspect="1" noMove="1" noResize="1" noEditPoints="1" noAdjustHandles="1" noChangeArrowheads="1" noChangeShapeType="1" noTextEdit="1"/>
                          </p:cNvSpPr>
                          <p:nvPr/>
                        </p:nvSpPr>
                        <p:spPr>
                          <a:xfrm>
                            <a:off x="723518" y="1571079"/>
                            <a:ext cx="786538" cy="584775"/>
                          </a:xfrm>
                          <a:prstGeom prst="rect">
                            <a:avLst/>
                          </a:prstGeom>
                          <a:blipFill rotWithShape="0">
                            <a:blip r:embed="rId3"/>
                            <a:stretch>
                              <a:fillRect r="-1705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8" name="文字方塊 57"/>
                          <p:cNvSpPr txBox="1"/>
                          <p:nvPr/>
                        </p:nvSpPr>
                        <p:spPr>
                          <a:xfrm>
                            <a:off x="22701" y="4019222"/>
                            <a:ext cx="936538"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3200" b="0" i="1" smtClean="0">
                                      <a:latin typeface="Cambria Math" panose="02040503050406030204" pitchFamily="18" charset="0"/>
                                    </a:rPr>
                                    <m:t>𝐺</m:t>
                                  </m:r>
                                  <m:r>
                                    <a:rPr lang="en-US" altLang="zh-TW" sz="3200" b="0" i="1" smtClean="0">
                                      <a:latin typeface="Cambria Math" panose="02040503050406030204" pitchFamily="18" charset="0"/>
                                    </a:rPr>
                                    <m:t>(0)</m:t>
                                  </m:r>
                                </m:oMath>
                              </m:oMathPara>
                            </a14:m>
                            <a:endParaRPr lang="zh-TW" altLang="en-US" sz="3200" dirty="0"/>
                          </a:p>
                        </p:txBody>
                      </p:sp>
                    </mc:Choice>
                    <mc:Fallback xmlns="">
                      <p:sp>
                        <p:nvSpPr>
                          <p:cNvPr id="58" name="文字方塊 57"/>
                          <p:cNvSpPr txBox="1">
                            <a:spLocks noRot="1" noChangeAspect="1" noMove="1" noResize="1" noEditPoints="1" noAdjustHandles="1" noChangeArrowheads="1" noChangeShapeType="1" noTextEdit="1"/>
                          </p:cNvSpPr>
                          <p:nvPr/>
                        </p:nvSpPr>
                        <p:spPr>
                          <a:xfrm>
                            <a:off x="22701" y="4019222"/>
                            <a:ext cx="936538" cy="492443"/>
                          </a:xfrm>
                          <a:prstGeom prst="rect">
                            <a:avLst/>
                          </a:prstGeom>
                          <a:blipFill rotWithShape="0">
                            <a:blip r:embed="rId4"/>
                            <a:stretch>
                              <a:fillRect/>
                            </a:stretch>
                          </a:blipFill>
                        </p:spPr>
                        <p:txBody>
                          <a:bodyPr/>
                          <a:lstStyle/>
                          <a:p>
                            <a:r>
                              <a:rPr lang="zh-TW" altLang="en-US">
                                <a:noFill/>
                              </a:rPr>
                              <a:t> </a:t>
                            </a:r>
                          </a:p>
                        </p:txBody>
                      </p:sp>
                    </mc:Fallback>
                  </mc:AlternateContent>
                  <p:cxnSp>
                    <p:nvCxnSpPr>
                      <p:cNvPr id="60" name="直線接點 59"/>
                      <p:cNvCxnSpPr/>
                      <p:nvPr/>
                    </p:nvCxnSpPr>
                    <p:spPr>
                      <a:xfrm>
                        <a:off x="7723163" y="4326998"/>
                        <a:ext cx="0" cy="176059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1" name="直線接點 60"/>
                      <p:cNvCxnSpPr/>
                      <p:nvPr/>
                    </p:nvCxnSpPr>
                    <p:spPr>
                      <a:xfrm flipH="1">
                        <a:off x="7723163" y="2278866"/>
                        <a:ext cx="1997612" cy="204813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3" name="直線接點 62"/>
                      <p:cNvCxnSpPr/>
                      <p:nvPr/>
                    </p:nvCxnSpPr>
                    <p:spPr>
                      <a:xfrm>
                        <a:off x="3967089" y="2278965"/>
                        <a:ext cx="11723" cy="2064468"/>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cxnSp>
                <p:nvCxnSpPr>
                  <p:cNvPr id="70" name="直線接點 69"/>
                  <p:cNvCxnSpPr/>
                  <p:nvPr/>
                </p:nvCxnSpPr>
                <p:spPr>
                  <a:xfrm>
                    <a:off x="4126895" y="4270727"/>
                    <a:ext cx="1746740" cy="1773513"/>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3" name="直線接點 72"/>
                  <p:cNvCxnSpPr/>
                  <p:nvPr/>
                </p:nvCxnSpPr>
                <p:spPr>
                  <a:xfrm>
                    <a:off x="1412273" y="4287162"/>
                    <a:ext cx="1924198" cy="1752376"/>
                  </a:xfrm>
                  <a:prstGeom prst="line">
                    <a:avLst/>
                  </a:prstGeom>
                  <a:ln w="38100">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78" name="文字方塊 77"/>
                <p:cNvSpPr txBox="1"/>
                <p:nvPr/>
              </p:nvSpPr>
              <p:spPr>
                <a:xfrm>
                  <a:off x="2310372" y="2773267"/>
                  <a:ext cx="1886519" cy="1200329"/>
                </a:xfrm>
                <a:prstGeom prst="rect">
                  <a:avLst/>
                </a:prstGeom>
                <a:noFill/>
              </p:spPr>
              <p:txBody>
                <a:bodyPr wrap="square" rtlCol="0">
                  <a:spAutoFit/>
                </a:bodyPr>
                <a:lstStyle/>
                <a:p>
                  <a:r>
                    <a:rPr lang="zh-TW" altLang="en-US" sz="2400" dirty="0" smtClean="0">
                      <a:latin typeface="微軟正黑體" panose="020B0604030504040204" pitchFamily="34" charset="-120"/>
                      <a:ea typeface="微軟正黑體" panose="020B0604030504040204" pitchFamily="34" charset="-120"/>
                    </a:rPr>
                    <a:t>破產 </a:t>
                  </a:r>
                  <a:r>
                    <a:rPr lang="en-US" altLang="zh-TW" sz="2400" dirty="0" smtClean="0">
                      <a:latin typeface="微軟正黑體" panose="020B0604030504040204" pitchFamily="34" charset="-120"/>
                      <a:ea typeface="微軟正黑體" panose="020B0604030504040204" pitchFamily="34" charset="-120"/>
                    </a:rPr>
                    <a:t/>
                  </a:r>
                  <a:br>
                    <a:rPr lang="en-US" altLang="zh-TW" sz="2400" dirty="0" smtClean="0">
                      <a:latin typeface="微軟正黑體" panose="020B0604030504040204" pitchFamily="34" charset="-120"/>
                      <a:ea typeface="微軟正黑體" panose="020B0604030504040204" pitchFamily="34" charset="-120"/>
                    </a:rPr>
                  </a:br>
                  <a:r>
                    <a:rPr lang="en-US" altLang="zh-TW" sz="2400" dirty="0" smtClean="0">
                      <a:latin typeface="微軟正黑體" panose="020B0604030504040204" pitchFamily="34" charset="-120"/>
                      <a:ea typeface="微軟正黑體" panose="020B0604030504040204" pitchFamily="34" charset="-120"/>
                    </a:rPr>
                    <a:t>SB</a:t>
                  </a:r>
                  <a:r>
                    <a:rPr lang="zh-TW" altLang="en-US" sz="2400" dirty="0" smtClean="0">
                      <a:latin typeface="微軟正黑體" panose="020B0604030504040204" pitchFamily="34" charset="-120"/>
                      <a:ea typeface="微軟正黑體" panose="020B0604030504040204" pitchFamily="34" charset="-120"/>
                    </a:rPr>
                    <a:t>部份</a:t>
                  </a:r>
                  <a:endParaRPr lang="en-US" altLang="zh-TW" sz="2400" dirty="0" smtClean="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GB</a:t>
                  </a:r>
                  <a:r>
                    <a:rPr lang="zh-TW" altLang="en-US" sz="2400" dirty="0" smtClean="0">
                      <a:latin typeface="微軟正黑體" panose="020B0604030504040204" pitchFamily="34" charset="-120"/>
                      <a:ea typeface="微軟正黑體" panose="020B0604030504040204" pitchFamily="34" charset="-120"/>
                    </a:rPr>
                    <a:t>無</a:t>
                  </a:r>
                  <a:endParaRPr lang="zh-TW" altLang="en-US" sz="2400" dirty="0">
                    <a:latin typeface="微軟正黑體" panose="020B0604030504040204" pitchFamily="34" charset="-120"/>
                    <a:ea typeface="微軟正黑體" panose="020B0604030504040204" pitchFamily="34" charset="-120"/>
                  </a:endParaRPr>
                </a:p>
              </p:txBody>
            </p:sp>
            <p:sp>
              <p:nvSpPr>
                <p:cNvPr id="79" name="文字方塊 78"/>
                <p:cNvSpPr txBox="1"/>
                <p:nvPr/>
              </p:nvSpPr>
              <p:spPr>
                <a:xfrm>
                  <a:off x="9364875" y="3079508"/>
                  <a:ext cx="2073498" cy="461665"/>
                </a:xfrm>
                <a:prstGeom prst="rect">
                  <a:avLst/>
                </a:prstGeom>
                <a:noFill/>
              </p:spPr>
              <p:txBody>
                <a:bodyPr wrap="square" rtlCol="0">
                  <a:spAutoFit/>
                </a:bodyPr>
                <a:lstStyle/>
                <a:p>
                  <a:r>
                    <a:rPr lang="zh-TW" altLang="en-US" sz="2400" dirty="0" smtClean="0">
                      <a:latin typeface="微軟正黑體" panose="020B0604030504040204" pitchFamily="34" charset="-120"/>
                      <a:ea typeface="微軟正黑體" panose="020B0604030504040204" pitchFamily="34" charset="-120"/>
                    </a:rPr>
                    <a:t>存活</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未履約</a:t>
                  </a:r>
                  <a:r>
                    <a:rPr lang="en-US" altLang="zh-TW" sz="2400" dirty="0" smtClean="0">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p:txBody>
            </p:sp>
            <p:sp>
              <p:nvSpPr>
                <p:cNvPr id="80" name="文字方塊 79"/>
                <p:cNvSpPr txBox="1"/>
                <p:nvPr/>
              </p:nvSpPr>
              <p:spPr>
                <a:xfrm>
                  <a:off x="8279524" y="4604420"/>
                  <a:ext cx="2966907" cy="461665"/>
                </a:xfrm>
                <a:prstGeom prst="rect">
                  <a:avLst/>
                </a:prstGeom>
                <a:noFill/>
              </p:spPr>
              <p:txBody>
                <a:bodyPr wrap="square" rtlCol="0">
                  <a:spAutoFit/>
                </a:bodyPr>
                <a:lstStyle/>
                <a:p>
                  <a:r>
                    <a:rPr lang="zh-TW" altLang="en-US" sz="2400" dirty="0" smtClean="0">
                      <a:latin typeface="微軟正黑體" panose="020B0604030504040204" pitchFamily="34" charset="-120"/>
                      <a:ea typeface="微軟正黑體" panose="020B0604030504040204" pitchFamily="34" charset="-120"/>
                    </a:rPr>
                    <a:t>存活 </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選擇權履約</a:t>
                  </a:r>
                  <a:r>
                    <a:rPr lang="en-US" altLang="zh-TW" sz="2400" dirty="0" smtClean="0">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p:txBody>
            </p:sp>
            <mc:AlternateContent xmlns:mc="http://schemas.openxmlformats.org/markup-compatibility/2006" xmlns:a14="http://schemas.microsoft.com/office/drawing/2010/main">
              <mc:Choice Requires="a14">
                <p:sp>
                  <p:nvSpPr>
                    <p:cNvPr id="81" name="文字方塊 80">
                      <a:hlinkClick r:id="rId5" action="ppaction://hlinksldjump"/>
                    </p:cNvPr>
                    <p:cNvSpPr txBox="1"/>
                    <p:nvPr/>
                  </p:nvSpPr>
                  <p:spPr>
                    <a:xfrm>
                      <a:off x="2734751" y="1728777"/>
                      <a:ext cx="3023841"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altLang="zh-TW" sz="2000" i="1" smtClean="0">
                                    <a:latin typeface="Cambria Math" panose="02040503050406030204" pitchFamily="18" charset="0"/>
                                  </a:rPr>
                                </m:ctrlPr>
                              </m:dPr>
                              <m:e>
                                <m:r>
                                  <a:rPr lang="en-US" altLang="zh-TW" sz="2000" i="1" smtClean="0">
                                    <a:latin typeface="Cambria Math" panose="02040503050406030204" pitchFamily="18" charset="0"/>
                                  </a:rPr>
                                  <m:t>1</m:t>
                                </m:r>
                                <m:r>
                                  <a:rPr lang="en-US" altLang="zh-TW" sz="2000" i="1">
                                    <a:latin typeface="Cambria Math" panose="02040503050406030204" pitchFamily="18" charset="0"/>
                                  </a:rPr>
                                  <m:t>−</m:t>
                                </m:r>
                                <m:r>
                                  <a:rPr lang="zh-TW" altLang="en-US" sz="2000" i="1" smtClean="0">
                                    <a:latin typeface="Cambria Math" panose="02040503050406030204" pitchFamily="18" charset="0"/>
                                  </a:rPr>
                                  <m:t>𝛼</m:t>
                                </m:r>
                              </m:e>
                            </m:d>
                            <m:r>
                              <a:rPr lang="en-US" altLang="zh-TW" sz="2000" i="1" smtClean="0">
                                <a:latin typeface="Cambria Math" panose="02040503050406030204" pitchFamily="18" charset="0"/>
                              </a:rPr>
                              <m:t>𝑉</m:t>
                            </m:r>
                            <m:d>
                              <m:dPr>
                                <m:ctrlPr>
                                  <a:rPr lang="en-US" altLang="zh-TW" sz="2000" i="1" smtClean="0">
                                    <a:latin typeface="Cambria Math" panose="02040503050406030204" pitchFamily="18" charset="0"/>
                                  </a:rPr>
                                </m:ctrlPr>
                              </m:dPr>
                              <m:e>
                                <m:r>
                                  <a:rPr lang="en-US" altLang="zh-TW" sz="2000" i="1" smtClean="0">
                                    <a:latin typeface="Cambria Math" panose="02040503050406030204" pitchFamily="18" charset="0"/>
                                  </a:rPr>
                                  <m:t>𝑇</m:t>
                                </m:r>
                              </m:e>
                            </m:d>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𝐶</m:t>
                                </m:r>
                              </m:e>
                              <m:sub>
                                <m:r>
                                  <a:rPr lang="en-US" altLang="zh-TW" sz="2000" b="0" i="1" smtClean="0">
                                    <a:latin typeface="Cambria Math" panose="02040503050406030204" pitchFamily="18" charset="0"/>
                                  </a:rPr>
                                  <m:t>1</m:t>
                                </m:r>
                              </m:sub>
                            </m:sSub>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𝑇</m:t>
                            </m:r>
                          </m:oMath>
                        </m:oMathPara>
                      </a14:m>
                      <a:endParaRPr lang="zh-TW" altLang="en-US" sz="2000" dirty="0"/>
                    </a:p>
                  </p:txBody>
                </p:sp>
              </mc:Choice>
              <mc:Fallback xmlns="">
                <p:sp>
                  <p:nvSpPr>
                    <p:cNvPr id="81" name="文字方塊 80">
                      <a:hlinkClick r:id="rId6" action="ppaction://hlinksldjump"/>
                    </p:cNvPr>
                    <p:cNvSpPr txBox="1">
                      <a:spLocks noRot="1" noChangeAspect="1" noMove="1" noResize="1" noEditPoints="1" noAdjustHandles="1" noChangeArrowheads="1" noChangeShapeType="1" noTextEdit="1"/>
                    </p:cNvSpPr>
                    <p:nvPr/>
                  </p:nvSpPr>
                  <p:spPr>
                    <a:xfrm>
                      <a:off x="2734751" y="1728777"/>
                      <a:ext cx="3023841" cy="307777"/>
                    </a:xfrm>
                    <a:prstGeom prst="rect">
                      <a:avLst/>
                    </a:prstGeom>
                    <a:blipFill rotWithShape="0">
                      <a:blip r:embed="rId7"/>
                      <a:stretch>
                        <a:fillRect r="-1411" b="-13725"/>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2" name="文字方塊 81">
                      <a:hlinkClick r:id="rId8" action="ppaction://hlinksldjump"/>
                    </p:cNvPr>
                    <p:cNvSpPr txBox="1"/>
                    <p:nvPr/>
                  </p:nvSpPr>
                  <p:spPr>
                    <a:xfrm>
                      <a:off x="7798996" y="1802574"/>
                      <a:ext cx="3927962" cy="923330"/>
                    </a:xfrm>
                    <a:prstGeom prst="rect">
                      <a:avLst/>
                    </a:prstGeom>
                    <a:noFill/>
                  </p:spPr>
                  <p:txBody>
                    <a:bodyPr wrap="squar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r>
                              <a:rPr lang="en-US" altLang="zh-TW" sz="2000" b="0" i="1" smtClean="0">
                                <a:latin typeface="Cambria Math" panose="02040503050406030204" pitchFamily="18" charset="0"/>
                              </a:rPr>
                              <m:t>𝑉</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𝑇</m:t>
                                </m:r>
                              </m:e>
                            </m:d>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(1−</m:t>
                                </m:r>
                                <m:r>
                                  <a:rPr lang="en-US" altLang="zh-TW" sz="2000" b="0" i="1" smtClean="0">
                                    <a:latin typeface="Cambria Math" panose="02040503050406030204" pitchFamily="18" charset="0"/>
                                  </a:rPr>
                                  <m:t>𝑡𝑎𝑥</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𝐶</m:t>
                                </m:r>
                              </m:e>
                              <m:sub>
                                <m:r>
                                  <a:rPr lang="en-US" altLang="zh-TW" sz="2000" b="0" i="1" smtClean="0">
                                    <a:latin typeface="Cambria Math" panose="02040503050406030204" pitchFamily="18" charset="0"/>
                                  </a:rPr>
                                  <m:t>1</m:t>
                                </m:r>
                              </m:sub>
                            </m:sSub>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𝑇</m:t>
                            </m:r>
                          </m:oMath>
                        </m:oMathPara>
                      </a14:m>
                      <a:endParaRPr lang="zh-TW" altLang="en-US" sz="2000" i="1" dirty="0"/>
                    </a:p>
                    <a:p>
                      <a:pPr>
                        <a:lnSpc>
                          <a:spcPct val="150000"/>
                        </a:lnSpc>
                      </a:pPr>
                      <a14:m>
                        <m:oMathPara xmlns:m="http://schemas.openxmlformats.org/officeDocument/2006/math">
                          <m:oMathParaPr>
                            <m:jc m:val="centerGroup"/>
                          </m:oMathParaPr>
                          <m:oMath xmlns:m="http://schemas.openxmlformats.org/officeDocument/2006/math">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2</m:t>
                                </m:r>
                              </m:sub>
                            </m:sSub>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(1−</m:t>
                                </m:r>
                                <m:r>
                                  <a:rPr lang="en-US" altLang="zh-TW" sz="2000" b="0" i="1" smtClean="0">
                                    <a:latin typeface="Cambria Math" panose="02040503050406030204" pitchFamily="18" charset="0"/>
                                  </a:rPr>
                                  <m:t>𝑡𝑎𝑥</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𝐶</m:t>
                                </m:r>
                              </m:e>
                              <m:sub>
                                <m:r>
                                  <a:rPr lang="en-US" altLang="zh-TW" sz="2000" b="0" i="1" smtClean="0">
                                    <a:latin typeface="Cambria Math" panose="02040503050406030204" pitchFamily="18" charset="0"/>
                                  </a:rPr>
                                  <m:t>2</m:t>
                                </m:r>
                              </m:sub>
                            </m:sSub>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2</m:t>
                                </m:r>
                              </m:sub>
                            </m:sSub>
                            <m:r>
                              <a:rPr lang="en-US" altLang="zh-TW" sz="2000" b="0" i="1" smtClean="0">
                                <a:latin typeface="Cambria Math" panose="02040503050406030204" pitchFamily="18" charset="0"/>
                              </a:rPr>
                              <m:t>𝑇</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𝐺</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𝑇</m:t>
                            </m:r>
                            <m:r>
                              <a:rPr lang="en-US" altLang="zh-TW" sz="2000" b="0" i="1" smtClean="0">
                                <a:latin typeface="Cambria Math" panose="02040503050406030204" pitchFamily="18" charset="0"/>
                              </a:rPr>
                              <m:t>)</m:t>
                            </m:r>
                          </m:oMath>
                        </m:oMathPara>
                      </a14:m>
                      <a:endParaRPr lang="en-US" altLang="zh-TW" sz="2000" b="0" i="1" dirty="0" smtClean="0">
                        <a:latin typeface="Cambria Math" panose="02040503050406030204" pitchFamily="18" charset="0"/>
                      </a:endParaRPr>
                    </a:p>
                  </p:txBody>
                </p:sp>
              </mc:Choice>
              <mc:Fallback xmlns="">
                <p:sp>
                  <p:nvSpPr>
                    <p:cNvPr id="82" name="文字方塊 81">
                      <a:hlinkClick r:id="rId9" action="ppaction://hlinksldjump"/>
                    </p:cNvPr>
                    <p:cNvSpPr txBox="1">
                      <a:spLocks noRot="1" noChangeAspect="1" noMove="1" noResize="1" noEditPoints="1" noAdjustHandles="1" noChangeArrowheads="1" noChangeShapeType="1" noTextEdit="1"/>
                    </p:cNvSpPr>
                    <p:nvPr/>
                  </p:nvSpPr>
                  <p:spPr>
                    <a:xfrm>
                      <a:off x="7798996" y="1802574"/>
                      <a:ext cx="3927962" cy="923330"/>
                    </a:xfrm>
                    <a:prstGeom prst="rect">
                      <a:avLst/>
                    </a:prstGeom>
                    <a:blipFill rotWithShape="0">
                      <a:blip r:embed="rId10"/>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0" name="文字方塊 89">
                      <a:hlinkClick r:id="rId6" action="ppaction://hlinksldjump"/>
                    </p:cNvPr>
                    <p:cNvSpPr txBox="1"/>
                    <p:nvPr/>
                  </p:nvSpPr>
                  <p:spPr>
                    <a:xfrm>
                      <a:off x="6057897" y="5895131"/>
                      <a:ext cx="5022079" cy="923330"/>
                    </a:xfrm>
                    <a:prstGeom prst="rect">
                      <a:avLst/>
                    </a:prstGeom>
                    <a:noFill/>
                  </p:spPr>
                  <p:txBody>
                    <a:bodyPr wrap="non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r>
                              <a:rPr lang="en-US" altLang="zh-TW" sz="2000" b="0" i="1" smtClean="0">
                                <a:latin typeface="Cambria Math" panose="02040503050406030204" pitchFamily="18" charset="0"/>
                              </a:rPr>
                              <m:t>𝑉</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𝑇</m:t>
                                </m:r>
                              </m:e>
                            </m:d>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𝑚</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𝐺</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𝑇</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𝐾</m:t>
                            </m:r>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(1−</m:t>
                                </m:r>
                                <m:r>
                                  <a:rPr lang="en-US" altLang="zh-TW" sz="2000" b="0" i="1" smtClean="0">
                                    <a:latin typeface="Cambria Math" panose="02040503050406030204" pitchFamily="18" charset="0"/>
                                  </a:rPr>
                                  <m:t>𝑡𝑎𝑥</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𝐶</m:t>
                                </m:r>
                              </m:e>
                              <m:sub>
                                <m:r>
                                  <a:rPr lang="en-US" altLang="zh-TW" sz="2000" b="0" i="1" smtClean="0">
                                    <a:latin typeface="Cambria Math" panose="02040503050406030204" pitchFamily="18" charset="0"/>
                                  </a:rPr>
                                  <m:t>1</m:t>
                                </m:r>
                              </m:sub>
                            </m:sSub>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𝑇</m:t>
                            </m:r>
                          </m:oMath>
                        </m:oMathPara>
                      </a14:m>
                      <a:endParaRPr lang="zh-TW" altLang="en-US" sz="2000" i="1" dirty="0"/>
                    </a:p>
                    <a:p>
                      <a:pPr>
                        <a:lnSpc>
                          <a:spcPct val="150000"/>
                        </a:lnSpc>
                      </a:pPr>
                      <a14:m>
                        <m:oMathPara xmlns:m="http://schemas.openxmlformats.org/officeDocument/2006/math">
                          <m:oMathParaPr>
                            <m:jc m:val="centerGroup"/>
                          </m:oMathParaPr>
                          <m:oMath xmlns:m="http://schemas.openxmlformats.org/officeDocument/2006/math">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2</m:t>
                                </m:r>
                              </m:sub>
                            </m:sSub>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(1−</m:t>
                                </m:r>
                                <m:r>
                                  <a:rPr lang="en-US" altLang="zh-TW" sz="2000" b="0" i="1" smtClean="0">
                                    <a:latin typeface="Cambria Math" panose="02040503050406030204" pitchFamily="18" charset="0"/>
                                  </a:rPr>
                                  <m:t>𝑡𝑎𝑥</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𝐶</m:t>
                                </m:r>
                              </m:e>
                              <m:sub>
                                <m:r>
                                  <a:rPr lang="en-US" altLang="zh-TW" sz="2000" b="0" i="1" smtClean="0">
                                    <a:latin typeface="Cambria Math" panose="02040503050406030204" pitchFamily="18" charset="0"/>
                                  </a:rPr>
                                  <m:t>2</m:t>
                                </m:r>
                              </m:sub>
                            </m:sSub>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2</m:t>
                                </m:r>
                              </m:sub>
                            </m:sSub>
                            <m:r>
                              <a:rPr lang="en-US" altLang="zh-TW" sz="2000" b="0" i="1" smtClean="0">
                                <a:latin typeface="Cambria Math" panose="02040503050406030204" pitchFamily="18" charset="0"/>
                              </a:rPr>
                              <m:t>𝑇</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𝐺</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𝑇</m:t>
                            </m:r>
                            <m:r>
                              <a:rPr lang="en-US" altLang="zh-TW" sz="2000" b="0" i="1" smtClean="0">
                                <a:latin typeface="Cambria Math" panose="02040503050406030204" pitchFamily="18" charset="0"/>
                              </a:rPr>
                              <m:t>)</m:t>
                            </m:r>
                          </m:oMath>
                        </m:oMathPara>
                      </a14:m>
                      <a:endParaRPr lang="en-US" altLang="zh-TW" sz="2000" b="0" i="1" dirty="0" smtClean="0">
                        <a:latin typeface="Cambria Math" panose="02040503050406030204" pitchFamily="18" charset="0"/>
                      </a:endParaRPr>
                    </a:p>
                  </p:txBody>
                </p:sp>
              </mc:Choice>
              <mc:Fallback xmlns="">
                <p:sp>
                  <p:nvSpPr>
                    <p:cNvPr id="90" name="文字方塊 89">
                      <a:hlinkClick r:id="rId12" action="ppaction://hlinksldjump"/>
                    </p:cNvPr>
                    <p:cNvSpPr txBox="1">
                      <a:spLocks noRot="1" noChangeAspect="1" noMove="1" noResize="1" noEditPoints="1" noAdjustHandles="1" noChangeArrowheads="1" noChangeShapeType="1" noTextEdit="1"/>
                    </p:cNvSpPr>
                    <p:nvPr/>
                  </p:nvSpPr>
                  <p:spPr>
                    <a:xfrm>
                      <a:off x="6057897" y="5895131"/>
                      <a:ext cx="5022079" cy="923330"/>
                    </a:xfrm>
                    <a:prstGeom prst="rect">
                      <a:avLst/>
                    </a:prstGeom>
                    <a:blipFill rotWithShape="0">
                      <a:blip r:embed="rId1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2" name="文字方塊 91"/>
                    <p:cNvSpPr txBox="1"/>
                    <p:nvPr/>
                  </p:nvSpPr>
                  <p:spPr>
                    <a:xfrm>
                      <a:off x="3744748" y="5012575"/>
                      <a:ext cx="3192412" cy="6155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altLang="zh-TW" sz="2000" i="1" smtClean="0">
                                    <a:latin typeface="Cambria Math" panose="02040503050406030204" pitchFamily="18" charset="0"/>
                                  </a:rPr>
                                </m:ctrlPr>
                              </m:dPr>
                              <m:e>
                                <m:r>
                                  <a:rPr lang="en-US" altLang="zh-TW" sz="2000" i="1" smtClean="0">
                                    <a:latin typeface="Cambria Math" panose="02040503050406030204" pitchFamily="18" charset="0"/>
                                  </a:rPr>
                                  <m:t>1</m:t>
                                </m:r>
                                <m:r>
                                  <a:rPr lang="en-US" altLang="zh-TW" sz="2000" i="1">
                                    <a:latin typeface="Cambria Math" panose="02040503050406030204" pitchFamily="18" charset="0"/>
                                  </a:rPr>
                                  <m:t>−</m:t>
                                </m:r>
                                <m:r>
                                  <a:rPr lang="zh-TW" altLang="en-US" sz="2000" i="1" smtClean="0">
                                    <a:latin typeface="Cambria Math" panose="02040503050406030204" pitchFamily="18" charset="0"/>
                                  </a:rPr>
                                  <m:t>𝛼</m:t>
                                </m:r>
                              </m:e>
                            </m:d>
                            <m:r>
                              <a:rPr lang="en-US" altLang="zh-TW" sz="2000" i="1" smtClean="0">
                                <a:latin typeface="Cambria Math" panose="02040503050406030204" pitchFamily="18" charset="0"/>
                              </a:rPr>
                              <m:t>𝑉</m:t>
                            </m:r>
                            <m:d>
                              <m:dPr>
                                <m:ctrlPr>
                                  <a:rPr lang="en-US" altLang="zh-TW" sz="2000" i="1" smtClean="0">
                                    <a:latin typeface="Cambria Math" panose="02040503050406030204" pitchFamily="18" charset="0"/>
                                  </a:rPr>
                                </m:ctrlPr>
                              </m:dPr>
                              <m:e>
                                <m:r>
                                  <a:rPr lang="en-US" altLang="zh-TW" sz="2000" i="1" smtClean="0">
                                    <a:latin typeface="Cambria Math" panose="02040503050406030204" pitchFamily="18" charset="0"/>
                                  </a:rPr>
                                  <m:t>𝑇</m:t>
                                </m:r>
                              </m:e>
                            </m:d>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𝑚</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𝐺</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𝑇</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𝐾</m:t>
                            </m:r>
                            <m:r>
                              <a:rPr lang="en-US" altLang="zh-TW" sz="2000" b="0" i="1" smtClean="0">
                                <a:latin typeface="Cambria Math" panose="02040503050406030204" pitchFamily="18" charset="0"/>
                              </a:rPr>
                              <m:t>)</m:t>
                            </m:r>
                          </m:oMath>
                        </m:oMathPara>
                      </a14:m>
                      <a:endParaRPr lang="en-US" altLang="zh-TW" sz="2000" b="0" i="1" dirty="0" smtClean="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𝐶</m:t>
                                </m:r>
                              </m:e>
                              <m:sub>
                                <m:r>
                                  <a:rPr lang="en-US" altLang="zh-TW" sz="2000" b="0" i="1" smtClean="0">
                                    <a:latin typeface="Cambria Math" panose="02040503050406030204" pitchFamily="18" charset="0"/>
                                  </a:rPr>
                                  <m:t>1</m:t>
                                </m:r>
                              </m:sub>
                            </m:sSub>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𝐷</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𝑇</m:t>
                            </m:r>
                          </m:oMath>
                        </m:oMathPara>
                      </a14:m>
                      <a:endParaRPr lang="zh-TW" altLang="en-US" sz="2000" dirty="0"/>
                    </a:p>
                  </p:txBody>
                </p:sp>
              </mc:Choice>
              <mc:Fallback xmlns="">
                <p:sp>
                  <p:nvSpPr>
                    <p:cNvPr id="92" name="文字方塊 91"/>
                    <p:cNvSpPr txBox="1">
                      <a:spLocks noRot="1" noChangeAspect="1" noMove="1" noResize="1" noEditPoints="1" noAdjustHandles="1" noChangeArrowheads="1" noChangeShapeType="1" noTextEdit="1"/>
                    </p:cNvSpPr>
                    <p:nvPr/>
                  </p:nvSpPr>
                  <p:spPr>
                    <a:xfrm>
                      <a:off x="3744748" y="5012575"/>
                      <a:ext cx="3192412" cy="615553"/>
                    </a:xfrm>
                    <a:prstGeom prst="rect">
                      <a:avLst/>
                    </a:prstGeom>
                    <a:blipFill rotWithShape="0">
                      <a:blip r:embed="rId14"/>
                      <a:stretch>
                        <a:fillRect r="-2486" b="-6931"/>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3" name="文字方塊 92">
                      <a:hlinkClick r:id="rId15" action="ppaction://hlinksldjump"/>
                    </p:cNvPr>
                    <p:cNvSpPr txBox="1"/>
                    <p:nvPr/>
                  </p:nvSpPr>
                  <p:spPr>
                    <a:xfrm>
                      <a:off x="1384647" y="5982269"/>
                      <a:ext cx="3674083"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1−</m:t>
                                </m:r>
                                <m:r>
                                  <a:rPr lang="zh-TW" altLang="en-US" sz="2000" b="0" i="1" smtClean="0">
                                    <a:latin typeface="Cambria Math" panose="02040503050406030204" pitchFamily="18" charset="0"/>
                                  </a:rPr>
                                  <m:t>𝛼</m:t>
                                </m:r>
                              </m:e>
                            </m:d>
                            <m:r>
                              <a:rPr lang="en-US" altLang="zh-TW" sz="2000" b="0" i="1" smtClean="0">
                                <a:latin typeface="Cambria Math" panose="02040503050406030204" pitchFamily="18" charset="0"/>
                              </a:rPr>
                              <m:t>𝑉</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𝑇</m:t>
                                </m:r>
                              </m:e>
                            </m:d>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𝑚</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𝐺</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𝑇</m:t>
                                    </m:r>
                                  </m:e>
                                </m:d>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𝐾</m:t>
                                </m:r>
                              </m:e>
                            </m:d>
                            <m:r>
                              <a:rPr lang="en-US" altLang="zh-TW" sz="2000" b="0" i="1" smtClean="0">
                                <a:latin typeface="Cambria Math" panose="02040503050406030204" pitchFamily="18" charset="0"/>
                              </a:rPr>
                              <m:t>=0</m:t>
                            </m:r>
                          </m:oMath>
                        </m:oMathPara>
                      </a14:m>
                      <a:endParaRPr lang="zh-TW" altLang="en-US" sz="2000" i="1" dirty="0"/>
                    </a:p>
                  </p:txBody>
                </p:sp>
              </mc:Choice>
              <mc:Fallback xmlns="">
                <p:sp>
                  <p:nvSpPr>
                    <p:cNvPr id="93" name="文字方塊 92">
                      <a:hlinkClick r:id="rId16" action="ppaction://hlinksldjump"/>
                    </p:cNvPr>
                    <p:cNvSpPr txBox="1">
                      <a:spLocks noRot="1" noChangeAspect="1" noMove="1" noResize="1" noEditPoints="1" noAdjustHandles="1" noChangeArrowheads="1" noChangeShapeType="1" noTextEdit="1"/>
                    </p:cNvSpPr>
                    <p:nvPr/>
                  </p:nvSpPr>
                  <p:spPr>
                    <a:xfrm>
                      <a:off x="1384647" y="5982269"/>
                      <a:ext cx="3674083" cy="307777"/>
                    </a:xfrm>
                    <a:prstGeom prst="rect">
                      <a:avLst/>
                    </a:prstGeom>
                    <a:blipFill rotWithShape="0">
                      <a:blip r:embed="rId17"/>
                      <a:stretch>
                        <a:fillRect r="-1161" b="-5882"/>
                      </a:stretch>
                    </a:blipFill>
                  </p:spPr>
                  <p:txBody>
                    <a:bodyPr/>
                    <a:lstStyle/>
                    <a:p>
                      <a:r>
                        <a:rPr lang="zh-TW" altLang="en-US">
                          <a:noFill/>
                        </a:rPr>
                        <a:t> </a:t>
                      </a:r>
                    </a:p>
                  </p:txBody>
                </p:sp>
              </mc:Fallback>
            </mc:AlternateContent>
            <p:sp>
              <p:nvSpPr>
                <p:cNvPr id="95" name="矩形 94"/>
                <p:cNvSpPr/>
                <p:nvPr/>
              </p:nvSpPr>
              <p:spPr>
                <a:xfrm>
                  <a:off x="5517869" y="2799362"/>
                  <a:ext cx="1685546" cy="1200329"/>
                </a:xfrm>
                <a:prstGeom prst="rect">
                  <a:avLst/>
                </a:prstGeom>
              </p:spPr>
              <p:txBody>
                <a:bodyPr wrap="square">
                  <a:spAutoFit/>
                </a:bodyPr>
                <a:lstStyle/>
                <a:p>
                  <a:r>
                    <a:rPr lang="zh-TW" altLang="en-US" sz="2400" dirty="0" smtClean="0">
                      <a:latin typeface="微軟正黑體" panose="020B0604030504040204" pitchFamily="34" charset="-120"/>
                      <a:ea typeface="微軟正黑體" panose="020B0604030504040204" pitchFamily="34" charset="-120"/>
                    </a:rPr>
                    <a:t>破產 </a:t>
                  </a:r>
                  <a:r>
                    <a:rPr lang="en-US" altLang="zh-TW" sz="2400" dirty="0" smtClean="0">
                      <a:latin typeface="微軟正黑體" panose="020B0604030504040204" pitchFamily="34" charset="-120"/>
                      <a:ea typeface="微軟正黑體" panose="020B0604030504040204" pitchFamily="34" charset="-120"/>
                    </a:rPr>
                    <a:t/>
                  </a:r>
                  <a:br>
                    <a:rPr lang="en-US" altLang="zh-TW" sz="2400" dirty="0" smtClean="0">
                      <a:latin typeface="微軟正黑體" panose="020B0604030504040204" pitchFamily="34" charset="-120"/>
                      <a:ea typeface="微軟正黑體" panose="020B0604030504040204" pitchFamily="34" charset="-120"/>
                    </a:rPr>
                  </a:br>
                  <a:r>
                    <a:rPr lang="en-US" altLang="zh-TW" sz="2400" dirty="0" smtClean="0">
                      <a:latin typeface="微軟正黑體" panose="020B0604030504040204" pitchFamily="34" charset="-120"/>
                      <a:ea typeface="微軟正黑體" panose="020B0604030504040204" pitchFamily="34" charset="-120"/>
                    </a:rPr>
                    <a:t>SB</a:t>
                  </a:r>
                  <a:r>
                    <a:rPr lang="zh-TW" altLang="en-US" sz="2400" dirty="0" smtClean="0">
                      <a:latin typeface="微軟正黑體" panose="020B0604030504040204" pitchFamily="34" charset="-120"/>
                      <a:ea typeface="微軟正黑體" panose="020B0604030504040204" pitchFamily="34" charset="-120"/>
                    </a:rPr>
                    <a:t>全拿</a:t>
                  </a:r>
                  <a:endParaRPr lang="en-US" altLang="zh-TW" sz="2400" dirty="0" smtClean="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GB</a:t>
                  </a:r>
                  <a:r>
                    <a:rPr lang="zh-TW" altLang="en-US" sz="2400" dirty="0">
                      <a:latin typeface="微軟正黑體" panose="020B0604030504040204" pitchFamily="34" charset="-120"/>
                      <a:ea typeface="微軟正黑體" panose="020B0604030504040204" pitchFamily="34" charset="-120"/>
                    </a:rPr>
                    <a:t>部份</a:t>
                  </a:r>
                </a:p>
              </p:txBody>
            </p:sp>
          </p:grpSp>
          <p:sp>
            <p:nvSpPr>
              <p:cNvPr id="3" name="文字方塊 2"/>
              <p:cNvSpPr txBox="1"/>
              <p:nvPr/>
            </p:nvSpPr>
            <p:spPr>
              <a:xfrm>
                <a:off x="3011552" y="4385358"/>
                <a:ext cx="3660427" cy="461665"/>
              </a:xfrm>
              <a:prstGeom prst="rect">
                <a:avLst/>
              </a:prstGeom>
              <a:noFill/>
            </p:spPr>
            <p:txBody>
              <a:bodyPr wrap="square" rtlCol="0">
                <a:spAutoFit/>
              </a:bodyPr>
              <a:lstStyle/>
              <a:p>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選擇權履約 足夠支付</a:t>
                </a:r>
                <a:r>
                  <a:rPr lang="en-US" altLang="zh-TW" sz="2400" dirty="0" smtClean="0">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1419539" y="5136157"/>
                <a:ext cx="1124686" cy="646331"/>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選擇權</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不足支付</a:t>
                </a:r>
                <a:endParaRPr lang="zh-TW" altLang="en-US" dirty="0">
                  <a:latin typeface="微軟正黑體" panose="020B0604030504040204" pitchFamily="34" charset="-120"/>
                  <a:ea typeface="微軟正黑體" panose="020B0604030504040204" pitchFamily="34" charset="-120"/>
                </a:endParaRPr>
              </a:p>
            </p:txBody>
          </p:sp>
        </p:grpSp>
        <p:sp>
          <p:nvSpPr>
            <p:cNvPr id="6" name="文字方塊 5"/>
            <p:cNvSpPr txBox="1"/>
            <p:nvPr/>
          </p:nvSpPr>
          <p:spPr>
            <a:xfrm>
              <a:off x="3554378" y="2829174"/>
              <a:ext cx="1429555" cy="461665"/>
            </a:xfrm>
            <a:prstGeom prst="rect">
              <a:avLst/>
            </a:prstGeom>
            <a:noFill/>
          </p:spPr>
          <p:txBody>
            <a:bodyPr wrap="square" rtlCol="0">
              <a:spAutoFit/>
            </a:bodyPr>
            <a:lstStyle/>
            <a:p>
              <a:r>
                <a:rPr lang="en-US" altLang="zh-TW" sz="2400" dirty="0" smtClean="0"/>
                <a:t>(</a:t>
              </a:r>
              <a:r>
                <a:rPr lang="zh-TW" altLang="en-US" sz="2400" dirty="0" smtClean="0"/>
                <a:t>未履約</a:t>
              </a:r>
              <a:r>
                <a:rPr lang="en-US" altLang="zh-TW" sz="2400" dirty="0" smtClean="0"/>
                <a:t>)</a:t>
              </a:r>
              <a:endParaRPr lang="zh-TW" altLang="en-US" sz="2400" dirty="0"/>
            </a:p>
          </p:txBody>
        </p:sp>
      </p:grpSp>
      <p:sp>
        <p:nvSpPr>
          <p:cNvPr id="8" name="投影片編號版面配置區 7"/>
          <p:cNvSpPr>
            <a:spLocks noGrp="1"/>
          </p:cNvSpPr>
          <p:nvPr>
            <p:ph type="sldNum" sz="quarter" idx="12"/>
          </p:nvPr>
        </p:nvSpPr>
        <p:spPr/>
        <p:txBody>
          <a:bodyPr/>
          <a:lstStyle/>
          <a:p>
            <a:fld id="{9005EA9C-0923-47CB-86A6-6BE86EBF36ED}" type="slidenum">
              <a:rPr lang="zh-TW" altLang="en-US" smtClean="0"/>
              <a:t>5</a:t>
            </a:fld>
            <a:endParaRPr lang="zh-TW" altLang="en-US" dirty="0"/>
          </a:p>
        </p:txBody>
      </p:sp>
    </p:spTree>
    <p:extLst>
      <p:ext uri="{BB962C8B-B14F-4D97-AF65-F5344CB8AC3E}">
        <p14:creationId xmlns:p14="http://schemas.microsoft.com/office/powerpoint/2010/main" val="16929415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46685" y="1402201"/>
                <a:ext cx="12964007" cy="5281934"/>
              </a:xfrm>
            </p:spPr>
            <p:txBody>
              <a:bodyPr>
                <a:normAutofit/>
              </a:bodyPr>
              <a:lstStyle/>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𝐸𝑞𝑢𝑖𝑡𝑦</m:t>
                      </m:r>
                    </m:oMath>
                  </m:oMathPara>
                </a14:m>
                <a:endParaRPr lang="en-US" altLang="zh-TW" sz="1800" b="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m:t>
                      </m:r>
                      <m:acc>
                        <m:accPr>
                          <m:chr m:val="̃"/>
                          <m:ctrlPr>
                            <a:rPr lang="en-US" altLang="zh-TW" sz="1800" b="0" i="1" smtClean="0">
                              <a:latin typeface="Cambria Math" panose="02040503050406030204" pitchFamily="18" charset="0"/>
                            </a:rPr>
                          </m:ctrlPr>
                        </m:accPr>
                        <m:e>
                          <m:r>
                            <a:rPr lang="en-US" altLang="zh-TW" sz="1800" b="0" i="1" smtClean="0">
                              <a:latin typeface="Cambria Math" panose="02040503050406030204" pitchFamily="18" charset="0"/>
                            </a:rPr>
                            <m:t>𝐸</m:t>
                          </m:r>
                        </m:e>
                      </m:acc>
                      <m:r>
                        <a:rPr lang="en-US" altLang="zh-TW" sz="1800" b="0" i="1" smtClean="0">
                          <a:latin typeface="Cambria Math" panose="02040503050406030204" pitchFamily="18" charset="0"/>
                        </a:rPr>
                        <m:t>{</m:t>
                      </m:r>
                      <m:r>
                        <a:rPr lang="zh-TW" altLang="en-US" sz="1800" i="1">
                          <a:latin typeface="Cambria Math" panose="02040503050406030204" pitchFamily="18" charset="0"/>
                        </a:rPr>
                        <m:t> </m:t>
                      </m:r>
                      <m:r>
                        <a:rPr lang="en-US" altLang="zh-TW" sz="1800" b="0" i="1" smtClean="0">
                          <a:latin typeface="Cambria Math" panose="02040503050406030204" pitchFamily="18" charset="0"/>
                        </a:rPr>
                        <m:t>[</m:t>
                      </m:r>
                      <m:r>
                        <a:rPr lang="zh-TW" altLang="en-US" sz="1800" i="1">
                          <a:latin typeface="Cambria Math" panose="02040503050406030204" pitchFamily="18" charset="0"/>
                        </a:rPr>
                        <m:t> </m:t>
                      </m:r>
                      <m:r>
                        <a:rPr lang="en-US" altLang="zh-TW" sz="1800" b="0" i="1" smtClean="0">
                          <a:latin typeface="Cambria Math" panose="02040503050406030204" pitchFamily="18" charset="0"/>
                        </a:rPr>
                        <m:t>𝑉</m:t>
                      </m:r>
                      <m:d>
                        <m:dPr>
                          <m:ctrlPr>
                            <a:rPr lang="en-US" altLang="zh-TW" sz="1800" b="0" i="1" smtClean="0">
                              <a:latin typeface="Cambria Math" panose="02040503050406030204" pitchFamily="18" charset="0"/>
                            </a:rPr>
                          </m:ctrlPr>
                        </m:dPr>
                        <m:e>
                          <m:r>
                            <a:rPr lang="en-US" altLang="zh-TW" sz="1800" b="0" i="1" smtClean="0">
                              <a:latin typeface="Cambria Math" panose="02040503050406030204" pitchFamily="18" charset="0"/>
                            </a:rPr>
                            <m:t>𝑇</m:t>
                          </m:r>
                        </m:e>
                      </m:d>
                      <m:r>
                        <a:rPr lang="en-US" altLang="zh-TW" sz="1800" b="0" i="1" smtClean="0">
                          <a:latin typeface="Cambria Math" panose="02040503050406030204" pitchFamily="18" charset="0"/>
                        </a:rPr>
                        <m:t>−(</m:t>
                      </m:r>
                      <m:sSub>
                        <m:sSubPr>
                          <m:ctrlPr>
                            <a:rPr lang="en-US" altLang="zh-TW" sz="1800" b="0" i="1" smtClean="0">
                              <a:latin typeface="Cambria Math" panose="02040503050406030204" pitchFamily="18" charset="0"/>
                            </a:rPr>
                          </m:ctrlPr>
                        </m:sSubPr>
                        <m:e>
                          <m:r>
                            <a:rPr lang="en-US" altLang="zh-TW" sz="1800" b="0" i="1" smtClean="0">
                              <a:latin typeface="Cambria Math" panose="02040503050406030204" pitchFamily="18" charset="0"/>
                            </a:rPr>
                            <m:t>𝐷</m:t>
                          </m:r>
                        </m:e>
                        <m:sub>
                          <m:r>
                            <a:rPr lang="en-US" altLang="zh-TW" sz="1800" b="0" i="1" smtClean="0">
                              <a:latin typeface="Cambria Math" panose="02040503050406030204" pitchFamily="18" charset="0"/>
                            </a:rPr>
                            <m:t>1</m:t>
                          </m:r>
                        </m:sub>
                      </m:sSub>
                      <m:r>
                        <a:rPr lang="en-US" altLang="zh-TW" sz="1800" b="0" i="1" smtClean="0">
                          <a:latin typeface="Cambria Math" panose="02040503050406030204" pitchFamily="18" charset="0"/>
                        </a:rPr>
                        <m:t>+</m:t>
                      </m:r>
                      <m:sSub>
                        <m:sSubPr>
                          <m:ctrlPr>
                            <a:rPr lang="en-US" altLang="zh-TW" sz="1800" b="0" i="1" smtClean="0">
                              <a:latin typeface="Cambria Math" panose="02040503050406030204" pitchFamily="18" charset="0"/>
                            </a:rPr>
                          </m:ctrlPr>
                        </m:sSubPr>
                        <m:e>
                          <m:d>
                            <m:dPr>
                              <m:ctrlPr>
                                <a:rPr lang="en-US" altLang="zh-TW" sz="1800" b="0" i="1" smtClean="0">
                                  <a:latin typeface="Cambria Math" panose="02040503050406030204" pitchFamily="18" charset="0"/>
                                </a:rPr>
                              </m:ctrlPr>
                            </m:dPr>
                            <m:e>
                              <m:r>
                                <a:rPr lang="en-US" altLang="zh-TW" sz="1800" b="0" i="1" smtClean="0">
                                  <a:latin typeface="Cambria Math" panose="02040503050406030204" pitchFamily="18" charset="0"/>
                                </a:rPr>
                                <m:t>1−</m:t>
                              </m:r>
                              <m:r>
                                <a:rPr lang="en-US" altLang="zh-TW" sz="1800" b="0" i="1" smtClean="0">
                                  <a:latin typeface="Cambria Math" panose="02040503050406030204" pitchFamily="18" charset="0"/>
                                </a:rPr>
                                <m:t>𝑡𝑎𝑥</m:t>
                              </m:r>
                            </m:e>
                          </m:d>
                          <m:r>
                            <a:rPr lang="en-US" altLang="zh-TW" sz="1800" b="0" i="1" smtClean="0">
                              <a:latin typeface="Cambria Math" panose="02040503050406030204" pitchFamily="18" charset="0"/>
                            </a:rPr>
                            <m:t>𝐶</m:t>
                          </m:r>
                        </m:e>
                        <m:sub>
                          <m:r>
                            <a:rPr lang="en-US" altLang="zh-TW" sz="1800" b="0" i="1" smtClean="0">
                              <a:latin typeface="Cambria Math" panose="02040503050406030204" pitchFamily="18" charset="0"/>
                            </a:rPr>
                            <m:t>1</m:t>
                          </m:r>
                        </m:sub>
                      </m:sSub>
                      <m:sSub>
                        <m:sSubPr>
                          <m:ctrlPr>
                            <a:rPr lang="en-US" altLang="zh-TW" sz="1800" b="0" i="1" smtClean="0">
                              <a:latin typeface="Cambria Math" panose="02040503050406030204" pitchFamily="18" charset="0"/>
                            </a:rPr>
                          </m:ctrlPr>
                        </m:sSubPr>
                        <m:e>
                          <m:r>
                            <a:rPr lang="en-US" altLang="zh-TW" sz="1800" b="0" i="1" smtClean="0">
                              <a:latin typeface="Cambria Math" panose="02040503050406030204" pitchFamily="18" charset="0"/>
                            </a:rPr>
                            <m:t>𝐷</m:t>
                          </m:r>
                        </m:e>
                        <m:sub>
                          <m:r>
                            <a:rPr lang="en-US" altLang="zh-TW" sz="1800" b="0" i="1" smtClean="0">
                              <a:latin typeface="Cambria Math" panose="02040503050406030204" pitchFamily="18" charset="0"/>
                            </a:rPr>
                            <m:t>1</m:t>
                          </m:r>
                        </m:sub>
                      </m:sSub>
                      <m:r>
                        <a:rPr lang="en-US" altLang="zh-TW" sz="1800" b="0" i="1" smtClean="0">
                          <a:latin typeface="Cambria Math" panose="02040503050406030204" pitchFamily="18" charset="0"/>
                        </a:rPr>
                        <m:t>𝑇</m:t>
                      </m:r>
                      <m:r>
                        <a:rPr lang="en-US" altLang="zh-TW" sz="1800" b="0" i="1" smtClean="0">
                          <a:latin typeface="Cambria Math" panose="02040503050406030204" pitchFamily="18" charset="0"/>
                        </a:rPr>
                        <m:t>)−(</m:t>
                      </m:r>
                      <m:sSub>
                        <m:sSubPr>
                          <m:ctrlPr>
                            <a:rPr lang="en-US" altLang="zh-TW" sz="1800" b="0" i="1" smtClean="0">
                              <a:latin typeface="Cambria Math" panose="02040503050406030204" pitchFamily="18" charset="0"/>
                            </a:rPr>
                          </m:ctrlPr>
                        </m:sSubPr>
                        <m:e>
                          <m:r>
                            <a:rPr lang="en-US" altLang="zh-TW" sz="1800" b="0" i="1" smtClean="0">
                              <a:latin typeface="Cambria Math" panose="02040503050406030204" pitchFamily="18" charset="0"/>
                            </a:rPr>
                            <m:t>𝐷</m:t>
                          </m:r>
                        </m:e>
                        <m:sub>
                          <m:r>
                            <a:rPr lang="en-US" altLang="zh-TW" sz="1800" b="0" i="1" smtClean="0">
                              <a:latin typeface="Cambria Math" panose="02040503050406030204" pitchFamily="18" charset="0"/>
                            </a:rPr>
                            <m:t>2</m:t>
                          </m:r>
                        </m:sub>
                      </m:sSub>
                      <m:r>
                        <a:rPr lang="en-US" altLang="zh-TW" sz="1800" b="0" i="1" smtClean="0">
                          <a:latin typeface="Cambria Math" panose="02040503050406030204" pitchFamily="18" charset="0"/>
                        </a:rPr>
                        <m:t>+</m:t>
                      </m:r>
                      <m:sSub>
                        <m:sSubPr>
                          <m:ctrlPr>
                            <a:rPr lang="en-US" altLang="zh-TW" sz="1800" b="0" i="1" smtClean="0">
                              <a:latin typeface="Cambria Math" panose="02040503050406030204" pitchFamily="18" charset="0"/>
                            </a:rPr>
                          </m:ctrlPr>
                        </m:sSubPr>
                        <m:e>
                          <m:d>
                            <m:dPr>
                              <m:ctrlPr>
                                <a:rPr lang="en-US" altLang="zh-TW" sz="1800" b="0" i="1" smtClean="0">
                                  <a:latin typeface="Cambria Math" panose="02040503050406030204" pitchFamily="18" charset="0"/>
                                </a:rPr>
                              </m:ctrlPr>
                            </m:dPr>
                            <m:e>
                              <m:r>
                                <a:rPr lang="en-US" altLang="zh-TW" sz="1800" b="0" i="1" smtClean="0">
                                  <a:latin typeface="Cambria Math" panose="02040503050406030204" pitchFamily="18" charset="0"/>
                                </a:rPr>
                                <m:t>1−</m:t>
                              </m:r>
                              <m:r>
                                <a:rPr lang="en-US" altLang="zh-TW" sz="1800" b="0" i="1" smtClean="0">
                                  <a:latin typeface="Cambria Math" panose="02040503050406030204" pitchFamily="18" charset="0"/>
                                </a:rPr>
                                <m:t>𝑡𝑎𝑥</m:t>
                              </m:r>
                            </m:e>
                          </m:d>
                          <m:r>
                            <a:rPr lang="en-US" altLang="zh-TW" sz="1800" b="0" i="1" smtClean="0">
                              <a:latin typeface="Cambria Math" panose="02040503050406030204" pitchFamily="18" charset="0"/>
                            </a:rPr>
                            <m:t>𝐶</m:t>
                          </m:r>
                        </m:e>
                        <m:sub>
                          <m:r>
                            <a:rPr lang="en-US" altLang="zh-TW" sz="1800" b="0" i="1" smtClean="0">
                              <a:latin typeface="Cambria Math" panose="02040503050406030204" pitchFamily="18" charset="0"/>
                            </a:rPr>
                            <m:t>2</m:t>
                          </m:r>
                        </m:sub>
                      </m:sSub>
                      <m:sSub>
                        <m:sSubPr>
                          <m:ctrlPr>
                            <a:rPr lang="en-US" altLang="zh-TW" sz="1800" b="0" i="1" smtClean="0">
                              <a:latin typeface="Cambria Math" panose="02040503050406030204" pitchFamily="18" charset="0"/>
                            </a:rPr>
                          </m:ctrlPr>
                        </m:sSubPr>
                        <m:e>
                          <m:r>
                            <a:rPr lang="en-US" altLang="zh-TW" sz="1800" b="0" i="1" smtClean="0">
                              <a:latin typeface="Cambria Math" panose="02040503050406030204" pitchFamily="18" charset="0"/>
                            </a:rPr>
                            <m:t>𝐷</m:t>
                          </m:r>
                        </m:e>
                        <m:sub>
                          <m:r>
                            <a:rPr lang="en-US" altLang="zh-TW" sz="1800" b="0" i="1" smtClean="0">
                              <a:latin typeface="Cambria Math" panose="02040503050406030204" pitchFamily="18" charset="0"/>
                            </a:rPr>
                            <m:t>2</m:t>
                          </m:r>
                        </m:sub>
                      </m:sSub>
                      <m:r>
                        <a:rPr lang="en-US" altLang="zh-TW" sz="1800" b="0" i="1" smtClean="0">
                          <a:latin typeface="Cambria Math" panose="02040503050406030204" pitchFamily="18" charset="0"/>
                        </a:rPr>
                        <m:t>𝑇</m:t>
                      </m:r>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𝐺</m:t>
                      </m:r>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𝑇</m:t>
                      </m:r>
                      <m:r>
                        <a:rPr lang="en-US" altLang="zh-TW" sz="1800" b="0" i="1" smtClean="0">
                          <a:latin typeface="Cambria Math" panose="02040503050406030204" pitchFamily="18" charset="0"/>
                        </a:rPr>
                        <m:t>)  ]∙</m:t>
                      </m:r>
                      <m:sSup>
                        <m:sSupPr>
                          <m:ctrlPr>
                            <a:rPr lang="en-US" altLang="zh-TW" sz="1800" b="0" i="1" smtClean="0">
                              <a:latin typeface="Cambria Math" panose="02040503050406030204" pitchFamily="18" charset="0"/>
                            </a:rPr>
                          </m:ctrlPr>
                        </m:sSupPr>
                        <m:e>
                          <m:r>
                            <a:rPr lang="en-US" altLang="zh-TW" sz="1800" b="0" i="1" smtClean="0">
                              <a:latin typeface="Cambria Math" panose="02040503050406030204" pitchFamily="18" charset="0"/>
                            </a:rPr>
                            <m:t>𝑒</m:t>
                          </m:r>
                        </m:e>
                        <m:sup>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𝑟𝑇</m:t>
                          </m:r>
                        </m:sup>
                      </m:sSup>
                      <m:r>
                        <a:rPr lang="en-US" altLang="zh-TW" sz="1800" b="0" i="1" smtClean="0">
                          <a:latin typeface="Cambria Math" panose="02040503050406030204" pitchFamily="18" charset="0"/>
                          <a:ea typeface="Cambria Math" panose="02040503050406030204" pitchFamily="18" charset="0"/>
                        </a:rPr>
                        <m:t>∙</m:t>
                      </m:r>
                      <m:sSub>
                        <m:sSubPr>
                          <m:ctrlPr>
                            <a:rPr lang="en-US" altLang="zh-TW" sz="1800" b="0" i="1" smtClean="0">
                              <a:latin typeface="Cambria Math" panose="02040503050406030204" pitchFamily="18" charset="0"/>
                              <a:ea typeface="Cambria Math" panose="02040503050406030204" pitchFamily="18" charset="0"/>
                            </a:rPr>
                          </m:ctrlPr>
                        </m:sSubPr>
                        <m:e>
                          <m:r>
                            <a:rPr lang="en-US" altLang="zh-TW" sz="1800" b="0" i="1" smtClean="0">
                              <a:latin typeface="Cambria Math" panose="02040503050406030204" pitchFamily="18" charset="0"/>
                              <a:ea typeface="Cambria Math" panose="02040503050406030204" pitchFamily="18" charset="0"/>
                            </a:rPr>
                            <m:t>𝐼</m:t>
                          </m:r>
                        </m:e>
                        <m:sub>
                          <m:r>
                            <a:rPr lang="en-US" altLang="zh-TW" sz="1800" b="0" i="1" smtClean="0">
                              <a:latin typeface="Cambria Math" panose="02040503050406030204" pitchFamily="18" charset="0"/>
                              <a:ea typeface="Cambria Math" panose="02040503050406030204" pitchFamily="18" charset="0"/>
                            </a:rPr>
                            <m:t>{</m:t>
                          </m:r>
                          <m:r>
                            <a:rPr lang="zh-TW" altLang="en-US" sz="1800" i="1" smtClean="0">
                              <a:latin typeface="Cambria Math" panose="02040503050406030204" pitchFamily="18" charset="0"/>
                              <a:ea typeface="Cambria Math" panose="02040503050406030204" pitchFamily="18" charset="0"/>
                            </a:rPr>
                            <m:t>存活 未履約</m:t>
                          </m:r>
                          <m:r>
                            <a:rPr lang="en-US" altLang="zh-TW" sz="1800" i="1" smtClean="0">
                              <a:latin typeface="Cambria Math" panose="02040503050406030204" pitchFamily="18" charset="0"/>
                              <a:ea typeface="Cambria Math" panose="02040503050406030204" pitchFamily="18" charset="0"/>
                            </a:rPr>
                            <m:t>}</m:t>
                          </m:r>
                        </m:sub>
                      </m:sSub>
                      <m:r>
                        <a:rPr lang="en-US" altLang="zh-TW" sz="1800" i="1">
                          <a:latin typeface="Cambria Math" panose="02040503050406030204" pitchFamily="18" charset="0"/>
                          <a:ea typeface="Cambria Math" panose="02040503050406030204" pitchFamily="18" charset="0"/>
                        </a:rPr>
                        <m:t>}</m:t>
                      </m:r>
                    </m:oMath>
                  </m:oMathPara>
                </a14:m>
                <a:endParaRPr lang="en-US" altLang="zh-TW" sz="1800" b="0" i="1"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m:t>
                      </m:r>
                      <m:acc>
                        <m:accPr>
                          <m:chr m:val="̃"/>
                          <m:ctrlPr>
                            <a:rPr lang="en-US" altLang="zh-TW" sz="1800" b="0" i="1" smtClean="0">
                              <a:latin typeface="Cambria Math" panose="02040503050406030204" pitchFamily="18" charset="0"/>
                            </a:rPr>
                          </m:ctrlPr>
                        </m:accPr>
                        <m:e>
                          <m:r>
                            <a:rPr lang="en-US" altLang="zh-TW" sz="1800" b="0" i="1" smtClean="0">
                              <a:latin typeface="Cambria Math" panose="02040503050406030204" pitchFamily="18" charset="0"/>
                            </a:rPr>
                            <m:t>𝐸</m:t>
                          </m:r>
                        </m:e>
                      </m:acc>
                      <m:r>
                        <a:rPr lang="en-US" altLang="zh-TW" sz="1800" b="0" i="1" smtClean="0">
                          <a:latin typeface="Cambria Math" panose="02040503050406030204" pitchFamily="18" charset="0"/>
                        </a:rPr>
                        <m:t>{</m:t>
                      </m:r>
                      <m:r>
                        <a:rPr lang="zh-TW" altLang="en-US" sz="1800" i="1">
                          <a:latin typeface="Cambria Math" panose="02040503050406030204" pitchFamily="18" charset="0"/>
                        </a:rPr>
                        <m:t> </m:t>
                      </m:r>
                      <m:r>
                        <a:rPr lang="en-US" altLang="zh-TW" sz="1800" b="0" i="1" smtClean="0">
                          <a:latin typeface="Cambria Math" panose="02040503050406030204" pitchFamily="18" charset="0"/>
                        </a:rPr>
                        <m:t>[</m:t>
                      </m:r>
                      <m:r>
                        <a:rPr lang="zh-TW" altLang="en-US" sz="1800" i="1">
                          <a:latin typeface="Cambria Math" panose="02040503050406030204" pitchFamily="18" charset="0"/>
                        </a:rPr>
                        <m:t> </m:t>
                      </m:r>
                      <m:r>
                        <a:rPr lang="en-US" altLang="zh-TW" sz="1800" b="0" i="1" smtClean="0">
                          <a:latin typeface="Cambria Math" panose="02040503050406030204" pitchFamily="18" charset="0"/>
                        </a:rPr>
                        <m:t>𝑉</m:t>
                      </m:r>
                      <m:d>
                        <m:dPr>
                          <m:ctrlPr>
                            <a:rPr lang="en-US" altLang="zh-TW" sz="1800" b="0" i="1" smtClean="0">
                              <a:latin typeface="Cambria Math" panose="02040503050406030204" pitchFamily="18" charset="0"/>
                            </a:rPr>
                          </m:ctrlPr>
                        </m:dPr>
                        <m:e>
                          <m:r>
                            <a:rPr lang="en-US" altLang="zh-TW" sz="1800" b="0" i="1" smtClean="0">
                              <a:latin typeface="Cambria Math" panose="02040503050406030204" pitchFamily="18" charset="0"/>
                            </a:rPr>
                            <m:t>𝑇</m:t>
                          </m:r>
                        </m:e>
                      </m:d>
                      <m:r>
                        <a:rPr lang="en-US" altLang="zh-TW" sz="1800" i="1">
                          <a:latin typeface="Cambria Math" panose="02040503050406030204" pitchFamily="18" charset="0"/>
                        </a:rPr>
                        <m:t>+</m:t>
                      </m:r>
                      <m:r>
                        <a:rPr lang="en-US" altLang="zh-TW" sz="1800" b="0" i="1" smtClean="0">
                          <a:latin typeface="Cambria Math" panose="02040503050406030204" pitchFamily="18" charset="0"/>
                        </a:rPr>
                        <m:t>𝑚</m:t>
                      </m:r>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𝐺</m:t>
                      </m:r>
                      <m:d>
                        <m:dPr>
                          <m:ctrlPr>
                            <a:rPr lang="en-US" altLang="zh-TW" sz="1800" b="0" i="1" smtClean="0">
                              <a:latin typeface="Cambria Math" panose="02040503050406030204" pitchFamily="18" charset="0"/>
                            </a:rPr>
                          </m:ctrlPr>
                        </m:dPr>
                        <m:e>
                          <m:r>
                            <a:rPr lang="en-US" altLang="zh-TW" sz="1800" b="0" i="1" smtClean="0">
                              <a:latin typeface="Cambria Math" panose="02040503050406030204" pitchFamily="18" charset="0"/>
                            </a:rPr>
                            <m:t>𝑇</m:t>
                          </m:r>
                        </m:e>
                      </m:d>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𝐾</m:t>
                      </m:r>
                      <m:r>
                        <a:rPr lang="en-US" altLang="zh-TW" sz="1800" b="0" i="1" smtClean="0">
                          <a:latin typeface="Cambria Math" panose="02040503050406030204" pitchFamily="18" charset="0"/>
                        </a:rPr>
                        <m:t>)−(</m:t>
                      </m:r>
                      <m:sSub>
                        <m:sSubPr>
                          <m:ctrlPr>
                            <a:rPr lang="en-US" altLang="zh-TW" sz="1800" b="0" i="1" smtClean="0">
                              <a:latin typeface="Cambria Math" panose="02040503050406030204" pitchFamily="18" charset="0"/>
                            </a:rPr>
                          </m:ctrlPr>
                        </m:sSubPr>
                        <m:e>
                          <m:r>
                            <a:rPr lang="en-US" altLang="zh-TW" sz="1800" b="0" i="1" smtClean="0">
                              <a:latin typeface="Cambria Math" panose="02040503050406030204" pitchFamily="18" charset="0"/>
                            </a:rPr>
                            <m:t>𝐷</m:t>
                          </m:r>
                        </m:e>
                        <m:sub>
                          <m:r>
                            <a:rPr lang="en-US" altLang="zh-TW" sz="1800" b="0" i="1" smtClean="0">
                              <a:latin typeface="Cambria Math" panose="02040503050406030204" pitchFamily="18" charset="0"/>
                            </a:rPr>
                            <m:t>1</m:t>
                          </m:r>
                        </m:sub>
                      </m:sSub>
                      <m:r>
                        <a:rPr lang="en-US" altLang="zh-TW" sz="1800" b="0" i="1" smtClean="0">
                          <a:latin typeface="Cambria Math" panose="02040503050406030204" pitchFamily="18" charset="0"/>
                        </a:rPr>
                        <m:t>+</m:t>
                      </m:r>
                      <m:sSub>
                        <m:sSubPr>
                          <m:ctrlPr>
                            <a:rPr lang="en-US" altLang="zh-TW" sz="1800" b="0" i="1" smtClean="0">
                              <a:latin typeface="Cambria Math" panose="02040503050406030204" pitchFamily="18" charset="0"/>
                            </a:rPr>
                          </m:ctrlPr>
                        </m:sSubPr>
                        <m:e>
                          <m:d>
                            <m:dPr>
                              <m:ctrlPr>
                                <a:rPr lang="en-US" altLang="zh-TW" sz="1800" b="0" i="1" smtClean="0">
                                  <a:latin typeface="Cambria Math" panose="02040503050406030204" pitchFamily="18" charset="0"/>
                                </a:rPr>
                              </m:ctrlPr>
                            </m:dPr>
                            <m:e>
                              <m:r>
                                <a:rPr lang="en-US" altLang="zh-TW" sz="1800" b="0" i="1" smtClean="0">
                                  <a:latin typeface="Cambria Math" panose="02040503050406030204" pitchFamily="18" charset="0"/>
                                </a:rPr>
                                <m:t>1−</m:t>
                              </m:r>
                              <m:r>
                                <a:rPr lang="en-US" altLang="zh-TW" sz="1800" b="0" i="1" smtClean="0">
                                  <a:latin typeface="Cambria Math" panose="02040503050406030204" pitchFamily="18" charset="0"/>
                                </a:rPr>
                                <m:t>𝑡𝑎𝑥</m:t>
                              </m:r>
                            </m:e>
                          </m:d>
                          <m:r>
                            <a:rPr lang="en-US" altLang="zh-TW" sz="1800" b="0" i="1" smtClean="0">
                              <a:latin typeface="Cambria Math" panose="02040503050406030204" pitchFamily="18" charset="0"/>
                            </a:rPr>
                            <m:t>𝐶</m:t>
                          </m:r>
                        </m:e>
                        <m:sub>
                          <m:r>
                            <a:rPr lang="en-US" altLang="zh-TW" sz="1800" b="0" i="1" smtClean="0">
                              <a:latin typeface="Cambria Math" panose="02040503050406030204" pitchFamily="18" charset="0"/>
                            </a:rPr>
                            <m:t>1</m:t>
                          </m:r>
                        </m:sub>
                      </m:sSub>
                      <m:sSub>
                        <m:sSubPr>
                          <m:ctrlPr>
                            <a:rPr lang="en-US" altLang="zh-TW" sz="1800" b="0" i="1" smtClean="0">
                              <a:latin typeface="Cambria Math" panose="02040503050406030204" pitchFamily="18" charset="0"/>
                            </a:rPr>
                          </m:ctrlPr>
                        </m:sSubPr>
                        <m:e>
                          <m:r>
                            <a:rPr lang="en-US" altLang="zh-TW" sz="1800" b="0" i="1" smtClean="0">
                              <a:latin typeface="Cambria Math" panose="02040503050406030204" pitchFamily="18" charset="0"/>
                            </a:rPr>
                            <m:t>𝐷</m:t>
                          </m:r>
                        </m:e>
                        <m:sub>
                          <m:r>
                            <a:rPr lang="en-US" altLang="zh-TW" sz="1800" b="0" i="1" smtClean="0">
                              <a:latin typeface="Cambria Math" panose="02040503050406030204" pitchFamily="18" charset="0"/>
                            </a:rPr>
                            <m:t>1</m:t>
                          </m:r>
                        </m:sub>
                      </m:sSub>
                      <m:r>
                        <a:rPr lang="en-US" altLang="zh-TW" sz="1800" b="0" i="1" smtClean="0">
                          <a:latin typeface="Cambria Math" panose="02040503050406030204" pitchFamily="18" charset="0"/>
                        </a:rPr>
                        <m:t>𝑇</m:t>
                      </m:r>
                      <m:r>
                        <a:rPr lang="en-US" altLang="zh-TW" sz="1800" b="0" i="1" smtClean="0">
                          <a:latin typeface="Cambria Math" panose="02040503050406030204" pitchFamily="18" charset="0"/>
                        </a:rPr>
                        <m:t>)−(</m:t>
                      </m:r>
                      <m:sSub>
                        <m:sSubPr>
                          <m:ctrlPr>
                            <a:rPr lang="en-US" altLang="zh-TW" sz="1800" b="0" i="1" smtClean="0">
                              <a:latin typeface="Cambria Math" panose="02040503050406030204" pitchFamily="18" charset="0"/>
                            </a:rPr>
                          </m:ctrlPr>
                        </m:sSubPr>
                        <m:e>
                          <m:r>
                            <a:rPr lang="en-US" altLang="zh-TW" sz="1800" b="0" i="1" smtClean="0">
                              <a:latin typeface="Cambria Math" panose="02040503050406030204" pitchFamily="18" charset="0"/>
                            </a:rPr>
                            <m:t>𝐷</m:t>
                          </m:r>
                        </m:e>
                        <m:sub>
                          <m:r>
                            <a:rPr lang="en-US" altLang="zh-TW" sz="1800" b="0" i="1" smtClean="0">
                              <a:latin typeface="Cambria Math" panose="02040503050406030204" pitchFamily="18" charset="0"/>
                            </a:rPr>
                            <m:t>2</m:t>
                          </m:r>
                        </m:sub>
                      </m:sSub>
                      <m:r>
                        <a:rPr lang="en-US" altLang="zh-TW" sz="1800" b="0" i="1" smtClean="0">
                          <a:latin typeface="Cambria Math" panose="02040503050406030204" pitchFamily="18" charset="0"/>
                        </a:rPr>
                        <m:t>+</m:t>
                      </m:r>
                      <m:sSub>
                        <m:sSubPr>
                          <m:ctrlPr>
                            <a:rPr lang="en-US" altLang="zh-TW" sz="1800" b="0" i="1" smtClean="0">
                              <a:latin typeface="Cambria Math" panose="02040503050406030204" pitchFamily="18" charset="0"/>
                            </a:rPr>
                          </m:ctrlPr>
                        </m:sSubPr>
                        <m:e>
                          <m:d>
                            <m:dPr>
                              <m:ctrlPr>
                                <a:rPr lang="en-US" altLang="zh-TW" sz="1800" b="0" i="1" smtClean="0">
                                  <a:latin typeface="Cambria Math" panose="02040503050406030204" pitchFamily="18" charset="0"/>
                                </a:rPr>
                              </m:ctrlPr>
                            </m:dPr>
                            <m:e>
                              <m:r>
                                <a:rPr lang="en-US" altLang="zh-TW" sz="1800" b="0" i="1" smtClean="0">
                                  <a:latin typeface="Cambria Math" panose="02040503050406030204" pitchFamily="18" charset="0"/>
                                </a:rPr>
                                <m:t>1−</m:t>
                              </m:r>
                              <m:r>
                                <a:rPr lang="en-US" altLang="zh-TW" sz="1800" b="0" i="1" smtClean="0">
                                  <a:latin typeface="Cambria Math" panose="02040503050406030204" pitchFamily="18" charset="0"/>
                                </a:rPr>
                                <m:t>𝑡𝑎𝑥</m:t>
                              </m:r>
                            </m:e>
                          </m:d>
                          <m:r>
                            <a:rPr lang="en-US" altLang="zh-TW" sz="1800" b="0" i="1" smtClean="0">
                              <a:latin typeface="Cambria Math" panose="02040503050406030204" pitchFamily="18" charset="0"/>
                            </a:rPr>
                            <m:t>𝐶</m:t>
                          </m:r>
                        </m:e>
                        <m:sub>
                          <m:r>
                            <a:rPr lang="en-US" altLang="zh-TW" sz="1800" b="0" i="1" smtClean="0">
                              <a:latin typeface="Cambria Math" panose="02040503050406030204" pitchFamily="18" charset="0"/>
                            </a:rPr>
                            <m:t>2</m:t>
                          </m:r>
                        </m:sub>
                      </m:sSub>
                      <m:sSub>
                        <m:sSubPr>
                          <m:ctrlPr>
                            <a:rPr lang="en-US" altLang="zh-TW" sz="1800" b="0" i="1" smtClean="0">
                              <a:latin typeface="Cambria Math" panose="02040503050406030204" pitchFamily="18" charset="0"/>
                            </a:rPr>
                          </m:ctrlPr>
                        </m:sSubPr>
                        <m:e>
                          <m:r>
                            <a:rPr lang="en-US" altLang="zh-TW" sz="1800" b="0" i="1" smtClean="0">
                              <a:latin typeface="Cambria Math" panose="02040503050406030204" pitchFamily="18" charset="0"/>
                            </a:rPr>
                            <m:t>𝐷</m:t>
                          </m:r>
                        </m:e>
                        <m:sub>
                          <m:r>
                            <a:rPr lang="en-US" altLang="zh-TW" sz="1800" b="0" i="1" smtClean="0">
                              <a:latin typeface="Cambria Math" panose="02040503050406030204" pitchFamily="18" charset="0"/>
                            </a:rPr>
                            <m:t>2</m:t>
                          </m:r>
                        </m:sub>
                      </m:sSub>
                      <m:r>
                        <a:rPr lang="en-US" altLang="zh-TW" sz="1800" b="0" i="1" smtClean="0">
                          <a:latin typeface="Cambria Math" panose="02040503050406030204" pitchFamily="18" charset="0"/>
                        </a:rPr>
                        <m:t>𝑇</m:t>
                      </m:r>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𝐺</m:t>
                      </m:r>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𝑇</m:t>
                      </m:r>
                      <m:r>
                        <a:rPr lang="en-US" altLang="zh-TW" sz="1800" b="0" i="1" smtClean="0">
                          <a:latin typeface="Cambria Math" panose="02040503050406030204" pitchFamily="18" charset="0"/>
                        </a:rPr>
                        <m:t>)  ]∙</m:t>
                      </m:r>
                      <m:sSup>
                        <m:sSupPr>
                          <m:ctrlPr>
                            <a:rPr lang="en-US" altLang="zh-TW" sz="1800" b="0" i="1" smtClean="0">
                              <a:latin typeface="Cambria Math" panose="02040503050406030204" pitchFamily="18" charset="0"/>
                            </a:rPr>
                          </m:ctrlPr>
                        </m:sSupPr>
                        <m:e>
                          <m:r>
                            <a:rPr lang="en-US" altLang="zh-TW" sz="1800" b="0" i="1" smtClean="0">
                              <a:latin typeface="Cambria Math" panose="02040503050406030204" pitchFamily="18" charset="0"/>
                            </a:rPr>
                            <m:t>𝑒</m:t>
                          </m:r>
                        </m:e>
                        <m:sup>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𝑟𝑇</m:t>
                          </m:r>
                        </m:sup>
                      </m:sSup>
                      <m:r>
                        <a:rPr lang="en-US" altLang="zh-TW" sz="1800" b="0" i="1" smtClean="0">
                          <a:latin typeface="Cambria Math" panose="02040503050406030204" pitchFamily="18" charset="0"/>
                          <a:ea typeface="Cambria Math" panose="02040503050406030204" pitchFamily="18" charset="0"/>
                        </a:rPr>
                        <m:t>∙</m:t>
                      </m:r>
                      <m:sSub>
                        <m:sSubPr>
                          <m:ctrlPr>
                            <a:rPr lang="en-US" altLang="zh-TW" sz="1800" b="0" i="1" smtClean="0">
                              <a:latin typeface="Cambria Math" panose="02040503050406030204" pitchFamily="18" charset="0"/>
                              <a:ea typeface="Cambria Math" panose="02040503050406030204" pitchFamily="18" charset="0"/>
                            </a:rPr>
                          </m:ctrlPr>
                        </m:sSubPr>
                        <m:e>
                          <m:r>
                            <a:rPr lang="en-US" altLang="zh-TW" sz="1800" b="0" i="1" smtClean="0">
                              <a:latin typeface="Cambria Math" panose="02040503050406030204" pitchFamily="18" charset="0"/>
                              <a:ea typeface="Cambria Math" panose="02040503050406030204" pitchFamily="18" charset="0"/>
                            </a:rPr>
                            <m:t>𝐼</m:t>
                          </m:r>
                        </m:e>
                        <m:sub>
                          <m:r>
                            <a:rPr lang="en-US" altLang="zh-TW" sz="1800" b="0" i="1" smtClean="0">
                              <a:latin typeface="Cambria Math" panose="02040503050406030204" pitchFamily="18" charset="0"/>
                              <a:ea typeface="Cambria Math" panose="02040503050406030204" pitchFamily="18" charset="0"/>
                            </a:rPr>
                            <m:t>{</m:t>
                          </m:r>
                          <m:r>
                            <a:rPr lang="zh-TW" altLang="en-US" sz="1800" i="1" smtClean="0">
                              <a:latin typeface="Cambria Math" panose="02040503050406030204" pitchFamily="18" charset="0"/>
                              <a:ea typeface="Cambria Math" panose="02040503050406030204" pitchFamily="18" charset="0"/>
                            </a:rPr>
                            <m:t>存活 </m:t>
                          </m:r>
                          <m:r>
                            <a:rPr lang="en-US" altLang="zh-TW" sz="1800" b="0" i="1" smtClean="0">
                              <a:latin typeface="Cambria Math" panose="02040503050406030204" pitchFamily="18" charset="0"/>
                              <a:ea typeface="Cambria Math" panose="02040503050406030204" pitchFamily="18" charset="0"/>
                            </a:rPr>
                            <m:t>𝑜𝑝𝑡𝑖𝑜𝑛</m:t>
                          </m:r>
                          <m:r>
                            <a:rPr lang="zh-TW" altLang="en-US" sz="1800" i="1" smtClean="0">
                              <a:latin typeface="Cambria Math" panose="02040503050406030204" pitchFamily="18" charset="0"/>
                              <a:ea typeface="Cambria Math" panose="02040503050406030204" pitchFamily="18" charset="0"/>
                            </a:rPr>
                            <m:t>履約</m:t>
                          </m:r>
                          <m:r>
                            <a:rPr lang="en-US" altLang="zh-TW" sz="1800" i="1" smtClean="0">
                              <a:latin typeface="Cambria Math" panose="02040503050406030204" pitchFamily="18" charset="0"/>
                              <a:ea typeface="Cambria Math" panose="02040503050406030204" pitchFamily="18" charset="0"/>
                            </a:rPr>
                            <m:t>}</m:t>
                          </m:r>
                        </m:sub>
                      </m:sSub>
                      <m:r>
                        <a:rPr lang="en-US" altLang="zh-TW" sz="1800" i="1">
                          <a:latin typeface="Cambria Math" panose="02040503050406030204" pitchFamily="18" charset="0"/>
                          <a:ea typeface="Cambria Math" panose="02040503050406030204" pitchFamily="18" charset="0"/>
                        </a:rPr>
                        <m:t>}</m:t>
                      </m:r>
                    </m:oMath>
                  </m:oMathPara>
                </a14:m>
                <a:endParaRPr lang="en-US" altLang="zh-TW" sz="1800" i="1" dirty="0" smtClean="0"/>
              </a:p>
              <a:p>
                <a:pPr marL="0" indent="0">
                  <a:lnSpc>
                    <a:spcPct val="150000"/>
                  </a:lnSpc>
                  <a:buNone/>
                </a:pPr>
                <a:endParaRPr lang="en-US" altLang="zh-TW" sz="1800" b="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𝑉</m:t>
                      </m:r>
                      <m:d>
                        <m:dPr>
                          <m:ctrlPr>
                            <a:rPr lang="en-US" altLang="zh-TW" sz="1800" b="0" i="1" smtClean="0">
                              <a:latin typeface="Cambria Math" panose="02040503050406030204" pitchFamily="18" charset="0"/>
                            </a:rPr>
                          </m:ctrlPr>
                        </m:dPr>
                        <m:e>
                          <m:r>
                            <a:rPr lang="en-US" altLang="zh-TW" sz="1800" b="0" i="1" smtClean="0">
                              <a:latin typeface="Cambria Math" panose="02040503050406030204" pitchFamily="18" charset="0"/>
                            </a:rPr>
                            <m:t>0</m:t>
                          </m:r>
                        </m:e>
                      </m:d>
                      <m:sSup>
                        <m:sSupPr>
                          <m:ctrlPr>
                            <a:rPr lang="en-US" altLang="zh-TW" sz="1800" i="1">
                              <a:latin typeface="Cambria Math" panose="02040503050406030204" pitchFamily="18" charset="0"/>
                            </a:rPr>
                          </m:ctrlPr>
                        </m:sSupPr>
                        <m:e>
                          <m:r>
                            <a:rPr lang="en-US" altLang="zh-TW"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存活 未履約</m:t>
                              </m:r>
                            </m:e>
                          </m:d>
                        </m:sub>
                      </m:sSub>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m:t>
                      </m:r>
                      <m:d>
                        <m:dPr>
                          <m:ctrlPr>
                            <a:rPr lang="en-US" altLang="zh-TW" sz="1800" b="0" i="1" smtClean="0">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e>
                              </m:d>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e>
                      </m:d>
                      <m:r>
                        <a:rPr lang="en-US" altLang="zh-TW" sz="1800" i="1">
                          <a:latin typeface="Cambria Math" panose="02040503050406030204" pitchFamily="18" charset="0"/>
                          <a:ea typeface="Cambria Math" panose="02040503050406030204" pitchFamily="18" charset="0"/>
                        </a:rPr>
                        <m:t>∙</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smtClean="0">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存活 未履約</m:t>
                              </m:r>
                            </m:e>
                          </m:d>
                        </m:sub>
                      </m:sSub>
                      <m:r>
                        <a:rPr lang="en-US" altLang="zh-TW" sz="1800" i="1">
                          <a:latin typeface="Cambria Math" panose="02040503050406030204" pitchFamily="18" charset="0"/>
                          <a:ea typeface="Cambria Math" panose="02040503050406030204" pitchFamily="18" charset="0"/>
                        </a:rPr>
                        <m:t>}</m:t>
                      </m:r>
                    </m:oMath>
                  </m:oMathPara>
                </a14:m>
                <a:endParaRPr lang="en-US" altLang="zh-TW" sz="1800" i="1" dirty="0" smtClean="0">
                  <a:latin typeface="Cambria Math" panose="02040503050406030204" pitchFamily="18" charset="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ea typeface="Cambria Math" panose="02040503050406030204" pitchFamily="18" charset="0"/>
                        </a:rPr>
                        <m:t>     −</m:t>
                      </m:r>
                      <m:d>
                        <m:dPr>
                          <m:ctrlPr>
                            <a:rPr lang="en-US" altLang="zh-TW" sz="1800" i="1">
                              <a:latin typeface="Cambria Math" panose="02040503050406030204" pitchFamily="18" charset="0"/>
                              <a:ea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e>
                              </m:d>
                              <m:r>
                                <a:rPr lang="en-US" altLang="zh-TW" sz="1800" i="1">
                                  <a:latin typeface="Cambria Math" panose="02040503050406030204" pitchFamily="18" charset="0"/>
                                </a:rPr>
                                <m:t>𝐶</m:t>
                              </m:r>
                            </m:e>
                            <m:sub>
                              <m:r>
                                <a:rPr lang="en-US" altLang="zh-TW" sz="1800" i="1">
                                  <a:latin typeface="Cambria Math" panose="02040503050406030204" pitchFamily="18" charset="0"/>
                                </a:rPr>
                                <m:t>2</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𝑇</m:t>
                          </m:r>
                        </m:e>
                      </m:d>
                      <m:r>
                        <a:rPr lang="en-US" altLang="zh-TW" sz="1800" b="0" i="1" smtClean="0">
                          <a:latin typeface="Cambria Math" panose="02040503050406030204" pitchFamily="18" charset="0"/>
                        </a:rPr>
                        <m:t>𝐺</m:t>
                      </m:r>
                      <m:r>
                        <a:rPr lang="en-US" altLang="zh-TW" sz="1800" b="0" i="1" smtClean="0">
                          <a:latin typeface="Cambria Math" panose="02040503050406030204" pitchFamily="18" charset="0"/>
                        </a:rPr>
                        <m:t>(0)∙</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b="0" i="1" smtClean="0">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b="0" i="1" smtClean="0">
                                      <a:latin typeface="Cambria Math" panose="02040503050406030204" pitchFamily="18" charset="0"/>
                                      <a:ea typeface="Cambria Math" panose="02040503050406030204" pitchFamily="18" charset="0"/>
                                    </a:rPr>
                                    <m:t>2</m:t>
                                  </m:r>
                                </m:sub>
                              </m:sSub>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𝑇</m:t>
                              </m:r>
                              <m:r>
                                <a:rPr lang="en-US" altLang="zh-TW" sz="1800" i="1">
                                  <a:latin typeface="Cambria Math" panose="02040503050406030204" pitchFamily="18" charset="0"/>
                                  <a:ea typeface="Cambria Math" panose="02040503050406030204" pitchFamily="18" charset="0"/>
                                </a:rPr>
                                <m:t>)</m:t>
                              </m:r>
                            </m:sup>
                          </m:sSup>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𝐼</m:t>
                          </m:r>
                        </m:e>
                        <m:sub>
                          <m:r>
                            <a:rPr lang="en-US" altLang="zh-TW" sz="1800" i="1">
                              <a:latin typeface="Cambria Math" panose="02040503050406030204" pitchFamily="18" charset="0"/>
                              <a:ea typeface="Cambria Math" panose="02040503050406030204" pitchFamily="18" charset="0"/>
                            </a:rPr>
                            <m:t>{</m:t>
                          </m:r>
                          <m:r>
                            <a:rPr lang="zh-TW" altLang="en-US" sz="1800" i="1">
                              <a:latin typeface="Cambria Math" panose="02040503050406030204" pitchFamily="18" charset="0"/>
                              <a:ea typeface="Cambria Math" panose="02040503050406030204" pitchFamily="18" charset="0"/>
                            </a:rPr>
                            <m:t>存活 未履約</m:t>
                          </m:r>
                          <m:r>
                            <a:rPr lang="en-US" altLang="zh-TW" sz="1800" i="1">
                              <a:latin typeface="Cambria Math" panose="02040503050406030204" pitchFamily="18" charset="0"/>
                              <a:ea typeface="Cambria Math" panose="02040503050406030204" pitchFamily="18" charset="0"/>
                            </a:rPr>
                            <m:t>}</m:t>
                          </m:r>
                        </m:sub>
                      </m:sSub>
                      <m:r>
                        <a:rPr lang="en-US" altLang="zh-TW" sz="1800" i="1">
                          <a:latin typeface="Cambria Math" panose="02040503050406030204" pitchFamily="18" charset="0"/>
                          <a:ea typeface="Cambria Math" panose="02040503050406030204" pitchFamily="18" charset="0"/>
                        </a:rPr>
                        <m:t>}</m:t>
                      </m:r>
                    </m:oMath>
                  </m:oMathPara>
                </a14:m>
                <a:endParaRPr lang="en-US" altLang="zh-TW" sz="1800" i="1" dirty="0" smtClean="0"/>
              </a:p>
              <a:p>
                <a:pPr marL="0" indent="0">
                  <a:lnSpc>
                    <a:spcPct val="150000"/>
                  </a:lnSpc>
                  <a:buNone/>
                </a:pPr>
                <a:r>
                  <a:rPr lang="en-US" altLang="zh-TW" sz="1800" i="1" dirty="0"/>
                  <a:t> </a:t>
                </a:r>
                <a:r>
                  <a:rPr lang="en-US" altLang="zh-TW" sz="1800" i="1" dirty="0" smtClean="0"/>
                  <a:t>   </a:t>
                </a:r>
                <a14:m>
                  <m:oMath xmlns:m="http://schemas.openxmlformats.org/officeDocument/2006/math">
                    <m:r>
                      <a:rPr lang="en-US" altLang="zh-TW" sz="1800" b="0" i="1" smtClean="0">
                        <a:latin typeface="Cambria Math" panose="02040503050406030204" pitchFamily="18" charset="0"/>
                      </a:rPr>
                      <m:t>+</m:t>
                    </m:r>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 </m:t>
                        </m:r>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存活 </m:t>
                            </m:r>
                            <m:r>
                              <a:rPr lang="en-US" altLang="zh-TW" sz="1800" i="1">
                                <a:latin typeface="Cambria Math" panose="02040503050406030204" pitchFamily="18" charset="0"/>
                                <a:ea typeface="Cambria Math" panose="02040503050406030204" pitchFamily="18" charset="0"/>
                              </a:rPr>
                              <m:t>𝑜𝑝𝑡𝑖𝑜𝑛</m:t>
                            </m:r>
                            <m:r>
                              <a:rPr lang="zh-TW" altLang="en-US" sz="1800" i="1">
                                <a:latin typeface="Cambria Math" panose="02040503050406030204" pitchFamily="18" charset="0"/>
                                <a:ea typeface="Cambria Math" panose="02040503050406030204" pitchFamily="18" charset="0"/>
                              </a:rPr>
                              <m:t>履約</m:t>
                            </m:r>
                          </m:e>
                        </m:d>
                      </m:sub>
                    </m:sSub>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𝑚𝐾</m:t>
                        </m:r>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e>
                                </m:d>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e>
                        </m:d>
                        <m:r>
                          <a:rPr lang="en-US" altLang="zh-TW" sz="1800" i="1">
                            <a:latin typeface="Cambria Math" panose="02040503050406030204" pitchFamily="18" charset="0"/>
                          </a:rPr>
                          <m:t> </m:t>
                        </m:r>
                      </m:e>
                    </m:d>
                    <m:r>
                      <a:rPr lang="en-US" altLang="zh-TW" sz="1800" i="1">
                        <a:latin typeface="Cambria Math" panose="02040503050406030204" pitchFamily="18" charset="0"/>
                        <a:ea typeface="Cambria Math" panose="02040503050406030204" pitchFamily="18" charset="0"/>
                      </a:rPr>
                      <m:t>∙</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smtClean="0">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存活 </m:t>
                            </m:r>
                            <m:r>
                              <a:rPr lang="en-US" altLang="zh-TW" sz="1800" i="1">
                                <a:latin typeface="Cambria Math" panose="02040503050406030204" pitchFamily="18" charset="0"/>
                                <a:ea typeface="Cambria Math" panose="02040503050406030204" pitchFamily="18" charset="0"/>
                              </a:rPr>
                              <m:t>𝑜𝑝𝑡𝑖𝑜𝑛</m:t>
                            </m:r>
                            <m:r>
                              <a:rPr lang="zh-TW" altLang="en-US" sz="1800" i="1">
                                <a:latin typeface="Cambria Math" panose="02040503050406030204" pitchFamily="18" charset="0"/>
                                <a:ea typeface="Cambria Math" panose="02040503050406030204" pitchFamily="18" charset="0"/>
                              </a:rPr>
                              <m:t>履約</m:t>
                            </m:r>
                          </m:e>
                        </m:d>
                      </m:sub>
                    </m:sSub>
                    <m:r>
                      <a:rPr lang="en-US" altLang="zh-TW" sz="1800" i="1">
                        <a:latin typeface="Cambria Math" panose="02040503050406030204" pitchFamily="18" charset="0"/>
                        <a:ea typeface="Cambria Math" panose="02040503050406030204" pitchFamily="18" charset="0"/>
                      </a:rPr>
                      <m:t>}</m:t>
                    </m:r>
                  </m:oMath>
                </a14:m>
                <a:endParaRPr lang="en-US" altLang="zh-TW" sz="1800" i="1" dirty="0">
                  <a:latin typeface="Cambria Math" panose="02040503050406030204" pitchFamily="18" charset="0"/>
                  <a:ea typeface="Cambria Math" panose="02040503050406030204" pitchFamily="18" charset="0"/>
                </a:endParaRPr>
              </a:p>
              <a:p>
                <a:pPr marL="0" indent="0">
                  <a:lnSpc>
                    <a:spcPct val="150000"/>
                  </a:lnSpc>
                  <a:buNone/>
                </a:pPr>
                <a14:m>
                  <m:oMath xmlns:m="http://schemas.openxmlformats.org/officeDocument/2006/math">
                    <m:r>
                      <a:rPr lang="en-US" altLang="zh-TW" sz="1800" i="1">
                        <a:latin typeface="Cambria Math" panose="02040503050406030204" pitchFamily="18" charset="0"/>
                        <a:ea typeface="Cambria Math" panose="02040503050406030204" pitchFamily="18" charset="0"/>
                      </a:rPr>
                      <m:t>    </m:t>
                    </m:r>
                    <m:r>
                      <a:rPr lang="en-US" altLang="zh-TW" sz="1800" b="0" i="1" smtClean="0">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ea typeface="Cambria Math" panose="02040503050406030204" pitchFamily="18" charset="0"/>
                      </a:rPr>
                      <m:t>𝑚𝐺</m:t>
                    </m:r>
                    <m:r>
                      <a:rPr lang="en-US" altLang="zh-TW" sz="1800" b="0" i="1" smtClean="0">
                        <a:latin typeface="Cambria Math" panose="02040503050406030204" pitchFamily="18" charset="0"/>
                        <a:ea typeface="Cambria Math" panose="02040503050406030204" pitchFamily="18" charset="0"/>
                      </a:rPr>
                      <m:t>(0)−</m:t>
                    </m:r>
                    <m:d>
                      <m:dPr>
                        <m:ctrlPr>
                          <a:rPr lang="en-US" altLang="zh-TW" sz="1800" i="1">
                            <a:latin typeface="Cambria Math" panose="02040503050406030204" pitchFamily="18" charset="0"/>
                            <a:ea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en-US" altLang="zh-TW" sz="1800" i="1">
                                    <a:latin typeface="Cambria Math" panose="02040503050406030204" pitchFamily="18" charset="0"/>
                                  </a:rPr>
                                  <m:t>𝑡𝑎𝑥</m:t>
                                </m:r>
                              </m:e>
                            </m:d>
                            <m:r>
                              <a:rPr lang="en-US" altLang="zh-TW" sz="1800" i="1">
                                <a:latin typeface="Cambria Math" panose="02040503050406030204" pitchFamily="18" charset="0"/>
                              </a:rPr>
                              <m:t>𝐶</m:t>
                            </m:r>
                          </m:e>
                          <m:sub>
                            <m:r>
                              <a:rPr lang="en-US" altLang="zh-TW" sz="1800" i="1">
                                <a:latin typeface="Cambria Math" panose="02040503050406030204" pitchFamily="18" charset="0"/>
                              </a:rPr>
                              <m:t>2</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𝑇</m:t>
                        </m:r>
                      </m:e>
                    </m:d>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b="0" i="1" smtClean="0">
                        <a:latin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𝑇</m:t>
                            </m:r>
                            <m:r>
                              <a:rPr lang="en-US" altLang="zh-TW" sz="1800" i="1">
                                <a:latin typeface="Cambria Math" panose="02040503050406030204" pitchFamily="18" charset="0"/>
                                <a:ea typeface="Cambria Math" panose="02040503050406030204" pitchFamily="18" charset="0"/>
                              </a:rPr>
                              <m:t>)</m:t>
                            </m:r>
                          </m:sup>
                        </m:sSup>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𝐼</m:t>
                        </m:r>
                      </m:e>
                      <m:sub>
                        <m:r>
                          <a:rPr lang="en-US" altLang="zh-TW" sz="1800" i="1">
                            <a:latin typeface="Cambria Math" panose="02040503050406030204" pitchFamily="18" charset="0"/>
                            <a:ea typeface="Cambria Math" panose="02040503050406030204" pitchFamily="18" charset="0"/>
                          </a:rPr>
                          <m:t>{</m:t>
                        </m:r>
                        <m:r>
                          <a:rPr lang="zh-TW" altLang="en-US" sz="1800" i="1">
                            <a:latin typeface="Cambria Math" panose="02040503050406030204" pitchFamily="18" charset="0"/>
                            <a:ea typeface="Cambria Math" panose="02040503050406030204" pitchFamily="18" charset="0"/>
                          </a:rPr>
                          <m:t>存活 </m:t>
                        </m:r>
                        <m:r>
                          <a:rPr lang="en-US" altLang="zh-TW" sz="1800" b="0" i="1" smtClean="0">
                            <a:latin typeface="Cambria Math" panose="02040503050406030204" pitchFamily="18" charset="0"/>
                            <a:ea typeface="Cambria Math" panose="02040503050406030204" pitchFamily="18" charset="0"/>
                          </a:rPr>
                          <m:t>𝑜𝑝𝑡𝑖𝑜𝑛</m:t>
                        </m:r>
                        <m:r>
                          <a:rPr lang="zh-TW" altLang="en-US" sz="1800" i="1">
                            <a:latin typeface="Cambria Math" panose="02040503050406030204" pitchFamily="18" charset="0"/>
                            <a:ea typeface="Cambria Math" panose="02040503050406030204" pitchFamily="18" charset="0"/>
                          </a:rPr>
                          <m:t>履約</m:t>
                        </m:r>
                        <m:r>
                          <a:rPr lang="en-US" altLang="zh-TW" sz="1800" i="1">
                            <a:latin typeface="Cambria Math" panose="02040503050406030204" pitchFamily="18" charset="0"/>
                            <a:ea typeface="Cambria Math" panose="02040503050406030204" pitchFamily="18" charset="0"/>
                          </a:rPr>
                          <m:t>}</m:t>
                        </m:r>
                      </m:sub>
                    </m:sSub>
                    <m:r>
                      <a:rPr lang="en-US" altLang="zh-TW" sz="1800" i="1">
                        <a:latin typeface="Cambria Math" panose="02040503050406030204" pitchFamily="18" charset="0"/>
                        <a:ea typeface="Cambria Math" panose="02040503050406030204" pitchFamily="18" charset="0"/>
                      </a:rPr>
                      <m:t>}</m:t>
                    </m:r>
                  </m:oMath>
                </a14:m>
                <a:r>
                  <a:rPr lang="en-US" altLang="zh-TW" sz="1800" i="1" dirty="0" smtClean="0"/>
                  <a:t>   </a:t>
                </a:r>
                <a:endParaRPr lang="zh-TW" altLang="en-US" sz="1800" i="1"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46685" y="1402201"/>
                <a:ext cx="12964007" cy="5281934"/>
              </a:xfrm>
              <a:blipFill rotWithShape="0">
                <a:blip r:embed="rId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 name="標題 1"/>
              <p:cNvSpPr>
                <a:spLocks noGrp="1"/>
              </p:cNvSpPr>
              <p:nvPr>
                <p:ph type="title"/>
              </p:nvPr>
            </p:nvSpPr>
            <p:spPr>
              <a:xfrm>
                <a:off x="262596" y="168176"/>
                <a:ext cx="10515600" cy="1325563"/>
              </a:xfrm>
            </p:spPr>
            <p:txBody>
              <a:bodyPr>
                <a:normAutofit/>
              </a:bodyPr>
              <a:lstStyle/>
              <a:p>
                <a:pPr/>
                <a14:m>
                  <m:oMathPara xmlns:m="http://schemas.openxmlformats.org/officeDocument/2006/math">
                    <m:oMathParaPr>
                      <m:jc m:val="left"/>
                    </m:oMathParaPr>
                    <m:oMath xmlns:m="http://schemas.openxmlformats.org/officeDocument/2006/math">
                      <m:r>
                        <a:rPr lang="en-US" altLang="zh-TW" sz="3200" b="0" i="1" smtClean="0">
                          <a:latin typeface="Cambria Math" panose="02040503050406030204" pitchFamily="18" charset="0"/>
                        </a:rPr>
                        <m:t>𝐸𝑞𝑢𝑖𝑡𝑦</m:t>
                      </m:r>
                    </m:oMath>
                  </m:oMathPara>
                </a14:m>
                <a:endParaRPr lang="zh-TW" altLang="en-US" sz="3200" dirty="0">
                  <a:latin typeface="微軟正黑體" panose="020B0604030504040204" pitchFamily="34" charset="-120"/>
                  <a:ea typeface="微軟正黑體" panose="020B0604030504040204" pitchFamily="34" charset="-120"/>
                </a:endParaRPr>
              </a:p>
            </p:txBody>
          </p:sp>
        </mc:Choice>
        <mc:Fallback xmlns="">
          <p:sp>
            <p:nvSpPr>
              <p:cNvPr id="2" name="標題 1"/>
              <p:cNvSpPr>
                <a:spLocks noGrp="1" noRot="1" noChangeAspect="1" noMove="1" noResize="1" noEditPoints="1" noAdjustHandles="1" noChangeArrowheads="1" noChangeShapeType="1" noTextEdit="1"/>
              </p:cNvSpPr>
              <p:nvPr>
                <p:ph type="title"/>
              </p:nvPr>
            </p:nvSpPr>
            <p:spPr>
              <a:xfrm>
                <a:off x="262596" y="168176"/>
                <a:ext cx="10515600" cy="1325563"/>
              </a:xfrm>
              <a:blipFill rotWithShape="0">
                <a:blip r:embed="rId3"/>
                <a:stretch>
                  <a:fillRect/>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6</a:t>
            </a:fld>
            <a:endParaRPr lang="zh-TW" altLang="en-US"/>
          </a:p>
        </p:txBody>
      </p:sp>
    </p:spTree>
    <p:extLst>
      <p:ext uri="{BB962C8B-B14F-4D97-AF65-F5344CB8AC3E}">
        <p14:creationId xmlns:p14="http://schemas.microsoft.com/office/powerpoint/2010/main" val="25455986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p:cNvSpPr>
                <a:spLocks noGrp="1"/>
              </p:cNvSpPr>
              <p:nvPr>
                <p:ph type="title"/>
              </p:nvPr>
            </p:nvSpPr>
            <p:spPr>
              <a:xfrm>
                <a:off x="103031" y="146184"/>
                <a:ext cx="10515600" cy="1325563"/>
              </a:xfrm>
            </p:spPr>
            <p:txBody>
              <a:bodyPr>
                <a:normAutofit/>
              </a:bodyPr>
              <a:lstStyle/>
              <a:p>
                <a:pPr/>
                <a14:m>
                  <m:oMathPara xmlns:m="http://schemas.openxmlformats.org/officeDocument/2006/math">
                    <m:oMathParaPr>
                      <m:jc m:val="left"/>
                    </m:oMathParaPr>
                    <m:oMath xmlns:m="http://schemas.openxmlformats.org/officeDocument/2006/math">
                      <m:r>
                        <a:rPr lang="en-US" altLang="zh-TW" sz="3200" b="0" i="1" smtClean="0">
                          <a:latin typeface="Cambria Math" panose="02040503050406030204" pitchFamily="18" charset="0"/>
                          <a:ea typeface="微軟正黑體" panose="020B0604030504040204" pitchFamily="34" charset="-120"/>
                        </a:rPr>
                        <m:t>𝐷𝑒𝑏𝑡</m:t>
                      </m:r>
                    </m:oMath>
                  </m:oMathPara>
                </a14:m>
                <a:endParaRPr lang="zh-TW" altLang="en-US" sz="3200" dirty="0">
                  <a:latin typeface="微軟正黑體" panose="020B0604030504040204" pitchFamily="34" charset="-120"/>
                  <a:ea typeface="微軟正黑體" panose="020B0604030504040204" pitchFamily="34" charset="-120"/>
                </a:endParaRPr>
              </a:p>
            </p:txBody>
          </p:sp>
        </mc:Choice>
        <mc:Fallback xmlns="">
          <p:sp>
            <p:nvSpPr>
              <p:cNvPr id="2" name="標題 1"/>
              <p:cNvSpPr>
                <a:spLocks noGrp="1" noRot="1" noChangeAspect="1" noMove="1" noResize="1" noEditPoints="1" noAdjustHandles="1" noChangeArrowheads="1" noChangeShapeType="1" noTextEdit="1"/>
              </p:cNvSpPr>
              <p:nvPr>
                <p:ph type="title"/>
              </p:nvPr>
            </p:nvSpPr>
            <p:spPr>
              <a:xfrm>
                <a:off x="103031" y="146184"/>
                <a:ext cx="10515600" cy="1325563"/>
              </a:xfrm>
              <a:blipFill rotWithShape="0">
                <a:blip r:embed="rId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03031" y="1275009"/>
                <a:ext cx="12569780" cy="5357611"/>
              </a:xfrm>
            </p:spPr>
            <p:txBody>
              <a:bodyPr>
                <a:normAutofit/>
              </a:bodyPr>
              <a:lstStyle/>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𝐷𝑒𝑏𝑡</m:t>
                      </m:r>
                    </m:oMath>
                  </m:oMathPara>
                </a14:m>
                <a:endParaRPr lang="en-US" altLang="zh-TW" sz="1800" b="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smtClean="0">
                              <a:latin typeface="Cambria Math" panose="02040503050406030204" pitchFamily="18" charset="0"/>
                            </a:rPr>
                            <m:t> </m:t>
                          </m:r>
                        </m:e>
                      </m:acc>
                      <m:r>
                        <a:rPr lang="en-US" altLang="zh-TW" sz="1800" i="1" smtClean="0">
                          <a:latin typeface="Cambria Math" panose="02040503050406030204" pitchFamily="18" charset="0"/>
                        </a:rPr>
                        <m:t>{</m:t>
                      </m:r>
                      <m:r>
                        <a:rPr lang="zh-TW" altLang="en-US" sz="1800" i="1">
                          <a:latin typeface="Cambria Math" panose="02040503050406030204" pitchFamily="18" charset="0"/>
                        </a:rPr>
                        <m:t> </m:t>
                      </m:r>
                      <m:d>
                        <m:dPr>
                          <m:begChr m:val="["/>
                          <m:endChr m:val="]"/>
                          <m:ctrlPr>
                            <a:rPr lang="en-US" altLang="zh-TW" sz="1800" i="1">
                              <a:latin typeface="Cambria Math" panose="02040503050406030204" pitchFamily="18" charset="0"/>
                            </a:rPr>
                          </m:ctrlPr>
                        </m:dPr>
                        <m:e>
                          <m:r>
                            <a:rPr lang="en-US" altLang="zh-TW" sz="1800" i="1">
                              <a:latin typeface="Cambria Math" panose="02040503050406030204" pitchFamily="18" charset="0"/>
                            </a:rPr>
                            <m:t> </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e>
                          </m:d>
                          <m:r>
                            <a:rPr lang="en-US" altLang="zh-TW" sz="1800" b="0" i="1" smtClean="0">
                              <a:latin typeface="Cambria Math" panose="02040503050406030204" pitchFamily="18" charset="0"/>
                            </a:rPr>
                            <m:t>+</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2</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𝑇</m:t>
                              </m:r>
                            </m:e>
                          </m:d>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e>
                      </m:d>
                      <m:sSup>
                        <m:sSupPr>
                          <m:ctrlPr>
                            <a:rPr lang="en-US" altLang="zh-TW" sz="1800" i="1">
                              <a:latin typeface="Cambria Math" panose="02040503050406030204" pitchFamily="18" charset="0"/>
                            </a:rPr>
                          </m:ctrlPr>
                        </m:sSupPr>
                        <m:e>
                          <m:r>
                            <a:rPr lang="en-US" altLang="zh-TW"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存活</m:t>
                              </m:r>
                            </m:e>
                          </m:d>
                        </m:sub>
                      </m:sSub>
                      <m:r>
                        <a:rPr lang="zh-TW" altLang="en-US" sz="1800" i="1">
                          <a:latin typeface="Cambria Math" panose="02040503050406030204" pitchFamily="18" charset="0"/>
                          <a:ea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m:t>
                      </m:r>
                    </m:oMath>
                  </m:oMathPara>
                </a14:m>
                <a:endParaRPr lang="en-US" altLang="zh-TW" sz="1800" b="0" i="1" dirty="0" smtClean="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dirty="0" smtClean="0">
                          <a:latin typeface="Cambria Math" panose="02040503050406030204" pitchFamily="18" charset="0"/>
                          <a:ea typeface="Cambria Math" panose="02040503050406030204" pitchFamily="18" charset="0"/>
                        </a:rPr>
                        <m:t>    </m:t>
                      </m:r>
                      <m:r>
                        <a:rPr lang="en-US" altLang="zh-TW" sz="1800" i="1" dirty="0">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e>
                      </m:acc>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 未履約</m:t>
                              </m:r>
                            </m:e>
                          </m:d>
                        </m:sub>
                      </m:sSub>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e>
                      </m:acc>
                      <m:r>
                        <a:rPr lang="en-US" altLang="zh-TW" sz="1800" i="1">
                          <a:latin typeface="Cambria Math" panose="02040503050406030204" pitchFamily="18" charset="0"/>
                        </a:rPr>
                        <m:t>{</m:t>
                      </m:r>
                      <m:r>
                        <a:rPr lang="zh-TW" altLang="en-US" sz="1800" i="1">
                          <a:latin typeface="Cambria Math" panose="02040503050406030204" pitchFamily="18" charset="0"/>
                        </a:rPr>
                        <m:t> </m:t>
                      </m:r>
                      <m:r>
                        <a:rPr lang="en-US" altLang="zh-TW" sz="1800" b="0" i="1" smtClean="0">
                          <a:latin typeface="Cambria Math" panose="02040503050406030204" pitchFamily="18" charset="0"/>
                        </a:rPr>
                        <m:t>𝑀𝑎𝑥</m:t>
                      </m:r>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r>
                        <a:rPr lang="en-US" altLang="zh-TW" sz="1800" i="1">
                          <a:latin typeface="Cambria Math" panose="02040503050406030204" pitchFamily="18" charset="0"/>
                        </a:rPr>
                        <m:t>+</m:t>
                      </m:r>
                      <m:r>
                        <a:rPr lang="en-US" altLang="zh-TW" sz="1800" i="1">
                          <a:latin typeface="Cambria Math" panose="02040503050406030204" pitchFamily="18" charset="0"/>
                        </a:rPr>
                        <m:t>𝑚</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r>
                            <a:rPr lang="en-US" altLang="zh-TW" sz="1800" i="1">
                              <a:latin typeface="Cambria Math" panose="02040503050406030204" pitchFamily="18" charset="0"/>
                            </a:rPr>
                            <m:t>−</m:t>
                          </m:r>
                          <m:r>
                            <a:rPr lang="en-US" altLang="zh-TW" sz="1800" i="1">
                              <a:latin typeface="Cambria Math" panose="02040503050406030204" pitchFamily="18" charset="0"/>
                            </a:rPr>
                            <m:t>𝐾</m:t>
                          </m:r>
                        </m:e>
                      </m:d>
                      <m:r>
                        <a:rPr lang="en-US" altLang="zh-TW" sz="1800" b="0" i="1" smtClean="0">
                          <a:latin typeface="Cambria Math" panose="02040503050406030204" pitchFamily="18" charset="0"/>
                        </a:rPr>
                        <m:t>,0</m:t>
                      </m:r>
                      <m:r>
                        <a:rPr lang="en-US" altLang="zh-TW" sz="1800" i="1">
                          <a:latin typeface="Cambria Math" panose="02040503050406030204" pitchFamily="18" charset="0"/>
                        </a:rPr>
                        <m:t>]∙</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m:t>
                              </m:r>
                              <m:r>
                                <a:rPr lang="en-US" altLang="zh-TW" sz="1800" b="0" i="1" smtClean="0">
                                  <a:latin typeface="Cambria Math" panose="02040503050406030204" pitchFamily="18" charset="0"/>
                                  <a:ea typeface="Cambria Math" panose="02040503050406030204" pitchFamily="18" charset="0"/>
                                </a:rPr>
                                <m:t>𝑜𝑝𝑡𝑖𝑜𝑛</m:t>
                              </m:r>
                              <m:r>
                                <a:rPr lang="zh-TW" altLang="en-US" sz="1800" i="1">
                                  <a:latin typeface="Cambria Math" panose="02040503050406030204" pitchFamily="18" charset="0"/>
                                  <a:ea typeface="Cambria Math" panose="02040503050406030204" pitchFamily="18" charset="0"/>
                                </a:rPr>
                                <m:t>履約 足夠支付</m:t>
                              </m:r>
                            </m:e>
                          </m:d>
                        </m:sub>
                      </m:sSub>
                      <m:r>
                        <a:rPr lang="en-US" altLang="zh-TW" sz="1800" i="1" smtClean="0">
                          <a:latin typeface="Cambria Math" panose="02040503050406030204" pitchFamily="18" charset="0"/>
                        </a:rPr>
                        <m:t>}</m:t>
                      </m:r>
                    </m:oMath>
                  </m:oMathPara>
                </a14:m>
                <a:endParaRPr lang="en-US" altLang="zh-TW" sz="1800" i="1" dirty="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ea typeface="Cambria Math" panose="02040503050406030204" pitchFamily="18" charset="0"/>
                        </a:rPr>
                        <m:t>=</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e>
                      </m:d>
                      <m:sSup>
                        <m:sSupPr>
                          <m:ctrlPr>
                            <a:rPr lang="en-US" altLang="zh-TW" sz="1800" i="1">
                              <a:latin typeface="Cambria Math" panose="02040503050406030204" pitchFamily="18" charset="0"/>
                            </a:rPr>
                          </m:ctrlPr>
                        </m:sSupPr>
                        <m:e>
                          <m:r>
                            <a:rPr lang="en-US" altLang="zh-TW"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存活</m:t>
                              </m:r>
                            </m:e>
                          </m:d>
                        </m:sub>
                      </m:sSub>
                      <m:r>
                        <a:rPr lang="en-US" altLang="zh-TW" sz="1800" b="0" i="1" smtClean="0">
                          <a:latin typeface="Cambria Math" panose="02040503050406030204" pitchFamily="18" charset="0"/>
                          <a:ea typeface="Cambria Math" panose="02040503050406030204" pitchFamily="18" charset="0"/>
                        </a:rPr>
                        <m:t>}</m:t>
                      </m:r>
                      <m:r>
                        <a:rPr lang="en-US" altLang="zh-TW" sz="1800" b="0" i="1" dirty="0" smtClean="0">
                          <a:latin typeface="Cambria Math" panose="02040503050406030204" pitchFamily="18" charset="0"/>
                          <a:ea typeface="Cambria Math" panose="02040503050406030204" pitchFamily="18" charset="0"/>
                        </a:rPr>
                        <m:t>+</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2</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𝑇</m:t>
                          </m:r>
                        </m:e>
                      </m:d>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b="0" i="1" smtClean="0">
                              <a:latin typeface="Cambria Math" panose="02040503050406030204" pitchFamily="18" charset="0"/>
                            </a:rPr>
                            <m:t>0</m:t>
                          </m:r>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smtClean="0">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存活</m:t>
                              </m:r>
                            </m:e>
                          </m:d>
                        </m:sub>
                      </m:sSub>
                      <m:r>
                        <a:rPr lang="en-US" altLang="zh-TW" sz="1800" b="0" i="1" smtClean="0">
                          <a:latin typeface="Cambria Math" panose="02040503050406030204" pitchFamily="18" charset="0"/>
                          <a:ea typeface="Cambria Math" panose="02040503050406030204" pitchFamily="18" charset="0"/>
                        </a:rPr>
                        <m:t>}</m:t>
                      </m:r>
                    </m:oMath>
                  </m:oMathPara>
                </a14:m>
                <a:endParaRPr lang="en-US" altLang="zh-TW" sz="1800" i="1" dirty="0" smtClean="0">
                  <a:ea typeface="Cambria Math" panose="02040503050406030204" pitchFamily="18" charset="0"/>
                </a:endParaRPr>
              </a:p>
              <a:p>
                <a:pPr marL="0" indent="0">
                  <a:lnSpc>
                    <a:spcPct val="150000"/>
                  </a:lnSpc>
                  <a:buNone/>
                </a:pPr>
                <a:r>
                  <a:rPr lang="en-US" altLang="zh-TW" sz="1800" i="1" dirty="0" smtClean="0"/>
                  <a:t>    </a:t>
                </a:r>
                <a14:m>
                  <m:oMath xmlns:m="http://schemas.openxmlformats.org/officeDocument/2006/math">
                    <m:r>
                      <a:rPr lang="en-US" altLang="zh-TW" sz="1800" b="0" i="1" smtClean="0">
                        <a:latin typeface="Cambria Math" panose="02040503050406030204" pitchFamily="18" charset="0"/>
                      </a:rPr>
                      <m:t>+</m:t>
                    </m:r>
                    <m:sSup>
                      <m:sSupPr>
                        <m:ctrlPr>
                          <a:rPr lang="en-US" altLang="zh-TW" sz="1800" i="1">
                            <a:latin typeface="Cambria Math" panose="02040503050406030204" pitchFamily="18" charset="0"/>
                          </a:rPr>
                        </m:ctrlPr>
                      </m:sSup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 未履約</m:t>
                            </m:r>
                          </m:e>
                        </m:d>
                      </m:sub>
                    </m:sSub>
                    <m:r>
                      <a:rPr lang="en-US" altLang="zh-TW" sz="1800" b="0" i="1" smtClean="0">
                        <a:latin typeface="Cambria Math" panose="02040503050406030204" pitchFamily="18" charset="0"/>
                        <a:ea typeface="Cambria Math" panose="02040503050406030204" pitchFamily="18" charset="0"/>
                      </a:rPr>
                      <m:t>}</m:t>
                    </m:r>
                  </m:oMath>
                </a14:m>
                <a:endParaRPr lang="en-US" altLang="zh-TW" sz="1800" b="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dirty="0" smtClean="0">
                          <a:latin typeface="Cambria Math" panose="02040503050406030204" pitchFamily="18" charset="0"/>
                        </a:rPr>
                        <m:t>    +</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m:t>
                              </m:r>
                              <m:r>
                                <a:rPr lang="en-US" altLang="zh-TW" sz="1800" i="1">
                                  <a:latin typeface="Cambria Math" panose="02040503050406030204" pitchFamily="18" charset="0"/>
                                  <a:ea typeface="Cambria Math" panose="02040503050406030204" pitchFamily="18" charset="0"/>
                                </a:rPr>
                                <m:t>𝑜𝑝𝑡𝑖𝑜𝑛</m:t>
                              </m:r>
                              <m:r>
                                <a:rPr lang="zh-TW" altLang="en-US" sz="1800" i="1">
                                  <a:latin typeface="Cambria Math" panose="02040503050406030204" pitchFamily="18" charset="0"/>
                                  <a:ea typeface="Cambria Math" panose="02040503050406030204" pitchFamily="18" charset="0"/>
                                </a:rPr>
                                <m:t>履約 足夠支付</m:t>
                              </m:r>
                            </m:e>
                          </m:d>
                        </m:sub>
                      </m:sSub>
                      <m:r>
                        <a:rPr lang="en-US" altLang="zh-TW" sz="1800" i="1">
                          <a:latin typeface="Cambria Math" panose="02040503050406030204" pitchFamily="18" charset="0"/>
                          <a:ea typeface="Cambria Math" panose="02040503050406030204" pitchFamily="18" charset="0"/>
                        </a:rPr>
                        <m:t>}</m:t>
                      </m:r>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𝑚𝐾</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m:t>
                              </m:r>
                              <m:r>
                                <a:rPr lang="en-US" altLang="zh-TW" sz="1800" b="0" i="1" smtClean="0">
                                  <a:latin typeface="Cambria Math" panose="02040503050406030204" pitchFamily="18" charset="0"/>
                                  <a:ea typeface="Cambria Math" panose="02040503050406030204" pitchFamily="18" charset="0"/>
                                </a:rPr>
                                <m:t>𝑜𝑝𝑡𝑖𝑜𝑛</m:t>
                              </m:r>
                              <m:r>
                                <a:rPr lang="zh-TW" altLang="en-US" sz="1800" i="1">
                                  <a:latin typeface="Cambria Math" panose="02040503050406030204" pitchFamily="18" charset="0"/>
                                  <a:ea typeface="Cambria Math" panose="02040503050406030204" pitchFamily="18" charset="0"/>
                                </a:rPr>
                                <m:t>履約 足夠支付</m:t>
                              </m:r>
                            </m:e>
                          </m:d>
                        </m:sub>
                      </m:sSub>
                      <m:r>
                        <a:rPr lang="en-US" altLang="zh-TW" sz="1800" i="1">
                          <a:latin typeface="Cambria Math" panose="02040503050406030204" pitchFamily="18" charset="0"/>
                          <a:ea typeface="Cambria Math" panose="02040503050406030204" pitchFamily="18" charset="0"/>
                        </a:rPr>
                        <m:t>}</m:t>
                      </m:r>
                      <m:r>
                        <m:rPr>
                          <m:nor/>
                        </m:rPr>
                        <a:rPr lang="en-US" altLang="zh-TW" sz="1800" i="1" dirty="0"/>
                        <m:t> </m:t>
                      </m:r>
                    </m:oMath>
                  </m:oMathPara>
                </a14:m>
                <a:endParaRPr lang="en-US" altLang="zh-TW" sz="1800" i="1" dirty="0" smtClean="0">
                  <a:latin typeface="Cambria Math" panose="02040503050406030204" pitchFamily="18" charset="0"/>
                </a:endParaRPr>
              </a:p>
              <a:p>
                <a:pPr marL="0" indent="0">
                  <a:lnSpc>
                    <a:spcPct val="150000"/>
                  </a:lnSpc>
                  <a:buNone/>
                </a:pPr>
                <a:r>
                  <a:rPr lang="en-US" altLang="zh-TW" sz="1800" i="1" dirty="0" smtClean="0">
                    <a:latin typeface="Cambria Math" panose="02040503050406030204" pitchFamily="18" charset="0"/>
                  </a:rPr>
                  <a:t>   </a:t>
                </a:r>
                <a14:m>
                  <m:oMath xmlns:m="http://schemas.openxmlformats.org/officeDocument/2006/math">
                    <m:r>
                      <a:rPr lang="en-US" altLang="zh-TW" sz="1800" b="0" i="1" smtClean="0">
                        <a:latin typeface="Cambria Math" panose="02040503050406030204" pitchFamily="18" charset="0"/>
                      </a:rPr>
                      <m:t> +</m:t>
                    </m:r>
                    <m:r>
                      <a:rPr lang="en-US" altLang="zh-TW" sz="1800" b="0" i="1" smtClean="0">
                        <a:latin typeface="Cambria Math" panose="02040503050406030204" pitchFamily="18" charset="0"/>
                      </a:rPr>
                      <m:t>𝑚𝐺</m:t>
                    </m:r>
                    <m:r>
                      <a:rPr lang="en-US" altLang="zh-TW" sz="1800" b="0" i="1" smtClean="0">
                        <a:latin typeface="Cambria Math" panose="02040503050406030204" pitchFamily="18" charset="0"/>
                      </a:rPr>
                      <m:t>(0)</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m:t>
                            </m:r>
                            <m:r>
                              <a:rPr lang="en-US" altLang="zh-TW" sz="1800" i="1">
                                <a:latin typeface="Cambria Math" panose="02040503050406030204" pitchFamily="18" charset="0"/>
                                <a:ea typeface="Cambria Math" panose="02040503050406030204" pitchFamily="18" charset="0"/>
                              </a:rPr>
                              <m:t>𝑜𝑝𝑡𝑖𝑜𝑛</m:t>
                            </m:r>
                            <m:r>
                              <a:rPr lang="zh-TW" altLang="en-US" sz="1800" i="1">
                                <a:latin typeface="Cambria Math" panose="02040503050406030204" pitchFamily="18" charset="0"/>
                                <a:ea typeface="Cambria Math" panose="02040503050406030204" pitchFamily="18" charset="0"/>
                              </a:rPr>
                              <m:t>履約 足夠支付</m:t>
                            </m:r>
                          </m:e>
                        </m:d>
                      </m:sub>
                    </m:sSub>
                    <m:r>
                      <a:rPr lang="en-US" altLang="zh-TW" sz="1800" i="1">
                        <a:latin typeface="Cambria Math" panose="02040503050406030204" pitchFamily="18" charset="0"/>
                        <a:ea typeface="Cambria Math" panose="02040503050406030204" pitchFamily="18" charset="0"/>
                      </a:rPr>
                      <m:t>}</m:t>
                    </m:r>
                  </m:oMath>
                </a14:m>
                <a:endParaRPr lang="en-US" altLang="zh-TW" sz="1800" i="1" dirty="0">
                  <a:ea typeface="Cambria Math" panose="02040503050406030204" pitchFamily="18" charset="0"/>
                </a:endParaRPr>
              </a:p>
              <a:p>
                <a:pPr marL="0" indent="0">
                  <a:lnSpc>
                    <a:spcPct val="150000"/>
                  </a:lnSpc>
                  <a:buNone/>
                </a:pPr>
                <a:endParaRPr lang="en-US" altLang="zh-TW" sz="1800" i="1" dirty="0">
                  <a:latin typeface="Cambria Math" panose="02040503050406030204" pitchFamily="18" charset="0"/>
                </a:endParaRPr>
              </a:p>
              <a:p>
                <a:pPr marL="0" indent="0">
                  <a:lnSpc>
                    <a:spcPct val="150000"/>
                  </a:lnSpc>
                  <a:buNone/>
                </a:pPr>
                <a:endParaRPr lang="en-US" altLang="zh-TW" sz="1800" i="1" dirty="0"/>
              </a:p>
              <a:p>
                <a:pPr marL="0" indent="0">
                  <a:lnSpc>
                    <a:spcPct val="150000"/>
                  </a:lnSpc>
                  <a:buNone/>
                </a:pPr>
                <a:endParaRPr lang="zh-TW" altLang="en-US" sz="1800" i="1"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03031" y="1275009"/>
                <a:ext cx="12569780" cy="5357611"/>
              </a:xfrm>
              <a:blipFill rotWithShape="0">
                <a:blip r:embed="rId3"/>
                <a:stretch>
                  <a:fillRect/>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005EA9C-0923-47CB-86A6-6BE86EBF36ED}" type="slidenum">
              <a:rPr lang="zh-TW" altLang="en-US" smtClean="0"/>
              <a:t>7</a:t>
            </a:fld>
            <a:endParaRPr lang="zh-TW" altLang="en-US"/>
          </a:p>
        </p:txBody>
      </p:sp>
    </p:spTree>
    <p:extLst>
      <p:ext uri="{BB962C8B-B14F-4D97-AF65-F5344CB8AC3E}">
        <p14:creationId xmlns:p14="http://schemas.microsoft.com/office/powerpoint/2010/main" val="21178435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p:cNvSpPr>
                <a:spLocks noGrp="1"/>
              </p:cNvSpPr>
              <p:nvPr>
                <p:ph type="title"/>
              </p:nvPr>
            </p:nvSpPr>
            <p:spPr>
              <a:xfrm>
                <a:off x="167425" y="158989"/>
                <a:ext cx="10515600" cy="1325563"/>
              </a:xfrm>
            </p:spPr>
            <p:txBody>
              <a:bodyPr>
                <a:normAutofit/>
              </a:bodyPr>
              <a:lstStyle/>
              <a:p>
                <a:pPr>
                  <a:lnSpc>
                    <a:spcPct val="150000"/>
                  </a:lnSpc>
                </a:pPr>
                <a14:m>
                  <m:oMathPara xmlns:m="http://schemas.openxmlformats.org/officeDocument/2006/math">
                    <m:oMathParaPr>
                      <m:jc m:val="left"/>
                    </m:oMathParaPr>
                    <m:oMath xmlns:m="http://schemas.openxmlformats.org/officeDocument/2006/math">
                      <m:r>
                        <a:rPr lang="en-US" altLang="zh-TW" sz="3200" i="1">
                          <a:latin typeface="Cambria Math" panose="02040503050406030204" pitchFamily="18" charset="0"/>
                        </a:rPr>
                        <m:t>𝑆𝐵</m:t>
                      </m:r>
                    </m:oMath>
                  </m:oMathPara>
                </a14:m>
                <a:endParaRPr lang="en-US" altLang="zh-TW" sz="3200" i="1" dirty="0">
                  <a:latin typeface="Cambria Math" panose="02040503050406030204" pitchFamily="18" charset="0"/>
                </a:endParaRPr>
              </a:p>
            </p:txBody>
          </p:sp>
        </mc:Choice>
        <mc:Fallback xmlns="">
          <p:sp>
            <p:nvSpPr>
              <p:cNvPr id="2" name="標題 1"/>
              <p:cNvSpPr>
                <a:spLocks noGrp="1" noRot="1" noChangeAspect="1" noMove="1" noResize="1" noEditPoints="1" noAdjustHandles="1" noChangeArrowheads="1" noChangeShapeType="1" noTextEdit="1"/>
              </p:cNvSpPr>
              <p:nvPr>
                <p:ph type="title"/>
              </p:nvPr>
            </p:nvSpPr>
            <p:spPr>
              <a:xfrm>
                <a:off x="167425" y="158989"/>
                <a:ext cx="10515600" cy="1325563"/>
              </a:xfrm>
              <a:blipFill rotWithShape="0">
                <a:blip r:embed="rId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67425" y="1179641"/>
                <a:ext cx="12762964" cy="5254580"/>
              </a:xfrm>
            </p:spPr>
            <p:txBody>
              <a:bodyPr>
                <a:normAutofit lnSpcReduction="10000"/>
              </a:bodyPr>
              <a:lstStyle/>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𝑆𝐵</m:t>
                      </m:r>
                    </m:oMath>
                  </m:oMathPara>
                </a14:m>
                <a:endParaRPr lang="en-US" altLang="zh-TW" sz="1800" b="0" i="1" dirty="0" smtClean="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存活</m:t>
                              </m:r>
                            </m:e>
                          </m:d>
                        </m:sub>
                      </m:sSub>
                      <m:r>
                        <a:rPr lang="zh-TW" altLang="en-US" sz="1800" i="1">
                          <a:latin typeface="Cambria Math" panose="02040503050406030204" pitchFamily="18" charset="0"/>
                          <a:ea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m:t>
                      </m:r>
                    </m:oMath>
                  </m:oMathPara>
                </a14:m>
                <a:endParaRPr lang="en-US" altLang="zh-TW" sz="1800" i="1" dirty="0">
                  <a:ea typeface="Cambria Math" panose="02040503050406030204" pitchFamily="18" charset="0"/>
                </a:endParaRPr>
              </a:p>
              <a:p>
                <a:pPr marL="0" indent="0">
                  <a:lnSpc>
                    <a:spcPct val="150000"/>
                  </a:lnSpc>
                  <a:buNone/>
                </a:pPr>
                <a14:m>
                  <m:oMath xmlns:m="http://schemas.openxmlformats.org/officeDocument/2006/math">
                    <m:r>
                      <a:rPr lang="zh-TW" altLang="en-US" sz="1800" i="1" dirty="0" smtClean="0">
                        <a:latin typeface="Cambria Math" panose="02040503050406030204" pitchFamily="18" charset="0"/>
                        <a:ea typeface="Cambria Math" panose="02040503050406030204" pitchFamily="18" charset="0"/>
                      </a:rPr>
                      <m:t> </m:t>
                    </m:r>
                    <m:r>
                      <a:rPr lang="zh-TW" altLang="en-US" sz="1800" i="1" dirty="0">
                        <a:latin typeface="Cambria Math" panose="02040503050406030204" pitchFamily="18" charset="0"/>
                        <a:ea typeface="Cambria Math" panose="02040503050406030204" pitchFamily="18" charset="0"/>
                      </a:rPr>
                      <m:t> </m:t>
                    </m:r>
                    <m:r>
                      <a:rPr lang="zh-TW" altLang="en-US" sz="1800" i="1" dirty="0" smtClean="0">
                        <a:latin typeface="Cambria Math" panose="02040503050406030204" pitchFamily="18" charset="0"/>
                        <a:ea typeface="Cambria Math" panose="02040503050406030204" pitchFamily="18" charset="0"/>
                      </a:rPr>
                      <m:t> </m:t>
                    </m:r>
                    <m:r>
                      <a:rPr lang="zh-TW" altLang="en-US" sz="1800" i="1" dirty="0">
                        <a:latin typeface="Cambria Math" panose="02040503050406030204" pitchFamily="18" charset="0"/>
                        <a:ea typeface="Cambria Math" panose="02040503050406030204" pitchFamily="18" charset="0"/>
                      </a:rPr>
                      <m:t> </m:t>
                    </m:r>
                    <m:r>
                      <a:rPr lang="en-US" altLang="zh-TW" sz="1800" i="1" dirty="0" smtClean="0">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r>
                      <a:rPr lang="en-US" altLang="zh-TW" sz="1800" b="0" i="1" smtClean="0">
                        <a:latin typeface="Cambria Math" panose="02040503050406030204" pitchFamily="18" charset="0"/>
                      </a:rPr>
                      <m:t> </m:t>
                    </m:r>
                    <m:r>
                      <a:rPr lang="en-US" altLang="zh-TW" sz="1800" i="1">
                        <a:latin typeface="Cambria Math" panose="02040503050406030204" pitchFamily="18" charset="0"/>
                      </a:rPr>
                      <m:t>𝑀</m:t>
                    </m:r>
                  </m:oMath>
                </a14:m>
                <a:r>
                  <a:rPr lang="en-US" altLang="zh-TW" sz="1800" i="1" dirty="0" smtClean="0"/>
                  <a:t>in</a:t>
                </a:r>
                <a14:m>
                  <m:oMath xmlns:m="http://schemas.openxmlformats.org/officeDocument/2006/math">
                    <m:r>
                      <a:rPr lang="en-US" altLang="zh-TW" sz="1800" b="0" i="1" dirty="0" smtClean="0">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b="0" i="1" smtClean="0">
                        <a:latin typeface="Cambria Math" panose="02040503050406030204" pitchFamily="18" charset="0"/>
                      </a:rPr>
                      <m:t> ,</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r>
                      <a:rPr lang="en-US" altLang="zh-TW" sz="1800" b="0" i="1" smtClean="0">
                        <a:latin typeface="Cambria Math" panose="02040503050406030204" pitchFamily="18" charset="0"/>
                      </a:rPr>
                      <m:t>]</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 未履約</m:t>
                            </m:r>
                          </m:e>
                        </m:d>
                      </m:sub>
                    </m:sSub>
                    <m:r>
                      <a:rPr lang="en-US" altLang="zh-TW" sz="1800" b="0" i="1" smtClean="0">
                        <a:latin typeface="Cambria Math" panose="02040503050406030204" pitchFamily="18" charset="0"/>
                        <a:ea typeface="Cambria Math" panose="02040503050406030204" pitchFamily="18" charset="0"/>
                      </a:rPr>
                      <m:t>}</m:t>
                    </m:r>
                  </m:oMath>
                </a14:m>
                <a:r>
                  <a:rPr lang="zh-TW" altLang="en-US" sz="1800" i="1" dirty="0" smtClean="0"/>
                  <a:t>  </a:t>
                </a:r>
                <a:endParaRPr lang="en-US" altLang="zh-TW" sz="1800" i="1" dirty="0" smtClean="0"/>
              </a:p>
              <a:p>
                <a:pPr marL="0" indent="0">
                  <a:lnSpc>
                    <a:spcPct val="150000"/>
                  </a:lnSpc>
                  <a:buNone/>
                </a:pPr>
                <a14:m>
                  <m:oMath xmlns:m="http://schemas.openxmlformats.org/officeDocument/2006/math">
                    <m:r>
                      <a:rPr lang="en-US" altLang="zh-TW" sz="1800" b="0" i="1" smtClean="0">
                        <a:latin typeface="Cambria Math" panose="02040503050406030204" pitchFamily="18" charset="0"/>
                      </a:rPr>
                      <m:t>    +</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r>
                      <a:rPr lang="en-US" altLang="zh-TW" sz="1800" b="0" i="1" smtClean="0">
                        <a:latin typeface="Cambria Math" panose="02040503050406030204" pitchFamily="18" charset="0"/>
                      </a:rPr>
                      <m:t> </m:t>
                    </m:r>
                    <m:r>
                      <a:rPr lang="en-US" altLang="zh-TW" sz="1800" i="1">
                        <a:latin typeface="Cambria Math" panose="02040503050406030204" pitchFamily="18" charset="0"/>
                      </a:rPr>
                      <m:t>𝑀</m:t>
                    </m:r>
                    <m:r>
                      <m:rPr>
                        <m:nor/>
                      </m:rPr>
                      <a:rPr lang="en-US" altLang="zh-TW" sz="1800" i="1" dirty="0"/>
                      <m:t>in</m:t>
                    </m:r>
                    <m:r>
                      <a:rPr lang="en-US" altLang="zh-TW" sz="1800" i="1" dirty="0">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r>
                      <a:rPr lang="en-US" altLang="zh-TW" sz="1800" i="1">
                        <a:latin typeface="Cambria Math" panose="02040503050406030204" pitchFamily="18" charset="0"/>
                      </a:rPr>
                      <m:t> , </m:t>
                    </m:r>
                    <m:r>
                      <a:rPr lang="en-US" altLang="zh-TW" sz="1800" b="0" i="1" smtClean="0">
                        <a:latin typeface="Cambria Math" panose="02040503050406030204" pitchFamily="18" charset="0"/>
                      </a:rPr>
                      <m:t>𝑀𝑎𝑥</m:t>
                    </m:r>
                    <m:d>
                      <m:dPr>
                        <m:begChr m:val="["/>
                        <m:endChr m:val="]"/>
                        <m:ctrlPr>
                          <a:rPr lang="en-US" altLang="zh-TW" sz="1800" b="0" i="1" smtClean="0">
                            <a:latin typeface="Cambria Math" panose="02040503050406030204" pitchFamily="18" charset="0"/>
                          </a:rPr>
                        </m:ctrlPr>
                      </m:dPr>
                      <m:e>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r>
                          <a:rPr lang="en-US" altLang="zh-TW" sz="1800" i="1">
                            <a:latin typeface="Cambria Math" panose="02040503050406030204" pitchFamily="18" charset="0"/>
                          </a:rPr>
                          <m:t>+</m:t>
                        </m:r>
                        <m:r>
                          <a:rPr lang="en-US" altLang="zh-TW" sz="1800" i="1">
                            <a:latin typeface="Cambria Math" panose="02040503050406030204" pitchFamily="18" charset="0"/>
                          </a:rPr>
                          <m:t>𝑚</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r>
                              <a:rPr lang="en-US" altLang="zh-TW" sz="1800" i="1">
                                <a:latin typeface="Cambria Math" panose="02040503050406030204" pitchFamily="18" charset="0"/>
                              </a:rPr>
                              <m:t>−</m:t>
                            </m:r>
                            <m:r>
                              <a:rPr lang="en-US" altLang="zh-TW" sz="1800" i="1">
                                <a:latin typeface="Cambria Math" panose="02040503050406030204" pitchFamily="18" charset="0"/>
                              </a:rPr>
                              <m:t>𝐾</m:t>
                            </m:r>
                          </m:e>
                        </m:d>
                        <m:r>
                          <a:rPr lang="en-US" altLang="zh-TW" sz="1800" b="0" i="1" smtClean="0">
                            <a:latin typeface="Cambria Math" panose="02040503050406030204" pitchFamily="18" charset="0"/>
                          </a:rPr>
                          <m:t> ,0</m:t>
                        </m:r>
                      </m:e>
                    </m:d>
                    <m:r>
                      <a:rPr lang="en-US" altLang="zh-TW" sz="1800" b="0" i="1" smtClean="0">
                        <a:latin typeface="Cambria Math" panose="02040503050406030204" pitchFamily="18" charset="0"/>
                      </a:rPr>
                      <m:t>  </m:t>
                    </m:r>
                    <m:r>
                      <a:rPr lang="en-US" altLang="zh-TW" sz="1800" i="1">
                        <a:latin typeface="Cambria Math" panose="02040503050406030204" pitchFamily="18" charset="0"/>
                      </a:rPr>
                      <m:t>]</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m:t>
                            </m:r>
                            <m:r>
                              <a:rPr lang="en-US" altLang="zh-TW" sz="1800" i="1">
                                <a:latin typeface="Cambria Math" panose="02040503050406030204" pitchFamily="18" charset="0"/>
                                <a:ea typeface="Cambria Math" panose="02040503050406030204" pitchFamily="18" charset="0"/>
                              </a:rPr>
                              <m:t>𝑜𝑝𝑡𝑖𝑜𝑛</m:t>
                            </m:r>
                            <m:r>
                              <a:rPr lang="zh-TW" altLang="en-US" sz="1800" i="1">
                                <a:latin typeface="Cambria Math" panose="02040503050406030204" pitchFamily="18" charset="0"/>
                                <a:ea typeface="Cambria Math" panose="02040503050406030204" pitchFamily="18" charset="0"/>
                              </a:rPr>
                              <m:t>履約 足夠支付</m:t>
                            </m:r>
                          </m:e>
                        </m:d>
                      </m:sub>
                    </m:sSub>
                    <m:r>
                      <a:rPr lang="en-US" altLang="zh-TW" sz="1800" i="1">
                        <a:latin typeface="Cambria Math" panose="02040503050406030204" pitchFamily="18" charset="0"/>
                        <a:ea typeface="Cambria Math" panose="02040503050406030204" pitchFamily="18" charset="0"/>
                      </a:rPr>
                      <m:t>}</m:t>
                    </m:r>
                  </m:oMath>
                </a14:m>
                <a:r>
                  <a:rPr lang="zh-TW" altLang="en-US" sz="1800" i="1" dirty="0"/>
                  <a:t> </a:t>
                </a:r>
                <a:endParaRPr lang="en-US" altLang="zh-TW" sz="1800" i="1"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存活</m:t>
                              </m:r>
                            </m:e>
                          </m:d>
                        </m:sub>
                      </m:sSub>
                      <m:r>
                        <a:rPr lang="en-US" altLang="zh-TW" sz="1800" i="1">
                          <a:latin typeface="Cambria Math" panose="02040503050406030204" pitchFamily="18" charset="0"/>
                          <a:ea typeface="Cambria Math" panose="02040503050406030204" pitchFamily="18" charset="0"/>
                        </a:rPr>
                        <m:t>}</m:t>
                      </m:r>
                      <m:r>
                        <a:rPr lang="en-US" altLang="zh-TW" sz="1800" i="1" dirty="0">
                          <a:latin typeface="Cambria Math" panose="02040503050406030204" pitchFamily="18" charset="0"/>
                          <a:ea typeface="Cambria Math" panose="02040503050406030204" pitchFamily="18" charset="0"/>
                        </a:rPr>
                        <m:t>+</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 未履約</m:t>
                              </m:r>
                              <m:r>
                                <a:rPr lang="en-US" altLang="zh-TW" sz="1800" b="0" i="1" smtClean="0">
                                  <a:latin typeface="Cambria Math" panose="02040503050406030204" pitchFamily="18" charset="0"/>
                                  <a:ea typeface="Cambria Math" panose="02040503050406030204" pitchFamily="18" charset="0"/>
                                </a:rPr>
                                <m:t> </m:t>
                              </m:r>
                              <m:r>
                                <a:rPr lang="en-US" altLang="zh-TW" sz="1800" b="0" i="1" smtClean="0">
                                  <a:latin typeface="Cambria Math" panose="02040503050406030204" pitchFamily="18" charset="0"/>
                                  <a:ea typeface="Cambria Math" panose="02040503050406030204" pitchFamily="18" charset="0"/>
                                </a:rPr>
                                <m:t>𝑆𝐵</m:t>
                              </m:r>
                              <m:r>
                                <a:rPr lang="zh-TW" altLang="en-US" sz="1800" i="1">
                                  <a:latin typeface="Cambria Math" panose="02040503050406030204" pitchFamily="18" charset="0"/>
                                  <a:ea typeface="Cambria Math" panose="02040503050406030204" pitchFamily="18" charset="0"/>
                                </a:rPr>
                                <m:t>全拿</m:t>
                              </m:r>
                              <m:r>
                                <a:rPr lang="en-US" altLang="zh-TW" sz="1800" i="1">
                                  <a:latin typeface="Cambria Math" panose="02040503050406030204" pitchFamily="18" charset="0"/>
                                  <a:ea typeface="Cambria Math" panose="02040503050406030204" pitchFamily="18" charset="0"/>
                                </a:rPr>
                                <m:t>𝐺𝐵</m:t>
                              </m:r>
                              <m:r>
                                <a:rPr lang="zh-TW" altLang="en-US" sz="1800" i="1">
                                  <a:latin typeface="Cambria Math" panose="02040503050406030204" pitchFamily="18" charset="0"/>
                                  <a:ea typeface="Cambria Math" panose="02040503050406030204" pitchFamily="18" charset="0"/>
                                </a:rPr>
                                <m:t>拿部分</m:t>
                              </m:r>
                            </m:e>
                          </m:d>
                        </m:sub>
                      </m:sSub>
                      <m:r>
                        <a:rPr lang="en-US" altLang="zh-TW" sz="1800" i="1">
                          <a:latin typeface="Cambria Math" panose="02040503050406030204" pitchFamily="18" charset="0"/>
                          <a:ea typeface="Cambria Math" panose="02040503050406030204" pitchFamily="18" charset="0"/>
                        </a:rPr>
                        <m:t>}</m:t>
                      </m:r>
                      <m:r>
                        <a:rPr lang="zh-TW" altLang="en-US" sz="1800" i="1" smtClean="0">
                          <a:latin typeface="Cambria Math" panose="02040503050406030204" pitchFamily="18" charset="0"/>
                          <a:ea typeface="Cambria Math" panose="02040503050406030204" pitchFamily="18" charset="0"/>
                        </a:rPr>
                        <m:t> </m:t>
                      </m:r>
                    </m:oMath>
                  </m:oMathPara>
                </a14:m>
                <a:endParaRPr lang="en-US" altLang="zh-TW" sz="1800" i="1" dirty="0"/>
              </a:p>
              <a:p>
                <a:pPr marL="0" indent="0">
                  <a:lnSpc>
                    <a:spcPct val="150000"/>
                  </a:lnSpc>
                  <a:buNone/>
                </a:pPr>
                <a14:m>
                  <m:oMathPara xmlns:m="http://schemas.openxmlformats.org/officeDocument/2006/math">
                    <m:oMathParaPr>
                      <m:jc m:val="left"/>
                    </m:oMathParaPr>
                    <m:oMath xmlns:m="http://schemas.openxmlformats.org/officeDocument/2006/math">
                      <m:r>
                        <a:rPr lang="zh-TW" altLang="en-US" sz="1800" i="1" dirty="0" smtClean="0">
                          <a:latin typeface="Cambria Math" panose="02040503050406030204" pitchFamily="18" charset="0"/>
                        </a:rPr>
                        <m:t> </m:t>
                      </m:r>
                      <m:r>
                        <a:rPr lang="zh-TW" altLang="en-US" sz="1800" i="1" dirty="0">
                          <a:latin typeface="Cambria Math" panose="02040503050406030204" pitchFamily="18" charset="0"/>
                        </a:rPr>
                        <m:t> </m:t>
                      </m:r>
                      <m:r>
                        <a:rPr lang="zh-TW" altLang="en-US" sz="1800" i="1" dirty="0" smtClean="0">
                          <a:latin typeface="Cambria Math" panose="02040503050406030204" pitchFamily="18" charset="0"/>
                        </a:rPr>
                        <m:t> </m:t>
                      </m:r>
                      <m:r>
                        <a:rPr lang="zh-TW" altLang="en-US" sz="1800" i="1" dirty="0">
                          <a:latin typeface="Cambria Math" panose="02040503050406030204" pitchFamily="18" charset="0"/>
                        </a:rPr>
                        <m:t> </m:t>
                      </m:r>
                      <m:r>
                        <a:rPr lang="en-US" altLang="zh-TW" sz="1800" i="1" dirty="0" smtClean="0">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 未履約 </m:t>
                              </m:r>
                              <m:r>
                                <a:rPr lang="en-US" altLang="zh-TW" sz="1800" i="1">
                                  <a:latin typeface="Cambria Math" panose="02040503050406030204" pitchFamily="18" charset="0"/>
                                  <a:ea typeface="Cambria Math" panose="02040503050406030204" pitchFamily="18" charset="0"/>
                                </a:rPr>
                                <m:t>𝑆𝐵</m:t>
                              </m:r>
                              <m:r>
                                <a:rPr lang="zh-TW" altLang="en-US" sz="1800" i="1">
                                  <a:latin typeface="Cambria Math" panose="02040503050406030204" pitchFamily="18" charset="0"/>
                                  <a:ea typeface="Cambria Math" panose="02040503050406030204" pitchFamily="18" charset="0"/>
                                </a:rPr>
                                <m:t>拿部分</m:t>
                              </m:r>
                            </m:e>
                          </m:d>
                        </m:sub>
                      </m:sSub>
                      <m:r>
                        <a:rPr lang="en-US" altLang="zh-TW" sz="1800" i="1">
                          <a:latin typeface="Cambria Math" panose="02040503050406030204" pitchFamily="18" charset="0"/>
                          <a:ea typeface="Cambria Math" panose="02040503050406030204" pitchFamily="18" charset="0"/>
                        </a:rPr>
                        <m:t>}</m:t>
                      </m:r>
                    </m:oMath>
                  </m:oMathPara>
                </a14:m>
                <a:endParaRPr lang="en-US" altLang="zh-TW" sz="1800" i="1" dirty="0">
                  <a:latin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zh-TW" altLang="en-US" sz="1800" i="1" dirty="0" smtClean="0">
                          <a:latin typeface="Cambria Math" panose="02040503050406030204" pitchFamily="18" charset="0"/>
                        </a:rPr>
                        <m:t> </m:t>
                      </m:r>
                      <m:r>
                        <a:rPr lang="zh-TW" altLang="en-US" sz="1800" i="1" dirty="0">
                          <a:latin typeface="Cambria Math" panose="02040503050406030204" pitchFamily="18" charset="0"/>
                        </a:rPr>
                        <m:t> </m:t>
                      </m:r>
                      <m:r>
                        <a:rPr lang="zh-TW" altLang="en-US" sz="1800" i="1" dirty="0" smtClean="0">
                          <a:latin typeface="Cambria Math" panose="02040503050406030204" pitchFamily="18" charset="0"/>
                        </a:rPr>
                        <m:t> </m:t>
                      </m:r>
                      <m:r>
                        <a:rPr lang="zh-TW" altLang="en-US" sz="1800" i="1" dirty="0">
                          <a:latin typeface="Cambria Math" panose="02040503050406030204" pitchFamily="18" charset="0"/>
                        </a:rPr>
                        <m:t> </m:t>
                      </m:r>
                      <m:r>
                        <a:rPr lang="en-US" altLang="zh-TW" sz="1800" i="1" dirty="0" smtClean="0">
                          <a:latin typeface="Cambria Math" panose="02040503050406030204" pitchFamily="18" charset="0"/>
                        </a:rPr>
                        <m:t>+</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 履約</m:t>
                              </m:r>
                              <m:r>
                                <a:rPr lang="en-US" altLang="zh-TW" sz="1800" i="1">
                                  <a:latin typeface="Cambria Math" panose="02040503050406030204" pitchFamily="18" charset="0"/>
                                  <a:ea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𝑆𝐵</m:t>
                              </m:r>
                              <m:r>
                                <a:rPr lang="zh-TW" altLang="en-US" sz="1800" i="1">
                                  <a:latin typeface="Cambria Math" panose="02040503050406030204" pitchFamily="18" charset="0"/>
                                  <a:ea typeface="Cambria Math" panose="02040503050406030204" pitchFamily="18" charset="0"/>
                                </a:rPr>
                                <m:t>全拿</m:t>
                              </m:r>
                              <m:r>
                                <a:rPr lang="en-US" altLang="zh-TW" sz="1800" i="1">
                                  <a:latin typeface="Cambria Math" panose="02040503050406030204" pitchFamily="18" charset="0"/>
                                  <a:ea typeface="Cambria Math" panose="02040503050406030204" pitchFamily="18" charset="0"/>
                                </a:rPr>
                                <m:t>𝐺𝐵</m:t>
                              </m:r>
                              <m:r>
                                <a:rPr lang="zh-TW" altLang="en-US" sz="1800" i="1">
                                  <a:latin typeface="Cambria Math" panose="02040503050406030204" pitchFamily="18" charset="0"/>
                                  <a:ea typeface="Cambria Math" panose="02040503050406030204" pitchFamily="18" charset="0"/>
                                </a:rPr>
                                <m:t>拿部分</m:t>
                              </m:r>
                              <m:r>
                                <a:rPr lang="en-US" altLang="zh-TW" sz="1800" b="0" i="1" smtClean="0">
                                  <a:latin typeface="Cambria Math" panose="02040503050406030204" pitchFamily="18" charset="0"/>
                                  <a:ea typeface="Cambria Math" panose="02040503050406030204" pitchFamily="18" charset="0"/>
                                </a:rPr>
                                <m:t> </m:t>
                              </m:r>
                            </m:e>
                          </m:d>
                        </m:sub>
                      </m:sSub>
                      <m:r>
                        <a:rPr lang="en-US" altLang="zh-TW" sz="1800" i="1">
                          <a:latin typeface="Cambria Math" panose="02040503050406030204" pitchFamily="18" charset="0"/>
                          <a:ea typeface="Cambria Math" panose="02040503050406030204" pitchFamily="18" charset="0"/>
                        </a:rPr>
                        <m:t>}</m:t>
                      </m:r>
                      <m:r>
                        <a:rPr lang="zh-TW" altLang="en-US" sz="1800" i="1">
                          <a:latin typeface="Cambria Math" panose="02040503050406030204" pitchFamily="18" charset="0"/>
                          <a:ea typeface="Cambria Math" panose="02040503050406030204" pitchFamily="18" charset="0"/>
                        </a:rPr>
                        <m:t> </m:t>
                      </m:r>
                      <m:r>
                        <a:rPr lang="en-US" altLang="zh-TW" sz="1800" i="1" smtClean="0">
                          <a:latin typeface="Cambria Math" panose="02040503050406030204" pitchFamily="18" charset="0"/>
                          <a:ea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 履約 </m:t>
                              </m:r>
                              <m:r>
                                <a:rPr lang="en-US" altLang="zh-TW" sz="1800" i="1">
                                  <a:latin typeface="Cambria Math" panose="02040503050406030204" pitchFamily="18" charset="0"/>
                                  <a:ea typeface="Cambria Math" panose="02040503050406030204" pitchFamily="18" charset="0"/>
                                </a:rPr>
                                <m:t>𝑆𝐵</m:t>
                              </m:r>
                              <m:r>
                                <a:rPr lang="zh-TW" altLang="en-US" sz="1800" i="1">
                                  <a:latin typeface="Cambria Math" panose="02040503050406030204" pitchFamily="18" charset="0"/>
                                  <a:ea typeface="Cambria Math" panose="02040503050406030204" pitchFamily="18" charset="0"/>
                                </a:rPr>
                                <m:t>拿部分</m:t>
                              </m:r>
                            </m:e>
                          </m:d>
                        </m:sub>
                      </m:sSub>
                      <m:r>
                        <a:rPr lang="en-US" altLang="zh-TW" sz="1800" i="1">
                          <a:latin typeface="Cambria Math" panose="02040503050406030204" pitchFamily="18" charset="0"/>
                          <a:ea typeface="Cambria Math" panose="02040503050406030204" pitchFamily="18" charset="0"/>
                        </a:rPr>
                        <m:t>}</m:t>
                      </m:r>
                      <m:r>
                        <a:rPr lang="zh-TW" altLang="en-US" sz="1800" i="1">
                          <a:latin typeface="Cambria Math" panose="02040503050406030204" pitchFamily="18" charset="0"/>
                          <a:ea typeface="Cambria Math" panose="02040503050406030204" pitchFamily="18" charset="0"/>
                        </a:rPr>
                        <m:t> </m:t>
                      </m:r>
                    </m:oMath>
                  </m:oMathPara>
                </a14:m>
                <a:endParaRPr lang="en-US" altLang="zh-TW" sz="1800" i="1" dirty="0"/>
              </a:p>
              <a:p>
                <a:pPr marL="0" indent="0">
                  <a:lnSpc>
                    <a:spcPct val="150000"/>
                  </a:lnSpc>
                  <a:buNone/>
                </a:pPr>
                <a14:m>
                  <m:oMath xmlns:m="http://schemas.openxmlformats.org/officeDocument/2006/math">
                    <m:r>
                      <a:rPr lang="zh-TW" altLang="en-US" sz="1800" b="0" i="1" dirty="0">
                        <a:latin typeface="Cambria Math" panose="02040503050406030204" pitchFamily="18" charset="0"/>
                      </a:rPr>
                      <m:t> </m:t>
                    </m:r>
                    <m:r>
                      <a:rPr lang="zh-TW" altLang="en-US" sz="1800" i="1" dirty="0">
                        <a:latin typeface="Cambria Math" panose="02040503050406030204" pitchFamily="18" charset="0"/>
                      </a:rPr>
                      <m:t>   </m:t>
                    </m:r>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𝑚𝐾</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破產履約 </m:t>
                            </m:r>
                            <m:r>
                              <a:rPr lang="en-US" altLang="zh-TW" sz="1800" i="1">
                                <a:latin typeface="Cambria Math" panose="02040503050406030204" pitchFamily="18" charset="0"/>
                                <a:ea typeface="Cambria Math" panose="02040503050406030204" pitchFamily="18" charset="0"/>
                              </a:rPr>
                              <m:t>𝑆𝐵</m:t>
                            </m:r>
                            <m:r>
                              <a:rPr lang="zh-TW" altLang="en-US" sz="1800" i="1">
                                <a:latin typeface="Cambria Math" panose="02040503050406030204" pitchFamily="18" charset="0"/>
                                <a:ea typeface="Cambria Math" panose="02040503050406030204" pitchFamily="18" charset="0"/>
                              </a:rPr>
                              <m:t>拿部分</m:t>
                            </m:r>
                          </m:e>
                        </m:d>
                      </m:sub>
                    </m:sSub>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m:t>
                    </m:r>
                    <m:r>
                      <a:rPr lang="en-US" altLang="zh-TW" sz="1800" i="1">
                        <a:latin typeface="Cambria Math" panose="02040503050406030204" pitchFamily="18" charset="0"/>
                      </a:rPr>
                      <m:t>𝑚</m:t>
                    </m:r>
                  </m:oMath>
                </a14:m>
                <a:r>
                  <a:rPr lang="en-US" altLang="zh-TW" sz="1800" i="1" dirty="0"/>
                  <a:t> </a:t>
                </a:r>
                <a14:m>
                  <m:oMath xmlns:m="http://schemas.openxmlformats.org/officeDocument/2006/math">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b="0" i="1" smtClean="0">
                            <a:latin typeface="Cambria Math" panose="02040503050406030204" pitchFamily="18" charset="0"/>
                          </a:rPr>
                          <m:t>0</m:t>
                        </m:r>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smtClean="0">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 履約 </m:t>
                            </m:r>
                            <m:r>
                              <a:rPr lang="en-US" altLang="zh-TW" sz="1800" i="1">
                                <a:latin typeface="Cambria Math" panose="02040503050406030204" pitchFamily="18" charset="0"/>
                                <a:ea typeface="Cambria Math" panose="02040503050406030204" pitchFamily="18" charset="0"/>
                              </a:rPr>
                              <m:t>𝑆𝐵</m:t>
                            </m:r>
                            <m:r>
                              <a:rPr lang="zh-TW" altLang="en-US" sz="1800" i="1">
                                <a:latin typeface="Cambria Math" panose="02040503050406030204" pitchFamily="18" charset="0"/>
                                <a:ea typeface="Cambria Math" panose="02040503050406030204" pitchFamily="18" charset="0"/>
                              </a:rPr>
                              <m:t>拿部分</m:t>
                            </m:r>
                          </m:e>
                        </m:d>
                      </m:sub>
                    </m:sSub>
                    <m:r>
                      <a:rPr lang="en-US" altLang="zh-TW" sz="1800" i="1">
                        <a:latin typeface="Cambria Math" panose="02040503050406030204" pitchFamily="18" charset="0"/>
                        <a:ea typeface="Cambria Math" panose="02040503050406030204" pitchFamily="18" charset="0"/>
                      </a:rPr>
                      <m:t>}</m:t>
                    </m:r>
                  </m:oMath>
                </a14:m>
                <a:endParaRPr lang="en-US" altLang="zh-TW" sz="1800" i="1" dirty="0">
                  <a:ea typeface="Cambria Math" panose="02040503050406030204" pitchFamily="18" charset="0"/>
                </a:endParaRPr>
              </a:p>
              <a:p>
                <a:pPr marL="0" indent="0">
                  <a:lnSpc>
                    <a:spcPct val="150000"/>
                  </a:lnSpc>
                  <a:buNone/>
                </a:pPr>
                <a:endParaRPr lang="en-US" altLang="zh-TW" sz="1800" i="1" dirty="0">
                  <a:latin typeface="Cambria Math" panose="02040503050406030204" pitchFamily="18" charset="0"/>
                </a:endParaRPr>
              </a:p>
              <a:p>
                <a:pPr marL="0" indent="0">
                  <a:lnSpc>
                    <a:spcPct val="150000"/>
                  </a:lnSpc>
                  <a:buNone/>
                </a:pPr>
                <a:endParaRPr lang="en-US" altLang="zh-TW" sz="1800" i="1" dirty="0" smtClean="0"/>
              </a:p>
              <a:p>
                <a:pPr marL="0" indent="0">
                  <a:lnSpc>
                    <a:spcPct val="150000"/>
                  </a:lnSpc>
                  <a:buNone/>
                </a:pPr>
                <a:endParaRPr lang="zh-TW" altLang="en-US" sz="1800" i="1"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67425" y="1179641"/>
                <a:ext cx="12762964" cy="5254580"/>
              </a:xfrm>
              <a:blipFill rotWithShape="0">
                <a:blip r:embed="rId3"/>
                <a:stretch>
                  <a:fillRect/>
                </a:stretch>
              </a:blipFill>
            </p:spPr>
            <p:txBody>
              <a:bodyPr/>
              <a:lstStyle/>
              <a:p>
                <a:r>
                  <a:rPr lang="zh-TW" altLang="en-US">
                    <a:noFill/>
                  </a:rPr>
                  <a:t> </a:t>
                </a:r>
              </a:p>
            </p:txBody>
          </p:sp>
        </mc:Fallback>
      </mc:AlternateContent>
      <p:grpSp>
        <p:nvGrpSpPr>
          <p:cNvPr id="21" name="群組 20"/>
          <p:cNvGrpSpPr/>
          <p:nvPr/>
        </p:nvGrpSpPr>
        <p:grpSpPr>
          <a:xfrm>
            <a:off x="397098" y="2295813"/>
            <a:ext cx="11168130" cy="4138408"/>
            <a:chOff x="422856" y="2558606"/>
            <a:chExt cx="11168130" cy="4138408"/>
          </a:xfrm>
        </p:grpSpPr>
        <p:cxnSp>
          <p:nvCxnSpPr>
            <p:cNvPr id="5" name="直線接點 4"/>
            <p:cNvCxnSpPr/>
            <p:nvPr/>
          </p:nvCxnSpPr>
          <p:spPr>
            <a:xfrm flipV="1">
              <a:off x="422856" y="2558606"/>
              <a:ext cx="3219718" cy="1"/>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 name="直線接點 5"/>
            <p:cNvCxnSpPr/>
            <p:nvPr/>
          </p:nvCxnSpPr>
          <p:spPr>
            <a:xfrm flipV="1">
              <a:off x="422856" y="4584878"/>
              <a:ext cx="3219718" cy="12879"/>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直線接點 6"/>
            <p:cNvCxnSpPr/>
            <p:nvPr/>
          </p:nvCxnSpPr>
          <p:spPr>
            <a:xfrm flipV="1">
              <a:off x="422856" y="3263570"/>
              <a:ext cx="5836277" cy="18398"/>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a:xfrm>
              <a:off x="422856" y="5265312"/>
              <a:ext cx="5836277" cy="7363"/>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a:off x="3988157" y="4584878"/>
              <a:ext cx="5477815" cy="0"/>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flipV="1">
              <a:off x="422856" y="3986931"/>
              <a:ext cx="8759781" cy="7778"/>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flipV="1">
              <a:off x="422856" y="5911402"/>
              <a:ext cx="11168130" cy="34347"/>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422856" y="6679473"/>
              <a:ext cx="10285927" cy="17541"/>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4" name="投影片編號版面配置區 3"/>
          <p:cNvSpPr>
            <a:spLocks noGrp="1"/>
          </p:cNvSpPr>
          <p:nvPr>
            <p:ph type="sldNum" sz="quarter" idx="12"/>
          </p:nvPr>
        </p:nvSpPr>
        <p:spPr/>
        <p:txBody>
          <a:bodyPr/>
          <a:lstStyle/>
          <a:p>
            <a:fld id="{9005EA9C-0923-47CB-86A6-6BE86EBF36ED}" type="slidenum">
              <a:rPr lang="zh-TW" altLang="en-US" smtClean="0"/>
              <a:t>8</a:t>
            </a:fld>
            <a:endParaRPr lang="zh-TW" altLang="en-US"/>
          </a:p>
        </p:txBody>
      </p:sp>
    </p:spTree>
    <p:extLst>
      <p:ext uri="{BB962C8B-B14F-4D97-AF65-F5344CB8AC3E}">
        <p14:creationId xmlns:p14="http://schemas.microsoft.com/office/powerpoint/2010/main" val="3022732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p:cNvSpPr>
                <a:spLocks noGrp="1"/>
              </p:cNvSpPr>
              <p:nvPr>
                <p:ph type="title"/>
              </p:nvPr>
            </p:nvSpPr>
            <p:spPr>
              <a:xfrm>
                <a:off x="154546" y="197699"/>
                <a:ext cx="10515600" cy="1325563"/>
              </a:xfrm>
            </p:spPr>
            <p:txBody>
              <a:bodyPr>
                <a:normAutofit/>
              </a:bodyPr>
              <a:lstStyle/>
              <a:p>
                <a:pPr>
                  <a:lnSpc>
                    <a:spcPct val="150000"/>
                  </a:lnSpc>
                </a:pPr>
                <a14:m>
                  <m:oMathPara xmlns:m="http://schemas.openxmlformats.org/officeDocument/2006/math">
                    <m:oMathParaPr>
                      <m:jc m:val="left"/>
                    </m:oMathParaPr>
                    <m:oMath xmlns:m="http://schemas.openxmlformats.org/officeDocument/2006/math">
                      <m:r>
                        <a:rPr lang="en-US" altLang="zh-TW" sz="3200" i="1">
                          <a:latin typeface="Cambria Math" panose="02040503050406030204" pitchFamily="18" charset="0"/>
                        </a:rPr>
                        <m:t>𝐺𝐵</m:t>
                      </m:r>
                    </m:oMath>
                  </m:oMathPara>
                </a14:m>
                <a:endParaRPr lang="en-US" altLang="zh-TW" sz="3200" i="1" dirty="0">
                  <a:latin typeface="微軟正黑體" panose="020B0604030504040204" pitchFamily="34" charset="-120"/>
                  <a:ea typeface="微軟正黑體" panose="020B0604030504040204" pitchFamily="34" charset="-120"/>
                </a:endParaRPr>
              </a:p>
            </p:txBody>
          </p:sp>
        </mc:Choice>
        <mc:Fallback xmlns="">
          <p:sp>
            <p:nvSpPr>
              <p:cNvPr id="2" name="標題 1"/>
              <p:cNvSpPr>
                <a:spLocks noGrp="1" noRot="1" noChangeAspect="1" noMove="1" noResize="1" noEditPoints="1" noAdjustHandles="1" noChangeArrowheads="1" noChangeShapeType="1" noTextEdit="1"/>
              </p:cNvSpPr>
              <p:nvPr>
                <p:ph type="title"/>
              </p:nvPr>
            </p:nvSpPr>
            <p:spPr>
              <a:xfrm>
                <a:off x="154546" y="197699"/>
                <a:ext cx="10515600" cy="1325563"/>
              </a:xfrm>
              <a:blipFill rotWithShape="0">
                <a:blip r:embed="rId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257577" y="1300767"/>
                <a:ext cx="11199254" cy="4927712"/>
              </a:xfrm>
            </p:spPr>
            <p:txBody>
              <a:bodyPr>
                <a:normAutofit/>
              </a:bodyPr>
              <a:lstStyle/>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𝐺𝐵</m:t>
                      </m:r>
                    </m:oMath>
                  </m:oMathPara>
                </a14:m>
                <a:endParaRPr lang="en-US" altLang="zh-TW" sz="1800" b="0" i="1" dirty="0" smtClean="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a:latin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2</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𝑇</m:t>
                          </m:r>
                        </m:e>
                      </m:d>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存活</m:t>
                              </m:r>
                            </m:e>
                          </m:d>
                        </m:sub>
                      </m:sSub>
                      <m:r>
                        <a:rPr lang="zh-TW" altLang="en-US" sz="1800" i="1">
                          <a:latin typeface="Cambria Math" panose="02040503050406030204" pitchFamily="18" charset="0"/>
                          <a:ea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m:t>
                      </m:r>
                    </m:oMath>
                  </m:oMathPara>
                </a14:m>
                <a:endParaRPr lang="en-US" altLang="zh-TW" sz="1800" i="1" dirty="0">
                  <a:ea typeface="Cambria Math" panose="02040503050406030204" pitchFamily="18" charset="0"/>
                </a:endParaRPr>
              </a:p>
              <a:p>
                <a:pPr marL="0" indent="0">
                  <a:lnSpc>
                    <a:spcPct val="150000"/>
                  </a:lnSpc>
                  <a:buNone/>
                </a:pPr>
                <a:r>
                  <a:rPr lang="en-US" altLang="zh-TW" sz="1800" i="1" dirty="0" smtClean="0">
                    <a:ea typeface="Cambria Math" panose="02040503050406030204" pitchFamily="18" charset="0"/>
                  </a:rPr>
                  <a:t>    </a:t>
                </a:r>
                <a14:m>
                  <m:oMath xmlns:m="http://schemas.openxmlformats.org/officeDocument/2006/math">
                    <m:r>
                      <a:rPr lang="en-US" altLang="zh-TW" sz="1800" i="1" dirty="0">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 </m:t>
                    </m:r>
                    <m:r>
                      <a:rPr lang="en-US" altLang="zh-TW" sz="1800" i="1" smtClean="0">
                        <a:latin typeface="Cambria Math" panose="02040503050406030204" pitchFamily="18" charset="0"/>
                      </a:rPr>
                      <m:t>𝑀</m:t>
                    </m:r>
                    <m:r>
                      <a:rPr lang="en-US" altLang="zh-TW" sz="1800" b="0" i="1" smtClean="0">
                        <a:latin typeface="Cambria Math" panose="02040503050406030204" pitchFamily="18" charset="0"/>
                      </a:rPr>
                      <m:t>𝑎𝑥</m:t>
                    </m:r>
                    <m:r>
                      <a:rPr lang="en-US" altLang="zh-TW" sz="1800" i="1" dirty="0">
                        <a:latin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r>
                      <a:rPr lang="en-US" altLang="zh-TW" sz="1800" b="0" i="1" smtClean="0">
                        <a:latin typeface="Cambria Math" panose="02040503050406030204" pitchFamily="18" charset="0"/>
                      </a:rPr>
                      <m:t>+</m:t>
                    </m:r>
                    <m:r>
                      <a:rPr lang="en-US" altLang="zh-TW" sz="1800" b="0" i="1" smtClean="0">
                        <a:latin typeface="Cambria Math" panose="02040503050406030204" pitchFamily="18" charset="0"/>
                      </a:rPr>
                      <m:t>𝑀𝑖𝑛</m:t>
                    </m:r>
                    <m:r>
                      <a:rPr lang="en-US" altLang="zh-TW" sz="1800" b="0" i="1" smtClean="0">
                        <a:latin typeface="Cambria Math" panose="02040503050406030204" pitchFamily="18" charset="0"/>
                      </a:rPr>
                      <m:t>[ </m:t>
                    </m:r>
                    <m:r>
                      <a:rPr lang="en-US" altLang="zh-TW" sz="1800" i="1">
                        <a:latin typeface="Cambria Math" panose="02040503050406030204" pitchFamily="18" charset="0"/>
                      </a:rPr>
                      <m:t>𝑚</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𝑇</m:t>
                            </m:r>
                          </m:e>
                        </m:d>
                        <m:r>
                          <a:rPr lang="en-US" altLang="zh-TW" sz="1800" i="1">
                            <a:latin typeface="Cambria Math" panose="02040503050406030204" pitchFamily="18" charset="0"/>
                          </a:rPr>
                          <m:t>−</m:t>
                        </m:r>
                        <m:r>
                          <a:rPr lang="en-US" altLang="zh-TW" sz="1800" i="1">
                            <a:latin typeface="Cambria Math" panose="02040503050406030204" pitchFamily="18" charset="0"/>
                          </a:rPr>
                          <m:t>𝐾</m:t>
                        </m:r>
                      </m:e>
                    </m:d>
                    <m:r>
                      <a:rPr lang="en-US" altLang="zh-TW" sz="1800" b="0" i="1" smtClean="0">
                        <a:latin typeface="Cambria Math" panose="02040503050406030204" pitchFamily="18" charset="0"/>
                      </a:rPr>
                      <m:t>, 0 ]</m:t>
                    </m:r>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e>
                    </m:d>
                    <m:r>
                      <a:rPr lang="en-US" altLang="zh-TW" sz="1800" b="0" i="1" smtClean="0">
                        <a:latin typeface="Cambria Math" panose="02040503050406030204" pitchFamily="18" charset="0"/>
                      </a:rPr>
                      <m:t> , 0 </m:t>
                    </m:r>
                    <m:r>
                      <a:rPr lang="en-US" altLang="zh-TW" sz="1800" i="1">
                        <a:latin typeface="Cambria Math" panose="02040503050406030204" pitchFamily="18" charset="0"/>
                      </a:rPr>
                      <m:t>]</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 </m:t>
                            </m:r>
                          </m:e>
                        </m:d>
                      </m:sub>
                    </m:sSub>
                    <m:r>
                      <a:rPr lang="en-US" altLang="zh-TW" sz="1800" i="1">
                        <a:latin typeface="Cambria Math" panose="02040503050406030204" pitchFamily="18" charset="0"/>
                        <a:ea typeface="Cambria Math" panose="02040503050406030204" pitchFamily="18" charset="0"/>
                      </a:rPr>
                      <m:t>}</m:t>
                    </m:r>
                  </m:oMath>
                </a14:m>
                <a:r>
                  <a:rPr lang="zh-TW" altLang="en-US" sz="1800" i="1" dirty="0"/>
                  <a:t>  </a:t>
                </a:r>
                <a:endParaRPr lang="en-US" altLang="zh-TW" sz="1800" i="1" dirty="0"/>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2</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2</m:t>
                              </m:r>
                            </m:sub>
                          </m:sSub>
                          <m:r>
                            <a:rPr lang="en-US" altLang="zh-TW" sz="1800" i="1">
                              <a:latin typeface="Cambria Math" panose="02040503050406030204" pitchFamily="18" charset="0"/>
                            </a:rPr>
                            <m:t>𝑇</m:t>
                          </m:r>
                        </m:e>
                      </m:d>
                      <m:r>
                        <a:rPr lang="en-US" altLang="zh-TW" sz="1800" b="0" i="1" smtClean="0">
                          <a:latin typeface="Cambria Math" panose="02040503050406030204" pitchFamily="18" charset="0"/>
                        </a:rPr>
                        <m:t>𝐺</m:t>
                      </m:r>
                      <m:r>
                        <a:rPr lang="en-US" altLang="zh-TW" sz="1800" b="0" i="1" smtClean="0">
                          <a:latin typeface="Cambria Math" panose="02040503050406030204" pitchFamily="18" charset="0"/>
                        </a:rPr>
                        <m:t>(0)</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存活</m:t>
                              </m:r>
                            </m:e>
                          </m:d>
                        </m:sub>
                      </m:sSub>
                      <m:r>
                        <a:rPr lang="en-US" altLang="zh-TW" sz="1800" b="0" i="1" smtClean="0">
                          <a:latin typeface="Cambria Math" panose="02040503050406030204" pitchFamily="18" charset="0"/>
                          <a:ea typeface="Cambria Math" panose="02040503050406030204" pitchFamily="18" charset="0"/>
                        </a:rPr>
                        <m:t>}</m:t>
                      </m:r>
                    </m:oMath>
                  </m:oMathPara>
                </a14:m>
                <a:endParaRPr lang="en-US" altLang="zh-TW" sz="1800" i="1" dirty="0" smtClean="0">
                  <a:latin typeface="Cambria Math" panose="02040503050406030204" pitchFamily="18" charset="0"/>
                  <a:ea typeface="Cambria Math" panose="02040503050406030204" pitchFamily="18" charset="0"/>
                </a:endParaRP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i="1" smtClean="0">
                          <a:latin typeface="Cambria Math" panose="02040503050406030204" pitchFamily="18" charset="0"/>
                          <a:ea typeface="Cambria Math" panose="02040503050406030204" pitchFamily="18" charset="0"/>
                        </a:rPr>
                        <m:t> </m:t>
                      </m:r>
                      <m:r>
                        <a:rPr lang="en-US" altLang="zh-TW" sz="1800" b="0" i="1" smtClean="0">
                          <a:latin typeface="Cambria Math" panose="02040503050406030204" pitchFamily="18" charset="0"/>
                          <a:ea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1−</m:t>
                          </m:r>
                          <m:r>
                            <a:rPr lang="zh-TW" altLang="en-US" sz="1800" i="1">
                              <a:latin typeface="Cambria Math" panose="02040503050406030204" pitchFamily="18" charset="0"/>
                            </a:rPr>
                            <m:t>𝛼</m:t>
                          </m:r>
                        </m:e>
                      </m:d>
                      <m:r>
                        <a:rPr lang="en-US" altLang="zh-TW" sz="1800" i="1">
                          <a:latin typeface="Cambria Math" panose="02040503050406030204" pitchFamily="18" charset="0"/>
                        </a:rPr>
                        <m:t>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i="1">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1</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1</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 </m:t>
                              </m:r>
                              <m:r>
                                <a:rPr lang="en-US" altLang="zh-TW" sz="1800" i="1">
                                  <a:latin typeface="Cambria Math" panose="02040503050406030204" pitchFamily="18" charset="0"/>
                                  <a:ea typeface="Cambria Math" panose="02040503050406030204" pitchFamily="18" charset="0"/>
                                </a:rPr>
                                <m:t>𝑆𝐵</m:t>
                              </m:r>
                              <m:r>
                                <a:rPr lang="zh-TW" altLang="en-US" sz="1800" i="1">
                                  <a:latin typeface="Cambria Math" panose="02040503050406030204" pitchFamily="18" charset="0"/>
                                  <a:ea typeface="Cambria Math" panose="02040503050406030204" pitchFamily="18" charset="0"/>
                                </a:rPr>
                                <m:t>全拿</m:t>
                              </m:r>
                              <m:r>
                                <a:rPr lang="en-US" altLang="zh-TW" sz="1800" i="1">
                                  <a:latin typeface="Cambria Math" panose="02040503050406030204" pitchFamily="18" charset="0"/>
                                  <a:ea typeface="Cambria Math" panose="02040503050406030204" pitchFamily="18" charset="0"/>
                                </a:rPr>
                                <m:t>𝐺𝐵</m:t>
                              </m:r>
                              <m:r>
                                <a:rPr lang="zh-TW" altLang="en-US" sz="1800" i="1">
                                  <a:latin typeface="Cambria Math" panose="02040503050406030204" pitchFamily="18" charset="0"/>
                                  <a:ea typeface="Cambria Math" panose="02040503050406030204" pitchFamily="18" charset="0"/>
                                </a:rPr>
                                <m:t>拿部分</m:t>
                              </m:r>
                            </m:e>
                          </m:d>
                        </m:sub>
                      </m:sSub>
                      <m:r>
                        <a:rPr lang="en-US" altLang="zh-TW" sz="1800" i="1">
                          <a:latin typeface="Cambria Math" panose="02040503050406030204" pitchFamily="18" charset="0"/>
                          <a:ea typeface="Cambria Math" panose="02040503050406030204" pitchFamily="18" charset="0"/>
                        </a:rPr>
                        <m:t>}</m:t>
                      </m:r>
                    </m:oMath>
                  </m:oMathPara>
                </a14:m>
                <a:endParaRPr lang="en-US" altLang="zh-TW" sz="1800" i="1" dirty="0"/>
              </a:p>
              <a:p>
                <a:pPr marL="0" indent="0">
                  <a:lnSpc>
                    <a:spcPct val="150000"/>
                  </a:lnSpc>
                  <a:buNone/>
                </a:pPr>
                <a14:m>
                  <m:oMath xmlns:m="http://schemas.openxmlformats.org/officeDocument/2006/math">
                    <m:r>
                      <a:rPr lang="en-US" altLang="zh-TW" sz="1800" b="0" i="1" smtClean="0">
                        <a:latin typeface="Cambria Math" panose="02040503050406030204" pitchFamily="18" charset="0"/>
                      </a:rPr>
                      <m:t>    </m:t>
                    </m:r>
                    <m:r>
                      <a:rPr lang="en-US" altLang="zh-TW" sz="1800" i="1">
                        <a:latin typeface="Cambria Math" panose="02040503050406030204" pitchFamily="18" charset="0"/>
                      </a:rPr>
                      <m:t>−</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𝐶</m:t>
                            </m:r>
                          </m:e>
                          <m:sub>
                            <m:r>
                              <a:rPr lang="en-US" altLang="zh-TW" sz="1800" i="1">
                                <a:latin typeface="Cambria Math" panose="02040503050406030204" pitchFamily="18" charset="0"/>
                              </a:rPr>
                              <m:t>1</m:t>
                            </m:r>
                          </m:sub>
                        </m:s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𝐷</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𝑇</m:t>
                        </m:r>
                      </m:e>
                    </m:d>
                    <m:sSup>
                      <m:sSupPr>
                        <m:ctrlPr>
                          <a:rPr lang="en-US" altLang="zh-TW" sz="1800" i="1">
                            <a:latin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𝑒</m:t>
                        </m:r>
                      </m:e>
                      <m:sup>
                        <m:r>
                          <a:rPr lang="en-US" altLang="zh-TW" sz="1800" i="1">
                            <a:latin typeface="Cambria Math" panose="02040503050406030204" pitchFamily="18" charset="0"/>
                          </a:rPr>
                          <m:t>−</m:t>
                        </m:r>
                        <m:r>
                          <a:rPr lang="en-US" altLang="zh-TW" sz="1800" i="1">
                            <a:latin typeface="Cambria Math" panose="02040503050406030204" pitchFamily="18" charset="0"/>
                          </a:rPr>
                          <m:t>𝑟𝑇</m:t>
                        </m:r>
                      </m:sup>
                    </m:sSup>
                    <m:r>
                      <a:rPr lang="en-US" altLang="zh-TW" sz="1800" b="0" i="1" smtClean="0">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 </m:t>
                            </m:r>
                            <m:r>
                              <a:rPr lang="en-US" altLang="zh-TW" sz="1800" i="1">
                                <a:latin typeface="Cambria Math" panose="02040503050406030204" pitchFamily="18" charset="0"/>
                                <a:ea typeface="Cambria Math" panose="02040503050406030204" pitchFamily="18" charset="0"/>
                              </a:rPr>
                              <m:t>𝑆𝐵</m:t>
                            </m:r>
                            <m:r>
                              <a:rPr lang="zh-TW" altLang="en-US" sz="1800" i="1">
                                <a:latin typeface="Cambria Math" panose="02040503050406030204" pitchFamily="18" charset="0"/>
                                <a:ea typeface="Cambria Math" panose="02040503050406030204" pitchFamily="18" charset="0"/>
                              </a:rPr>
                              <m:t>全拿</m:t>
                            </m:r>
                            <m:r>
                              <a:rPr lang="en-US" altLang="zh-TW" sz="1800" i="1">
                                <a:latin typeface="Cambria Math" panose="02040503050406030204" pitchFamily="18" charset="0"/>
                                <a:ea typeface="Cambria Math" panose="02040503050406030204" pitchFamily="18" charset="0"/>
                              </a:rPr>
                              <m:t>𝐺𝐵</m:t>
                            </m:r>
                            <m:r>
                              <a:rPr lang="zh-TW" altLang="en-US" sz="1800" i="1">
                                <a:latin typeface="Cambria Math" panose="02040503050406030204" pitchFamily="18" charset="0"/>
                                <a:ea typeface="Cambria Math" panose="02040503050406030204" pitchFamily="18" charset="0"/>
                              </a:rPr>
                              <m:t>拿部分</m:t>
                            </m:r>
                          </m:e>
                        </m:d>
                      </m:sub>
                    </m:sSub>
                  </m:oMath>
                </a14:m>
                <a:r>
                  <a:rPr lang="en-US" altLang="zh-TW" sz="1800" i="1" dirty="0" smtClean="0"/>
                  <a:t>}  </a:t>
                </a:r>
              </a:p>
              <a:p>
                <a:pPr marL="0" indent="0">
                  <a:lnSpc>
                    <a:spcPct val="150000"/>
                  </a:lnSpc>
                  <a:buNone/>
                </a:pPr>
                <a14:m>
                  <m:oMathPara xmlns:m="http://schemas.openxmlformats.org/officeDocument/2006/math">
                    <m:oMathParaPr>
                      <m:jc m:val="left"/>
                    </m:oMathParaPr>
                    <m:oMath xmlns:m="http://schemas.openxmlformats.org/officeDocument/2006/math">
                      <m:r>
                        <a:rPr lang="en-US" altLang="zh-TW" sz="1800" b="0" i="1" smtClean="0">
                          <a:latin typeface="Cambria Math" panose="02040503050406030204" pitchFamily="18" charset="0"/>
                        </a:rPr>
                        <m:t>    </m:t>
                      </m:r>
                      <m:r>
                        <a:rPr lang="en-US" altLang="zh-TW" sz="1800" i="1">
                          <a:latin typeface="Cambria Math" panose="02040503050406030204" pitchFamily="18" charset="0"/>
                        </a:rPr>
                        <m:t>+</m:t>
                      </m:r>
                      <m:r>
                        <a:rPr lang="en-US" altLang="zh-TW" sz="1800" i="1">
                          <a:latin typeface="Cambria Math" panose="02040503050406030204" pitchFamily="18" charset="0"/>
                        </a:rPr>
                        <m:t>𝑚𝐺</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0</m:t>
                          </m:r>
                        </m:e>
                      </m:d>
                      <m:r>
                        <a:rPr lang="en-US" altLang="zh-TW" sz="1800" i="1" smtClean="0">
                          <a:latin typeface="Cambria Math" panose="02040503050406030204" pitchFamily="18" charset="0"/>
                          <a:ea typeface="Cambria Math" panose="02040503050406030204" pitchFamily="18" charset="0"/>
                        </a:rPr>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p>
                        <m:sSupPr>
                          <m:ctrlPr>
                            <a:rPr lang="en-US" altLang="zh-TW" sz="1800" i="1">
                              <a:latin typeface="Cambria Math" panose="02040503050406030204" pitchFamily="18" charset="0"/>
                              <a:ea typeface="Cambria Math" panose="02040503050406030204" pitchFamily="18" charset="0"/>
                            </a:rPr>
                          </m:ctrlPr>
                        </m:sSupPr>
                        <m:e>
                          <m:r>
                            <a:rPr lang="en-US" altLang="zh-TW" sz="1800" i="1">
                              <a:latin typeface="Cambria Math" panose="02040503050406030204" pitchFamily="18" charset="0"/>
                              <a:ea typeface="Cambria Math" panose="02040503050406030204" pitchFamily="18" charset="0"/>
                            </a:rPr>
                            <m:t>𝑒</m:t>
                          </m:r>
                        </m:e>
                        <m:sup>
                          <m:sSub>
                            <m:sSubPr>
                              <m:ctrlPr>
                                <a:rPr lang="en-US" altLang="zh-TW" sz="1800" i="1">
                                  <a:latin typeface="Cambria Math" panose="02040503050406030204" pitchFamily="18" charset="0"/>
                                  <a:ea typeface="Cambria Math" panose="02040503050406030204" pitchFamily="18" charset="0"/>
                                </a:rPr>
                              </m:ctrlPr>
                            </m:sSubPr>
                            <m:e>
                              <m:r>
                                <a:rPr lang="zh-TW" altLang="en-US" sz="1800" i="1">
                                  <a:latin typeface="Cambria Math" panose="02040503050406030204" pitchFamily="18" charset="0"/>
                                  <a:ea typeface="Cambria Math" panose="02040503050406030204" pitchFamily="18" charset="0"/>
                                </a:rPr>
                                <m:t>𝜎</m:t>
                              </m:r>
                            </m:e>
                            <m:sub>
                              <m:r>
                                <a:rPr lang="en-US" altLang="zh-TW" sz="1800" i="1">
                                  <a:latin typeface="Cambria Math" panose="02040503050406030204" pitchFamily="18" charset="0"/>
                                  <a:ea typeface="Cambria Math" panose="02040503050406030204" pitchFamily="18" charset="0"/>
                                </a:rPr>
                                <m:t>2</m:t>
                              </m:r>
                            </m:sub>
                          </m:sSub>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𝐵</m:t>
                              </m:r>
                            </m:e>
                            <m:sub>
                              <m:r>
                                <a:rPr lang="en-US" altLang="zh-TW" sz="1800" i="1">
                                  <a:latin typeface="Cambria Math" panose="02040503050406030204" pitchFamily="18" charset="0"/>
                                  <a:ea typeface="Cambria Math" panose="02040503050406030204" pitchFamily="18" charset="0"/>
                                </a:rPr>
                                <m:t>2</m:t>
                              </m:r>
                            </m:sub>
                          </m:sSub>
                          <m:d>
                            <m:dPr>
                              <m:ctrlPr>
                                <a:rPr lang="en-US" altLang="zh-TW" sz="1800" i="1">
                                  <a:latin typeface="Cambria Math" panose="02040503050406030204" pitchFamily="18" charset="0"/>
                                  <a:ea typeface="Cambria Math" panose="02040503050406030204" pitchFamily="18" charset="0"/>
                                </a:rPr>
                              </m:ctrlPr>
                            </m:dPr>
                            <m:e>
                              <m:r>
                                <a:rPr lang="en-US" altLang="zh-TW" sz="1800" i="1">
                                  <a:latin typeface="Cambria Math" panose="02040503050406030204" pitchFamily="18" charset="0"/>
                                  <a:ea typeface="Cambria Math" panose="02040503050406030204" pitchFamily="18" charset="0"/>
                                </a:rPr>
                                <m:t>𝑇</m:t>
                              </m:r>
                            </m:e>
                          </m:d>
                        </m:sup>
                      </m:sSup>
                      <m:r>
                        <a:rPr lang="en-US" altLang="zh-TW" sz="1800" i="1" smtClean="0">
                          <a:latin typeface="Cambria Math" panose="02040503050406030204" pitchFamily="18" charset="0"/>
                          <a:ea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 履約</m:t>
                              </m:r>
                              <m:r>
                                <a:rPr lang="en-US" altLang="zh-TW" sz="1800" i="1">
                                  <a:latin typeface="Cambria Math" panose="02040503050406030204" pitchFamily="18" charset="0"/>
                                  <a:ea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𝑆𝐵</m:t>
                              </m:r>
                              <m:r>
                                <a:rPr lang="zh-TW" altLang="en-US" sz="1800" i="1">
                                  <a:latin typeface="Cambria Math" panose="02040503050406030204" pitchFamily="18" charset="0"/>
                                  <a:ea typeface="Cambria Math" panose="02040503050406030204" pitchFamily="18" charset="0"/>
                                </a:rPr>
                                <m:t>全拿</m:t>
                              </m:r>
                              <m:r>
                                <a:rPr lang="en-US" altLang="zh-TW" sz="1800" i="1">
                                  <a:latin typeface="Cambria Math" panose="02040503050406030204" pitchFamily="18" charset="0"/>
                                  <a:ea typeface="Cambria Math" panose="02040503050406030204" pitchFamily="18" charset="0"/>
                                </a:rPr>
                                <m:t>𝐺𝐵</m:t>
                              </m:r>
                              <m:r>
                                <a:rPr lang="zh-TW" altLang="en-US" sz="1800" i="1">
                                  <a:latin typeface="Cambria Math" panose="02040503050406030204" pitchFamily="18" charset="0"/>
                                  <a:ea typeface="Cambria Math" panose="02040503050406030204" pitchFamily="18" charset="0"/>
                                </a:rPr>
                                <m:t>拿部分</m:t>
                              </m:r>
                              <m:r>
                                <a:rPr lang="en-US" altLang="zh-TW" sz="1800" i="1">
                                  <a:latin typeface="Cambria Math" panose="02040503050406030204" pitchFamily="18" charset="0"/>
                                  <a:ea typeface="Cambria Math" panose="02040503050406030204" pitchFamily="18" charset="0"/>
                                </a:rPr>
                                <m:t> </m:t>
                              </m:r>
                            </m:e>
                          </m:d>
                        </m:sub>
                      </m:sSub>
                      <m:r>
                        <a:rPr lang="en-US" altLang="zh-TW" sz="1800" i="1">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m:t>
                      </m:r>
                      <m:r>
                        <a:rPr lang="en-US" altLang="zh-TW" sz="1800" i="1">
                          <a:latin typeface="Cambria Math" panose="02040503050406030204" pitchFamily="18" charset="0"/>
                        </a:rPr>
                        <m:t>𝑚𝐾</m:t>
                      </m:r>
                      <m:acc>
                        <m:accPr>
                          <m:chr m:val="̃"/>
                          <m:ctrlPr>
                            <a:rPr lang="en-US" altLang="zh-TW" sz="1800" i="1">
                              <a:latin typeface="Cambria Math" panose="02040503050406030204" pitchFamily="18" charset="0"/>
                            </a:rPr>
                          </m:ctrlPr>
                        </m:accPr>
                        <m:e>
                          <m:r>
                            <a:rPr lang="en-US" altLang="zh-TW" sz="1800" i="1" smtClean="0">
                              <a:latin typeface="Cambria Math" panose="02040503050406030204" pitchFamily="18" charset="0"/>
                              <a:ea typeface="Cambria Math" panose="02040503050406030204" pitchFamily="18" charset="0"/>
                            </a:rPr>
                            <m:t>∙</m:t>
                          </m:r>
                          <m:r>
                            <a:rPr lang="en-US" altLang="zh-TW" sz="1800" i="1">
                              <a:latin typeface="Cambria Math" panose="02040503050406030204" pitchFamily="18" charset="0"/>
                            </a:rPr>
                            <m:t>𝐸</m:t>
                          </m:r>
                          <m:r>
                            <a:rPr lang="zh-TW" altLang="en-US" sz="1800" i="1">
                              <a:latin typeface="Cambria Math" panose="02040503050406030204" pitchFamily="18" charset="0"/>
                            </a:rPr>
                            <m:t> </m:t>
                          </m:r>
                        </m:e>
                      </m:acc>
                      <m:r>
                        <a:rPr lang="en-US" altLang="zh-TW" sz="1800" i="1">
                          <a:latin typeface="Cambria Math" panose="02040503050406030204" pitchFamily="18" charset="0"/>
                        </a:rPr>
                        <m:t>{</m:t>
                      </m:r>
                      <m:sSub>
                        <m:sSubPr>
                          <m:ctrlPr>
                            <a:rPr lang="en-US" altLang="zh-TW" sz="1800" i="1">
                              <a:latin typeface="Cambria Math" panose="02040503050406030204" pitchFamily="18" charset="0"/>
                              <a:ea typeface="Cambria Math" panose="02040503050406030204" pitchFamily="18" charset="0"/>
                            </a:rPr>
                          </m:ctrlPr>
                        </m:sSubPr>
                        <m:e>
                          <m:r>
                            <a:rPr lang="en-US" altLang="zh-TW" sz="1800" i="1">
                              <a:latin typeface="Cambria Math" panose="02040503050406030204" pitchFamily="18" charset="0"/>
                              <a:ea typeface="Cambria Math" panose="02040503050406030204" pitchFamily="18" charset="0"/>
                            </a:rPr>
                            <m:t>𝐼</m:t>
                          </m:r>
                        </m:e>
                        <m:sub>
                          <m:d>
                            <m:dPr>
                              <m:begChr m:val="{"/>
                              <m:endChr m:val="}"/>
                              <m:ctrlPr>
                                <a:rPr lang="en-US" altLang="zh-TW" sz="1800" i="1">
                                  <a:latin typeface="Cambria Math" panose="02040503050406030204" pitchFamily="18" charset="0"/>
                                  <a:ea typeface="Cambria Math" panose="02040503050406030204" pitchFamily="18" charset="0"/>
                                </a:rPr>
                              </m:ctrlPr>
                            </m:dPr>
                            <m:e>
                              <m:r>
                                <a:rPr lang="zh-TW" altLang="en-US" sz="1800" i="1">
                                  <a:latin typeface="Cambria Math" panose="02040503050406030204" pitchFamily="18" charset="0"/>
                                  <a:ea typeface="Cambria Math" panose="02040503050406030204" pitchFamily="18" charset="0"/>
                                </a:rPr>
                                <m:t>破產 履約</m:t>
                              </m:r>
                              <m:r>
                                <a:rPr lang="en-US" altLang="zh-TW" sz="1800" i="1">
                                  <a:latin typeface="Cambria Math" panose="02040503050406030204" pitchFamily="18" charset="0"/>
                                  <a:ea typeface="Cambria Math" panose="02040503050406030204" pitchFamily="18" charset="0"/>
                                </a:rPr>
                                <m:t> </m:t>
                              </m:r>
                              <m:r>
                                <a:rPr lang="en-US" altLang="zh-TW" sz="1800" i="1">
                                  <a:latin typeface="Cambria Math" panose="02040503050406030204" pitchFamily="18" charset="0"/>
                                  <a:ea typeface="Cambria Math" panose="02040503050406030204" pitchFamily="18" charset="0"/>
                                </a:rPr>
                                <m:t>𝑆𝐵</m:t>
                              </m:r>
                              <m:r>
                                <a:rPr lang="zh-TW" altLang="en-US" sz="1800" i="1">
                                  <a:latin typeface="Cambria Math" panose="02040503050406030204" pitchFamily="18" charset="0"/>
                                  <a:ea typeface="Cambria Math" panose="02040503050406030204" pitchFamily="18" charset="0"/>
                                </a:rPr>
                                <m:t>全拿</m:t>
                              </m:r>
                              <m:r>
                                <a:rPr lang="en-US" altLang="zh-TW" sz="1800" i="1">
                                  <a:latin typeface="Cambria Math" panose="02040503050406030204" pitchFamily="18" charset="0"/>
                                  <a:ea typeface="Cambria Math" panose="02040503050406030204" pitchFamily="18" charset="0"/>
                                </a:rPr>
                                <m:t>𝐺𝐵</m:t>
                              </m:r>
                              <m:r>
                                <a:rPr lang="zh-TW" altLang="en-US" sz="1800" i="1">
                                  <a:latin typeface="Cambria Math" panose="02040503050406030204" pitchFamily="18" charset="0"/>
                                  <a:ea typeface="Cambria Math" panose="02040503050406030204" pitchFamily="18" charset="0"/>
                                </a:rPr>
                                <m:t>拿部分</m:t>
                              </m:r>
                              <m:r>
                                <a:rPr lang="en-US" altLang="zh-TW" sz="1800" i="1">
                                  <a:latin typeface="Cambria Math" panose="02040503050406030204" pitchFamily="18" charset="0"/>
                                  <a:ea typeface="Cambria Math" panose="02040503050406030204" pitchFamily="18" charset="0"/>
                                </a:rPr>
                                <m:t> </m:t>
                              </m:r>
                            </m:e>
                          </m:d>
                        </m:sub>
                      </m:sSub>
                      <m:r>
                        <a:rPr lang="en-US" altLang="zh-TW" sz="1800" b="0" i="1" smtClean="0">
                          <a:latin typeface="Cambria Math" panose="02040503050406030204" pitchFamily="18" charset="0"/>
                          <a:ea typeface="Cambria Math" panose="02040503050406030204" pitchFamily="18" charset="0"/>
                        </a:rPr>
                        <m:t>}</m:t>
                      </m:r>
                    </m:oMath>
                  </m:oMathPara>
                </a14:m>
                <a:endParaRPr lang="en-US" altLang="zh-TW" sz="1800" i="1" dirty="0"/>
              </a:p>
              <a:p>
                <a:pPr marL="0" indent="0">
                  <a:lnSpc>
                    <a:spcPct val="150000"/>
                  </a:lnSpc>
                  <a:buNone/>
                </a:pPr>
                <a:endParaRPr lang="zh-TW" altLang="en-US" sz="1800" i="1"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257577" y="1300767"/>
                <a:ext cx="11199254" cy="4927712"/>
              </a:xfrm>
              <a:blipFill rotWithShape="0">
                <a:blip r:embed="rId3"/>
                <a:stretch>
                  <a:fillRect/>
                </a:stretch>
              </a:blipFill>
            </p:spPr>
            <p:txBody>
              <a:bodyPr/>
              <a:lstStyle/>
              <a:p>
                <a:r>
                  <a:rPr lang="zh-TW" altLang="en-US">
                    <a:noFill/>
                  </a:rPr>
                  <a:t> </a:t>
                </a:r>
              </a:p>
            </p:txBody>
          </p:sp>
        </mc:Fallback>
      </mc:AlternateContent>
      <p:sp>
        <p:nvSpPr>
          <p:cNvPr id="4" name="矩形 3"/>
          <p:cNvSpPr/>
          <p:nvPr/>
        </p:nvSpPr>
        <p:spPr>
          <a:xfrm>
            <a:off x="257577" y="5262562"/>
            <a:ext cx="9826581" cy="648841"/>
          </a:xfrm>
          <a:prstGeom prst="rect">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10084158" y="5402316"/>
            <a:ext cx="1822360" cy="369332"/>
          </a:xfrm>
          <a:prstGeom prst="rect">
            <a:avLst/>
          </a:prstGeom>
          <a:noFill/>
        </p:spPr>
        <p:txBody>
          <a:bodyPr wrap="square" rtlCol="0">
            <a:spAutoFit/>
          </a:bodyPr>
          <a:lstStyle/>
          <a:p>
            <a:r>
              <a:rPr lang="zh-TW" altLang="en-US" dirty="0" smtClean="0"/>
              <a:t>選擇權履約</a:t>
            </a:r>
            <a:r>
              <a:rPr lang="zh-TW" altLang="en-US" dirty="0"/>
              <a:t>部分</a:t>
            </a:r>
          </a:p>
        </p:txBody>
      </p:sp>
      <p:sp>
        <p:nvSpPr>
          <p:cNvPr id="6" name="投影片編號版面配置區 5"/>
          <p:cNvSpPr>
            <a:spLocks noGrp="1"/>
          </p:cNvSpPr>
          <p:nvPr>
            <p:ph type="sldNum" sz="quarter" idx="12"/>
          </p:nvPr>
        </p:nvSpPr>
        <p:spPr/>
        <p:txBody>
          <a:bodyPr/>
          <a:lstStyle/>
          <a:p>
            <a:fld id="{9005EA9C-0923-47CB-86A6-6BE86EBF36ED}" type="slidenum">
              <a:rPr lang="zh-TW" altLang="en-US" smtClean="0"/>
              <a:t>9</a:t>
            </a:fld>
            <a:endParaRPr lang="zh-TW" altLang="en-US"/>
          </a:p>
        </p:txBody>
      </p:sp>
    </p:spTree>
    <p:extLst>
      <p:ext uri="{BB962C8B-B14F-4D97-AF65-F5344CB8AC3E}">
        <p14:creationId xmlns:p14="http://schemas.microsoft.com/office/powerpoint/2010/main" val="6326604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4402</TotalTime>
  <Words>1690</Words>
  <Application>Microsoft Office PowerPoint</Application>
  <PresentationFormat>寬螢幕</PresentationFormat>
  <Paragraphs>870</Paragraphs>
  <Slides>37</Slides>
  <Notes>2</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37</vt:i4>
      </vt:variant>
    </vt:vector>
  </HeadingPairs>
  <TitlesOfParts>
    <vt:vector size="46" baseType="lpstr">
      <vt:lpstr>微軟正黑體</vt:lpstr>
      <vt:lpstr>新細明體</vt:lpstr>
      <vt:lpstr>標楷體</vt:lpstr>
      <vt:lpstr>Arial</vt:lpstr>
      <vt:lpstr>Calibri</vt:lpstr>
      <vt:lpstr>Calibri Light</vt:lpstr>
      <vt:lpstr>Cambria Math</vt:lpstr>
      <vt:lpstr>Times New Roman</vt:lpstr>
      <vt:lpstr>Office 佈景主題</vt:lpstr>
      <vt:lpstr>論文進度報告</vt:lpstr>
      <vt:lpstr>PowerPoint 簡報</vt:lpstr>
      <vt:lpstr>SB+GB+Short put option</vt:lpstr>
      <vt:lpstr>基本假設</vt:lpstr>
      <vt:lpstr>SB+GB+Short put option</vt:lpstr>
      <vt:lpstr>Equity</vt:lpstr>
      <vt:lpstr>Debt</vt:lpstr>
      <vt:lpstr>SB</vt:lpstr>
      <vt:lpstr>GB</vt:lpstr>
      <vt:lpstr>"VL=VA + TB -BC的角度："</vt:lpstr>
      <vt:lpstr>Option Premium</vt:lpstr>
      <vt:lpstr>    將V(T)、G(T)軸，經座標變換成B1(T)、 B2(T) 考慮轉換前、後的邊界與交點 設定積分區域</vt:lpstr>
      <vt:lpstr>(一) 存活與破產的邊界(未履約)：</vt:lpstr>
      <vt:lpstr>(二) 存活與破產的邊界(Option履約)：</vt:lpstr>
      <vt:lpstr>(三) 破產、SB拿全部、GB拿部分與破產、SB拿部分、GB分不到邊界(未履約)</vt:lpstr>
      <vt:lpstr>(四) 破產、SB拿全部、GB拿部分與破產、SB拿部分、GB分不到邊界(Option履約)</vt:lpstr>
      <vt:lpstr>(五)破產、SB拿部分、GB分不到(Option履約)與選擇權不足支付邊界</vt:lpstr>
      <vt:lpstr>邊界和漸近線之大小關係</vt:lpstr>
      <vt:lpstr>PowerPoint 簡報</vt:lpstr>
      <vt:lpstr>PowerPoint 簡報</vt:lpstr>
      <vt:lpstr>PowerPoint 簡報</vt:lpstr>
      <vt:lpstr>PowerPoint 簡報</vt:lpstr>
      <vt:lpstr>1.If A+tax〖∙C〗_1 D_1 T+m∙G(0)&gt;m∙G(0)&gt;(1-α)( A+mG(0)   )&gt;A+tax〖∙C〗_1 D_1 T&gt;(1-α)A </vt:lpstr>
      <vt:lpstr>PowerPoint 簡報</vt:lpstr>
      <vt:lpstr>2.If A+tax〖∙C〗_1 D_1 T+m∙G(0)&gt;m∙G(0)&gt;A+tax〖∙C〗_1 D_1 T&gt;(1-α)( A+mG(0)   )&gt;(1-α)A </vt:lpstr>
      <vt:lpstr>PowerPoint 簡報</vt:lpstr>
      <vt:lpstr>PowerPoint 簡報</vt:lpstr>
      <vt:lpstr>4.If A+tax〖∙C〗_1 D_1 T+m∙G(0)&gt;A+tax〖∙C〗_1 D_1 T&gt;m∙G(0)&gt;(1-α)(A+mG(0))&gt;(1-α)A</vt:lpstr>
      <vt:lpstr>PowerPoint 簡報</vt:lpstr>
      <vt:lpstr>PowerPoint 簡報</vt:lpstr>
      <vt:lpstr>PowerPoint 簡報</vt:lpstr>
      <vt:lpstr>PowerPoint 簡報</vt:lpstr>
      <vt:lpstr>積分區域(condition1)</vt:lpstr>
      <vt:lpstr>PowerPoint 簡報</vt:lpstr>
      <vt:lpstr>Merton 結構式信用風險模型</vt:lpstr>
      <vt:lpstr>PowerPoint 簡報</vt:lpstr>
      <vt:lpstr>PowerPoint 簡報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Willy</dc:creator>
  <cp:lastModifiedBy>Willy</cp:lastModifiedBy>
  <cp:revision>187</cp:revision>
  <dcterms:created xsi:type="dcterms:W3CDTF">2015-11-16T05:57:14Z</dcterms:created>
  <dcterms:modified xsi:type="dcterms:W3CDTF">2015-12-24T06:48:53Z</dcterms:modified>
</cp:coreProperties>
</file>