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66" r:id="rId6"/>
    <p:sldId id="267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C4773-567B-44D0-9297-703B1356EA65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7A1DC-0D53-409B-AA00-ADF77A1CD1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7561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E7A1DC-0D53-409B-AA00-ADF77A1CD15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0963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16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22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278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604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376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03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246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2459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5370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944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581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A00C5-D8BB-4AF7-9737-1C2069B336ED}" type="datetimeFigureOut">
              <a:rPr lang="zh-TW" altLang="en-US" smtClean="0"/>
              <a:t>2014/5/31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39497-C83A-4276-8417-D9768BE4CB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827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82955" y="1122363"/>
            <a:ext cx="11496430" cy="23876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在浮動利率下，以賽局理論評價可轉換公司債－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提前贖回或延遲贖回分析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7159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 E</a:t>
            </a:r>
            <a:r>
              <a:rPr lang="en-US" altLang="zh-TW" dirty="0" smtClean="0"/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，變動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premium  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贖回價格高出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CB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面值部分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推測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premium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上升容易造成延遲贖回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715" y="2477477"/>
            <a:ext cx="3977150" cy="297045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421" y="2477477"/>
            <a:ext cx="3967680" cy="2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68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 E</a:t>
            </a:r>
            <a:r>
              <a:rPr lang="en-US" altLang="zh-TW" dirty="0" smtClean="0"/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，變動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volatility 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資產波動度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推測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volatility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和提前贖回與延遲贖回關係不明顯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92" y="2446215"/>
            <a:ext cx="3945758" cy="294701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3" y="2446216"/>
            <a:ext cx="3936364" cy="294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54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50313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 E</a:t>
            </a:r>
            <a:r>
              <a:rPr lang="en-US" altLang="zh-TW" dirty="0" smtClean="0"/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，變動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tax rate</a:t>
            </a: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推測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tax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rate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上升容易造成延遲贖回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145" y="2532184"/>
            <a:ext cx="4123647" cy="307987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452" y="2532184"/>
            <a:ext cx="4113829" cy="30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55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6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整理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/>
            </a:r>
            <a:b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</a:b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策略比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min D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 容易造成延遲贖回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Coupon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上升容易造成提前贖回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 payout rate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不影響提前贖回和延遲贖回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premium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上升容易造成延遲贖回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 volatility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和提前贖回與延遲贖回關係不明顯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 tax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rate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上升容易造成延遲贖回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713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摘要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路德大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(2013)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文中引進浮動利率下，以賽局理論評價可轉換債的研究中，分析提前贖回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(Early Call)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和延遲贖回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(Delay Call)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受哪些因子影響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為了找出真正的贖回邊界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，我們引入了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Bisection Method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和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Bino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-Trinomial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Tree (BTT)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方法來尋找贖回邊界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4608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延遲贖回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DE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Ingersoll (1977b)</a:t>
            </a:r>
            <a:r>
              <a:rPr lang="zh-TW" altLang="de-DE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認為當轉換價值等於贖回價格時，應該把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CB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贖回，若在此時不贖回直到轉換價值高於贖回價格才贖回，就稱此情形為延遲贖回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後續有學者根據轉換價值等於贖回價格時應將此可轉債贖回，衍生出提前贖回一理論，也就是在轉換價值小於贖回價格時就發起贖回動作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783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Bisection Method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959377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MaxE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策略</a:t>
                </a:r>
                <a:r>
                  <a:rPr lang="zh-TW" altLang="en-US" sz="2400" dirty="0" smtClean="0"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：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不贖回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CB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下的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Equity 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Value</a:t>
                </a:r>
                <a:r>
                  <a:rPr lang="zh-TW" altLang="en-US" sz="2400" dirty="0"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＜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贖回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CB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下的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Equity 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Value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/>
                </a:r>
                <a:b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</a:b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令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=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不贖回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CB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下的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Equity 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Value</a:t>
                </a: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，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=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贖回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CB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下的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Equity 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Value</a:t>
                </a: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959377"/>
              </a:xfrm>
              <a:blipFill rotWithShape="0"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/>
          <p:cNvCxnSpPr/>
          <p:nvPr/>
        </p:nvCxnSpPr>
        <p:spPr>
          <a:xfrm flipV="1">
            <a:off x="2335946" y="4441371"/>
            <a:ext cx="2074689" cy="76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手繪多邊形 5"/>
          <p:cNvSpPr/>
          <p:nvPr/>
        </p:nvSpPr>
        <p:spPr>
          <a:xfrm>
            <a:off x="2543415" y="3772861"/>
            <a:ext cx="1759644" cy="1390810"/>
          </a:xfrm>
          <a:custGeom>
            <a:avLst/>
            <a:gdLst>
              <a:gd name="connsiteX0" fmla="*/ 0 w 1598279"/>
              <a:gd name="connsiteY0" fmla="*/ 1398495 h 1398495"/>
              <a:gd name="connsiteX1" fmla="*/ 407254 w 1598279"/>
              <a:gd name="connsiteY1" fmla="*/ 1352390 h 1398495"/>
              <a:gd name="connsiteX2" fmla="*/ 583987 w 1598279"/>
              <a:gd name="connsiteY2" fmla="*/ 1229446 h 1398495"/>
              <a:gd name="connsiteX3" fmla="*/ 722299 w 1598279"/>
              <a:gd name="connsiteY3" fmla="*/ 1014293 h 1398495"/>
              <a:gd name="connsiteX4" fmla="*/ 814508 w 1598279"/>
              <a:gd name="connsiteY4" fmla="*/ 799140 h 1398495"/>
              <a:gd name="connsiteX5" fmla="*/ 852928 w 1598279"/>
              <a:gd name="connsiteY5" fmla="*/ 653143 h 1398495"/>
              <a:gd name="connsiteX6" fmla="*/ 937452 w 1598279"/>
              <a:gd name="connsiteY6" fmla="*/ 430306 h 1398495"/>
              <a:gd name="connsiteX7" fmla="*/ 1068081 w 1598279"/>
              <a:gd name="connsiteY7" fmla="*/ 261258 h 1398495"/>
              <a:gd name="connsiteX8" fmla="*/ 1252498 w 1598279"/>
              <a:gd name="connsiteY8" fmla="*/ 99893 h 1398495"/>
              <a:gd name="connsiteX9" fmla="*/ 1490703 w 1598279"/>
              <a:gd name="connsiteY9" fmla="*/ 30737 h 1398495"/>
              <a:gd name="connsiteX10" fmla="*/ 1598279 w 1598279"/>
              <a:gd name="connsiteY10" fmla="*/ 0 h 139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8279" h="1398495">
                <a:moveTo>
                  <a:pt x="0" y="1398495"/>
                </a:moveTo>
                <a:cubicBezTo>
                  <a:pt x="154961" y="1389530"/>
                  <a:pt x="309923" y="1380565"/>
                  <a:pt x="407254" y="1352390"/>
                </a:cubicBezTo>
                <a:cubicBezTo>
                  <a:pt x="504585" y="1324215"/>
                  <a:pt x="531480" y="1285795"/>
                  <a:pt x="583987" y="1229446"/>
                </a:cubicBezTo>
                <a:cubicBezTo>
                  <a:pt x="636495" y="1173096"/>
                  <a:pt x="683879" y="1086011"/>
                  <a:pt x="722299" y="1014293"/>
                </a:cubicBezTo>
                <a:cubicBezTo>
                  <a:pt x="760719" y="942575"/>
                  <a:pt x="792737" y="859332"/>
                  <a:pt x="814508" y="799140"/>
                </a:cubicBezTo>
                <a:cubicBezTo>
                  <a:pt x="836280" y="738948"/>
                  <a:pt x="832437" y="714615"/>
                  <a:pt x="852928" y="653143"/>
                </a:cubicBezTo>
                <a:cubicBezTo>
                  <a:pt x="873419" y="591671"/>
                  <a:pt x="901593" y="495620"/>
                  <a:pt x="937452" y="430306"/>
                </a:cubicBezTo>
                <a:cubicBezTo>
                  <a:pt x="973311" y="364992"/>
                  <a:pt x="1015574" y="316327"/>
                  <a:pt x="1068081" y="261258"/>
                </a:cubicBezTo>
                <a:cubicBezTo>
                  <a:pt x="1120588" y="206189"/>
                  <a:pt x="1182061" y="138313"/>
                  <a:pt x="1252498" y="99893"/>
                </a:cubicBezTo>
                <a:cubicBezTo>
                  <a:pt x="1322935" y="61473"/>
                  <a:pt x="1490703" y="30737"/>
                  <a:pt x="1490703" y="30737"/>
                </a:cubicBezTo>
                <a:lnTo>
                  <a:pt x="1598279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4410635" y="4215657"/>
                <a:ext cx="994631" cy="336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1200" i="1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1200" i="1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12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12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TW" sz="12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12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200" i="1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1200" i="1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1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12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12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TW" sz="1200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zh-TW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635" y="4215657"/>
                <a:ext cx="994631" cy="336118"/>
              </a:xfrm>
              <a:prstGeom prst="rect">
                <a:avLst/>
              </a:prstGeom>
              <a:blipFill rotWithShape="0">
                <a:blip r:embed="rId3"/>
                <a:stretch>
                  <a:fillRect b="-145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單箭頭接點 10"/>
          <p:cNvCxnSpPr>
            <a:stCxn id="6" idx="10"/>
          </p:cNvCxnSpPr>
          <p:nvPr/>
        </p:nvCxnSpPr>
        <p:spPr>
          <a:xfrm flipV="1">
            <a:off x="4303059" y="3711388"/>
            <a:ext cx="169049" cy="614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4387583" y="3532594"/>
                <a:ext cx="188391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altLang="zh-TW" sz="1400" b="0" i="0" smtClean="0"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400" i="1"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4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583" y="3532594"/>
                <a:ext cx="1883914" cy="307777"/>
              </a:xfrm>
              <a:prstGeom prst="rect">
                <a:avLst/>
              </a:prstGeom>
              <a:blipFill rotWithShape="0">
                <a:blip r:embed="rId4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線接點 13"/>
          <p:cNvCxnSpPr/>
          <p:nvPr/>
        </p:nvCxnSpPr>
        <p:spPr>
          <a:xfrm>
            <a:off x="4018750" y="4383716"/>
            <a:ext cx="7684" cy="1680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2711184" y="4383715"/>
            <a:ext cx="7684" cy="1680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3873556" y="452088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593067" y="4520880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3364326" y="4383714"/>
            <a:ext cx="7684" cy="1680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2856815" y="4075937"/>
            <a:ext cx="1015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C=(A+B)/2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/>
              <p:cNvSpPr txBox="1"/>
              <p:nvPr/>
            </p:nvSpPr>
            <p:spPr>
              <a:xfrm>
                <a:off x="6587436" y="3532594"/>
                <a:ext cx="5232731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Step1</a:t>
                </a:r>
                <a:r>
                  <a:rPr lang="zh-TW" altLang="en-US" dirty="0" smtClean="0">
                    <a:latin typeface="新細明體" panose="02020500000000000000" pitchFamily="18" charset="-12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：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&lt;0−−→</m:t>
                    </m:r>
                    <m:r>
                      <m:rPr>
                        <m:sty m:val="p"/>
                      </m:rP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altLang="zh-TW" dirty="0" smtClean="0"/>
                  <a:t>,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之間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至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少有一根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Step2</a:t>
                </a:r>
                <a:r>
                  <a:rPr lang="zh-TW" altLang="en-US" dirty="0" smtClean="0"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：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取中間值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C=(A+B)/2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代入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1.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若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f(C)&lt;0,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則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B=C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取代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/>
                </a:r>
                <a:b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</a:b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      2.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若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f(C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)&gt;0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則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A=C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取代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Step3</a:t>
                </a:r>
                <a:r>
                  <a:rPr lang="zh-TW" altLang="en-US" dirty="0" smtClean="0"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：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重複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Step1 , Step2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直到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f(C)=0</a:t>
                </a:r>
              </a:p>
              <a:p>
                <a:pPr>
                  <a:lnSpc>
                    <a:spcPct val="150000"/>
                  </a:lnSpc>
                </a:pP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           則此</a:t>
                </a:r>
                <a: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為贖回邊界上一值</a:t>
                </a:r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文字方塊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436" y="3532594"/>
                <a:ext cx="5232731" cy="2585323"/>
              </a:xfrm>
              <a:prstGeom prst="rect">
                <a:avLst/>
              </a:prstGeom>
              <a:blipFill rotWithShape="0">
                <a:blip r:embed="rId5"/>
                <a:stretch>
                  <a:fillRect l="-1049" b="-9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40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Bino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-Trinomial Tree (BTT) method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524" y="1413862"/>
            <a:ext cx="11269276" cy="5348087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7" name="橢圓 6"/>
          <p:cNvSpPr/>
          <p:nvPr/>
        </p:nvSpPr>
        <p:spPr>
          <a:xfrm>
            <a:off x="2812356" y="3267402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812356" y="4494659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3802316" y="3855297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B</a:t>
            </a:r>
            <a:endParaRPr lang="zh-TW" altLang="en-US" dirty="0"/>
          </a:p>
        </p:txBody>
      </p:sp>
      <p:sp>
        <p:nvSpPr>
          <p:cNvPr id="10" name="橢圓 9"/>
          <p:cNvSpPr/>
          <p:nvPr/>
        </p:nvSpPr>
        <p:spPr>
          <a:xfrm>
            <a:off x="3802316" y="2694464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1" name="橢圓 10"/>
          <p:cNvSpPr/>
          <p:nvPr/>
        </p:nvSpPr>
        <p:spPr>
          <a:xfrm>
            <a:off x="3802316" y="5082855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C</a:t>
            </a:r>
            <a:endParaRPr lang="zh-TW" altLang="en-US" dirty="0"/>
          </a:p>
        </p:txBody>
      </p:sp>
      <p:sp>
        <p:nvSpPr>
          <p:cNvPr id="12" name="橢圓 11"/>
          <p:cNvSpPr/>
          <p:nvPr/>
        </p:nvSpPr>
        <p:spPr>
          <a:xfrm>
            <a:off x="4786512" y="3267402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4786512" y="2082850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813406" y="4494659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4813406" y="5653538"/>
            <a:ext cx="299678" cy="29199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2812356" y="4023255"/>
            <a:ext cx="299678" cy="29199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>
            <a:stCxn id="7" idx="5"/>
            <a:endCxn id="9" idx="2"/>
          </p:cNvCxnSpPr>
          <p:nvPr/>
        </p:nvCxnSpPr>
        <p:spPr>
          <a:xfrm>
            <a:off x="3068147" y="3516634"/>
            <a:ext cx="734169" cy="48466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3089450" y="4692424"/>
            <a:ext cx="734169" cy="48466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 flipV="1">
            <a:off x="3082234" y="4088538"/>
            <a:ext cx="734169" cy="46970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V="1">
            <a:off x="4052343" y="2274928"/>
            <a:ext cx="734169" cy="46970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 flipV="1">
            <a:off x="4074927" y="3448718"/>
            <a:ext cx="734169" cy="46970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 flipV="1">
            <a:off x="4100713" y="4707381"/>
            <a:ext cx="734169" cy="46970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 flipV="1">
            <a:off x="3068147" y="2840461"/>
            <a:ext cx="734169" cy="46970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4074927" y="2909605"/>
            <a:ext cx="709370" cy="4594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endCxn id="14" idx="2"/>
          </p:cNvCxnSpPr>
          <p:nvPr/>
        </p:nvCxnSpPr>
        <p:spPr>
          <a:xfrm>
            <a:off x="4082906" y="4093642"/>
            <a:ext cx="730500" cy="5470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直線接點 33"/>
          <p:cNvCxnSpPr>
            <a:endCxn id="15" idx="2"/>
          </p:cNvCxnSpPr>
          <p:nvPr/>
        </p:nvCxnSpPr>
        <p:spPr>
          <a:xfrm>
            <a:off x="4087326" y="5305707"/>
            <a:ext cx="726080" cy="49382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16" idx="7"/>
            <a:endCxn id="10" idx="3"/>
          </p:cNvCxnSpPr>
          <p:nvPr/>
        </p:nvCxnSpPr>
        <p:spPr>
          <a:xfrm flipV="1">
            <a:off x="3068147" y="2943696"/>
            <a:ext cx="778056" cy="11223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endCxn id="9" idx="2"/>
          </p:cNvCxnSpPr>
          <p:nvPr/>
        </p:nvCxnSpPr>
        <p:spPr>
          <a:xfrm flipV="1">
            <a:off x="3112034" y="4001294"/>
            <a:ext cx="690282" cy="1679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stCxn id="16" idx="5"/>
            <a:endCxn id="11" idx="1"/>
          </p:cNvCxnSpPr>
          <p:nvPr/>
        </p:nvCxnSpPr>
        <p:spPr>
          <a:xfrm>
            <a:off x="3068147" y="4272487"/>
            <a:ext cx="778056" cy="8531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手繪多邊形 49"/>
          <p:cNvSpPr/>
          <p:nvPr/>
        </p:nvSpPr>
        <p:spPr>
          <a:xfrm>
            <a:off x="3104350" y="2655247"/>
            <a:ext cx="2162127" cy="1463395"/>
          </a:xfrm>
          <a:custGeom>
            <a:avLst/>
            <a:gdLst>
              <a:gd name="connsiteX0" fmla="*/ 0 w 2162127"/>
              <a:gd name="connsiteY0" fmla="*/ 1463395 h 1463395"/>
              <a:gd name="connsiteX1" fmla="*/ 461042 w 2162127"/>
              <a:gd name="connsiteY1" fmla="*/ 1278978 h 1463395"/>
              <a:gd name="connsiteX2" fmla="*/ 937452 w 2162127"/>
              <a:gd name="connsiteY2" fmla="*/ 1048457 h 1463395"/>
              <a:gd name="connsiteX3" fmla="*/ 1175657 w 2162127"/>
              <a:gd name="connsiteY3" fmla="*/ 879408 h 1463395"/>
              <a:gd name="connsiteX4" fmla="*/ 1413862 w 2162127"/>
              <a:gd name="connsiteY4" fmla="*/ 671940 h 1463395"/>
              <a:gd name="connsiteX5" fmla="*/ 1652067 w 2162127"/>
              <a:gd name="connsiteY5" fmla="*/ 464471 h 1463395"/>
              <a:gd name="connsiteX6" fmla="*/ 1936376 w 2162127"/>
              <a:gd name="connsiteY6" fmla="*/ 264686 h 1463395"/>
              <a:gd name="connsiteX7" fmla="*/ 2051637 w 2162127"/>
              <a:gd name="connsiteY7" fmla="*/ 118689 h 1463395"/>
              <a:gd name="connsiteX8" fmla="*/ 2151529 w 2162127"/>
              <a:gd name="connsiteY8" fmla="*/ 11113 h 1463395"/>
              <a:gd name="connsiteX9" fmla="*/ 2159213 w 2162127"/>
              <a:gd name="connsiteY9" fmla="*/ 3429 h 1463395"/>
              <a:gd name="connsiteX10" fmla="*/ 2159213 w 2162127"/>
              <a:gd name="connsiteY10" fmla="*/ 3429 h 146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62127" h="1463395">
                <a:moveTo>
                  <a:pt x="0" y="1463395"/>
                </a:moveTo>
                <a:cubicBezTo>
                  <a:pt x="152400" y="1405764"/>
                  <a:pt x="304800" y="1348134"/>
                  <a:pt x="461042" y="1278978"/>
                </a:cubicBezTo>
                <a:cubicBezTo>
                  <a:pt x="617284" y="1209822"/>
                  <a:pt x="818350" y="1115052"/>
                  <a:pt x="937452" y="1048457"/>
                </a:cubicBezTo>
                <a:cubicBezTo>
                  <a:pt x="1056554" y="981862"/>
                  <a:pt x="1096255" y="942161"/>
                  <a:pt x="1175657" y="879408"/>
                </a:cubicBezTo>
                <a:cubicBezTo>
                  <a:pt x="1255059" y="816655"/>
                  <a:pt x="1413862" y="671940"/>
                  <a:pt x="1413862" y="671940"/>
                </a:cubicBezTo>
                <a:cubicBezTo>
                  <a:pt x="1493264" y="602784"/>
                  <a:pt x="1564981" y="532347"/>
                  <a:pt x="1652067" y="464471"/>
                </a:cubicBezTo>
                <a:cubicBezTo>
                  <a:pt x="1739153" y="396595"/>
                  <a:pt x="1869781" y="322316"/>
                  <a:pt x="1936376" y="264686"/>
                </a:cubicBezTo>
                <a:cubicBezTo>
                  <a:pt x="2002971" y="207056"/>
                  <a:pt x="2015778" y="160951"/>
                  <a:pt x="2051637" y="118689"/>
                </a:cubicBezTo>
                <a:cubicBezTo>
                  <a:pt x="2087496" y="76427"/>
                  <a:pt x="2133600" y="30323"/>
                  <a:pt x="2151529" y="11113"/>
                </a:cubicBezTo>
                <a:cubicBezTo>
                  <a:pt x="2169458" y="-8097"/>
                  <a:pt x="2159213" y="3429"/>
                  <a:pt x="2159213" y="3429"/>
                </a:cubicBezTo>
                <a:lnTo>
                  <a:pt x="2159213" y="3429"/>
                </a:lnTo>
              </a:path>
            </a:pathLst>
          </a:cu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手繪多邊形 50"/>
          <p:cNvSpPr/>
          <p:nvPr/>
        </p:nvSpPr>
        <p:spPr>
          <a:xfrm>
            <a:off x="2428155" y="4241587"/>
            <a:ext cx="399569" cy="169048"/>
          </a:xfrm>
          <a:custGeom>
            <a:avLst/>
            <a:gdLst>
              <a:gd name="connsiteX0" fmla="*/ 0 w 399569"/>
              <a:gd name="connsiteY0" fmla="*/ 169048 h 169048"/>
              <a:gd name="connsiteX1" fmla="*/ 169048 w 399569"/>
              <a:gd name="connsiteY1" fmla="*/ 115260 h 169048"/>
              <a:gd name="connsiteX2" fmla="*/ 222837 w 399569"/>
              <a:gd name="connsiteY2" fmla="*/ 84524 h 169048"/>
              <a:gd name="connsiteX3" fmla="*/ 322729 w 399569"/>
              <a:gd name="connsiteY3" fmla="*/ 46104 h 169048"/>
              <a:gd name="connsiteX4" fmla="*/ 376517 w 399569"/>
              <a:gd name="connsiteY4" fmla="*/ 15368 h 169048"/>
              <a:gd name="connsiteX5" fmla="*/ 399569 w 399569"/>
              <a:gd name="connsiteY5" fmla="*/ 0 h 169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9569" h="169048">
                <a:moveTo>
                  <a:pt x="0" y="169048"/>
                </a:moveTo>
                <a:cubicBezTo>
                  <a:pt x="65954" y="149197"/>
                  <a:pt x="131909" y="129347"/>
                  <a:pt x="169048" y="115260"/>
                </a:cubicBezTo>
                <a:cubicBezTo>
                  <a:pt x="206188" y="101173"/>
                  <a:pt x="197224" y="96050"/>
                  <a:pt x="222837" y="84524"/>
                </a:cubicBezTo>
                <a:cubicBezTo>
                  <a:pt x="248450" y="72998"/>
                  <a:pt x="297116" y="57630"/>
                  <a:pt x="322729" y="46104"/>
                </a:cubicBezTo>
                <a:cubicBezTo>
                  <a:pt x="348342" y="34578"/>
                  <a:pt x="363711" y="23052"/>
                  <a:pt x="376517" y="15368"/>
                </a:cubicBezTo>
                <a:cubicBezTo>
                  <a:pt x="389323" y="7684"/>
                  <a:pt x="394446" y="3842"/>
                  <a:pt x="399569" y="0"/>
                </a:cubicBezTo>
              </a:path>
            </a:pathLst>
          </a:cu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6" name="直線單箭頭接點 55"/>
          <p:cNvCxnSpPr>
            <a:stCxn id="50" idx="9"/>
          </p:cNvCxnSpPr>
          <p:nvPr/>
        </p:nvCxnSpPr>
        <p:spPr>
          <a:xfrm flipV="1">
            <a:off x="5263563" y="2597203"/>
            <a:ext cx="69156" cy="61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5288593" y="2386687"/>
            <a:ext cx="1237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Call Boundary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9" name="直線單箭頭接點 58"/>
          <p:cNvCxnSpPr/>
          <p:nvPr/>
        </p:nvCxnSpPr>
        <p:spPr>
          <a:xfrm flipV="1">
            <a:off x="2151529" y="6177963"/>
            <a:ext cx="3857385" cy="230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文字方塊 59"/>
          <p:cNvSpPr txBox="1"/>
          <p:nvPr/>
        </p:nvSpPr>
        <p:spPr>
          <a:xfrm>
            <a:off x="6008914" y="6039463"/>
            <a:ext cx="5062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直線接點 61"/>
          <p:cNvCxnSpPr/>
          <p:nvPr/>
        </p:nvCxnSpPr>
        <p:spPr>
          <a:xfrm>
            <a:off x="2962195" y="6096092"/>
            <a:ext cx="0" cy="2076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5" name="文字方塊 64"/>
          <p:cNvSpPr txBox="1"/>
          <p:nvPr/>
        </p:nvSpPr>
        <p:spPr>
          <a:xfrm>
            <a:off x="2861502" y="6271894"/>
            <a:ext cx="227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3772862" y="6271894"/>
            <a:ext cx="3914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t+1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6" name="直線接點 75"/>
          <p:cNvCxnSpPr/>
          <p:nvPr/>
        </p:nvCxnSpPr>
        <p:spPr>
          <a:xfrm>
            <a:off x="4963245" y="6085661"/>
            <a:ext cx="0" cy="2076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3952155" y="6096093"/>
            <a:ext cx="0" cy="2076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8" name="文字方塊 77"/>
          <p:cNvSpPr txBox="1"/>
          <p:nvPr/>
        </p:nvSpPr>
        <p:spPr>
          <a:xfrm>
            <a:off x="4784297" y="6273617"/>
            <a:ext cx="3914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t+2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0" name="直線單箭頭接點 79"/>
          <p:cNvCxnSpPr/>
          <p:nvPr/>
        </p:nvCxnSpPr>
        <p:spPr>
          <a:xfrm flipH="1" flipV="1">
            <a:off x="2220686" y="2840461"/>
            <a:ext cx="591670" cy="528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1" name="文字方塊 80"/>
          <p:cNvSpPr txBox="1"/>
          <p:nvPr/>
        </p:nvSpPr>
        <p:spPr>
          <a:xfrm>
            <a:off x="1035555" y="2542500"/>
            <a:ext cx="1959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不使用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BTT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取到的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點</a:t>
            </a:r>
          </a:p>
        </p:txBody>
      </p:sp>
      <p:cxnSp>
        <p:nvCxnSpPr>
          <p:cNvPr id="83" name="直線單箭頭接點 82"/>
          <p:cNvCxnSpPr>
            <a:stCxn id="16" idx="2"/>
          </p:cNvCxnSpPr>
          <p:nvPr/>
        </p:nvCxnSpPr>
        <p:spPr>
          <a:xfrm flipH="1" flipV="1">
            <a:off x="2151529" y="3855297"/>
            <a:ext cx="660827" cy="313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4" name="文字方塊 83"/>
          <p:cNvSpPr txBox="1"/>
          <p:nvPr/>
        </p:nvSpPr>
        <p:spPr>
          <a:xfrm>
            <a:off x="1050040" y="3562153"/>
            <a:ext cx="1779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en-US" altLang="zh-TW" sz="1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BTT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所得到的點</a:t>
            </a:r>
            <a:endParaRPr lang="zh-TW" alt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86" name="直線單箭頭接點 85"/>
          <p:cNvCxnSpPr/>
          <p:nvPr/>
        </p:nvCxnSpPr>
        <p:spPr>
          <a:xfrm flipH="1" flipV="1">
            <a:off x="660787" y="2115494"/>
            <a:ext cx="7684" cy="4294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文字方塊 87"/>
          <p:cNvSpPr txBox="1"/>
          <p:nvPr/>
        </p:nvSpPr>
        <p:spPr>
          <a:xfrm>
            <a:off x="212804" y="1805851"/>
            <a:ext cx="12507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Contingent Value</a:t>
            </a:r>
            <a:endParaRPr lang="zh-TW" altLang="en-US" sz="1200" dirty="0"/>
          </a:p>
        </p:txBody>
      </p:sp>
      <p:cxnSp>
        <p:nvCxnSpPr>
          <p:cNvPr id="90" name="直線單箭頭接點 89"/>
          <p:cNvCxnSpPr>
            <a:stCxn id="7" idx="4"/>
          </p:cNvCxnSpPr>
          <p:nvPr/>
        </p:nvCxnSpPr>
        <p:spPr>
          <a:xfrm>
            <a:off x="2962195" y="3559396"/>
            <a:ext cx="0" cy="441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1" name="文字方塊 90"/>
          <p:cNvSpPr txBox="1"/>
          <p:nvPr/>
        </p:nvSpPr>
        <p:spPr>
          <a:xfrm>
            <a:off x="3366644" y="3139352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字方塊 91"/>
          <p:cNvSpPr txBox="1"/>
          <p:nvPr/>
        </p:nvSpPr>
        <p:spPr>
          <a:xfrm>
            <a:off x="3300601" y="3961612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文字方塊 92"/>
          <p:cNvSpPr txBox="1"/>
          <p:nvPr/>
        </p:nvSpPr>
        <p:spPr>
          <a:xfrm>
            <a:off x="3455342" y="4640895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P3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文字方塊 93"/>
          <p:cNvSpPr txBox="1"/>
          <p:nvPr/>
        </p:nvSpPr>
        <p:spPr>
          <a:xfrm>
            <a:off x="6804040" y="1690688"/>
            <a:ext cx="45497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計算到</a:t>
            </a:r>
            <a:r>
              <a:rPr lang="en-US" altLang="zh-TW" dirty="0" smtClean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upper</a:t>
            </a:r>
            <a:r>
              <a:rPr lang="zh-TW" altLang="en-US" dirty="0" smtClean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node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機率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zh-TW" altLang="en-US" dirty="0" smtClean="0">
                <a:latin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middle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機率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P3</a:t>
            </a:r>
            <a:r>
              <a:rPr lang="zh-TW" altLang="en-US" dirty="0" smtClean="0">
                <a:latin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ower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機率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算出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P1,P2,P3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搭配二分法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就可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算出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紅點的價值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(Real Call Boundary)</a:t>
            </a:r>
          </a:p>
          <a:p>
            <a:pPr>
              <a:lnSpc>
                <a:spcPct val="150000"/>
              </a:lnSpc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MaxE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策略</a:t>
            </a:r>
            <a:r>
              <a:rPr lang="zh-TW" altLang="en-US" dirty="0" smtClean="0">
                <a:latin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endParaRPr lang="en-US" altLang="zh-TW" dirty="0" smtClean="0">
              <a:latin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不贖回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CB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Equity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Value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＜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贖回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CB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Equity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Value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當上式相等時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即為紅點之價值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80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n-US" altLang="zh-TW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策略下，比較有無使用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BTT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的贖回邊界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84" y="2551099"/>
            <a:ext cx="4546780" cy="339590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67" y="2551099"/>
            <a:ext cx="4546780" cy="339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98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進度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比較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 E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 和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min 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策略下的贖回邊界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推測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 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策略 比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min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策略 容易延遲贖回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748" y="2613636"/>
            <a:ext cx="4369553" cy="326353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715" y="2613636"/>
            <a:ext cx="4371873" cy="327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 E</a:t>
            </a:r>
            <a:r>
              <a:rPr lang="en-US" altLang="zh-TW" dirty="0" smtClean="0"/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，變動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coupon</a:t>
            </a: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推測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Coupon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上升容易造成提前贖回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647" y="2465449"/>
            <a:ext cx="4112692" cy="307169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791" y="2465449"/>
            <a:ext cx="4167167" cy="307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2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 E</a:t>
            </a:r>
            <a:r>
              <a:rPr lang="en-US" altLang="zh-TW" dirty="0" smtClean="0"/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策略下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，變動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payout rate</a:t>
            </a: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payout rate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響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提前贖回和延遲贖回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222" y="2545804"/>
            <a:ext cx="3906593" cy="291775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837" y="2545804"/>
            <a:ext cx="3899877" cy="2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20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390</Words>
  <Application>Microsoft Office PowerPoint</Application>
  <PresentationFormat>寬螢幕</PresentationFormat>
  <Paragraphs>107</Paragraphs>
  <Slides>13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1" baseType="lpstr">
      <vt:lpstr>新細明體</vt:lpstr>
      <vt:lpstr>標楷體</vt:lpstr>
      <vt:lpstr>Arial</vt:lpstr>
      <vt:lpstr>Calibri</vt:lpstr>
      <vt:lpstr>Calibri Light</vt:lpstr>
      <vt:lpstr>Cambria Math</vt:lpstr>
      <vt:lpstr>Times New Roman</vt:lpstr>
      <vt:lpstr>Office 佈景主題</vt:lpstr>
      <vt:lpstr>在浮動利率下，以賽局理論評價可轉換公司債－ 提前贖回或延遲贖回分析</vt:lpstr>
      <vt:lpstr>摘要</vt:lpstr>
      <vt:lpstr>延遲贖回</vt:lpstr>
      <vt:lpstr>Bisection Method</vt:lpstr>
      <vt:lpstr>Bino-Trinomial Tree (BTT) method</vt:lpstr>
      <vt:lpstr>進度</vt:lpstr>
      <vt:lpstr>進度</vt:lpstr>
      <vt:lpstr>進度</vt:lpstr>
      <vt:lpstr>進度</vt:lpstr>
      <vt:lpstr>進度</vt:lpstr>
      <vt:lpstr>進度</vt:lpstr>
      <vt:lpstr>進度</vt:lpstr>
      <vt:lpstr>進度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在浮動利率下，以賽局理論評價可轉換公司債－ 提前贖回或延遲贖回分析</dc:title>
  <dc:creator>J.P.Chen</dc:creator>
  <cp:lastModifiedBy>J.P.Chen</cp:lastModifiedBy>
  <cp:revision>32</cp:revision>
  <dcterms:created xsi:type="dcterms:W3CDTF">2014-05-12T08:40:54Z</dcterms:created>
  <dcterms:modified xsi:type="dcterms:W3CDTF">2014-05-31T13:35:41Z</dcterms:modified>
</cp:coreProperties>
</file>