
<file path=[Content_Types].xml><?xml version="1.0" encoding="utf-8"?>
<Types xmlns="http://schemas.openxmlformats.org/package/2006/content-types">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28"/>
  </p:notesMasterIdLst>
  <p:sldIdLst>
    <p:sldId id="256" r:id="rId2"/>
    <p:sldId id="306" r:id="rId3"/>
    <p:sldId id="275" r:id="rId4"/>
    <p:sldId id="273" r:id="rId5"/>
    <p:sldId id="276" r:id="rId6"/>
    <p:sldId id="268" r:id="rId7"/>
    <p:sldId id="277" r:id="rId8"/>
    <p:sldId id="285" r:id="rId9"/>
    <p:sldId id="282" r:id="rId10"/>
    <p:sldId id="283" r:id="rId11"/>
    <p:sldId id="278" r:id="rId12"/>
    <p:sldId id="287" r:id="rId13"/>
    <p:sldId id="288" r:id="rId14"/>
    <p:sldId id="289" r:id="rId15"/>
    <p:sldId id="290" r:id="rId16"/>
    <p:sldId id="291" r:id="rId17"/>
    <p:sldId id="292" r:id="rId18"/>
    <p:sldId id="299" r:id="rId19"/>
    <p:sldId id="297" r:id="rId20"/>
    <p:sldId id="293" r:id="rId21"/>
    <p:sldId id="294" r:id="rId22"/>
    <p:sldId id="295" r:id="rId23"/>
    <p:sldId id="300" r:id="rId24"/>
    <p:sldId id="302" r:id="rId25"/>
    <p:sldId id="304" r:id="rId26"/>
    <p:sldId id="260" r:id="rId27"/>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6720" autoAdjust="0"/>
  </p:normalViewPr>
  <p:slideViewPr>
    <p:cSldViewPr>
      <p:cViewPr>
        <p:scale>
          <a:sx n="75" d="100"/>
          <a:sy n="75" d="100"/>
        </p:scale>
        <p:origin x="-1422"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AAD6779-12EB-42F7-BAE6-5081B79B6D7A}" type="doc">
      <dgm:prSet loTypeId="urn:microsoft.com/office/officeart/2005/8/layout/radial5" loCatId="cycle" qsTypeId="urn:microsoft.com/office/officeart/2005/8/quickstyle/simple2" qsCatId="simple" csTypeId="urn:microsoft.com/office/officeart/2005/8/colors/colorful2" csCatId="colorful" phldr="1"/>
      <dgm:spPr/>
      <dgm:t>
        <a:bodyPr/>
        <a:lstStyle/>
        <a:p>
          <a:endParaRPr lang="zh-TW" altLang="en-US"/>
        </a:p>
      </dgm:t>
    </dgm:pt>
    <dgm:pt modelId="{1048D13F-C410-4397-9D96-31AAC129CE57}">
      <dgm:prSet phldrT="[文字]"/>
      <dgm:spPr/>
      <dgm:t>
        <a:bodyPr/>
        <a:lstStyle/>
        <a:p>
          <a:r>
            <a:rPr lang="zh-TW" altLang="en-US" dirty="0" smtClean="0"/>
            <a:t>現有</a:t>
          </a:r>
          <a:endParaRPr lang="en-US" altLang="zh-TW" dirty="0" smtClean="0"/>
        </a:p>
        <a:p>
          <a:r>
            <a:rPr lang="zh-TW" altLang="en-US" dirty="0" smtClean="0"/>
            <a:t>競爭者</a:t>
          </a:r>
          <a:endParaRPr lang="zh-TW" altLang="en-US" dirty="0"/>
        </a:p>
      </dgm:t>
    </dgm:pt>
    <dgm:pt modelId="{04FFC130-FA42-4F1A-A68D-10120077ADFC}" type="parTrans" cxnId="{C771CFCF-7950-4D1D-BF30-3B0822170FD1}">
      <dgm:prSet/>
      <dgm:spPr/>
      <dgm:t>
        <a:bodyPr/>
        <a:lstStyle/>
        <a:p>
          <a:endParaRPr lang="zh-TW" altLang="en-US"/>
        </a:p>
      </dgm:t>
    </dgm:pt>
    <dgm:pt modelId="{29AC792C-816A-47C6-BF44-4C0398731D81}" type="sibTrans" cxnId="{C771CFCF-7950-4D1D-BF30-3B0822170FD1}">
      <dgm:prSet/>
      <dgm:spPr/>
      <dgm:t>
        <a:bodyPr/>
        <a:lstStyle/>
        <a:p>
          <a:endParaRPr lang="zh-TW" altLang="en-US"/>
        </a:p>
      </dgm:t>
    </dgm:pt>
    <dgm:pt modelId="{60EAB3C1-E6DA-4E88-9B75-8C48FD49EC0F}">
      <dgm:prSet phldrT="[文字]"/>
      <dgm:spPr/>
      <dgm:t>
        <a:bodyPr/>
        <a:lstStyle/>
        <a:p>
          <a:r>
            <a:rPr lang="zh-TW" altLang="en-US" dirty="0" smtClean="0"/>
            <a:t>潛在</a:t>
          </a:r>
          <a:endParaRPr lang="en-US" altLang="zh-TW" dirty="0" smtClean="0"/>
        </a:p>
        <a:p>
          <a:r>
            <a:rPr lang="zh-TW" altLang="en-US" dirty="0" smtClean="0"/>
            <a:t>競爭者</a:t>
          </a:r>
          <a:endParaRPr lang="zh-TW" altLang="en-US" dirty="0"/>
        </a:p>
      </dgm:t>
    </dgm:pt>
    <dgm:pt modelId="{FCE0476E-BBF2-494E-A4FC-21294DB218FD}" type="parTrans" cxnId="{5D27D54B-B09A-4521-9019-904676FAD5F8}">
      <dgm:prSet/>
      <dgm:spPr/>
      <dgm:t>
        <a:bodyPr/>
        <a:lstStyle/>
        <a:p>
          <a:endParaRPr lang="zh-TW" altLang="en-US"/>
        </a:p>
      </dgm:t>
    </dgm:pt>
    <dgm:pt modelId="{B1D0EF2E-9283-4D7B-AC20-324ABB08FCF1}" type="sibTrans" cxnId="{5D27D54B-B09A-4521-9019-904676FAD5F8}">
      <dgm:prSet/>
      <dgm:spPr/>
      <dgm:t>
        <a:bodyPr/>
        <a:lstStyle/>
        <a:p>
          <a:endParaRPr lang="zh-TW" altLang="en-US"/>
        </a:p>
      </dgm:t>
    </dgm:pt>
    <dgm:pt modelId="{EB6F79B3-77AB-40E8-B3E0-7A61E8C450E8}">
      <dgm:prSet phldrT="[文字]"/>
      <dgm:spPr/>
      <dgm:t>
        <a:bodyPr/>
        <a:lstStyle/>
        <a:p>
          <a:r>
            <a:rPr lang="zh-TW" altLang="en-US" dirty="0" smtClean="0"/>
            <a:t>顧客</a:t>
          </a:r>
          <a:endParaRPr lang="zh-TW" altLang="en-US" dirty="0"/>
        </a:p>
      </dgm:t>
    </dgm:pt>
    <dgm:pt modelId="{27246662-81D3-44E3-B537-7A3383AFB737}" type="parTrans" cxnId="{9515C871-5608-4BCF-A395-9E4D04111FEE}">
      <dgm:prSet/>
      <dgm:spPr/>
      <dgm:t>
        <a:bodyPr/>
        <a:lstStyle/>
        <a:p>
          <a:endParaRPr lang="zh-TW" altLang="en-US"/>
        </a:p>
      </dgm:t>
    </dgm:pt>
    <dgm:pt modelId="{74C0EF7A-4230-4D93-A3E0-386C5DB3BCB8}" type="sibTrans" cxnId="{9515C871-5608-4BCF-A395-9E4D04111FEE}">
      <dgm:prSet/>
      <dgm:spPr/>
      <dgm:t>
        <a:bodyPr/>
        <a:lstStyle/>
        <a:p>
          <a:endParaRPr lang="zh-TW" altLang="en-US"/>
        </a:p>
      </dgm:t>
    </dgm:pt>
    <dgm:pt modelId="{8755C57B-6BDC-4079-A932-D2832004BD94}">
      <dgm:prSet phldrT="[文字]"/>
      <dgm:spPr/>
      <dgm:t>
        <a:bodyPr/>
        <a:lstStyle/>
        <a:p>
          <a:r>
            <a:rPr lang="zh-TW" altLang="en-US" dirty="0" smtClean="0"/>
            <a:t>替代品</a:t>
          </a:r>
          <a:endParaRPr lang="zh-TW" altLang="en-US" dirty="0"/>
        </a:p>
      </dgm:t>
    </dgm:pt>
    <dgm:pt modelId="{23C08767-1844-42D3-8571-AA60DBAA0AC1}" type="parTrans" cxnId="{8F9758F4-278D-49FB-BA03-FD465791599D}">
      <dgm:prSet/>
      <dgm:spPr/>
      <dgm:t>
        <a:bodyPr/>
        <a:lstStyle/>
        <a:p>
          <a:endParaRPr lang="zh-TW" altLang="en-US"/>
        </a:p>
      </dgm:t>
    </dgm:pt>
    <dgm:pt modelId="{4DB86571-ADAF-4532-95FA-E33A4904DE07}" type="sibTrans" cxnId="{8F9758F4-278D-49FB-BA03-FD465791599D}">
      <dgm:prSet/>
      <dgm:spPr/>
      <dgm:t>
        <a:bodyPr/>
        <a:lstStyle/>
        <a:p>
          <a:endParaRPr lang="zh-TW" altLang="en-US"/>
        </a:p>
      </dgm:t>
    </dgm:pt>
    <dgm:pt modelId="{3CDEC5BD-3DA7-45AB-AE28-66D3847BE625}">
      <dgm:prSet phldrT="[文字]"/>
      <dgm:spPr/>
      <dgm:t>
        <a:bodyPr/>
        <a:lstStyle/>
        <a:p>
          <a:r>
            <a:rPr lang="zh-TW" altLang="en-US" dirty="0" smtClean="0"/>
            <a:t>供應商</a:t>
          </a:r>
          <a:endParaRPr lang="zh-TW" altLang="en-US" dirty="0"/>
        </a:p>
      </dgm:t>
    </dgm:pt>
    <dgm:pt modelId="{0D050ADE-8997-4665-A00D-9B65D92A72D3}" type="parTrans" cxnId="{A1C6B136-20F0-438B-89B2-34C3E9D44162}">
      <dgm:prSet/>
      <dgm:spPr/>
      <dgm:t>
        <a:bodyPr/>
        <a:lstStyle/>
        <a:p>
          <a:endParaRPr lang="zh-TW" altLang="en-US"/>
        </a:p>
      </dgm:t>
    </dgm:pt>
    <dgm:pt modelId="{0539F602-9754-4A14-B783-7D18DD122E58}" type="sibTrans" cxnId="{A1C6B136-20F0-438B-89B2-34C3E9D44162}">
      <dgm:prSet/>
      <dgm:spPr/>
      <dgm:t>
        <a:bodyPr/>
        <a:lstStyle/>
        <a:p>
          <a:endParaRPr lang="zh-TW" altLang="en-US"/>
        </a:p>
      </dgm:t>
    </dgm:pt>
    <dgm:pt modelId="{20D0A13C-E6A2-468A-9F57-DBD9B33C7F37}" type="pres">
      <dgm:prSet presAssocID="{5AAD6779-12EB-42F7-BAE6-5081B79B6D7A}" presName="Name0" presStyleCnt="0">
        <dgm:presLayoutVars>
          <dgm:chMax val="1"/>
          <dgm:dir/>
          <dgm:animLvl val="ctr"/>
          <dgm:resizeHandles val="exact"/>
        </dgm:presLayoutVars>
      </dgm:prSet>
      <dgm:spPr/>
      <dgm:t>
        <a:bodyPr/>
        <a:lstStyle/>
        <a:p>
          <a:endParaRPr lang="zh-TW" altLang="en-US"/>
        </a:p>
      </dgm:t>
    </dgm:pt>
    <dgm:pt modelId="{E728D5FF-0E11-4679-8547-C66CDE28227A}" type="pres">
      <dgm:prSet presAssocID="{1048D13F-C410-4397-9D96-31AAC129CE57}" presName="centerShape" presStyleLbl="node0" presStyleIdx="0" presStyleCnt="1"/>
      <dgm:spPr/>
      <dgm:t>
        <a:bodyPr/>
        <a:lstStyle/>
        <a:p>
          <a:endParaRPr lang="zh-TW" altLang="en-US"/>
        </a:p>
      </dgm:t>
    </dgm:pt>
    <dgm:pt modelId="{76A866BE-CFD8-448A-B61F-E3F053B92DB0}" type="pres">
      <dgm:prSet presAssocID="{FCE0476E-BBF2-494E-A4FC-21294DB218FD}" presName="parTrans" presStyleLbl="sibTrans2D1" presStyleIdx="0" presStyleCnt="4" custFlipVert="1" custFlipHor="0" custScaleX="165630" custScaleY="78651" custLinFactNeighborY="14835"/>
      <dgm:spPr/>
      <dgm:t>
        <a:bodyPr/>
        <a:lstStyle/>
        <a:p>
          <a:endParaRPr lang="zh-TW" altLang="en-US"/>
        </a:p>
      </dgm:t>
    </dgm:pt>
    <dgm:pt modelId="{B13BF66C-12DA-4127-B2E7-0D7A831ACEAF}" type="pres">
      <dgm:prSet presAssocID="{FCE0476E-BBF2-494E-A4FC-21294DB218FD}" presName="connectorText" presStyleLbl="sibTrans2D1" presStyleIdx="0" presStyleCnt="4"/>
      <dgm:spPr/>
      <dgm:t>
        <a:bodyPr/>
        <a:lstStyle/>
        <a:p>
          <a:endParaRPr lang="zh-TW" altLang="en-US"/>
        </a:p>
      </dgm:t>
    </dgm:pt>
    <dgm:pt modelId="{54DCE566-5020-4380-AC3A-455A3F71954A}" type="pres">
      <dgm:prSet presAssocID="{60EAB3C1-E6DA-4E88-9B75-8C48FD49EC0F}" presName="node" presStyleLbl="node1" presStyleIdx="0" presStyleCnt="4" custRadScaleRad="105427">
        <dgm:presLayoutVars>
          <dgm:bulletEnabled val="1"/>
        </dgm:presLayoutVars>
      </dgm:prSet>
      <dgm:spPr/>
      <dgm:t>
        <a:bodyPr/>
        <a:lstStyle/>
        <a:p>
          <a:endParaRPr lang="zh-TW" altLang="en-US"/>
        </a:p>
      </dgm:t>
    </dgm:pt>
    <dgm:pt modelId="{E082E3C7-465D-4D0B-A1BA-DC95C7C1D6DB}" type="pres">
      <dgm:prSet presAssocID="{27246662-81D3-44E3-B537-7A3383AFB737}" presName="parTrans" presStyleLbl="sibTrans2D1" presStyleIdx="1" presStyleCnt="4" custFlipVert="1" custFlipHor="1" custScaleX="150124" custScaleY="117977"/>
      <dgm:spPr/>
      <dgm:t>
        <a:bodyPr/>
        <a:lstStyle/>
        <a:p>
          <a:endParaRPr lang="zh-TW" altLang="en-US"/>
        </a:p>
      </dgm:t>
    </dgm:pt>
    <dgm:pt modelId="{65945CF5-7B45-4CF7-B9A3-0562339E29D8}" type="pres">
      <dgm:prSet presAssocID="{27246662-81D3-44E3-B537-7A3383AFB737}" presName="connectorText" presStyleLbl="sibTrans2D1" presStyleIdx="1" presStyleCnt="4"/>
      <dgm:spPr/>
      <dgm:t>
        <a:bodyPr/>
        <a:lstStyle/>
        <a:p>
          <a:endParaRPr lang="zh-TW" altLang="en-US"/>
        </a:p>
      </dgm:t>
    </dgm:pt>
    <dgm:pt modelId="{98AFA7B8-A503-43A3-A57C-C8A029532101}" type="pres">
      <dgm:prSet presAssocID="{EB6F79B3-77AB-40E8-B3E0-7A61E8C450E8}" presName="node" presStyleLbl="node1" presStyleIdx="1" presStyleCnt="4" custRadScaleRad="146423">
        <dgm:presLayoutVars>
          <dgm:bulletEnabled val="1"/>
        </dgm:presLayoutVars>
      </dgm:prSet>
      <dgm:spPr/>
      <dgm:t>
        <a:bodyPr/>
        <a:lstStyle/>
        <a:p>
          <a:endParaRPr lang="zh-TW" altLang="en-US"/>
        </a:p>
      </dgm:t>
    </dgm:pt>
    <dgm:pt modelId="{157CA698-5A5E-485A-AEC2-4FD8D1E46098}" type="pres">
      <dgm:prSet presAssocID="{23C08767-1844-42D3-8571-AA60DBAA0AC1}" presName="parTrans" presStyleLbl="sibTrans2D1" presStyleIdx="2" presStyleCnt="4" custFlipVert="1" custFlipHor="1" custScaleX="195651" custScaleY="117764"/>
      <dgm:spPr/>
      <dgm:t>
        <a:bodyPr/>
        <a:lstStyle/>
        <a:p>
          <a:endParaRPr lang="zh-TW" altLang="en-US"/>
        </a:p>
      </dgm:t>
    </dgm:pt>
    <dgm:pt modelId="{7D01273F-E809-44A0-AA87-FD36F22B7BF1}" type="pres">
      <dgm:prSet presAssocID="{23C08767-1844-42D3-8571-AA60DBAA0AC1}" presName="connectorText" presStyleLbl="sibTrans2D1" presStyleIdx="2" presStyleCnt="4"/>
      <dgm:spPr/>
      <dgm:t>
        <a:bodyPr/>
        <a:lstStyle/>
        <a:p>
          <a:endParaRPr lang="zh-TW" altLang="en-US"/>
        </a:p>
      </dgm:t>
    </dgm:pt>
    <dgm:pt modelId="{6C0A6709-03B2-4B0D-94A3-98E08E4A6E8F}" type="pres">
      <dgm:prSet presAssocID="{8755C57B-6BDC-4079-A932-D2832004BD94}" presName="node" presStyleLbl="node1" presStyleIdx="2" presStyleCnt="4">
        <dgm:presLayoutVars>
          <dgm:bulletEnabled val="1"/>
        </dgm:presLayoutVars>
      </dgm:prSet>
      <dgm:spPr/>
      <dgm:t>
        <a:bodyPr/>
        <a:lstStyle/>
        <a:p>
          <a:endParaRPr lang="zh-TW" altLang="en-US"/>
        </a:p>
      </dgm:t>
    </dgm:pt>
    <dgm:pt modelId="{DECDE800-ADD3-43B4-9C18-F5AAA3F15E45}" type="pres">
      <dgm:prSet presAssocID="{0D050ADE-8997-4665-A00D-9B65D92A72D3}" presName="parTrans" presStyleLbl="sibTrans2D1" presStyleIdx="3" presStyleCnt="4" custFlipVert="0" custFlipHor="1" custScaleX="150125" custScaleY="117976"/>
      <dgm:spPr>
        <a:prstGeom prst="rightArrow">
          <a:avLst/>
        </a:prstGeom>
      </dgm:spPr>
      <dgm:t>
        <a:bodyPr/>
        <a:lstStyle/>
        <a:p>
          <a:endParaRPr lang="zh-TW" altLang="en-US"/>
        </a:p>
      </dgm:t>
    </dgm:pt>
    <dgm:pt modelId="{B57E4A4C-083F-4AE5-A508-03B9756C6522}" type="pres">
      <dgm:prSet presAssocID="{0D050ADE-8997-4665-A00D-9B65D92A72D3}" presName="connectorText" presStyleLbl="sibTrans2D1" presStyleIdx="3" presStyleCnt="4"/>
      <dgm:spPr/>
      <dgm:t>
        <a:bodyPr/>
        <a:lstStyle/>
        <a:p>
          <a:endParaRPr lang="zh-TW" altLang="en-US"/>
        </a:p>
      </dgm:t>
    </dgm:pt>
    <dgm:pt modelId="{5FF1F550-A9F4-4961-8047-2AD55099B13C}" type="pres">
      <dgm:prSet presAssocID="{3CDEC5BD-3DA7-45AB-AE28-66D3847BE625}" presName="node" presStyleLbl="node1" presStyleIdx="3" presStyleCnt="4" custRadScaleRad="142214">
        <dgm:presLayoutVars>
          <dgm:bulletEnabled val="1"/>
        </dgm:presLayoutVars>
      </dgm:prSet>
      <dgm:spPr/>
      <dgm:t>
        <a:bodyPr/>
        <a:lstStyle/>
        <a:p>
          <a:endParaRPr lang="zh-TW" altLang="en-US"/>
        </a:p>
      </dgm:t>
    </dgm:pt>
  </dgm:ptLst>
  <dgm:cxnLst>
    <dgm:cxn modelId="{A1C6B136-20F0-438B-89B2-34C3E9D44162}" srcId="{1048D13F-C410-4397-9D96-31AAC129CE57}" destId="{3CDEC5BD-3DA7-45AB-AE28-66D3847BE625}" srcOrd="3" destOrd="0" parTransId="{0D050ADE-8997-4665-A00D-9B65D92A72D3}" sibTransId="{0539F602-9754-4A14-B783-7D18DD122E58}"/>
    <dgm:cxn modelId="{1689537F-9D4E-47F8-B44B-F14DDCD2209C}" type="presOf" srcId="{0D050ADE-8997-4665-A00D-9B65D92A72D3}" destId="{DECDE800-ADD3-43B4-9C18-F5AAA3F15E45}" srcOrd="0" destOrd="0" presId="urn:microsoft.com/office/officeart/2005/8/layout/radial5"/>
    <dgm:cxn modelId="{4FFEBA71-979C-4ACA-B8C1-CFBEE139ADF7}" type="presOf" srcId="{27246662-81D3-44E3-B537-7A3383AFB737}" destId="{E082E3C7-465D-4D0B-A1BA-DC95C7C1D6DB}" srcOrd="0" destOrd="0" presId="urn:microsoft.com/office/officeart/2005/8/layout/radial5"/>
    <dgm:cxn modelId="{C771CFCF-7950-4D1D-BF30-3B0822170FD1}" srcId="{5AAD6779-12EB-42F7-BAE6-5081B79B6D7A}" destId="{1048D13F-C410-4397-9D96-31AAC129CE57}" srcOrd="0" destOrd="0" parTransId="{04FFC130-FA42-4F1A-A68D-10120077ADFC}" sibTransId="{29AC792C-816A-47C6-BF44-4C0398731D81}"/>
    <dgm:cxn modelId="{30ABAD1C-72E4-4C56-9686-41FAB96FC084}" type="presOf" srcId="{3CDEC5BD-3DA7-45AB-AE28-66D3847BE625}" destId="{5FF1F550-A9F4-4961-8047-2AD55099B13C}" srcOrd="0" destOrd="0" presId="urn:microsoft.com/office/officeart/2005/8/layout/radial5"/>
    <dgm:cxn modelId="{A7D1787C-51EF-487F-A377-518793FDF585}" type="presOf" srcId="{EB6F79B3-77AB-40E8-B3E0-7A61E8C450E8}" destId="{98AFA7B8-A503-43A3-A57C-C8A029532101}" srcOrd="0" destOrd="0" presId="urn:microsoft.com/office/officeart/2005/8/layout/radial5"/>
    <dgm:cxn modelId="{BC054A0C-A026-4BAF-ADEB-6508752998D5}" type="presOf" srcId="{FCE0476E-BBF2-494E-A4FC-21294DB218FD}" destId="{B13BF66C-12DA-4127-B2E7-0D7A831ACEAF}" srcOrd="1" destOrd="0" presId="urn:microsoft.com/office/officeart/2005/8/layout/radial5"/>
    <dgm:cxn modelId="{8F9758F4-278D-49FB-BA03-FD465791599D}" srcId="{1048D13F-C410-4397-9D96-31AAC129CE57}" destId="{8755C57B-6BDC-4079-A932-D2832004BD94}" srcOrd="2" destOrd="0" parTransId="{23C08767-1844-42D3-8571-AA60DBAA0AC1}" sibTransId="{4DB86571-ADAF-4532-95FA-E33A4904DE07}"/>
    <dgm:cxn modelId="{7289C97B-B91E-4877-AF2C-800FBE071DB1}" type="presOf" srcId="{27246662-81D3-44E3-B537-7A3383AFB737}" destId="{65945CF5-7B45-4CF7-B9A3-0562339E29D8}" srcOrd="1" destOrd="0" presId="urn:microsoft.com/office/officeart/2005/8/layout/radial5"/>
    <dgm:cxn modelId="{3C5381D0-074A-46A2-94FB-5F1C35BB6108}" type="presOf" srcId="{60EAB3C1-E6DA-4E88-9B75-8C48FD49EC0F}" destId="{54DCE566-5020-4380-AC3A-455A3F71954A}" srcOrd="0" destOrd="0" presId="urn:microsoft.com/office/officeart/2005/8/layout/radial5"/>
    <dgm:cxn modelId="{D43F3A3E-8601-4FD4-B1E9-D852D97F86B5}" type="presOf" srcId="{1048D13F-C410-4397-9D96-31AAC129CE57}" destId="{E728D5FF-0E11-4679-8547-C66CDE28227A}" srcOrd="0" destOrd="0" presId="urn:microsoft.com/office/officeart/2005/8/layout/radial5"/>
    <dgm:cxn modelId="{5D27D54B-B09A-4521-9019-904676FAD5F8}" srcId="{1048D13F-C410-4397-9D96-31AAC129CE57}" destId="{60EAB3C1-E6DA-4E88-9B75-8C48FD49EC0F}" srcOrd="0" destOrd="0" parTransId="{FCE0476E-BBF2-494E-A4FC-21294DB218FD}" sibTransId="{B1D0EF2E-9283-4D7B-AC20-324ABB08FCF1}"/>
    <dgm:cxn modelId="{EE3A574D-D23A-44B9-ADFE-5FBE82B3206F}" type="presOf" srcId="{FCE0476E-BBF2-494E-A4FC-21294DB218FD}" destId="{76A866BE-CFD8-448A-B61F-E3F053B92DB0}" srcOrd="0" destOrd="0" presId="urn:microsoft.com/office/officeart/2005/8/layout/radial5"/>
    <dgm:cxn modelId="{9515C871-5608-4BCF-A395-9E4D04111FEE}" srcId="{1048D13F-C410-4397-9D96-31AAC129CE57}" destId="{EB6F79B3-77AB-40E8-B3E0-7A61E8C450E8}" srcOrd="1" destOrd="0" parTransId="{27246662-81D3-44E3-B537-7A3383AFB737}" sibTransId="{74C0EF7A-4230-4D93-A3E0-386C5DB3BCB8}"/>
    <dgm:cxn modelId="{3E89926E-5739-498D-A271-4AAEF2523407}" type="presOf" srcId="{8755C57B-6BDC-4079-A932-D2832004BD94}" destId="{6C0A6709-03B2-4B0D-94A3-98E08E4A6E8F}" srcOrd="0" destOrd="0" presId="urn:microsoft.com/office/officeart/2005/8/layout/radial5"/>
    <dgm:cxn modelId="{7454EE50-C24C-4CE7-970A-BDE673B5896B}" type="presOf" srcId="{23C08767-1844-42D3-8571-AA60DBAA0AC1}" destId="{7D01273F-E809-44A0-AA87-FD36F22B7BF1}" srcOrd="1" destOrd="0" presId="urn:microsoft.com/office/officeart/2005/8/layout/radial5"/>
    <dgm:cxn modelId="{2FC2BF13-6F9F-424F-BEE0-501749392ABC}" type="presOf" srcId="{23C08767-1844-42D3-8571-AA60DBAA0AC1}" destId="{157CA698-5A5E-485A-AEC2-4FD8D1E46098}" srcOrd="0" destOrd="0" presId="urn:microsoft.com/office/officeart/2005/8/layout/radial5"/>
    <dgm:cxn modelId="{993E3737-D8B0-4E45-9DE1-3950FF5B049B}" type="presOf" srcId="{5AAD6779-12EB-42F7-BAE6-5081B79B6D7A}" destId="{20D0A13C-E6A2-468A-9F57-DBD9B33C7F37}" srcOrd="0" destOrd="0" presId="urn:microsoft.com/office/officeart/2005/8/layout/radial5"/>
    <dgm:cxn modelId="{680E21F8-A47B-4FE7-B8F9-8BA6A770A7F9}" type="presOf" srcId="{0D050ADE-8997-4665-A00D-9B65D92A72D3}" destId="{B57E4A4C-083F-4AE5-A508-03B9756C6522}" srcOrd="1" destOrd="0" presId="urn:microsoft.com/office/officeart/2005/8/layout/radial5"/>
    <dgm:cxn modelId="{E90361C8-29D1-491F-B4A0-5CC081D104F0}" type="presParOf" srcId="{20D0A13C-E6A2-468A-9F57-DBD9B33C7F37}" destId="{E728D5FF-0E11-4679-8547-C66CDE28227A}" srcOrd="0" destOrd="0" presId="urn:microsoft.com/office/officeart/2005/8/layout/radial5"/>
    <dgm:cxn modelId="{75BC8F58-651F-43B7-9457-09CA0006876D}" type="presParOf" srcId="{20D0A13C-E6A2-468A-9F57-DBD9B33C7F37}" destId="{76A866BE-CFD8-448A-B61F-E3F053B92DB0}" srcOrd="1" destOrd="0" presId="urn:microsoft.com/office/officeart/2005/8/layout/radial5"/>
    <dgm:cxn modelId="{D6F92FA4-FC7E-410F-BE1B-25BFF4F22B65}" type="presParOf" srcId="{76A866BE-CFD8-448A-B61F-E3F053B92DB0}" destId="{B13BF66C-12DA-4127-B2E7-0D7A831ACEAF}" srcOrd="0" destOrd="0" presId="urn:microsoft.com/office/officeart/2005/8/layout/radial5"/>
    <dgm:cxn modelId="{5057CAE3-964A-4E26-BEB8-A0353F65FE96}" type="presParOf" srcId="{20D0A13C-E6A2-468A-9F57-DBD9B33C7F37}" destId="{54DCE566-5020-4380-AC3A-455A3F71954A}" srcOrd="2" destOrd="0" presId="urn:microsoft.com/office/officeart/2005/8/layout/radial5"/>
    <dgm:cxn modelId="{A766CF61-728A-4CD0-958E-5EC23A6361A7}" type="presParOf" srcId="{20D0A13C-E6A2-468A-9F57-DBD9B33C7F37}" destId="{E082E3C7-465D-4D0B-A1BA-DC95C7C1D6DB}" srcOrd="3" destOrd="0" presId="urn:microsoft.com/office/officeart/2005/8/layout/radial5"/>
    <dgm:cxn modelId="{BF1B00D7-472A-4F9D-AD2D-D8D65C8046FF}" type="presParOf" srcId="{E082E3C7-465D-4D0B-A1BA-DC95C7C1D6DB}" destId="{65945CF5-7B45-4CF7-B9A3-0562339E29D8}" srcOrd="0" destOrd="0" presId="urn:microsoft.com/office/officeart/2005/8/layout/radial5"/>
    <dgm:cxn modelId="{23B9AB8E-4BE7-4702-BAD8-610A6E08D450}" type="presParOf" srcId="{20D0A13C-E6A2-468A-9F57-DBD9B33C7F37}" destId="{98AFA7B8-A503-43A3-A57C-C8A029532101}" srcOrd="4" destOrd="0" presId="urn:microsoft.com/office/officeart/2005/8/layout/radial5"/>
    <dgm:cxn modelId="{6778D723-584D-4E7C-8F6D-07C7C960EE72}" type="presParOf" srcId="{20D0A13C-E6A2-468A-9F57-DBD9B33C7F37}" destId="{157CA698-5A5E-485A-AEC2-4FD8D1E46098}" srcOrd="5" destOrd="0" presId="urn:microsoft.com/office/officeart/2005/8/layout/radial5"/>
    <dgm:cxn modelId="{32ACB254-1837-4678-8B22-FAFC35E6121A}" type="presParOf" srcId="{157CA698-5A5E-485A-AEC2-4FD8D1E46098}" destId="{7D01273F-E809-44A0-AA87-FD36F22B7BF1}" srcOrd="0" destOrd="0" presId="urn:microsoft.com/office/officeart/2005/8/layout/radial5"/>
    <dgm:cxn modelId="{3C6DD8B8-9A26-4607-A7E9-403868D64714}" type="presParOf" srcId="{20D0A13C-E6A2-468A-9F57-DBD9B33C7F37}" destId="{6C0A6709-03B2-4B0D-94A3-98E08E4A6E8F}" srcOrd="6" destOrd="0" presId="urn:microsoft.com/office/officeart/2005/8/layout/radial5"/>
    <dgm:cxn modelId="{6039677C-4D9B-4C9C-BF5A-9CA4F3F6F4E3}" type="presParOf" srcId="{20D0A13C-E6A2-468A-9F57-DBD9B33C7F37}" destId="{DECDE800-ADD3-43B4-9C18-F5AAA3F15E45}" srcOrd="7" destOrd="0" presId="urn:microsoft.com/office/officeart/2005/8/layout/radial5"/>
    <dgm:cxn modelId="{3667A471-4E2F-4391-8212-C32AA6D50C4B}" type="presParOf" srcId="{DECDE800-ADD3-43B4-9C18-F5AAA3F15E45}" destId="{B57E4A4C-083F-4AE5-A508-03B9756C6522}" srcOrd="0" destOrd="0" presId="urn:microsoft.com/office/officeart/2005/8/layout/radial5"/>
    <dgm:cxn modelId="{B904DE67-AB57-414C-BE5E-8A028CABC859}" type="presParOf" srcId="{20D0A13C-E6A2-468A-9F57-DBD9B33C7F37}" destId="{5FF1F550-A9F4-4961-8047-2AD55099B13C}" srcOrd="8" destOrd="0" presId="urn:microsoft.com/office/officeart/2005/8/layout/radial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28D5FF-0E11-4679-8547-C66CDE28227A}">
      <dsp:nvSpPr>
        <dsp:cNvPr id="0" name=""/>
        <dsp:cNvSpPr/>
      </dsp:nvSpPr>
      <dsp:spPr>
        <a:xfrm>
          <a:off x="1822192" y="1500721"/>
          <a:ext cx="1070523" cy="1070523"/>
        </a:xfrm>
        <a:prstGeom prst="ellipse">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38100" dist="25400" dir="5400000" algn="t" rotWithShape="0">
            <a:srgbClr val="000000">
              <a:alpha val="5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zh-TW" altLang="en-US" sz="1800" kern="1200" dirty="0" smtClean="0"/>
            <a:t>現有</a:t>
          </a:r>
          <a:endParaRPr lang="en-US" altLang="zh-TW" sz="1800" kern="1200" dirty="0" smtClean="0"/>
        </a:p>
        <a:p>
          <a:pPr lvl="0" algn="ctr" defTabSz="800100">
            <a:lnSpc>
              <a:spcPct val="90000"/>
            </a:lnSpc>
            <a:spcBef>
              <a:spcPct val="0"/>
            </a:spcBef>
            <a:spcAft>
              <a:spcPct val="35000"/>
            </a:spcAft>
          </a:pPr>
          <a:r>
            <a:rPr lang="zh-TW" altLang="en-US" sz="1800" kern="1200" dirty="0" smtClean="0"/>
            <a:t>競爭者</a:t>
          </a:r>
          <a:endParaRPr lang="zh-TW" altLang="en-US" sz="1800" kern="1200" dirty="0"/>
        </a:p>
      </dsp:txBody>
      <dsp:txXfrm>
        <a:off x="1978966" y="1657495"/>
        <a:ext cx="756975" cy="756975"/>
      </dsp:txXfrm>
    </dsp:sp>
    <dsp:sp modelId="{76A866BE-CFD8-448A-B61F-E3F053B92DB0}">
      <dsp:nvSpPr>
        <dsp:cNvPr id="0" name=""/>
        <dsp:cNvSpPr/>
      </dsp:nvSpPr>
      <dsp:spPr>
        <a:xfrm rot="5400000" flipV="1">
          <a:off x="2168631" y="1202935"/>
          <a:ext cx="377644" cy="286272"/>
        </a:xfrm>
        <a:prstGeom prst="rightArrow">
          <a:avLst>
            <a:gd name="adj1" fmla="val 60000"/>
            <a:gd name="adj2" fmla="val 50000"/>
          </a:avLst>
        </a:prstGeom>
        <a:solidFill>
          <a:schemeClr val="accent2">
            <a:hueOff val="0"/>
            <a:satOff val="0"/>
            <a:lumOff val="0"/>
            <a:alphaOff val="0"/>
          </a:schemeClr>
        </a:solidFill>
        <a:ln>
          <a:noFill/>
        </a:ln>
        <a:effectLst>
          <a:outerShdw blurRad="38100" dist="25400" dir="5400000" algn="t" rotWithShape="0">
            <a:srgbClr val="000000">
              <a:alpha val="50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zh-TW" altLang="en-US" sz="1200" kern="1200"/>
        </a:p>
      </dsp:txBody>
      <dsp:txXfrm rot="10800000">
        <a:off x="2211572" y="1217248"/>
        <a:ext cx="291762" cy="171764"/>
      </dsp:txXfrm>
    </dsp:sp>
    <dsp:sp modelId="{54DCE566-5020-4380-AC3A-455A3F71954A}">
      <dsp:nvSpPr>
        <dsp:cNvPr id="0" name=""/>
        <dsp:cNvSpPr/>
      </dsp:nvSpPr>
      <dsp:spPr>
        <a:xfrm>
          <a:off x="1822192" y="0"/>
          <a:ext cx="1070523" cy="1070523"/>
        </a:xfrm>
        <a:prstGeom prst="ellipse">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38100" dist="25400" dir="5400000" algn="t" rotWithShape="0">
            <a:srgbClr val="000000">
              <a:alpha val="5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zh-TW" altLang="en-US" sz="1800" kern="1200" dirty="0" smtClean="0"/>
            <a:t>潛在</a:t>
          </a:r>
          <a:endParaRPr lang="en-US" altLang="zh-TW" sz="1800" kern="1200" dirty="0" smtClean="0"/>
        </a:p>
        <a:p>
          <a:pPr lvl="0" algn="ctr" defTabSz="800100">
            <a:lnSpc>
              <a:spcPct val="90000"/>
            </a:lnSpc>
            <a:spcBef>
              <a:spcPct val="0"/>
            </a:spcBef>
            <a:spcAft>
              <a:spcPct val="35000"/>
            </a:spcAft>
          </a:pPr>
          <a:r>
            <a:rPr lang="zh-TW" altLang="en-US" sz="1800" kern="1200" dirty="0" smtClean="0"/>
            <a:t>競爭者</a:t>
          </a:r>
          <a:endParaRPr lang="zh-TW" altLang="en-US" sz="1800" kern="1200" dirty="0"/>
        </a:p>
      </dsp:txBody>
      <dsp:txXfrm>
        <a:off x="1978966" y="156774"/>
        <a:ext cx="756975" cy="756975"/>
      </dsp:txXfrm>
    </dsp:sp>
    <dsp:sp modelId="{E082E3C7-465D-4D0B-A1BA-DC95C7C1D6DB}">
      <dsp:nvSpPr>
        <dsp:cNvPr id="0" name=""/>
        <dsp:cNvSpPr/>
      </dsp:nvSpPr>
      <dsp:spPr>
        <a:xfrm flipH="1" flipV="1">
          <a:off x="2958239" y="1821277"/>
          <a:ext cx="598070" cy="429410"/>
        </a:xfrm>
        <a:prstGeom prst="rightArrow">
          <a:avLst>
            <a:gd name="adj1" fmla="val 60000"/>
            <a:gd name="adj2" fmla="val 50000"/>
          </a:avLst>
        </a:prstGeom>
        <a:solidFill>
          <a:schemeClr val="accent2">
            <a:hueOff val="635930"/>
            <a:satOff val="-14509"/>
            <a:lumOff val="5360"/>
            <a:alphaOff val="0"/>
          </a:schemeClr>
        </a:solidFill>
        <a:ln>
          <a:noFill/>
        </a:ln>
        <a:effectLst>
          <a:outerShdw blurRad="38100" dist="25400" dir="5400000" algn="t" rotWithShape="0">
            <a:srgbClr val="000000">
              <a:alpha val="50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zh-TW" altLang="en-US" sz="1500" kern="1200"/>
        </a:p>
      </dsp:txBody>
      <dsp:txXfrm rot="10800000">
        <a:off x="3087062" y="1907159"/>
        <a:ext cx="469247" cy="257646"/>
      </dsp:txXfrm>
    </dsp:sp>
    <dsp:sp modelId="{98AFA7B8-A503-43A3-A57C-C8A029532101}">
      <dsp:nvSpPr>
        <dsp:cNvPr id="0" name=""/>
        <dsp:cNvSpPr/>
      </dsp:nvSpPr>
      <dsp:spPr>
        <a:xfrm>
          <a:off x="3644384" y="1500721"/>
          <a:ext cx="1070523" cy="1070523"/>
        </a:xfrm>
        <a:prstGeom prst="ellipse">
          <a:avLst/>
        </a:prstGeom>
        <a:solidFill>
          <a:schemeClr val="accent2">
            <a:hueOff val="635930"/>
            <a:satOff val="-14509"/>
            <a:lumOff val="5360"/>
            <a:alphaOff val="0"/>
          </a:schemeClr>
        </a:solidFill>
        <a:ln w="38100" cap="flat" cmpd="sng" algn="ctr">
          <a:solidFill>
            <a:schemeClr val="lt1">
              <a:hueOff val="0"/>
              <a:satOff val="0"/>
              <a:lumOff val="0"/>
              <a:alphaOff val="0"/>
            </a:schemeClr>
          </a:solidFill>
          <a:prstDash val="solid"/>
        </a:ln>
        <a:effectLst>
          <a:outerShdw blurRad="38100" dist="25400" dir="5400000" algn="t" rotWithShape="0">
            <a:srgbClr val="000000">
              <a:alpha val="5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zh-TW" altLang="en-US" sz="1800" kern="1200" dirty="0" smtClean="0"/>
            <a:t>顧客</a:t>
          </a:r>
          <a:endParaRPr lang="zh-TW" altLang="en-US" sz="1800" kern="1200" dirty="0"/>
        </a:p>
      </dsp:txBody>
      <dsp:txXfrm>
        <a:off x="3801158" y="1657495"/>
        <a:ext cx="756975" cy="756975"/>
      </dsp:txXfrm>
    </dsp:sp>
    <dsp:sp modelId="{157CA698-5A5E-485A-AEC2-4FD8D1E46098}">
      <dsp:nvSpPr>
        <dsp:cNvPr id="0" name=""/>
        <dsp:cNvSpPr/>
      </dsp:nvSpPr>
      <dsp:spPr>
        <a:xfrm rot="5400000" flipH="1" flipV="1">
          <a:off x="2135719" y="2564345"/>
          <a:ext cx="443468" cy="428635"/>
        </a:xfrm>
        <a:prstGeom prst="rightArrow">
          <a:avLst>
            <a:gd name="adj1" fmla="val 60000"/>
            <a:gd name="adj2" fmla="val 50000"/>
          </a:avLst>
        </a:prstGeom>
        <a:solidFill>
          <a:schemeClr val="accent2">
            <a:hueOff val="1271860"/>
            <a:satOff val="-29019"/>
            <a:lumOff val="10719"/>
            <a:alphaOff val="0"/>
          </a:schemeClr>
        </a:solidFill>
        <a:ln>
          <a:noFill/>
        </a:ln>
        <a:effectLst>
          <a:outerShdw blurRad="38100" dist="25400" dir="5400000" algn="t" rotWithShape="0">
            <a:srgbClr val="000000">
              <a:alpha val="50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zh-TW" altLang="en-US" sz="1500" kern="1200"/>
        </a:p>
      </dsp:txBody>
      <dsp:txXfrm rot="10800000">
        <a:off x="2200014" y="2714367"/>
        <a:ext cx="314878" cy="257181"/>
      </dsp:txXfrm>
    </dsp:sp>
    <dsp:sp modelId="{6C0A6709-03B2-4B0D-94A3-98E08E4A6E8F}">
      <dsp:nvSpPr>
        <dsp:cNvPr id="0" name=""/>
        <dsp:cNvSpPr/>
      </dsp:nvSpPr>
      <dsp:spPr>
        <a:xfrm>
          <a:off x="1822192" y="2998911"/>
          <a:ext cx="1070523" cy="1070523"/>
        </a:xfrm>
        <a:prstGeom prst="ellipse">
          <a:avLst/>
        </a:prstGeom>
        <a:solidFill>
          <a:schemeClr val="accent2">
            <a:hueOff val="1271860"/>
            <a:satOff val="-29019"/>
            <a:lumOff val="10719"/>
            <a:alphaOff val="0"/>
          </a:schemeClr>
        </a:solidFill>
        <a:ln w="38100" cap="flat" cmpd="sng" algn="ctr">
          <a:solidFill>
            <a:schemeClr val="lt1">
              <a:hueOff val="0"/>
              <a:satOff val="0"/>
              <a:lumOff val="0"/>
              <a:alphaOff val="0"/>
            </a:schemeClr>
          </a:solidFill>
          <a:prstDash val="solid"/>
        </a:ln>
        <a:effectLst>
          <a:outerShdw blurRad="38100" dist="25400" dir="5400000" algn="t" rotWithShape="0">
            <a:srgbClr val="000000">
              <a:alpha val="5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zh-TW" altLang="en-US" sz="1800" kern="1200" dirty="0" smtClean="0"/>
            <a:t>替代品</a:t>
          </a:r>
          <a:endParaRPr lang="zh-TW" altLang="en-US" sz="1800" kern="1200" dirty="0"/>
        </a:p>
      </dsp:txBody>
      <dsp:txXfrm>
        <a:off x="1978966" y="3155685"/>
        <a:ext cx="756975" cy="756975"/>
      </dsp:txXfrm>
    </dsp:sp>
    <dsp:sp modelId="{DECDE800-ADD3-43B4-9C18-F5AAA3F15E45}">
      <dsp:nvSpPr>
        <dsp:cNvPr id="0" name=""/>
        <dsp:cNvSpPr/>
      </dsp:nvSpPr>
      <dsp:spPr>
        <a:xfrm rot="10800000" flipH="1">
          <a:off x="1158595" y="1821279"/>
          <a:ext cx="598074" cy="429406"/>
        </a:xfrm>
        <a:prstGeom prst="rightArrow">
          <a:avLst/>
        </a:prstGeom>
        <a:solidFill>
          <a:schemeClr val="accent2">
            <a:hueOff val="1907789"/>
            <a:satOff val="-43528"/>
            <a:lumOff val="16079"/>
            <a:alphaOff val="0"/>
          </a:schemeClr>
        </a:solidFill>
        <a:ln>
          <a:noFill/>
        </a:ln>
        <a:effectLst>
          <a:outerShdw blurRad="38100" dist="25400" dir="5400000" algn="t" rotWithShape="0">
            <a:srgbClr val="000000">
              <a:alpha val="50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zh-TW" altLang="en-US" sz="1500" kern="1200"/>
        </a:p>
      </dsp:txBody>
      <dsp:txXfrm rot="10800000">
        <a:off x="1158595" y="1907160"/>
        <a:ext cx="469252" cy="257644"/>
      </dsp:txXfrm>
    </dsp:sp>
    <dsp:sp modelId="{5FF1F550-A9F4-4961-8047-2AD55099B13C}">
      <dsp:nvSpPr>
        <dsp:cNvPr id="0" name=""/>
        <dsp:cNvSpPr/>
      </dsp:nvSpPr>
      <dsp:spPr>
        <a:xfrm>
          <a:off x="0" y="1500721"/>
          <a:ext cx="1070523" cy="1070523"/>
        </a:xfrm>
        <a:prstGeom prst="ellipse">
          <a:avLst/>
        </a:prstGeom>
        <a:solidFill>
          <a:schemeClr val="accent2">
            <a:hueOff val="1907789"/>
            <a:satOff val="-43528"/>
            <a:lumOff val="16079"/>
            <a:alphaOff val="0"/>
          </a:schemeClr>
        </a:solidFill>
        <a:ln w="38100" cap="flat" cmpd="sng" algn="ctr">
          <a:solidFill>
            <a:schemeClr val="lt1">
              <a:hueOff val="0"/>
              <a:satOff val="0"/>
              <a:lumOff val="0"/>
              <a:alphaOff val="0"/>
            </a:schemeClr>
          </a:solidFill>
          <a:prstDash val="solid"/>
        </a:ln>
        <a:effectLst>
          <a:outerShdw blurRad="38100" dist="25400" dir="5400000" algn="t" rotWithShape="0">
            <a:srgbClr val="000000">
              <a:alpha val="5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zh-TW" altLang="en-US" sz="1800" kern="1200" dirty="0" smtClean="0"/>
            <a:t>供應商</a:t>
          </a:r>
          <a:endParaRPr lang="zh-TW" altLang="en-US" sz="1800" kern="1200" dirty="0"/>
        </a:p>
      </dsp:txBody>
      <dsp:txXfrm>
        <a:off x="156774" y="1657495"/>
        <a:ext cx="756975" cy="756975"/>
      </dsp:txXfrm>
    </dsp:sp>
  </dsp:spTree>
</dsp:drawing>
</file>

<file path=ppt/diagrams/layout1.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image" Target="../media/image2.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image" Target="../media/image7.wmf"/><Relationship Id="rId1" Type="http://schemas.openxmlformats.org/officeDocument/2006/relationships/image" Target="../media/image6.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1.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973428B-6A67-4335-BAE6-FB1F7756055F}" type="datetimeFigureOut">
              <a:rPr lang="zh-TW" altLang="en-US" smtClean="0"/>
              <a:t>2013/3/6</a:t>
            </a:fld>
            <a:endParaRPr lang="zh-TW" altLang="en-US"/>
          </a:p>
        </p:txBody>
      </p:sp>
      <p:sp>
        <p:nvSpPr>
          <p:cNvPr id="4" name="投影片圖像版面配置區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9126B28-AC40-411A-933D-BF6C83FFDB25}" type="slidenum">
              <a:rPr lang="zh-TW" altLang="en-US" smtClean="0"/>
              <a:t>‹#›</a:t>
            </a:fld>
            <a:endParaRPr lang="zh-TW" altLang="en-US"/>
          </a:p>
        </p:txBody>
      </p:sp>
    </p:spTree>
    <p:extLst>
      <p:ext uri="{BB962C8B-B14F-4D97-AF65-F5344CB8AC3E}">
        <p14:creationId xmlns:p14="http://schemas.microsoft.com/office/powerpoint/2010/main" val="21415513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zh.wikipedia.org/wiki/%E5%AD%B8%E7%BF%92%E6%9B%B2%E7%B7%9A"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sz="1200" b="0" i="0" kern="1200" dirty="0" smtClean="0">
                <a:solidFill>
                  <a:schemeClr val="tx1"/>
                </a:solidFill>
                <a:effectLst/>
                <a:latin typeface="+mn-lt"/>
                <a:ea typeface="+mn-ea"/>
                <a:cs typeface="+mn-cs"/>
              </a:rPr>
              <a:t>五種力量由密切影響公司服務客戶及獲利的構面組成，任何力量的改變都可能吸引公司退出或進入市場。</a:t>
            </a:r>
            <a:endParaRPr lang="en-US" altLang="zh-TW" sz="1200" b="0" i="0" kern="1200" dirty="0" smtClean="0">
              <a:solidFill>
                <a:schemeClr val="tx1"/>
              </a:solidFill>
              <a:effectLst/>
              <a:latin typeface="+mn-lt"/>
              <a:ea typeface="+mn-ea"/>
              <a:cs typeface="+mn-cs"/>
            </a:endParaRPr>
          </a:p>
          <a:p>
            <a:r>
              <a:rPr lang="zh-TW" altLang="en-US" sz="1200" b="0" i="0" kern="1200" dirty="0" smtClean="0">
                <a:solidFill>
                  <a:schemeClr val="tx1"/>
                </a:solidFill>
                <a:effectLst/>
                <a:latin typeface="+mn-lt"/>
                <a:ea typeface="+mn-ea"/>
                <a:cs typeface="+mn-cs"/>
              </a:rPr>
              <a:t>消費者購買數量、消費者獲取資訊的能力、現存替代品、總消費金額、消費者價格敏感度</a:t>
            </a:r>
            <a:endParaRPr lang="en-US" altLang="zh-TW" sz="1200" b="0" i="0" kern="1200" dirty="0" smtClean="0">
              <a:solidFill>
                <a:schemeClr val="tx1"/>
              </a:solidFill>
              <a:effectLst/>
              <a:latin typeface="+mn-lt"/>
              <a:ea typeface="+mn-ea"/>
              <a:cs typeface="+mn-cs"/>
            </a:endParaRPr>
          </a:p>
          <a:p>
            <a:r>
              <a:rPr lang="zh-TW" altLang="en-US" sz="1200" b="0" i="0" kern="1200" dirty="0" smtClean="0">
                <a:solidFill>
                  <a:schemeClr val="tx1"/>
                </a:solidFill>
                <a:effectLst/>
                <a:latin typeface="+mn-lt"/>
                <a:ea typeface="+mn-ea"/>
                <a:cs typeface="+mn-cs"/>
              </a:rPr>
              <a:t>投入原料的差異化程度、現存的替代原料、供應商集中度、原料價格佔產品售價的比例</a:t>
            </a:r>
            <a:endParaRPr lang="en-US" altLang="zh-TW" sz="1200" b="0" i="0" kern="1200" dirty="0" smtClean="0">
              <a:solidFill>
                <a:schemeClr val="tx1"/>
              </a:solidFill>
              <a:effectLst/>
              <a:latin typeface="+mn-lt"/>
              <a:ea typeface="+mn-ea"/>
              <a:cs typeface="+mn-cs"/>
            </a:endParaRPr>
          </a:p>
          <a:p>
            <a:r>
              <a:rPr lang="zh-TW" altLang="en-US" sz="1200" b="0" i="0" kern="1200" dirty="0" smtClean="0">
                <a:solidFill>
                  <a:schemeClr val="tx1"/>
                </a:solidFill>
                <a:effectLst/>
                <a:latin typeface="+mn-lt"/>
                <a:ea typeface="+mn-ea"/>
                <a:cs typeface="+mn-cs"/>
              </a:rPr>
              <a:t>掌控通路能力、強大的資本需求、</a:t>
            </a:r>
            <a:r>
              <a:rPr lang="zh-TW" altLang="en-US" sz="1200" b="0" i="0" u="none" strike="noStrike" kern="1200" dirty="0" smtClean="0">
                <a:solidFill>
                  <a:schemeClr val="tx1"/>
                </a:solidFill>
                <a:effectLst/>
                <a:latin typeface="+mn-lt"/>
                <a:ea typeface="+mn-ea"/>
                <a:cs typeface="+mn-cs"/>
                <a:hlinkClick r:id="rId3" tooltip="學習曲線"/>
              </a:rPr>
              <a:t>學習曲線</a:t>
            </a:r>
            <a:endParaRPr lang="en-US" altLang="zh-TW" sz="1200" b="0" i="0" u="none" strike="noStrike" kern="1200" dirty="0" smtClean="0">
              <a:solidFill>
                <a:schemeClr val="tx1"/>
              </a:solidFill>
              <a:effectLst/>
              <a:latin typeface="+mn-lt"/>
              <a:ea typeface="+mn-ea"/>
              <a:cs typeface="+mn-cs"/>
            </a:endParaRPr>
          </a:p>
          <a:p>
            <a:r>
              <a:rPr lang="zh-TW" altLang="en-US" sz="1200" b="0" i="0" kern="1200" dirty="0" smtClean="0">
                <a:solidFill>
                  <a:schemeClr val="tx1"/>
                </a:solidFill>
                <a:effectLst/>
                <a:latin typeface="+mn-lt"/>
                <a:ea typeface="+mn-ea"/>
                <a:cs typeface="+mn-cs"/>
              </a:rPr>
              <a:t>消費者對替代品的偏好傾向、替代品相對的價格效用比、消費者認知的品牌差異</a:t>
            </a:r>
            <a:endParaRPr lang="en-US" altLang="zh-TW" sz="1200" b="0" i="0" kern="1200" dirty="0" smtClean="0">
              <a:solidFill>
                <a:schemeClr val="tx1"/>
              </a:solidFill>
              <a:effectLst/>
              <a:latin typeface="+mn-lt"/>
              <a:ea typeface="+mn-ea"/>
              <a:cs typeface="+mn-cs"/>
            </a:endParaRPr>
          </a:p>
          <a:p>
            <a:r>
              <a:rPr lang="zh-TW" altLang="en-US" sz="1200" b="0" i="0" kern="1200" dirty="0" smtClean="0">
                <a:solidFill>
                  <a:schemeClr val="tx1"/>
                </a:solidFill>
                <a:effectLst/>
                <a:latin typeface="+mn-lt"/>
                <a:ea typeface="+mn-ea"/>
                <a:cs typeface="+mn-cs"/>
              </a:rPr>
              <a:t>現有競爭者的數目、競爭者的多樣性、品牌權益、大量廣告的需求</a:t>
            </a:r>
            <a:endParaRPr lang="zh-TW" altLang="en-US" dirty="0"/>
          </a:p>
        </p:txBody>
      </p:sp>
      <p:sp>
        <p:nvSpPr>
          <p:cNvPr id="4" name="投影片編號版面配置區 3"/>
          <p:cNvSpPr>
            <a:spLocks noGrp="1"/>
          </p:cNvSpPr>
          <p:nvPr>
            <p:ph type="sldNum" sz="quarter" idx="10"/>
          </p:nvPr>
        </p:nvSpPr>
        <p:spPr/>
        <p:txBody>
          <a:bodyPr/>
          <a:lstStyle/>
          <a:p>
            <a:fld id="{59126B28-AC40-411A-933D-BF6C83FFDB25}" type="slidenum">
              <a:rPr lang="zh-TW" altLang="en-US" smtClean="0"/>
              <a:t>6</a:t>
            </a:fld>
            <a:endParaRPr lang="zh-TW" altLang="en-US"/>
          </a:p>
        </p:txBody>
      </p:sp>
    </p:spTree>
    <p:extLst>
      <p:ext uri="{BB962C8B-B14F-4D97-AF65-F5344CB8AC3E}">
        <p14:creationId xmlns:p14="http://schemas.microsoft.com/office/powerpoint/2010/main" val="18464586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smtClean="0"/>
              <a:t>優勢：付出相同代價時，公司比同業能創造出更多的經濟附加價值</a:t>
            </a:r>
            <a:endParaRPr lang="en-US" altLang="zh-TW" dirty="0" smtClean="0"/>
          </a:p>
          <a:p>
            <a:r>
              <a:rPr lang="zh-TW" altLang="en-US" dirty="0" smtClean="0"/>
              <a:t>劣勢：反之</a:t>
            </a:r>
            <a:endParaRPr lang="en-US" altLang="zh-TW" dirty="0" smtClean="0"/>
          </a:p>
          <a:p>
            <a:r>
              <a:rPr lang="zh-TW" altLang="en-US" dirty="0" smtClean="0"/>
              <a:t>機會：公司可以從現有潛在顧客中創造經濟附加價值的可能性</a:t>
            </a:r>
            <a:endParaRPr lang="en-US" altLang="zh-TW" dirty="0" smtClean="0"/>
          </a:p>
          <a:p>
            <a:r>
              <a:rPr lang="zh-TW" altLang="en-US" dirty="0" smtClean="0"/>
              <a:t>威脅：公司現有或潛在競爭者的競爭措施</a:t>
            </a:r>
            <a:r>
              <a:rPr lang="en-US" altLang="zh-TW" dirty="0" smtClean="0"/>
              <a:t>(</a:t>
            </a:r>
            <a:r>
              <a:rPr lang="zh-TW" altLang="en-US" dirty="0" smtClean="0"/>
              <a:t>低價競爭</a:t>
            </a:r>
            <a:r>
              <a:rPr lang="en-US" altLang="zh-TW" dirty="0" smtClean="0"/>
              <a:t>)</a:t>
            </a:r>
          </a:p>
          <a:p>
            <a:endParaRPr lang="en-US" altLang="zh-TW" dirty="0" smtClean="0"/>
          </a:p>
          <a:p>
            <a:r>
              <a:rPr lang="zh-TW" altLang="en-US" dirty="0" smtClean="0"/>
              <a:t>利用公司的優勢掌握外部機會，排除外部威些， 使劣勢轉為優勢</a:t>
            </a:r>
            <a:r>
              <a:rPr lang="en-US" altLang="zh-TW" dirty="0" smtClean="0"/>
              <a:t>(</a:t>
            </a:r>
            <a:r>
              <a:rPr lang="zh-TW" altLang="en-US" dirty="0" smtClean="0"/>
              <a:t>策略聯盟的方式借用同業的優勢面對外部的機會和威脅</a:t>
            </a:r>
            <a:r>
              <a:rPr lang="en-US" altLang="zh-TW" dirty="0" smtClean="0"/>
              <a:t>)</a:t>
            </a:r>
            <a:endParaRPr lang="zh-TW" altLang="en-US" dirty="0"/>
          </a:p>
        </p:txBody>
      </p:sp>
      <p:sp>
        <p:nvSpPr>
          <p:cNvPr id="4" name="投影片編號版面配置區 3"/>
          <p:cNvSpPr>
            <a:spLocks noGrp="1"/>
          </p:cNvSpPr>
          <p:nvPr>
            <p:ph type="sldNum" sz="quarter" idx="10"/>
          </p:nvPr>
        </p:nvSpPr>
        <p:spPr/>
        <p:txBody>
          <a:bodyPr/>
          <a:lstStyle/>
          <a:p>
            <a:fld id="{59126B28-AC40-411A-933D-BF6C83FFDB25}" type="slidenum">
              <a:rPr lang="zh-TW" altLang="en-US" smtClean="0"/>
              <a:t>7</a:t>
            </a:fld>
            <a:endParaRPr lang="zh-TW" altLang="en-US"/>
          </a:p>
        </p:txBody>
      </p:sp>
    </p:spTree>
    <p:extLst>
      <p:ext uri="{BB962C8B-B14F-4D97-AF65-F5344CB8AC3E}">
        <p14:creationId xmlns:p14="http://schemas.microsoft.com/office/powerpoint/2010/main" val="25230764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smtClean="0"/>
              <a:t>新創期、快速成長期、成長後期、成熟期、衰退與轉型期</a:t>
            </a:r>
            <a:endParaRPr lang="zh-TW" altLang="en-US" dirty="0"/>
          </a:p>
        </p:txBody>
      </p:sp>
      <p:sp>
        <p:nvSpPr>
          <p:cNvPr id="4" name="投影片編號版面配置區 3"/>
          <p:cNvSpPr>
            <a:spLocks noGrp="1"/>
          </p:cNvSpPr>
          <p:nvPr>
            <p:ph type="sldNum" sz="quarter" idx="10"/>
          </p:nvPr>
        </p:nvSpPr>
        <p:spPr/>
        <p:txBody>
          <a:bodyPr/>
          <a:lstStyle/>
          <a:p>
            <a:fld id="{59126B28-AC40-411A-933D-BF6C83FFDB25}" type="slidenum">
              <a:rPr lang="zh-TW" altLang="en-US" smtClean="0"/>
              <a:t>12</a:t>
            </a:fld>
            <a:endParaRPr lang="zh-TW" altLang="en-US"/>
          </a:p>
        </p:txBody>
      </p:sp>
    </p:spTree>
    <p:extLst>
      <p:ext uri="{BB962C8B-B14F-4D97-AF65-F5344CB8AC3E}">
        <p14:creationId xmlns:p14="http://schemas.microsoft.com/office/powerpoint/2010/main" val="30124796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smtClean="0"/>
              <a:t>改變折舊方法</a:t>
            </a:r>
            <a:r>
              <a:rPr lang="en-US" altLang="zh-TW" dirty="0" smtClean="0"/>
              <a:t>(</a:t>
            </a:r>
            <a:r>
              <a:rPr lang="zh-TW" altLang="en-US" dirty="0" smtClean="0"/>
              <a:t>加速折舊→直線法</a:t>
            </a:r>
            <a:r>
              <a:rPr lang="en-US" altLang="zh-TW" dirty="0" smtClean="0"/>
              <a:t>)</a:t>
            </a:r>
          </a:p>
          <a:p>
            <a:r>
              <a:rPr lang="zh-TW" altLang="en-US" dirty="0" smtClean="0"/>
              <a:t>改變設備的使用年限</a:t>
            </a:r>
            <a:endParaRPr lang="en-US" altLang="zh-TW" dirty="0" smtClean="0"/>
          </a:p>
          <a:p>
            <a:r>
              <a:rPr lang="zh-TW" altLang="en-US" dirty="0" smtClean="0"/>
              <a:t>延後提列存貨跌價損失準備</a:t>
            </a:r>
            <a:endParaRPr lang="en-US" altLang="zh-TW" dirty="0" smtClean="0"/>
          </a:p>
          <a:p>
            <a:r>
              <a:rPr lang="zh-TW" altLang="en-US" dirty="0" smtClean="0"/>
              <a:t>低估壞帳費用</a:t>
            </a:r>
            <a:endParaRPr lang="zh-TW" altLang="en-US" dirty="0"/>
          </a:p>
        </p:txBody>
      </p:sp>
      <p:sp>
        <p:nvSpPr>
          <p:cNvPr id="4" name="投影片編號版面配置區 3"/>
          <p:cNvSpPr>
            <a:spLocks noGrp="1"/>
          </p:cNvSpPr>
          <p:nvPr>
            <p:ph type="sldNum" sz="quarter" idx="10"/>
          </p:nvPr>
        </p:nvSpPr>
        <p:spPr/>
        <p:txBody>
          <a:bodyPr/>
          <a:lstStyle/>
          <a:p>
            <a:fld id="{59126B28-AC40-411A-933D-BF6C83FFDB25}" type="slidenum">
              <a:rPr lang="zh-TW" altLang="en-US" smtClean="0"/>
              <a:t>13</a:t>
            </a:fld>
            <a:endParaRPr lang="zh-TW" altLang="en-US"/>
          </a:p>
        </p:txBody>
      </p:sp>
    </p:spTree>
    <p:extLst>
      <p:ext uri="{BB962C8B-B14F-4D97-AF65-F5344CB8AC3E}">
        <p14:creationId xmlns:p14="http://schemas.microsoft.com/office/powerpoint/2010/main" val="25444458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smtClean="0"/>
              <a:t>價格營業額比</a:t>
            </a:r>
            <a:endParaRPr lang="en-US" altLang="zh-TW" dirty="0" smtClean="0"/>
          </a:p>
          <a:p>
            <a:r>
              <a:rPr lang="zh-TW" altLang="en-US" dirty="0" smtClean="0"/>
              <a:t>價格淨值比</a:t>
            </a:r>
            <a:endParaRPr lang="en-US" altLang="zh-TW" dirty="0" smtClean="0"/>
          </a:p>
          <a:p>
            <a:r>
              <a:rPr lang="zh-TW" altLang="en-US" dirty="0" smtClean="0"/>
              <a:t>價格盈餘比</a:t>
            </a:r>
            <a:endParaRPr lang="zh-TW" altLang="en-US" dirty="0"/>
          </a:p>
        </p:txBody>
      </p:sp>
      <p:sp>
        <p:nvSpPr>
          <p:cNvPr id="4" name="投影片編號版面配置區 3"/>
          <p:cNvSpPr>
            <a:spLocks noGrp="1"/>
          </p:cNvSpPr>
          <p:nvPr>
            <p:ph type="sldNum" sz="quarter" idx="10"/>
          </p:nvPr>
        </p:nvSpPr>
        <p:spPr/>
        <p:txBody>
          <a:bodyPr/>
          <a:lstStyle/>
          <a:p>
            <a:fld id="{59126B28-AC40-411A-933D-BF6C83FFDB25}" type="slidenum">
              <a:rPr lang="zh-TW" altLang="en-US" smtClean="0"/>
              <a:t>14</a:t>
            </a:fld>
            <a:endParaRPr lang="zh-TW" altLang="en-US"/>
          </a:p>
        </p:txBody>
      </p:sp>
    </p:spTree>
    <p:extLst>
      <p:ext uri="{BB962C8B-B14F-4D97-AF65-F5344CB8AC3E}">
        <p14:creationId xmlns:p14="http://schemas.microsoft.com/office/powerpoint/2010/main" val="22767777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dirty="0"/>
          </a:p>
        </p:txBody>
      </p:sp>
      <p:sp>
        <p:nvSpPr>
          <p:cNvPr id="4" name="投影片編號版面配置區 3"/>
          <p:cNvSpPr>
            <a:spLocks noGrp="1"/>
          </p:cNvSpPr>
          <p:nvPr>
            <p:ph type="sldNum" sz="quarter" idx="10"/>
          </p:nvPr>
        </p:nvSpPr>
        <p:spPr/>
        <p:txBody>
          <a:bodyPr/>
          <a:lstStyle/>
          <a:p>
            <a:fld id="{730A962B-F450-4B5A-AD41-1B76FCCB3EFD}" type="slidenum">
              <a:rPr lang="zh-TW" altLang="en-US" smtClean="0"/>
              <a:pPr/>
              <a:t>25</a:t>
            </a:fld>
            <a:endParaRPr lang="zh-TW"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bg>
      <p:bgRef idx="1003">
        <a:schemeClr val="bg1"/>
      </p:bgRef>
    </p:bg>
    <p:spTree>
      <p:nvGrpSpPr>
        <p:cNvPr id="1" name=""/>
        <p:cNvGrpSpPr/>
        <p:nvPr/>
      </p:nvGrpSpPr>
      <p:grpSpPr>
        <a:xfrm>
          <a:off x="0" y="0"/>
          <a:ext cx="0" cy="0"/>
          <a:chOff x="0" y="0"/>
          <a:chExt cx="0" cy="0"/>
        </a:xfrm>
      </p:grpSpPr>
      <p:sp>
        <p:nvSpPr>
          <p:cNvPr id="12" name="矩形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圓角矩形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副標題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zh-TW" altLang="en-US" smtClean="0"/>
              <a:t>按一下以編輯母片副標題樣式</a:t>
            </a:r>
            <a:endParaRPr kumimoji="0" lang="en-US"/>
          </a:p>
        </p:txBody>
      </p:sp>
      <p:sp>
        <p:nvSpPr>
          <p:cNvPr id="28" name="日期版面配置區 27"/>
          <p:cNvSpPr>
            <a:spLocks noGrp="1"/>
          </p:cNvSpPr>
          <p:nvPr>
            <p:ph type="dt" sz="half" idx="10"/>
          </p:nvPr>
        </p:nvSpPr>
        <p:spPr/>
        <p:txBody>
          <a:bodyPr/>
          <a:lstStyle/>
          <a:p>
            <a:fld id="{E4512EB2-59D6-4962-B04A-1FF864375940}" type="datetimeFigureOut">
              <a:rPr lang="zh-TW" altLang="en-US" smtClean="0"/>
              <a:t>2013/3/6</a:t>
            </a:fld>
            <a:endParaRPr lang="zh-TW" altLang="en-US"/>
          </a:p>
        </p:txBody>
      </p:sp>
      <p:sp>
        <p:nvSpPr>
          <p:cNvPr id="17" name="頁尾版面配置區 16"/>
          <p:cNvSpPr>
            <a:spLocks noGrp="1"/>
          </p:cNvSpPr>
          <p:nvPr>
            <p:ph type="ftr" sz="quarter" idx="11"/>
          </p:nvPr>
        </p:nvSpPr>
        <p:spPr/>
        <p:txBody>
          <a:bodyPr/>
          <a:lstStyle/>
          <a:p>
            <a:endParaRPr lang="zh-TW" altLang="en-US"/>
          </a:p>
        </p:txBody>
      </p:sp>
      <p:sp>
        <p:nvSpPr>
          <p:cNvPr id="29" name="投影片編號版面配置區 28"/>
          <p:cNvSpPr>
            <a:spLocks noGrp="1"/>
          </p:cNvSpPr>
          <p:nvPr>
            <p:ph type="sldNum" sz="quarter" idx="12"/>
          </p:nvPr>
        </p:nvSpPr>
        <p:spPr/>
        <p:txBody>
          <a:bodyPr lIns="0" tIns="0" rIns="0" bIns="0">
            <a:noAutofit/>
          </a:bodyPr>
          <a:lstStyle>
            <a:lvl1pPr>
              <a:defRPr sz="1400">
                <a:solidFill>
                  <a:srgbClr val="FFFFFF"/>
                </a:solidFill>
              </a:defRPr>
            </a:lvl1pPr>
          </a:lstStyle>
          <a:p>
            <a:fld id="{94FE65AE-FB56-4153-BB7F-13E4582B4C7E}" type="slidenum">
              <a:rPr lang="zh-TW" altLang="en-US" smtClean="0"/>
              <a:t>‹#›</a:t>
            </a:fld>
            <a:endParaRPr lang="zh-TW" altLang="en-US"/>
          </a:p>
        </p:txBody>
      </p:sp>
      <p:sp>
        <p:nvSpPr>
          <p:cNvPr id="7" name="矩形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矩形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矩形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標題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zh-TW" altLang="en-US" smtClean="0"/>
              <a:t>按一下以編輯母片標題樣式</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E4512EB2-59D6-4962-B04A-1FF864375940}" type="datetimeFigureOut">
              <a:rPr lang="zh-TW" altLang="en-US" smtClean="0"/>
              <a:t>2013/3/6</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94FE65AE-FB56-4153-BB7F-13E4582B4C7E}" type="slidenum">
              <a:rPr lang="zh-TW" altLang="en-US" smtClean="0"/>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41"/>
            <a:ext cx="2011680" cy="5851525"/>
          </a:xfrm>
        </p:spPr>
        <p:txBody>
          <a:bodyPr vert="eaVert"/>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a:xfrm>
            <a:off x="914400" y="274640"/>
            <a:ext cx="5562600" cy="5851525"/>
          </a:xfrm>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E4512EB2-59D6-4962-B04A-1FF864375940}" type="datetimeFigureOut">
              <a:rPr lang="zh-TW" altLang="en-US" smtClean="0"/>
              <a:t>2013/3/6</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94FE65AE-FB56-4153-BB7F-13E4582B4C7E}" type="slidenum">
              <a:rPr lang="zh-TW" altLang="en-US" smtClean="0"/>
              <a:t>‹#›</a:t>
            </a:fld>
            <a:endParaRPr lang="zh-TW"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4" name="日期版面配置區 3"/>
          <p:cNvSpPr>
            <a:spLocks noGrp="1"/>
          </p:cNvSpPr>
          <p:nvPr>
            <p:ph type="dt" sz="half" idx="10"/>
          </p:nvPr>
        </p:nvSpPr>
        <p:spPr/>
        <p:txBody>
          <a:bodyPr/>
          <a:lstStyle/>
          <a:p>
            <a:fld id="{E4512EB2-59D6-4962-B04A-1FF864375940}" type="datetimeFigureOut">
              <a:rPr lang="zh-TW" altLang="en-US" smtClean="0"/>
              <a:t>2013/3/6</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94FE65AE-FB56-4153-BB7F-13E4582B4C7E}" type="slidenum">
              <a:rPr lang="zh-TW" altLang="en-US" smtClean="0"/>
              <a:t>‹#›</a:t>
            </a:fld>
            <a:endParaRPr lang="zh-TW" altLang="en-US"/>
          </a:p>
        </p:txBody>
      </p:sp>
      <p:sp>
        <p:nvSpPr>
          <p:cNvPr id="8" name="內容版面配置區 7"/>
          <p:cNvSpPr>
            <a:spLocks noGrp="1"/>
          </p:cNvSpPr>
          <p:nvPr>
            <p:ph sz="quarter" idx="1"/>
          </p:nvPr>
        </p:nvSpPr>
        <p:spPr>
          <a:xfrm>
            <a:off x="914400" y="1447800"/>
            <a:ext cx="7772400" cy="4572000"/>
          </a:xfrm>
        </p:spPr>
        <p:txBody>
          <a:bodyPr vert="horz"/>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章節標題">
    <p:bg>
      <p:bgRef idx="1003">
        <a:schemeClr val="bg1"/>
      </p:bgRef>
    </p:bg>
    <p:spTree>
      <p:nvGrpSpPr>
        <p:cNvPr id="1" name=""/>
        <p:cNvGrpSpPr/>
        <p:nvPr/>
      </p:nvGrpSpPr>
      <p:grpSpPr>
        <a:xfrm>
          <a:off x="0" y="0"/>
          <a:ext cx="0" cy="0"/>
          <a:chOff x="0" y="0"/>
          <a:chExt cx="0" cy="0"/>
        </a:xfrm>
      </p:grpSpPr>
      <p:sp>
        <p:nvSpPr>
          <p:cNvPr id="11" name="矩形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圓角矩形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標題 1"/>
          <p:cNvSpPr>
            <a:spLocks noGrp="1"/>
          </p:cNvSpPr>
          <p:nvPr>
            <p:ph type="title"/>
          </p:nvPr>
        </p:nvSpPr>
        <p:spPr>
          <a:xfrm>
            <a:off x="722313" y="952500"/>
            <a:ext cx="7772400" cy="1362075"/>
          </a:xfrm>
        </p:spPr>
        <p:txBody>
          <a:bodyPr anchor="b" anchorCtr="0"/>
          <a:lstStyle>
            <a:lvl1pPr algn="l">
              <a:buNone/>
              <a:defRPr sz="4000" b="0" cap="none"/>
            </a:lvl1pPr>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zh-TW" altLang="en-US" smtClean="0"/>
              <a:t>按一下以編輯母片文字樣式</a:t>
            </a:r>
          </a:p>
        </p:txBody>
      </p:sp>
      <p:sp>
        <p:nvSpPr>
          <p:cNvPr id="4" name="日期版面配置區 3"/>
          <p:cNvSpPr>
            <a:spLocks noGrp="1"/>
          </p:cNvSpPr>
          <p:nvPr>
            <p:ph type="dt" sz="half" idx="10"/>
          </p:nvPr>
        </p:nvSpPr>
        <p:spPr/>
        <p:txBody>
          <a:bodyPr/>
          <a:lstStyle/>
          <a:p>
            <a:fld id="{E4512EB2-59D6-4962-B04A-1FF864375940}" type="datetimeFigureOut">
              <a:rPr lang="zh-TW" altLang="en-US" smtClean="0"/>
              <a:t>2013/3/6</a:t>
            </a:fld>
            <a:endParaRPr lang="zh-TW" altLang="en-US"/>
          </a:p>
        </p:txBody>
      </p:sp>
      <p:sp>
        <p:nvSpPr>
          <p:cNvPr id="5" name="頁尾版面配置區 4"/>
          <p:cNvSpPr>
            <a:spLocks noGrp="1"/>
          </p:cNvSpPr>
          <p:nvPr>
            <p:ph type="ftr" sz="quarter" idx="11"/>
          </p:nvPr>
        </p:nvSpPr>
        <p:spPr>
          <a:xfrm>
            <a:off x="800100" y="6172200"/>
            <a:ext cx="4000500" cy="457200"/>
          </a:xfrm>
        </p:spPr>
        <p:txBody>
          <a:bodyPr/>
          <a:lstStyle/>
          <a:p>
            <a:endParaRPr lang="zh-TW" altLang="en-US"/>
          </a:p>
        </p:txBody>
      </p:sp>
      <p:sp>
        <p:nvSpPr>
          <p:cNvPr id="7" name="矩形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矩形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矩形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投影片編號版面配置區 5"/>
          <p:cNvSpPr>
            <a:spLocks noGrp="1"/>
          </p:cNvSpPr>
          <p:nvPr>
            <p:ph type="sldNum" sz="quarter" idx="12"/>
          </p:nvPr>
        </p:nvSpPr>
        <p:spPr>
          <a:xfrm>
            <a:off x="146304" y="6208776"/>
            <a:ext cx="457200" cy="457200"/>
          </a:xfrm>
        </p:spPr>
        <p:txBody>
          <a:bodyPr/>
          <a:lstStyle/>
          <a:p>
            <a:fld id="{94FE65AE-FB56-4153-BB7F-13E4582B4C7E}" type="slidenum">
              <a:rPr lang="zh-TW" altLang="en-US" smtClean="0"/>
              <a:t>‹#›</a:t>
            </a:fld>
            <a:endParaRPr lang="zh-TW"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5" name="日期版面配置區 4"/>
          <p:cNvSpPr>
            <a:spLocks noGrp="1"/>
          </p:cNvSpPr>
          <p:nvPr>
            <p:ph type="dt" sz="half" idx="10"/>
          </p:nvPr>
        </p:nvSpPr>
        <p:spPr/>
        <p:txBody>
          <a:bodyPr/>
          <a:lstStyle/>
          <a:p>
            <a:fld id="{E4512EB2-59D6-4962-B04A-1FF864375940}" type="datetimeFigureOut">
              <a:rPr lang="zh-TW" altLang="en-US" smtClean="0"/>
              <a:t>2013/3/6</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94FE65AE-FB56-4153-BB7F-13E4582B4C7E}" type="slidenum">
              <a:rPr lang="zh-TW" altLang="en-US" smtClean="0"/>
              <a:t>‹#›</a:t>
            </a:fld>
            <a:endParaRPr lang="zh-TW" altLang="en-US"/>
          </a:p>
        </p:txBody>
      </p:sp>
      <p:sp>
        <p:nvSpPr>
          <p:cNvPr id="9" name="內容版面配置區 8"/>
          <p:cNvSpPr>
            <a:spLocks noGrp="1"/>
          </p:cNvSpPr>
          <p:nvPr>
            <p:ph sz="quarter" idx="1"/>
          </p:nvPr>
        </p:nvSpPr>
        <p:spPr>
          <a:xfrm>
            <a:off x="914400" y="1447800"/>
            <a:ext cx="3749040" cy="4572000"/>
          </a:xfrm>
        </p:spPr>
        <p:txBody>
          <a:bodyPr vert="horz"/>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1" name="內容版面配置區 10"/>
          <p:cNvSpPr>
            <a:spLocks noGrp="1"/>
          </p:cNvSpPr>
          <p:nvPr>
            <p:ph sz="quarter" idx="2"/>
          </p:nvPr>
        </p:nvSpPr>
        <p:spPr>
          <a:xfrm>
            <a:off x="4933950" y="1447800"/>
            <a:ext cx="3749040" cy="4572000"/>
          </a:xfrm>
        </p:spPr>
        <p:txBody>
          <a:bodyPr vert="horz"/>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914400" y="273050"/>
            <a:ext cx="7772400" cy="1143000"/>
          </a:xfrm>
        </p:spPr>
        <p:txBody>
          <a:bodyPr anchor="b" anchorCtr="0"/>
          <a:lstStyle>
            <a:lvl1pPr>
              <a:defRPr/>
            </a:lvl1pPr>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4" name="文字版面配置區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7" name="日期版面配置區 6"/>
          <p:cNvSpPr>
            <a:spLocks noGrp="1"/>
          </p:cNvSpPr>
          <p:nvPr>
            <p:ph type="dt" sz="half" idx="10"/>
          </p:nvPr>
        </p:nvSpPr>
        <p:spPr/>
        <p:txBody>
          <a:bodyPr/>
          <a:lstStyle/>
          <a:p>
            <a:fld id="{E4512EB2-59D6-4962-B04A-1FF864375940}" type="datetimeFigureOut">
              <a:rPr lang="zh-TW" altLang="en-US" smtClean="0"/>
              <a:t>2013/3/6</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94FE65AE-FB56-4153-BB7F-13E4582B4C7E}" type="slidenum">
              <a:rPr lang="zh-TW" altLang="en-US" smtClean="0"/>
              <a:t>‹#›</a:t>
            </a:fld>
            <a:endParaRPr lang="zh-TW" altLang="en-US"/>
          </a:p>
        </p:txBody>
      </p:sp>
      <p:sp>
        <p:nvSpPr>
          <p:cNvPr id="11" name="內容版面配置區 10"/>
          <p:cNvSpPr>
            <a:spLocks noGrp="1"/>
          </p:cNvSpPr>
          <p:nvPr>
            <p:ph sz="half" idx="2"/>
          </p:nvPr>
        </p:nvSpPr>
        <p:spPr>
          <a:xfrm>
            <a:off x="914400" y="2247900"/>
            <a:ext cx="3733800" cy="3886200"/>
          </a:xfrm>
        </p:spPr>
        <p:txBody>
          <a:bodyPr vert="horz"/>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3" name="內容版面配置區 12"/>
          <p:cNvSpPr>
            <a:spLocks noGrp="1"/>
          </p:cNvSpPr>
          <p:nvPr>
            <p:ph sz="half" idx="4"/>
          </p:nvPr>
        </p:nvSpPr>
        <p:spPr>
          <a:xfrm>
            <a:off x="4953000" y="2247900"/>
            <a:ext cx="3733800" cy="3886200"/>
          </a:xfrm>
        </p:spPr>
        <p:txBody>
          <a:bodyPr vert="horz"/>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日期版面配置區 2"/>
          <p:cNvSpPr>
            <a:spLocks noGrp="1"/>
          </p:cNvSpPr>
          <p:nvPr>
            <p:ph type="dt" sz="half" idx="10"/>
          </p:nvPr>
        </p:nvSpPr>
        <p:spPr/>
        <p:txBody>
          <a:bodyPr/>
          <a:lstStyle/>
          <a:p>
            <a:fld id="{E4512EB2-59D6-4962-B04A-1FF864375940}" type="datetimeFigureOut">
              <a:rPr lang="zh-TW" altLang="en-US" smtClean="0"/>
              <a:t>2013/3/6</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94FE65AE-FB56-4153-BB7F-13E4582B4C7E}" type="slidenum">
              <a:rPr lang="zh-TW" altLang="en-US" smtClean="0"/>
              <a:t>‹#›</a:t>
            </a:fld>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E4512EB2-59D6-4962-B04A-1FF864375940}" type="datetimeFigureOut">
              <a:rPr lang="zh-TW" altLang="en-US" smtClean="0"/>
              <a:t>2013/3/6</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94FE65AE-FB56-4153-BB7F-13E4582B4C7E}" type="slidenum">
              <a:rPr lang="zh-TW" altLang="en-US" smtClean="0"/>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8" name="矩形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圓角矩形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標題 1"/>
          <p:cNvSpPr>
            <a:spLocks noGrp="1"/>
          </p:cNvSpPr>
          <p:nvPr>
            <p:ph type="title"/>
          </p:nvPr>
        </p:nvSpPr>
        <p:spPr>
          <a:xfrm>
            <a:off x="914400" y="273050"/>
            <a:ext cx="7772400" cy="1143000"/>
          </a:xfrm>
        </p:spPr>
        <p:txBody>
          <a:bodyPr anchor="b" anchorCtr="0"/>
          <a:lstStyle>
            <a:lvl1pPr algn="l">
              <a:buNone/>
              <a:defRPr sz="4000" b="0"/>
            </a:lvl1pPr>
          </a:lstStyle>
          <a:p>
            <a:r>
              <a:rPr kumimoji="0" lang="zh-TW" altLang="en-US" smtClean="0"/>
              <a:t>按一下以編輯母片標題樣式</a:t>
            </a:r>
            <a:endParaRPr kumimoji="0" lang="en-US"/>
          </a:p>
        </p:txBody>
      </p:sp>
      <p:sp>
        <p:nvSpPr>
          <p:cNvPr id="3" name="文字版面配置區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zh-TW" altLang="en-US" smtClean="0"/>
              <a:t>按一下以編輯母片文字樣式</a:t>
            </a:r>
          </a:p>
        </p:txBody>
      </p:sp>
      <p:sp>
        <p:nvSpPr>
          <p:cNvPr id="5" name="日期版面配置區 4"/>
          <p:cNvSpPr>
            <a:spLocks noGrp="1"/>
          </p:cNvSpPr>
          <p:nvPr>
            <p:ph type="dt" sz="half" idx="10"/>
          </p:nvPr>
        </p:nvSpPr>
        <p:spPr/>
        <p:txBody>
          <a:bodyPr/>
          <a:lstStyle/>
          <a:p>
            <a:fld id="{E4512EB2-59D6-4962-B04A-1FF864375940}" type="datetimeFigureOut">
              <a:rPr lang="zh-TW" altLang="en-US" smtClean="0"/>
              <a:t>2013/3/6</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94FE65AE-FB56-4153-BB7F-13E4582B4C7E}" type="slidenum">
              <a:rPr lang="zh-TW" altLang="en-US" smtClean="0"/>
              <a:t>‹#›</a:t>
            </a:fld>
            <a:endParaRPr lang="zh-TW" altLang="en-US"/>
          </a:p>
        </p:txBody>
      </p:sp>
      <p:sp>
        <p:nvSpPr>
          <p:cNvPr id="11" name="內容版面配置區 10"/>
          <p:cNvSpPr>
            <a:spLocks noGrp="1"/>
          </p:cNvSpPr>
          <p:nvPr>
            <p:ph sz="quarter" idx="1"/>
          </p:nvPr>
        </p:nvSpPr>
        <p:spPr>
          <a:xfrm>
            <a:off x="2971800" y="1600200"/>
            <a:ext cx="5715000" cy="4495800"/>
          </a:xfrm>
        </p:spPr>
        <p:txBody>
          <a:bodyPr vert="horz"/>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zh-TW" altLang="en-US" smtClean="0"/>
              <a:t>按一下以編輯母片標題樣式</a:t>
            </a:r>
            <a:endParaRPr kumimoji="0" lang="en-US"/>
          </a:p>
        </p:txBody>
      </p:sp>
      <p:sp>
        <p:nvSpPr>
          <p:cNvPr id="4" name="文字版面配置區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zh-TW" altLang="en-US" smtClean="0"/>
              <a:t>按一下以編輯母片文字樣式</a:t>
            </a:r>
          </a:p>
        </p:txBody>
      </p:sp>
      <p:sp>
        <p:nvSpPr>
          <p:cNvPr id="5" name="日期版面配置區 4"/>
          <p:cNvSpPr>
            <a:spLocks noGrp="1"/>
          </p:cNvSpPr>
          <p:nvPr>
            <p:ph type="dt" sz="half" idx="10"/>
          </p:nvPr>
        </p:nvSpPr>
        <p:spPr/>
        <p:txBody>
          <a:bodyPr/>
          <a:lstStyle/>
          <a:p>
            <a:fld id="{E4512EB2-59D6-4962-B04A-1FF864375940}" type="datetimeFigureOut">
              <a:rPr lang="zh-TW" altLang="en-US" smtClean="0"/>
              <a:t>2013/3/6</a:t>
            </a:fld>
            <a:endParaRPr lang="zh-TW" altLang="en-US"/>
          </a:p>
        </p:txBody>
      </p:sp>
      <p:sp>
        <p:nvSpPr>
          <p:cNvPr id="6" name="頁尾版面配置區 5"/>
          <p:cNvSpPr>
            <a:spLocks noGrp="1"/>
          </p:cNvSpPr>
          <p:nvPr>
            <p:ph type="ftr" sz="quarter" idx="11"/>
          </p:nvPr>
        </p:nvSpPr>
        <p:spPr>
          <a:xfrm>
            <a:off x="914400" y="6172200"/>
            <a:ext cx="3886200" cy="457200"/>
          </a:xfrm>
        </p:spPr>
        <p:txBody>
          <a:bodyPr/>
          <a:lstStyle/>
          <a:p>
            <a:endParaRPr lang="zh-TW" altLang="en-US"/>
          </a:p>
        </p:txBody>
      </p:sp>
      <p:sp>
        <p:nvSpPr>
          <p:cNvPr id="7" name="投影片編號版面配置區 6"/>
          <p:cNvSpPr>
            <a:spLocks noGrp="1"/>
          </p:cNvSpPr>
          <p:nvPr>
            <p:ph type="sldNum" sz="quarter" idx="12"/>
          </p:nvPr>
        </p:nvSpPr>
        <p:spPr>
          <a:xfrm>
            <a:off x="146304" y="6208776"/>
            <a:ext cx="457200" cy="457200"/>
          </a:xfrm>
        </p:spPr>
        <p:txBody>
          <a:bodyPr/>
          <a:lstStyle/>
          <a:p>
            <a:fld id="{94FE65AE-FB56-4153-BB7F-13E4582B4C7E}" type="slidenum">
              <a:rPr lang="zh-TW" altLang="en-US" smtClean="0"/>
              <a:t>‹#›</a:t>
            </a:fld>
            <a:endParaRPr lang="zh-TW" altLang="en-US"/>
          </a:p>
        </p:txBody>
      </p:sp>
      <p:sp>
        <p:nvSpPr>
          <p:cNvPr id="11" name="矩形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矩形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矩形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圖片版面配置區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zh-TW" altLang="en-US" smtClean="0"/>
              <a:t>按一下圖示以新增圖片</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矩形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圓角矩形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標題版面配置區 21"/>
          <p:cNvSpPr>
            <a:spLocks noGrp="1"/>
          </p:cNvSpPr>
          <p:nvPr>
            <p:ph type="title"/>
          </p:nvPr>
        </p:nvSpPr>
        <p:spPr>
          <a:xfrm>
            <a:off x="914400" y="274638"/>
            <a:ext cx="7772400" cy="1143000"/>
          </a:xfrm>
          <a:prstGeom prst="rect">
            <a:avLst/>
          </a:prstGeom>
        </p:spPr>
        <p:txBody>
          <a:bodyPr bIns="91440" anchor="b" anchorCtr="0">
            <a:normAutofit/>
          </a:bodyPr>
          <a:lstStyle/>
          <a:p>
            <a:r>
              <a:rPr kumimoji="0" lang="zh-TW" altLang="en-US" smtClean="0"/>
              <a:t>按一下以編輯母片標題樣式</a:t>
            </a:r>
            <a:endParaRPr kumimoji="0" lang="en-US"/>
          </a:p>
        </p:txBody>
      </p:sp>
      <p:sp>
        <p:nvSpPr>
          <p:cNvPr id="13" name="文字版面配置區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zh-TW" altLang="en-US" smtClean="0"/>
              <a:t>按一下以編輯母片文字樣式</a:t>
            </a:r>
          </a:p>
          <a:p>
            <a:pPr lvl="1" eaLnBrk="1" latinLnBrk="0" hangingPunct="1"/>
            <a:r>
              <a:rPr kumimoji="0" lang="zh-TW" altLang="en-US" smtClean="0"/>
              <a:t>第二層</a:t>
            </a:r>
          </a:p>
          <a:p>
            <a:pPr lvl="2" eaLnBrk="1" latinLnBrk="0" hangingPunct="1"/>
            <a:r>
              <a:rPr kumimoji="0" lang="zh-TW" altLang="en-US" smtClean="0"/>
              <a:t>第三層</a:t>
            </a:r>
          </a:p>
          <a:p>
            <a:pPr lvl="3" eaLnBrk="1" latinLnBrk="0" hangingPunct="1"/>
            <a:r>
              <a:rPr kumimoji="0" lang="zh-TW" altLang="en-US" smtClean="0"/>
              <a:t>第四層</a:t>
            </a:r>
          </a:p>
          <a:p>
            <a:pPr lvl="4" eaLnBrk="1" latinLnBrk="0" hangingPunct="1"/>
            <a:r>
              <a:rPr kumimoji="0" lang="zh-TW" altLang="en-US" smtClean="0"/>
              <a:t>第五層</a:t>
            </a:r>
            <a:endParaRPr kumimoji="0" lang="en-US"/>
          </a:p>
        </p:txBody>
      </p:sp>
      <p:sp>
        <p:nvSpPr>
          <p:cNvPr id="14" name="日期版面配置區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E4512EB2-59D6-4962-B04A-1FF864375940}" type="datetimeFigureOut">
              <a:rPr lang="zh-TW" altLang="en-US" smtClean="0"/>
              <a:t>2013/3/6</a:t>
            </a:fld>
            <a:endParaRPr lang="zh-TW" altLang="en-US"/>
          </a:p>
        </p:txBody>
      </p:sp>
      <p:sp>
        <p:nvSpPr>
          <p:cNvPr id="3" name="頁尾版面配置區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zh-TW" altLang="en-US"/>
          </a:p>
        </p:txBody>
      </p:sp>
      <p:sp>
        <p:nvSpPr>
          <p:cNvPr id="23" name="投影片編號版面配置區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94FE65AE-FB56-4153-BB7F-13E4582B4C7E}" type="slidenum">
              <a:rPr lang="zh-TW" altLang="en-US" smtClean="0"/>
              <a:t>‹#›</a:t>
            </a:fld>
            <a:endParaRPr lang="zh-TW" altLang="en-US"/>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5.wmf"/></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8.wmf"/><Relationship Id="rId3" Type="http://schemas.openxmlformats.org/officeDocument/2006/relationships/oleObject" Target="../embeddings/oleObject4.bin"/><Relationship Id="rId7" Type="http://schemas.openxmlformats.org/officeDocument/2006/relationships/oleObject" Target="../embeddings/oleObject6.bin"/><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image" Target="../media/image7.wmf"/><Relationship Id="rId5" Type="http://schemas.openxmlformats.org/officeDocument/2006/relationships/oleObject" Target="../embeddings/oleObject5.bin"/><Relationship Id="rId4" Type="http://schemas.openxmlformats.org/officeDocument/2006/relationships/image" Target="../media/image6.wmf"/></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2.xml"/><Relationship Id="rId1" Type="http://schemas.openxmlformats.org/officeDocument/2006/relationships/vmlDrawing" Target="../drawings/vmlDrawing4.vml"/><Relationship Id="rId4" Type="http://schemas.openxmlformats.org/officeDocument/2006/relationships/image" Target="../media/image9.wmf"/></Relationships>
</file>

<file path=ppt/slides/_rels/slide23.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2.xml"/><Relationship Id="rId1" Type="http://schemas.openxmlformats.org/officeDocument/2006/relationships/vmlDrawing" Target="../drawings/vmlDrawing5.vml"/><Relationship Id="rId4" Type="http://schemas.openxmlformats.org/officeDocument/2006/relationships/image" Target="../media/image10.wmf"/></Relationships>
</file>

<file path=ppt/slides/_rels/slide24.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2.xml"/><Relationship Id="rId1" Type="http://schemas.openxmlformats.org/officeDocument/2006/relationships/vmlDrawing" Target="../drawings/vmlDrawing6.vml"/><Relationship Id="rId4" Type="http://schemas.openxmlformats.org/officeDocument/2006/relationships/image" Target="../media/image11.wmf"/></Relationships>
</file>

<file path=ppt/slides/_rels/slide2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3.wmf"/><Relationship Id="rId5" Type="http://schemas.openxmlformats.org/officeDocument/2006/relationships/oleObject" Target="../embeddings/oleObject2.bin"/><Relationship Id="rId4" Type="http://schemas.openxmlformats.org/officeDocument/2006/relationships/image" Target="../media/image2.wm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標題 2"/>
          <p:cNvSpPr>
            <a:spLocks noGrp="1"/>
          </p:cNvSpPr>
          <p:nvPr>
            <p:ph type="subTitle" idx="1"/>
          </p:nvPr>
        </p:nvSpPr>
        <p:spPr/>
        <p:txBody>
          <a:bodyPr/>
          <a:lstStyle/>
          <a:p>
            <a:endParaRPr lang="en-US" altLang="zh-TW" dirty="0"/>
          </a:p>
          <a:p>
            <a:r>
              <a:rPr lang="zh-TW" altLang="en-US" dirty="0" smtClean="0"/>
              <a:t>資管所 王靖雅</a:t>
            </a:r>
            <a:endParaRPr lang="en-US" altLang="zh-TW" dirty="0" smtClean="0"/>
          </a:p>
          <a:p>
            <a:endParaRPr lang="zh-TW" altLang="en-US" dirty="0"/>
          </a:p>
        </p:txBody>
      </p:sp>
      <p:sp>
        <p:nvSpPr>
          <p:cNvPr id="2" name="標題 1"/>
          <p:cNvSpPr>
            <a:spLocks noGrp="1"/>
          </p:cNvSpPr>
          <p:nvPr>
            <p:ph type="ctrTitle"/>
          </p:nvPr>
        </p:nvSpPr>
        <p:spPr/>
        <p:txBody>
          <a:bodyPr>
            <a:normAutofit fontScale="90000"/>
          </a:bodyPr>
          <a:lstStyle/>
          <a:p>
            <a:r>
              <a:rPr lang="zh-TW" altLang="en-US" sz="5300" dirty="0"/>
              <a:t>企業金融</a:t>
            </a:r>
            <a:r>
              <a:rPr lang="zh-TW" altLang="en-US" sz="5300" dirty="0" smtClean="0"/>
              <a:t>的</a:t>
            </a:r>
            <a:r>
              <a:rPr lang="en-US" altLang="zh-TW" sz="5300" dirty="0" smtClean="0"/>
              <a:t>12</a:t>
            </a:r>
            <a:r>
              <a:rPr lang="zh-TW" altLang="en-US" sz="5300" dirty="0" smtClean="0"/>
              <a:t>堂課</a:t>
            </a:r>
            <a:r>
              <a:rPr lang="en-US" altLang="zh-TW" sz="5300" dirty="0" smtClean="0"/>
              <a:t/>
            </a:r>
            <a:br>
              <a:rPr lang="en-US" altLang="zh-TW" sz="5300" dirty="0" smtClean="0"/>
            </a:br>
            <a:r>
              <a:rPr lang="zh-TW" altLang="en-US" dirty="0" smtClean="0"/>
              <a:t>第二課 企業財務分析</a:t>
            </a:r>
            <a:r>
              <a:rPr lang="en-US" altLang="zh-TW" dirty="0" smtClean="0"/>
              <a:t/>
            </a:r>
            <a:br>
              <a:rPr lang="en-US" altLang="zh-TW" dirty="0" smtClean="0"/>
            </a:br>
            <a:endParaRPr lang="zh-TW" altLang="en-US" dirty="0"/>
          </a:p>
        </p:txBody>
      </p:sp>
    </p:spTree>
    <p:extLst>
      <p:ext uri="{BB962C8B-B14F-4D97-AF65-F5344CB8AC3E}">
        <p14:creationId xmlns:p14="http://schemas.microsoft.com/office/powerpoint/2010/main" val="9121730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策略分析</a:t>
            </a:r>
            <a:endParaRPr lang="zh-TW" altLang="en-US" dirty="0"/>
          </a:p>
        </p:txBody>
      </p:sp>
      <p:sp>
        <p:nvSpPr>
          <p:cNvPr id="3" name="內容版面配置區 2"/>
          <p:cNvSpPr>
            <a:spLocks noGrp="1"/>
          </p:cNvSpPr>
          <p:nvPr>
            <p:ph sz="quarter" idx="1"/>
          </p:nvPr>
        </p:nvSpPr>
        <p:spPr/>
        <p:txBody>
          <a:bodyPr>
            <a:normAutofit/>
          </a:bodyPr>
          <a:lstStyle/>
          <a:p>
            <a:r>
              <a:rPr lang="zh-TW" altLang="en-US" dirty="0" smtClean="0"/>
              <a:t>不同面向的策略分析</a:t>
            </a:r>
            <a:endParaRPr lang="en-US" altLang="zh-TW" dirty="0" smtClean="0"/>
          </a:p>
          <a:p>
            <a:pPr lvl="1"/>
            <a:r>
              <a:rPr lang="zh-TW" altLang="en-US" dirty="0" smtClean="0"/>
              <a:t>平衡計分卡</a:t>
            </a:r>
            <a:r>
              <a:rPr lang="en-US" altLang="zh-TW" dirty="0" smtClean="0"/>
              <a:t>(</a:t>
            </a:r>
            <a:r>
              <a:rPr lang="zh-TW" altLang="en-US" dirty="0" smtClean="0"/>
              <a:t>績效衡量的管理工具</a:t>
            </a:r>
            <a:r>
              <a:rPr lang="en-US" altLang="zh-TW" dirty="0" smtClean="0"/>
              <a:t>)</a:t>
            </a:r>
            <a:r>
              <a:rPr lang="zh-TW" altLang="en-US" dirty="0" smtClean="0"/>
              <a:t>：</a:t>
            </a:r>
            <a:endParaRPr lang="en-US" altLang="zh-TW" dirty="0" smtClean="0"/>
          </a:p>
          <a:p>
            <a:pPr marL="457200" lvl="1" indent="0">
              <a:buNone/>
            </a:pPr>
            <a:r>
              <a:rPr lang="en-US" altLang="zh-TW" dirty="0"/>
              <a:t>	</a:t>
            </a:r>
            <a:r>
              <a:rPr lang="zh-TW" altLang="en-US" dirty="0" smtClean="0"/>
              <a:t>一個</a:t>
            </a:r>
            <a:r>
              <a:rPr lang="zh-TW" altLang="en-US" dirty="0"/>
              <a:t>健全的企業必須</a:t>
            </a:r>
            <a:r>
              <a:rPr lang="zh-TW" altLang="en-US" dirty="0" smtClean="0"/>
              <a:t>在四個面向落實其經營策略，以建立並維持其競爭優勢</a:t>
            </a:r>
            <a:endParaRPr lang="en-US" altLang="zh-TW" dirty="0" smtClean="0"/>
          </a:p>
          <a:p>
            <a:pPr marL="457200" lvl="1" indent="0">
              <a:buNone/>
            </a:pPr>
            <a:endParaRPr lang="en-US" altLang="zh-TW" dirty="0" smtClean="0"/>
          </a:p>
          <a:p>
            <a:pPr lvl="2"/>
            <a:r>
              <a:rPr lang="zh-TW" altLang="en-US" dirty="0" smtClean="0"/>
              <a:t>股東財務報酬</a:t>
            </a:r>
            <a:endParaRPr lang="en-US" altLang="zh-TW" dirty="0" smtClean="0"/>
          </a:p>
          <a:p>
            <a:pPr lvl="2"/>
            <a:r>
              <a:rPr lang="zh-TW" altLang="en-US" dirty="0" smtClean="0">
                <a:solidFill>
                  <a:schemeClr val="accent2"/>
                </a:solidFill>
              </a:rPr>
              <a:t>組織與流程的設計</a:t>
            </a:r>
            <a:endParaRPr lang="en-US" altLang="zh-TW" dirty="0" smtClean="0">
              <a:solidFill>
                <a:schemeClr val="accent2"/>
              </a:solidFill>
            </a:endParaRPr>
          </a:p>
          <a:p>
            <a:pPr lvl="2"/>
            <a:r>
              <a:rPr lang="zh-TW" altLang="en-US" dirty="0">
                <a:solidFill>
                  <a:schemeClr val="accent2"/>
                </a:solidFill>
              </a:rPr>
              <a:t>員工的學習與</a:t>
            </a:r>
            <a:r>
              <a:rPr lang="zh-TW" altLang="en-US" dirty="0" smtClean="0">
                <a:solidFill>
                  <a:schemeClr val="accent2"/>
                </a:solidFill>
              </a:rPr>
              <a:t>成長</a:t>
            </a:r>
            <a:endParaRPr lang="en-US" altLang="zh-TW" dirty="0" smtClean="0">
              <a:solidFill>
                <a:schemeClr val="accent2"/>
              </a:solidFill>
            </a:endParaRPr>
          </a:p>
          <a:p>
            <a:pPr lvl="2"/>
            <a:r>
              <a:rPr lang="zh-TW" altLang="en-US" dirty="0">
                <a:solidFill>
                  <a:schemeClr val="accent2"/>
                </a:solidFill>
              </a:rPr>
              <a:t>顧客需求</a:t>
            </a:r>
            <a:r>
              <a:rPr lang="zh-TW" altLang="en-US" dirty="0" smtClean="0">
                <a:solidFill>
                  <a:schemeClr val="accent2"/>
                </a:solidFill>
              </a:rPr>
              <a:t>的滿足</a:t>
            </a:r>
            <a:endParaRPr lang="en-US" altLang="zh-TW" dirty="0">
              <a:solidFill>
                <a:schemeClr val="accent2"/>
              </a:solidFill>
            </a:endParaRPr>
          </a:p>
          <a:p>
            <a:pPr marL="114300" indent="0">
              <a:buNone/>
            </a:pPr>
            <a:r>
              <a:rPr lang="en-US" altLang="zh-TW" dirty="0" smtClean="0"/>
              <a:t>	</a:t>
            </a:r>
            <a:endParaRPr lang="en-US" altLang="zh-TW" dirty="0"/>
          </a:p>
        </p:txBody>
      </p:sp>
      <p:grpSp>
        <p:nvGrpSpPr>
          <p:cNvPr id="6" name="群組 5"/>
          <p:cNvGrpSpPr/>
          <p:nvPr/>
        </p:nvGrpSpPr>
        <p:grpSpPr>
          <a:xfrm>
            <a:off x="4139952" y="3950766"/>
            <a:ext cx="3312368" cy="1080120"/>
            <a:chOff x="4427984" y="3717032"/>
            <a:chExt cx="3312368" cy="1080120"/>
          </a:xfrm>
        </p:grpSpPr>
        <p:sp>
          <p:nvSpPr>
            <p:cNvPr id="4" name="右大括弧 3"/>
            <p:cNvSpPr/>
            <p:nvPr/>
          </p:nvSpPr>
          <p:spPr>
            <a:xfrm>
              <a:off x="4427984" y="3717032"/>
              <a:ext cx="216024" cy="108012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a:p>
          </p:txBody>
        </p:sp>
        <p:sp>
          <p:nvSpPr>
            <p:cNvPr id="5" name="文字方塊 4"/>
            <p:cNvSpPr txBox="1"/>
            <p:nvPr/>
          </p:nvSpPr>
          <p:spPr>
            <a:xfrm>
              <a:off x="4860032" y="4005064"/>
              <a:ext cx="2880320" cy="461665"/>
            </a:xfrm>
            <a:prstGeom prst="rect">
              <a:avLst/>
            </a:prstGeom>
            <a:noFill/>
          </p:spPr>
          <p:txBody>
            <a:bodyPr wrap="square" rtlCol="0">
              <a:spAutoFit/>
            </a:bodyPr>
            <a:lstStyle/>
            <a:p>
              <a:r>
                <a:rPr lang="zh-TW" altLang="en-US" sz="2400" dirty="0" smtClean="0"/>
                <a:t>智能資本</a:t>
              </a:r>
              <a:endParaRPr lang="zh-TW" altLang="en-US" sz="2400" dirty="0"/>
            </a:p>
          </p:txBody>
        </p:sp>
      </p:grpSp>
    </p:spTree>
    <p:extLst>
      <p:ext uri="{BB962C8B-B14F-4D97-AF65-F5344CB8AC3E}">
        <p14:creationId xmlns:p14="http://schemas.microsoft.com/office/powerpoint/2010/main" val="24744867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67544" y="6648"/>
            <a:ext cx="8229600" cy="1143000"/>
          </a:xfrm>
        </p:spPr>
        <p:txBody>
          <a:bodyPr/>
          <a:lstStyle/>
          <a:p>
            <a:r>
              <a:rPr lang="zh-TW" altLang="en-US" dirty="0" smtClean="0"/>
              <a:t>現金流量分析</a:t>
            </a:r>
            <a:endParaRPr lang="zh-TW" altLang="en-US" dirty="0"/>
          </a:p>
        </p:txBody>
      </p:sp>
      <p:sp>
        <p:nvSpPr>
          <p:cNvPr id="3" name="內容版面配置區 2"/>
          <p:cNvSpPr>
            <a:spLocks noGrp="1"/>
          </p:cNvSpPr>
          <p:nvPr>
            <p:ph sz="quarter" idx="1"/>
          </p:nvPr>
        </p:nvSpPr>
        <p:spPr>
          <a:xfrm>
            <a:off x="467544" y="1124744"/>
            <a:ext cx="8229600" cy="5544616"/>
          </a:xfrm>
        </p:spPr>
        <p:txBody>
          <a:bodyPr/>
          <a:lstStyle/>
          <a:p>
            <a:r>
              <a:rPr lang="zh-TW" altLang="en-US" dirty="0" smtClean="0"/>
              <a:t>自由現金流量</a:t>
            </a:r>
            <a:endParaRPr lang="en-US" altLang="zh-TW" dirty="0"/>
          </a:p>
          <a:p>
            <a:pPr lvl="1"/>
            <a:r>
              <a:rPr lang="zh-TW" altLang="en-US" dirty="0" smtClean="0"/>
              <a:t>營業活動</a:t>
            </a:r>
            <a:r>
              <a:rPr lang="zh-TW" altLang="en-US" dirty="0"/>
              <a:t>：</a:t>
            </a:r>
            <a:r>
              <a:rPr lang="zh-TW" altLang="en-US" dirty="0" smtClean="0"/>
              <a:t>創造現金流量</a:t>
            </a:r>
            <a:r>
              <a:rPr lang="en-US" altLang="zh-TW" dirty="0" smtClean="0"/>
              <a:t>(Cash Flows from Operations</a:t>
            </a:r>
            <a:r>
              <a:rPr lang="zh-TW" altLang="en-US" dirty="0" smtClean="0"/>
              <a:t>，</a:t>
            </a:r>
            <a:r>
              <a:rPr lang="en-US" altLang="zh-TW" dirty="0" smtClean="0"/>
              <a:t>CFO)</a:t>
            </a:r>
          </a:p>
          <a:p>
            <a:pPr lvl="1"/>
            <a:r>
              <a:rPr lang="zh-TW" altLang="en-US" dirty="0" smtClean="0"/>
              <a:t>投資活動：現金需求</a:t>
            </a:r>
            <a:r>
              <a:rPr lang="en-US" altLang="zh-TW" dirty="0" smtClean="0"/>
              <a:t>(Cash Flows from Investing</a:t>
            </a:r>
            <a:r>
              <a:rPr lang="zh-TW" altLang="en-US" dirty="0" smtClean="0"/>
              <a:t>，</a:t>
            </a:r>
            <a:r>
              <a:rPr lang="en-US" altLang="zh-TW" dirty="0" smtClean="0"/>
              <a:t>CFI)</a:t>
            </a:r>
            <a:endParaRPr lang="en-US" altLang="zh-TW" dirty="0"/>
          </a:p>
          <a:p>
            <a:pPr lvl="1"/>
            <a:r>
              <a:rPr lang="zh-TW" altLang="en-US" dirty="0" smtClean="0"/>
              <a:t>理財活動：如何處理剩餘現金或補足資金缺口</a:t>
            </a:r>
            <a:r>
              <a:rPr lang="en-US" altLang="zh-TW" dirty="0" smtClean="0"/>
              <a:t>(Cash Flows from Financing</a:t>
            </a:r>
            <a:r>
              <a:rPr lang="zh-TW" altLang="en-US" dirty="0" smtClean="0"/>
              <a:t>，</a:t>
            </a:r>
            <a:r>
              <a:rPr lang="en-US" altLang="zh-TW" dirty="0" smtClean="0"/>
              <a:t>CFF)</a:t>
            </a:r>
          </a:p>
          <a:p>
            <a:pPr marL="457200" lvl="1" indent="0">
              <a:buNone/>
            </a:pPr>
            <a:r>
              <a:rPr lang="zh-TW" altLang="en-US" dirty="0"/>
              <a:t>自由現金流量是公司在不影響營運下可以自由使用的現金餘額，也是衡量公司財務彈性的指標。</a:t>
            </a:r>
            <a:endParaRPr lang="en-US" altLang="zh-TW" dirty="0"/>
          </a:p>
          <a:p>
            <a:pPr marL="457200" lvl="1" indent="0">
              <a:buNone/>
            </a:pPr>
            <a:endParaRPr lang="zh-TW" altLang="en-US" dirty="0"/>
          </a:p>
        </p:txBody>
      </p:sp>
      <p:grpSp>
        <p:nvGrpSpPr>
          <p:cNvPr id="9" name="群組 8"/>
          <p:cNvGrpSpPr/>
          <p:nvPr/>
        </p:nvGrpSpPr>
        <p:grpSpPr>
          <a:xfrm>
            <a:off x="1446932" y="4365104"/>
            <a:ext cx="7114232" cy="1268760"/>
            <a:chOff x="2029768" y="5589240"/>
            <a:chExt cx="7114232" cy="1268760"/>
          </a:xfrm>
        </p:grpSpPr>
        <p:graphicFrame>
          <p:nvGraphicFramePr>
            <p:cNvPr id="4" name="物件 3"/>
            <p:cNvGraphicFramePr>
              <a:graphicFrameLocks noChangeAspect="1"/>
            </p:cNvGraphicFramePr>
            <p:nvPr>
              <p:extLst>
                <p:ext uri="{D42A27DB-BD31-4B8C-83A1-F6EECF244321}">
                  <p14:modId xmlns:p14="http://schemas.microsoft.com/office/powerpoint/2010/main" val="3163988421"/>
                </p:ext>
              </p:extLst>
            </p:nvPr>
          </p:nvGraphicFramePr>
          <p:xfrm>
            <a:off x="2555776" y="5589240"/>
            <a:ext cx="3919537" cy="428625"/>
          </p:xfrm>
          <a:graphic>
            <a:graphicData uri="http://schemas.openxmlformats.org/presentationml/2006/ole">
              <mc:AlternateContent xmlns:mc="http://schemas.openxmlformats.org/markup-compatibility/2006">
                <mc:Choice xmlns:v="urn:schemas-microsoft-com:vml" Requires="v">
                  <p:oleObj spid="_x0000_s2105" name="方程式" r:id="rId3" imgW="1714320" imgH="203040" progId="Equation.3">
                    <p:embed/>
                  </p:oleObj>
                </mc:Choice>
                <mc:Fallback>
                  <p:oleObj name="方程式" r:id="rId3" imgW="1714320" imgH="203040" progId="Equation.3">
                    <p:embed/>
                    <p:pic>
                      <p:nvPicPr>
                        <p:cNvPr id="0" name="物件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55776" y="5589240"/>
                          <a:ext cx="3919537" cy="428625"/>
                        </a:xfrm>
                        <a:prstGeom prst="rect">
                          <a:avLst/>
                        </a:prstGeom>
                        <a:noFill/>
                        <a:ln w="19050">
                          <a:solidFill>
                            <a:srgbClr val="0000FF"/>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 name="文字方塊 4"/>
            <p:cNvSpPr txBox="1"/>
            <p:nvPr/>
          </p:nvSpPr>
          <p:spPr>
            <a:xfrm>
              <a:off x="2029768" y="6153785"/>
              <a:ext cx="1296144" cy="307777"/>
            </a:xfrm>
            <a:prstGeom prst="rect">
              <a:avLst/>
            </a:prstGeom>
            <a:noFill/>
          </p:spPr>
          <p:txBody>
            <a:bodyPr wrap="square" rtlCol="0">
              <a:spAutoFit/>
            </a:bodyPr>
            <a:lstStyle/>
            <a:p>
              <a:r>
                <a:rPr lang="zh-TW" altLang="en-US" sz="1400" dirty="0"/>
                <a:t>自由現金流量</a:t>
              </a:r>
            </a:p>
          </p:txBody>
        </p:sp>
        <p:sp>
          <p:nvSpPr>
            <p:cNvPr id="6" name="文字方塊 5"/>
            <p:cNvSpPr txBox="1"/>
            <p:nvPr/>
          </p:nvSpPr>
          <p:spPr>
            <a:xfrm>
              <a:off x="3347864" y="6135034"/>
              <a:ext cx="1800200" cy="338554"/>
            </a:xfrm>
            <a:prstGeom prst="rect">
              <a:avLst/>
            </a:prstGeom>
            <a:noFill/>
          </p:spPr>
          <p:txBody>
            <a:bodyPr wrap="square" rtlCol="0">
              <a:spAutoFit/>
            </a:bodyPr>
            <a:lstStyle/>
            <a:p>
              <a:r>
                <a:rPr lang="zh-TW" altLang="en-US" sz="1600" dirty="0" smtClean="0"/>
                <a:t>稅</a:t>
              </a:r>
              <a:r>
                <a:rPr lang="zh-TW" altLang="en-US" sz="1400" dirty="0" smtClean="0"/>
                <a:t>前息前盈餘</a:t>
              </a:r>
              <a:endParaRPr lang="zh-TW" altLang="en-US" sz="1400" dirty="0"/>
            </a:p>
          </p:txBody>
        </p:sp>
        <p:sp>
          <p:nvSpPr>
            <p:cNvPr id="7" name="文字方塊 6"/>
            <p:cNvSpPr txBox="1"/>
            <p:nvPr/>
          </p:nvSpPr>
          <p:spPr>
            <a:xfrm>
              <a:off x="5004048" y="6135034"/>
              <a:ext cx="648072" cy="307777"/>
            </a:xfrm>
            <a:prstGeom prst="rect">
              <a:avLst/>
            </a:prstGeom>
            <a:noFill/>
          </p:spPr>
          <p:txBody>
            <a:bodyPr wrap="square" rtlCol="0">
              <a:spAutoFit/>
            </a:bodyPr>
            <a:lstStyle/>
            <a:p>
              <a:r>
                <a:rPr lang="zh-TW" altLang="en-US" sz="1400" dirty="0" smtClean="0"/>
                <a:t>稅率</a:t>
              </a:r>
              <a:endParaRPr lang="zh-TW" altLang="en-US" sz="1400" dirty="0"/>
            </a:p>
          </p:txBody>
        </p:sp>
        <p:sp>
          <p:nvSpPr>
            <p:cNvPr id="8" name="文字方塊 7"/>
            <p:cNvSpPr txBox="1"/>
            <p:nvPr/>
          </p:nvSpPr>
          <p:spPr>
            <a:xfrm>
              <a:off x="5683944" y="6119336"/>
              <a:ext cx="3460056" cy="738664"/>
            </a:xfrm>
            <a:prstGeom prst="rect">
              <a:avLst/>
            </a:prstGeom>
            <a:noFill/>
          </p:spPr>
          <p:txBody>
            <a:bodyPr wrap="square" rtlCol="0">
              <a:spAutoFit/>
            </a:bodyPr>
            <a:lstStyle/>
            <a:p>
              <a:r>
                <a:rPr lang="zh-TW" altLang="en-US" sz="1400" dirty="0" smtClean="0"/>
                <a:t>必要投資</a:t>
              </a:r>
              <a:r>
                <a:rPr lang="en-US" altLang="zh-TW" sz="1400" dirty="0" smtClean="0"/>
                <a:t>=</a:t>
              </a:r>
            </a:p>
            <a:p>
              <a:r>
                <a:rPr lang="zh-TW" altLang="en-US" sz="1400" dirty="0" smtClean="0"/>
                <a:t>營運資金的投資</a:t>
              </a:r>
              <a:r>
                <a:rPr lang="en-US" altLang="zh-TW" sz="1400" dirty="0" smtClean="0"/>
                <a:t>+</a:t>
              </a:r>
              <a:r>
                <a:rPr lang="zh-TW" altLang="en-US" sz="1400" dirty="0" smtClean="0"/>
                <a:t>固定資產的投資淨額</a:t>
              </a:r>
              <a:r>
                <a:rPr lang="en-US" altLang="zh-TW" sz="1400" dirty="0"/>
                <a:t>+</a:t>
              </a:r>
              <a:r>
                <a:rPr lang="zh-TW" altLang="en-US" sz="1400" dirty="0" smtClean="0"/>
                <a:t>其他營業資產的投資</a:t>
              </a:r>
              <a:endParaRPr lang="zh-TW" altLang="en-US" sz="1400" dirty="0"/>
            </a:p>
          </p:txBody>
        </p:sp>
      </p:grpSp>
    </p:spTree>
    <p:extLst>
      <p:ext uri="{BB962C8B-B14F-4D97-AF65-F5344CB8AC3E}">
        <p14:creationId xmlns:p14="http://schemas.microsoft.com/office/powerpoint/2010/main" val="1834495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現金流量分析</a:t>
            </a:r>
            <a:endParaRPr lang="zh-TW" altLang="en-US" dirty="0"/>
          </a:p>
        </p:txBody>
      </p:sp>
      <p:sp>
        <p:nvSpPr>
          <p:cNvPr id="4" name="投影片編號版面配置區 3"/>
          <p:cNvSpPr>
            <a:spLocks noGrp="1"/>
          </p:cNvSpPr>
          <p:nvPr>
            <p:ph type="sldNum" sz="quarter" idx="12"/>
          </p:nvPr>
        </p:nvSpPr>
        <p:spPr/>
        <p:txBody>
          <a:bodyPr/>
          <a:lstStyle/>
          <a:p>
            <a:fld id="{5CBEDE15-3B9A-4371-982E-CCF9CCBDEC22}" type="slidenum">
              <a:rPr lang="zh-TW" altLang="en-US" smtClean="0"/>
              <a:pPr/>
              <a:t>12</a:t>
            </a:fld>
            <a:endParaRPr lang="zh-TW" altLang="en-US"/>
          </a:p>
        </p:txBody>
      </p:sp>
      <p:sp>
        <p:nvSpPr>
          <p:cNvPr id="3" name="內容版面配置區 2"/>
          <p:cNvSpPr>
            <a:spLocks noGrp="1"/>
          </p:cNvSpPr>
          <p:nvPr>
            <p:ph sz="quarter" idx="1"/>
          </p:nvPr>
        </p:nvSpPr>
        <p:spPr/>
        <p:txBody>
          <a:bodyPr/>
          <a:lstStyle/>
          <a:p>
            <a:r>
              <a:rPr lang="zh-TW" altLang="en-US" dirty="0" smtClean="0"/>
              <a:t>現金流量與企業生命週期之關係</a:t>
            </a:r>
            <a:endParaRPr lang="en-US" altLang="zh-TW" dirty="0" smtClean="0"/>
          </a:p>
          <a:p>
            <a:pPr lvl="1"/>
            <a:r>
              <a:rPr lang="zh-TW" altLang="en-US" dirty="0" smtClean="0"/>
              <a:t>企業生命週期現金需求不同</a:t>
            </a:r>
            <a:endParaRPr lang="en-US" altLang="zh-TW" dirty="0" smtClean="0"/>
          </a:p>
          <a:p>
            <a:pPr lvl="1"/>
            <a:r>
              <a:rPr lang="zh-TW" altLang="en-US" dirty="0" smtClean="0"/>
              <a:t>預測現金流量，做適當財務規劃</a:t>
            </a:r>
          </a:p>
          <a:p>
            <a:r>
              <a:rPr lang="zh-TW" altLang="en-US" dirty="0" smtClean="0"/>
              <a:t>現金流量與財務彈性</a:t>
            </a:r>
            <a:endParaRPr lang="en-US" altLang="zh-TW" dirty="0" smtClean="0"/>
          </a:p>
          <a:p>
            <a:pPr lvl="1"/>
            <a:r>
              <a:rPr lang="zh-TW" altLang="en-US" dirty="0" smtClean="0"/>
              <a:t>財務彈性：當外部資金供給緊縮時，企業調整營業、投資、理財活動而騰出資金滿足必要資金需求的能力</a:t>
            </a:r>
            <a:endParaRPr lang="en-US" altLang="zh-TW" dirty="0" smtClean="0"/>
          </a:p>
          <a:p>
            <a:pPr lvl="1"/>
            <a:r>
              <a:rPr lang="zh-TW" altLang="en-US" dirty="0" smtClean="0"/>
              <a:t>財務彈性愈大的公司愈可依賴公司內部活動的調整以應付資金資金需求。</a:t>
            </a:r>
            <a:endParaRPr lang="en-US" altLang="zh-TW" dirty="0" smtClean="0"/>
          </a:p>
          <a:p>
            <a:endParaRPr lang="zh-TW" altLang="en-US" dirty="0"/>
          </a:p>
        </p:txBody>
      </p:sp>
    </p:spTree>
    <p:extLst>
      <p:ext uri="{BB962C8B-B14F-4D97-AF65-F5344CB8AC3E}">
        <p14:creationId xmlns:p14="http://schemas.microsoft.com/office/powerpoint/2010/main" val="324775471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會計分析</a:t>
            </a:r>
            <a:endParaRPr lang="zh-TW" altLang="en-US" dirty="0"/>
          </a:p>
        </p:txBody>
      </p:sp>
      <p:sp>
        <p:nvSpPr>
          <p:cNvPr id="4" name="投影片編號版面配置區 3"/>
          <p:cNvSpPr>
            <a:spLocks noGrp="1"/>
          </p:cNvSpPr>
          <p:nvPr>
            <p:ph type="sldNum" sz="quarter" idx="12"/>
          </p:nvPr>
        </p:nvSpPr>
        <p:spPr/>
        <p:txBody>
          <a:bodyPr/>
          <a:lstStyle/>
          <a:p>
            <a:fld id="{5CBEDE15-3B9A-4371-982E-CCF9CCBDEC22}" type="slidenum">
              <a:rPr lang="zh-TW" altLang="en-US" smtClean="0"/>
              <a:pPr/>
              <a:t>13</a:t>
            </a:fld>
            <a:endParaRPr lang="zh-TW" altLang="en-US"/>
          </a:p>
        </p:txBody>
      </p:sp>
      <p:sp>
        <p:nvSpPr>
          <p:cNvPr id="3" name="內容版面配置區 2"/>
          <p:cNvSpPr>
            <a:spLocks noGrp="1"/>
          </p:cNvSpPr>
          <p:nvPr>
            <p:ph sz="quarter" idx="1"/>
          </p:nvPr>
        </p:nvSpPr>
        <p:spPr/>
        <p:txBody>
          <a:bodyPr/>
          <a:lstStyle/>
          <a:p>
            <a:r>
              <a:rPr lang="en-US" altLang="zh-TW" dirty="0" smtClean="0"/>
              <a:t>GAAP</a:t>
            </a:r>
            <a:r>
              <a:rPr lang="zh-TW" altLang="en-US" dirty="0" smtClean="0"/>
              <a:t>賦予經理人許多彈性，對同一項目可以使用不同的會計處理方法。</a:t>
            </a:r>
            <a:endParaRPr lang="en-US" altLang="zh-TW" dirty="0" smtClean="0"/>
          </a:p>
          <a:p>
            <a:pPr lvl="1"/>
            <a:r>
              <a:rPr lang="zh-TW" altLang="en-US" dirty="0" smtClean="0"/>
              <a:t>經營不善的公司，可以藉此美化公司財務狀況。</a:t>
            </a:r>
            <a:endParaRPr lang="en-US" altLang="zh-TW" dirty="0" smtClean="0"/>
          </a:p>
          <a:p>
            <a:pPr lvl="1"/>
            <a:r>
              <a:rPr lang="zh-TW" altLang="en-US" dirty="0" smtClean="0"/>
              <a:t>財務分析人員在了解公司不同時間之經營績效或財務況狀時或與其它同業比較時，需確認所使用的會計原則是否一致決定是否重新編制財報。</a:t>
            </a:r>
            <a:endParaRPr lang="en-US" altLang="zh-TW" dirty="0" smtClean="0"/>
          </a:p>
        </p:txBody>
      </p:sp>
    </p:spTree>
    <p:extLst>
      <p:ext uri="{BB962C8B-B14F-4D97-AF65-F5344CB8AC3E}">
        <p14:creationId xmlns:p14="http://schemas.microsoft.com/office/powerpoint/2010/main" val="147429465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財務比率分析</a:t>
            </a:r>
            <a:endParaRPr lang="zh-TW" altLang="en-US" dirty="0"/>
          </a:p>
        </p:txBody>
      </p:sp>
      <p:sp>
        <p:nvSpPr>
          <p:cNvPr id="4" name="投影片編號版面配置區 3"/>
          <p:cNvSpPr>
            <a:spLocks noGrp="1"/>
          </p:cNvSpPr>
          <p:nvPr>
            <p:ph type="sldNum" sz="quarter" idx="12"/>
          </p:nvPr>
        </p:nvSpPr>
        <p:spPr/>
        <p:txBody>
          <a:bodyPr/>
          <a:lstStyle/>
          <a:p>
            <a:fld id="{5CBEDE15-3B9A-4371-982E-CCF9CCBDEC22}" type="slidenum">
              <a:rPr lang="zh-TW" altLang="en-US" smtClean="0"/>
              <a:pPr/>
              <a:t>14</a:t>
            </a:fld>
            <a:endParaRPr lang="zh-TW" altLang="en-US"/>
          </a:p>
        </p:txBody>
      </p:sp>
      <p:sp>
        <p:nvSpPr>
          <p:cNvPr id="3" name="內容版面配置區 2"/>
          <p:cNvSpPr>
            <a:spLocks noGrp="1"/>
          </p:cNvSpPr>
          <p:nvPr>
            <p:ph sz="quarter" idx="1"/>
          </p:nvPr>
        </p:nvSpPr>
        <p:spPr/>
        <p:txBody>
          <a:bodyPr/>
          <a:lstStyle/>
          <a:p>
            <a:r>
              <a:rPr lang="zh-TW" altLang="en-US" dirty="0" smtClean="0"/>
              <a:t>就財報上的數字計算重要的財務比率，作為企業價值評估的基礎。常用的企業價值評估模式</a:t>
            </a:r>
            <a:endParaRPr lang="en-US" altLang="zh-TW" dirty="0" smtClean="0"/>
          </a:p>
          <a:p>
            <a:pPr lvl="1"/>
            <a:r>
              <a:rPr lang="zh-TW" altLang="en-US" dirty="0" smtClean="0"/>
              <a:t>會計評價模式</a:t>
            </a:r>
            <a:endParaRPr lang="en-US" altLang="zh-TW" dirty="0" smtClean="0"/>
          </a:p>
          <a:p>
            <a:pPr lvl="1"/>
            <a:r>
              <a:rPr lang="zh-TW" altLang="en-US" dirty="0" smtClean="0"/>
              <a:t>現金流量折現評價模式</a:t>
            </a:r>
            <a:endParaRPr lang="en-US" altLang="zh-TW" dirty="0" smtClean="0"/>
          </a:p>
          <a:p>
            <a:pPr lvl="1"/>
            <a:r>
              <a:rPr lang="zh-TW" altLang="en-US" dirty="0" smtClean="0"/>
              <a:t>經濟附加</a:t>
            </a:r>
            <a:r>
              <a:rPr lang="zh-TW" altLang="en-US" dirty="0"/>
              <a:t>價值評價</a:t>
            </a:r>
            <a:r>
              <a:rPr lang="zh-TW" altLang="en-US" dirty="0" smtClean="0"/>
              <a:t>模式</a:t>
            </a:r>
            <a:endParaRPr lang="en-US" altLang="zh-TW" dirty="0" smtClean="0"/>
          </a:p>
          <a:p>
            <a:pPr lvl="1"/>
            <a:r>
              <a:rPr lang="en-US" altLang="zh-TW" dirty="0" smtClean="0"/>
              <a:t>ROIC</a:t>
            </a:r>
            <a:r>
              <a:rPr lang="zh-TW" altLang="en-US" dirty="0" smtClean="0"/>
              <a:t>樹狀圖</a:t>
            </a:r>
            <a:endParaRPr lang="en-US" altLang="zh-TW" dirty="0"/>
          </a:p>
        </p:txBody>
      </p:sp>
    </p:spTree>
    <p:extLst>
      <p:ext uri="{BB962C8B-B14F-4D97-AF65-F5344CB8AC3E}">
        <p14:creationId xmlns:p14="http://schemas.microsoft.com/office/powerpoint/2010/main" val="260876641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smtClean="0"/>
              <a:t>常用財務報表</a:t>
            </a:r>
            <a:r>
              <a:rPr lang="en-US" altLang="zh-TW" dirty="0" smtClean="0"/>
              <a:t>-</a:t>
            </a:r>
            <a:r>
              <a:rPr lang="zh-TW" altLang="en-US" dirty="0" smtClean="0"/>
              <a:t>資產負債表</a:t>
            </a:r>
            <a:endParaRPr lang="zh-TW" altLang="en-US" dirty="0"/>
          </a:p>
        </p:txBody>
      </p:sp>
      <p:sp>
        <p:nvSpPr>
          <p:cNvPr id="4" name="投影片編號版面配置區 3"/>
          <p:cNvSpPr>
            <a:spLocks noGrp="1"/>
          </p:cNvSpPr>
          <p:nvPr>
            <p:ph type="sldNum" sz="quarter" idx="12"/>
          </p:nvPr>
        </p:nvSpPr>
        <p:spPr/>
        <p:txBody>
          <a:bodyPr/>
          <a:lstStyle/>
          <a:p>
            <a:fld id="{5CBEDE15-3B9A-4371-982E-CCF9CCBDEC22}" type="slidenum">
              <a:rPr lang="zh-TW" altLang="en-US" smtClean="0"/>
              <a:pPr/>
              <a:t>15</a:t>
            </a:fld>
            <a:endParaRPr lang="zh-TW" altLang="en-US"/>
          </a:p>
        </p:txBody>
      </p:sp>
      <p:sp>
        <p:nvSpPr>
          <p:cNvPr id="3" name="內容版面配置區 2"/>
          <p:cNvSpPr>
            <a:spLocks noGrp="1"/>
          </p:cNvSpPr>
          <p:nvPr>
            <p:ph sz="quarter" idx="1"/>
          </p:nvPr>
        </p:nvSpPr>
        <p:spPr>
          <a:xfrm>
            <a:off x="457200" y="1571612"/>
            <a:ext cx="8186766" cy="1428760"/>
          </a:xfrm>
        </p:spPr>
        <p:txBody>
          <a:bodyPr>
            <a:normAutofit/>
          </a:bodyPr>
          <a:lstStyle/>
          <a:p>
            <a:r>
              <a:rPr lang="zh-TW" altLang="en-US" dirty="0" smtClean="0"/>
              <a:t>表達企業在特定日期之財務狀況，故又稱財務狀況表，所謂財務狀況係指企業資產、負債、股東權益之組成情形及相互關係。</a:t>
            </a:r>
            <a:endParaRPr lang="en-US" altLang="zh-TW" dirty="0" smtClean="0"/>
          </a:p>
        </p:txBody>
      </p:sp>
      <p:graphicFrame>
        <p:nvGraphicFramePr>
          <p:cNvPr id="5" name="表格 4"/>
          <p:cNvGraphicFramePr>
            <a:graphicFrameLocks noGrp="1"/>
          </p:cNvGraphicFramePr>
          <p:nvPr>
            <p:extLst>
              <p:ext uri="{D42A27DB-BD31-4B8C-83A1-F6EECF244321}">
                <p14:modId xmlns:p14="http://schemas.microsoft.com/office/powerpoint/2010/main" val="3663994458"/>
              </p:ext>
            </p:extLst>
          </p:nvPr>
        </p:nvGraphicFramePr>
        <p:xfrm>
          <a:off x="3357554" y="3143248"/>
          <a:ext cx="4000528" cy="1939181"/>
        </p:xfrm>
        <a:graphic>
          <a:graphicData uri="http://schemas.openxmlformats.org/drawingml/2006/table">
            <a:tbl>
              <a:tblPr firstRow="1" bandRow="1">
                <a:tableStyleId>{5C22544A-7EE6-4342-B048-85BDC9FD1C3A}</a:tableStyleId>
              </a:tblPr>
              <a:tblGrid>
                <a:gridCol w="2000264"/>
                <a:gridCol w="2000264"/>
              </a:tblGrid>
              <a:tr h="323269">
                <a:tc gridSpan="2">
                  <a:txBody>
                    <a:bodyPr/>
                    <a:lstStyle/>
                    <a:p>
                      <a:pPr algn="ctr"/>
                      <a:r>
                        <a:rPr lang="zh-TW" altLang="en-US" dirty="0" smtClean="0"/>
                        <a:t>資產負債表</a:t>
                      </a:r>
                      <a:endParaRPr lang="zh-TW" altLang="en-US" dirty="0"/>
                    </a:p>
                  </a:txBody>
                  <a:tcPr>
                    <a:lnB w="38100" cap="flat" cmpd="sng" algn="ctr">
                      <a:solidFill>
                        <a:schemeClr val="tx1"/>
                      </a:solidFill>
                      <a:prstDash val="solid"/>
                      <a:round/>
                      <a:headEnd type="none" w="med" len="med"/>
                      <a:tailEnd type="none" w="med" len="med"/>
                    </a:lnB>
                  </a:tcPr>
                </a:tc>
                <a:tc hMerge="1">
                  <a:txBody>
                    <a:bodyPr/>
                    <a:lstStyle/>
                    <a:p>
                      <a:endParaRPr lang="zh-TW" altLang="en-US" dirty="0"/>
                    </a:p>
                  </a:txBody>
                  <a:tcPr/>
                </a:tc>
              </a:tr>
              <a:tr h="394707">
                <a:tc>
                  <a:txBody>
                    <a:bodyPr/>
                    <a:lstStyle/>
                    <a:p>
                      <a:r>
                        <a:rPr lang="zh-TW" altLang="en-US" dirty="0" smtClean="0"/>
                        <a:t>流動性資產</a:t>
                      </a:r>
                      <a:r>
                        <a:rPr lang="en-US" altLang="zh-TW" dirty="0" smtClean="0"/>
                        <a:t>(WC)</a:t>
                      </a:r>
                      <a:endParaRPr lang="zh-TW" altLang="en-US" dirty="0"/>
                    </a:p>
                  </a:txBody>
                  <a:tcPr>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tcPr>
                </a:tc>
                <a:tc>
                  <a:txBody>
                    <a:bodyPr/>
                    <a:lstStyle/>
                    <a:p>
                      <a:r>
                        <a:rPr lang="zh-TW" altLang="en-US" dirty="0" smtClean="0"/>
                        <a:t>付息負債</a:t>
                      </a:r>
                      <a:r>
                        <a:rPr lang="en-US" altLang="zh-TW" dirty="0" smtClean="0"/>
                        <a:t>(IBD)</a:t>
                      </a:r>
                      <a:endParaRPr lang="zh-TW" altLang="en-US" dirty="0"/>
                    </a:p>
                  </a:txBody>
                  <a:tcPr>
                    <a:lnL w="38100" cap="flat" cmpd="sng" algn="ctr">
                      <a:solidFill>
                        <a:schemeClr val="tx1"/>
                      </a:solidFill>
                      <a:prstDash val="solid"/>
                      <a:round/>
                      <a:headEnd type="none" w="med" len="med"/>
                      <a:tailEnd type="none" w="med" len="med"/>
                    </a:lnL>
                    <a:lnT w="38100" cap="flat" cmpd="sng" algn="ctr">
                      <a:solidFill>
                        <a:schemeClr val="tx1"/>
                      </a:solidFill>
                      <a:prstDash val="solid"/>
                      <a:round/>
                      <a:headEnd type="none" w="med" len="med"/>
                      <a:tailEnd type="none" w="med" len="med"/>
                    </a:lnT>
                  </a:tcPr>
                </a:tc>
              </a:tr>
              <a:tr h="389300">
                <a:tc>
                  <a:txBody>
                    <a:bodyPr/>
                    <a:lstStyle/>
                    <a:p>
                      <a:r>
                        <a:rPr lang="zh-TW" altLang="en-US" dirty="0" smtClean="0"/>
                        <a:t>固定資產</a:t>
                      </a:r>
                      <a:r>
                        <a:rPr lang="en-US" altLang="zh-TW" dirty="0" smtClean="0"/>
                        <a:t>(PPE)</a:t>
                      </a:r>
                      <a:endParaRPr lang="zh-TW" altLang="en-US" dirty="0"/>
                    </a:p>
                  </a:txBody>
                  <a:tcPr>
                    <a:lnR w="38100" cap="flat" cmpd="sng" algn="ctr">
                      <a:solidFill>
                        <a:schemeClr val="tx1"/>
                      </a:solidFill>
                      <a:prstDash val="solid"/>
                      <a:round/>
                      <a:headEnd type="none" w="med" len="med"/>
                      <a:tailEnd type="none" w="med" len="med"/>
                    </a:lnR>
                  </a:tcPr>
                </a:tc>
                <a:tc>
                  <a:txBody>
                    <a:bodyPr/>
                    <a:lstStyle/>
                    <a:p>
                      <a:r>
                        <a:rPr lang="zh-TW" altLang="en-US" dirty="0" smtClean="0"/>
                        <a:t>股東權益</a:t>
                      </a:r>
                      <a:r>
                        <a:rPr lang="en-US" altLang="zh-TW" dirty="0" smtClean="0"/>
                        <a:t>(E)</a:t>
                      </a:r>
                      <a:endParaRPr lang="zh-TW" altLang="en-US" dirty="0"/>
                    </a:p>
                  </a:txBody>
                  <a:tcPr>
                    <a:lnL w="38100" cap="flat" cmpd="sng" algn="ctr">
                      <a:solidFill>
                        <a:schemeClr val="tx1"/>
                      </a:solidFill>
                      <a:prstDash val="solid"/>
                      <a:round/>
                      <a:headEnd type="none" w="med" len="med"/>
                      <a:tailEnd type="none" w="med" len="med"/>
                    </a:lnL>
                  </a:tcPr>
                </a:tc>
              </a:tr>
              <a:tr h="394707">
                <a:tc>
                  <a:txBody>
                    <a:bodyPr/>
                    <a:lstStyle/>
                    <a:p>
                      <a:r>
                        <a:rPr lang="zh-TW" altLang="en-US" dirty="0" smtClean="0"/>
                        <a:t>其它營業資產</a:t>
                      </a:r>
                      <a:r>
                        <a:rPr lang="en-US" altLang="zh-TW" dirty="0" smtClean="0"/>
                        <a:t>(OA)</a:t>
                      </a:r>
                      <a:endParaRPr lang="zh-TW" altLang="en-US" dirty="0"/>
                    </a:p>
                  </a:txBody>
                  <a:tcPr>
                    <a:lnR w="38100" cap="flat" cmpd="sng" algn="ctr">
                      <a:solidFill>
                        <a:schemeClr val="tx1"/>
                      </a:solidFill>
                      <a:prstDash val="solid"/>
                      <a:round/>
                      <a:headEnd type="none" w="med" len="med"/>
                      <a:tailEnd type="none" w="med" len="med"/>
                    </a:lnR>
                    <a:lnB w="38100" cap="flat" cmpd="sng" algn="ctr">
                      <a:solidFill>
                        <a:schemeClr val="tx1"/>
                      </a:solidFill>
                      <a:prstDash val="solid"/>
                      <a:round/>
                      <a:headEnd type="none" w="med" len="med"/>
                      <a:tailEnd type="none" w="med" len="med"/>
                    </a:lnB>
                  </a:tcPr>
                </a:tc>
                <a:tc>
                  <a:txBody>
                    <a:bodyPr/>
                    <a:lstStyle/>
                    <a:p>
                      <a:endParaRPr lang="zh-TW" altLang="en-US"/>
                    </a:p>
                  </a:txBody>
                  <a:tcPr>
                    <a:lnL w="38100" cap="flat" cmpd="sng" algn="ctr">
                      <a:solidFill>
                        <a:schemeClr val="tx1"/>
                      </a:solidFill>
                      <a:prstDash val="solid"/>
                      <a:round/>
                      <a:headEnd type="none" w="med" len="med"/>
                      <a:tailEnd type="none" w="med" len="med"/>
                    </a:lnL>
                    <a:lnB w="38100" cap="flat" cmpd="sng" algn="ctr">
                      <a:solidFill>
                        <a:schemeClr val="tx1"/>
                      </a:solidFill>
                      <a:prstDash val="solid"/>
                      <a:round/>
                      <a:headEnd type="none" w="med" len="med"/>
                      <a:tailEnd type="none" w="med" len="med"/>
                    </a:lnB>
                  </a:tcPr>
                </a:tc>
              </a:tr>
              <a:tr h="394707">
                <a:tc>
                  <a:txBody>
                    <a:bodyPr/>
                    <a:lstStyle/>
                    <a:p>
                      <a:r>
                        <a:rPr lang="zh-TW" altLang="en-US" dirty="0" smtClean="0"/>
                        <a:t>投入資本</a:t>
                      </a:r>
                      <a:r>
                        <a:rPr lang="en-US" altLang="zh-TW" dirty="0" smtClean="0"/>
                        <a:t>(IC)</a:t>
                      </a:r>
                      <a:endParaRPr lang="zh-TW" altLang="en-US" dirty="0"/>
                    </a:p>
                  </a:txBody>
                  <a:tcPr>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tcPr>
                </a:tc>
                <a:tc>
                  <a:txBody>
                    <a:bodyPr/>
                    <a:lstStyle/>
                    <a:p>
                      <a:r>
                        <a:rPr lang="zh-TW" altLang="en-US" dirty="0" smtClean="0"/>
                        <a:t>投入資本</a:t>
                      </a:r>
                      <a:r>
                        <a:rPr lang="en-US" altLang="zh-TW" dirty="0" smtClean="0"/>
                        <a:t>(IC)</a:t>
                      </a:r>
                      <a:endParaRPr lang="zh-TW" altLang="en-US" dirty="0"/>
                    </a:p>
                  </a:txBody>
                  <a:tcPr>
                    <a:lnL w="38100" cap="flat" cmpd="sng" algn="ctr">
                      <a:solidFill>
                        <a:schemeClr val="tx1"/>
                      </a:solidFill>
                      <a:prstDash val="solid"/>
                      <a:round/>
                      <a:headEnd type="none" w="med" len="med"/>
                      <a:tailEnd type="none" w="med" len="med"/>
                    </a:lnL>
                    <a:lnT w="38100" cap="flat" cmpd="sng" algn="ctr">
                      <a:solidFill>
                        <a:schemeClr val="tx1"/>
                      </a:solidFill>
                      <a:prstDash val="solid"/>
                      <a:round/>
                      <a:headEnd type="none" w="med" len="med"/>
                      <a:tailEnd type="none" w="med" len="med"/>
                    </a:lnT>
                  </a:tcPr>
                </a:tc>
              </a:tr>
            </a:tbl>
          </a:graphicData>
        </a:graphic>
      </p:graphicFrame>
      <p:sp>
        <p:nvSpPr>
          <p:cNvPr id="55" name="文字方塊 54"/>
          <p:cNvSpPr txBox="1"/>
          <p:nvPr/>
        </p:nvSpPr>
        <p:spPr>
          <a:xfrm>
            <a:off x="2000232" y="3286124"/>
            <a:ext cx="1143008" cy="646331"/>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zh-TW" altLang="en-US" dirty="0" smtClean="0"/>
              <a:t>現金</a:t>
            </a:r>
            <a:endParaRPr lang="en-US" altLang="zh-TW" dirty="0" smtClean="0"/>
          </a:p>
          <a:p>
            <a:r>
              <a:rPr lang="zh-TW" altLang="en-US" dirty="0" smtClean="0"/>
              <a:t>應收帳款</a:t>
            </a:r>
            <a:endParaRPr lang="zh-TW" altLang="en-US" dirty="0"/>
          </a:p>
        </p:txBody>
      </p:sp>
      <p:cxnSp>
        <p:nvCxnSpPr>
          <p:cNvPr id="57" name="直線接點 56"/>
          <p:cNvCxnSpPr>
            <a:endCxn id="55" idx="3"/>
          </p:cNvCxnSpPr>
          <p:nvPr/>
        </p:nvCxnSpPr>
        <p:spPr>
          <a:xfrm rot="10800000">
            <a:off x="3143240" y="3609290"/>
            <a:ext cx="214314" cy="105462"/>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8153115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1"/>
          <p:cNvSpPr>
            <a:spLocks noGrp="1"/>
          </p:cNvSpPr>
          <p:nvPr>
            <p:ph type="title"/>
          </p:nvPr>
        </p:nvSpPr>
        <p:spPr/>
        <p:txBody>
          <a:bodyPr>
            <a:normAutofit/>
          </a:bodyPr>
          <a:lstStyle/>
          <a:p>
            <a:r>
              <a:rPr lang="zh-TW" altLang="en-US" dirty="0" smtClean="0"/>
              <a:t>常用財務報表</a:t>
            </a:r>
            <a:r>
              <a:rPr lang="en-US" altLang="zh-TW" dirty="0" smtClean="0"/>
              <a:t>-</a:t>
            </a:r>
            <a:r>
              <a:rPr lang="zh-TW" altLang="en-US" dirty="0" smtClean="0"/>
              <a:t>損益表</a:t>
            </a:r>
            <a:endParaRPr lang="zh-TW" altLang="en-US" dirty="0"/>
          </a:p>
        </p:txBody>
      </p:sp>
      <p:sp>
        <p:nvSpPr>
          <p:cNvPr id="4" name="投影片編號版面配置區 3"/>
          <p:cNvSpPr>
            <a:spLocks noGrp="1"/>
          </p:cNvSpPr>
          <p:nvPr>
            <p:ph type="sldNum" sz="quarter" idx="12"/>
          </p:nvPr>
        </p:nvSpPr>
        <p:spPr/>
        <p:txBody>
          <a:bodyPr/>
          <a:lstStyle/>
          <a:p>
            <a:fld id="{5CBEDE15-3B9A-4371-982E-CCF9CCBDEC22}" type="slidenum">
              <a:rPr lang="zh-TW" altLang="en-US" smtClean="0"/>
              <a:pPr/>
              <a:t>16</a:t>
            </a:fld>
            <a:endParaRPr lang="zh-TW" altLang="en-US"/>
          </a:p>
        </p:txBody>
      </p:sp>
      <p:sp>
        <p:nvSpPr>
          <p:cNvPr id="3" name="內容版面配置區 2"/>
          <p:cNvSpPr>
            <a:spLocks noGrp="1"/>
          </p:cNvSpPr>
          <p:nvPr>
            <p:ph sz="quarter" idx="1"/>
          </p:nvPr>
        </p:nvSpPr>
        <p:spPr>
          <a:xfrm>
            <a:off x="457200" y="1571612"/>
            <a:ext cx="8229600" cy="428628"/>
          </a:xfrm>
        </p:spPr>
        <p:txBody>
          <a:bodyPr>
            <a:normAutofit fontScale="92500"/>
          </a:bodyPr>
          <a:lstStyle/>
          <a:p>
            <a:pPr marL="274320" lvl="1" indent="-274320">
              <a:buClr>
                <a:schemeClr val="accent3"/>
              </a:buClr>
              <a:buSzPct val="95000"/>
            </a:pPr>
            <a:r>
              <a:rPr lang="zh-TW" altLang="en-US" dirty="0" smtClean="0"/>
              <a:t>表達企業在某一會計期間內經營成果及獲利情形之動態報表</a:t>
            </a:r>
            <a:endParaRPr lang="zh-TW" altLang="en-US" dirty="0"/>
          </a:p>
        </p:txBody>
      </p:sp>
      <p:graphicFrame>
        <p:nvGraphicFramePr>
          <p:cNvPr id="6" name="表格 5"/>
          <p:cNvGraphicFramePr>
            <a:graphicFrameLocks noGrp="1"/>
          </p:cNvGraphicFramePr>
          <p:nvPr>
            <p:extLst>
              <p:ext uri="{D42A27DB-BD31-4B8C-83A1-F6EECF244321}">
                <p14:modId xmlns:p14="http://schemas.microsoft.com/office/powerpoint/2010/main" val="3074991589"/>
              </p:ext>
            </p:extLst>
          </p:nvPr>
        </p:nvGraphicFramePr>
        <p:xfrm>
          <a:off x="2786050" y="2643182"/>
          <a:ext cx="2571768" cy="2225040"/>
        </p:xfrm>
        <a:graphic>
          <a:graphicData uri="http://schemas.openxmlformats.org/drawingml/2006/table">
            <a:tbl>
              <a:tblPr firstRow="1" bandRow="1">
                <a:tableStyleId>{5C22544A-7EE6-4342-B048-85BDC9FD1C3A}</a:tableStyleId>
              </a:tblPr>
              <a:tblGrid>
                <a:gridCol w="2571768"/>
              </a:tblGrid>
              <a:tr h="370840">
                <a:tc>
                  <a:txBody>
                    <a:bodyPr/>
                    <a:lstStyle/>
                    <a:p>
                      <a:r>
                        <a:rPr lang="zh-TW" altLang="en-US" dirty="0" smtClean="0"/>
                        <a:t>損益表</a:t>
                      </a:r>
                      <a:endParaRPr lang="zh-TW" altLang="en-US" dirty="0"/>
                    </a:p>
                  </a:txBody>
                  <a:tcPr>
                    <a:lnB w="38100" cap="flat" cmpd="sng" algn="ctr">
                      <a:solidFill>
                        <a:schemeClr val="tx1"/>
                      </a:solidFill>
                      <a:prstDash val="solid"/>
                      <a:round/>
                      <a:headEnd type="none" w="med" len="med"/>
                      <a:tailEnd type="none" w="med" len="med"/>
                    </a:lnB>
                  </a:tcPr>
                </a:tc>
              </a:tr>
              <a:tr h="370840">
                <a:tc>
                  <a:txBody>
                    <a:bodyPr/>
                    <a:lstStyle/>
                    <a:p>
                      <a:r>
                        <a:rPr lang="zh-TW" altLang="en-US" dirty="0" smtClean="0"/>
                        <a:t>銷貨收入</a:t>
                      </a:r>
                      <a:r>
                        <a:rPr lang="en-US" altLang="zh-TW" dirty="0" smtClean="0"/>
                        <a:t>(Sales)</a:t>
                      </a:r>
                      <a:endParaRPr lang="zh-TW" altLang="en-US" dirty="0"/>
                    </a:p>
                  </a:txBody>
                  <a:tcPr>
                    <a:lnT w="38100" cap="flat" cmpd="sng" algn="ctr">
                      <a:solidFill>
                        <a:schemeClr val="tx1"/>
                      </a:solidFill>
                      <a:prstDash val="solid"/>
                      <a:round/>
                      <a:headEnd type="none" w="med" len="med"/>
                      <a:tailEnd type="none" w="med" len="med"/>
                    </a:lnT>
                  </a:tcPr>
                </a:tc>
              </a:tr>
              <a:tr h="370840">
                <a:tc>
                  <a:txBody>
                    <a:bodyPr/>
                    <a:lstStyle/>
                    <a:p>
                      <a:r>
                        <a:rPr lang="zh-TW" altLang="en-US" dirty="0" smtClean="0"/>
                        <a:t>減</a:t>
                      </a:r>
                      <a:r>
                        <a:rPr lang="en-US" altLang="zh-TW" dirty="0" smtClean="0"/>
                        <a:t>:</a:t>
                      </a:r>
                      <a:r>
                        <a:rPr lang="zh-TW" altLang="en-US" dirty="0" smtClean="0"/>
                        <a:t>銷貨成本</a:t>
                      </a:r>
                      <a:r>
                        <a:rPr lang="en-US" altLang="zh-TW" dirty="0" smtClean="0"/>
                        <a:t>(CGS)</a:t>
                      </a:r>
                      <a:endParaRPr lang="zh-TW" altLang="en-US" dirty="0"/>
                    </a:p>
                  </a:txBody>
                  <a:tcPr/>
                </a:tc>
              </a:tr>
              <a:tr h="370840">
                <a:tc>
                  <a:txBody>
                    <a:bodyPr/>
                    <a:lstStyle/>
                    <a:p>
                      <a:r>
                        <a:rPr lang="zh-TW" altLang="en-US" dirty="0" smtClean="0"/>
                        <a:t>減</a:t>
                      </a:r>
                      <a:r>
                        <a:rPr lang="en-US" altLang="zh-TW" dirty="0" smtClean="0"/>
                        <a:t>:</a:t>
                      </a:r>
                      <a:r>
                        <a:rPr lang="zh-TW" altLang="en-US" dirty="0" smtClean="0"/>
                        <a:t>營業費用</a:t>
                      </a:r>
                      <a:r>
                        <a:rPr lang="en-US" altLang="zh-TW" dirty="0" smtClean="0"/>
                        <a:t>(OE)</a:t>
                      </a:r>
                      <a:endParaRPr lang="zh-TW" altLang="en-US" dirty="0"/>
                    </a:p>
                  </a:txBody>
                  <a:tcPr/>
                </a:tc>
              </a:tr>
              <a:tr h="370840">
                <a:tc>
                  <a:txBody>
                    <a:bodyPr/>
                    <a:lstStyle/>
                    <a:p>
                      <a:r>
                        <a:rPr lang="zh-TW" altLang="en-US" dirty="0" smtClean="0"/>
                        <a:t>減</a:t>
                      </a:r>
                      <a:r>
                        <a:rPr lang="en-US" altLang="zh-TW" dirty="0" smtClean="0"/>
                        <a:t>:</a:t>
                      </a:r>
                      <a:r>
                        <a:rPr lang="zh-TW" altLang="en-US" dirty="0" smtClean="0"/>
                        <a:t>折舊費用</a:t>
                      </a:r>
                      <a:r>
                        <a:rPr lang="en-US" altLang="zh-TW" dirty="0" smtClean="0"/>
                        <a:t>(DEP)</a:t>
                      </a:r>
                      <a:endParaRPr lang="zh-TW" altLang="en-US" dirty="0"/>
                    </a:p>
                  </a:txBody>
                  <a:tcPr>
                    <a:lnB w="38100" cap="flat" cmpd="sng" algn="ctr">
                      <a:solidFill>
                        <a:schemeClr val="tx1"/>
                      </a:solidFill>
                      <a:prstDash val="solid"/>
                      <a:round/>
                      <a:headEnd type="none" w="med" len="med"/>
                      <a:tailEnd type="none" w="med" len="med"/>
                    </a:lnB>
                  </a:tcPr>
                </a:tc>
              </a:tr>
              <a:tr h="370840">
                <a:tc>
                  <a:txBody>
                    <a:bodyPr/>
                    <a:lstStyle/>
                    <a:p>
                      <a:r>
                        <a:rPr lang="zh-TW" altLang="en-US" dirty="0" smtClean="0"/>
                        <a:t>稅前息前盈餘</a:t>
                      </a:r>
                      <a:r>
                        <a:rPr lang="en-US" altLang="zh-TW" dirty="0" smtClean="0"/>
                        <a:t>(EBIT)</a:t>
                      </a:r>
                      <a:endParaRPr lang="zh-TW" altLang="en-US" dirty="0"/>
                    </a:p>
                  </a:txBody>
                  <a:tcPr>
                    <a:lnT w="38100" cap="flat" cmpd="sng" algn="ctr">
                      <a:solidFill>
                        <a:schemeClr val="tx1"/>
                      </a:solidFill>
                      <a:prstDash val="solid"/>
                      <a:round/>
                      <a:headEnd type="none" w="med" len="med"/>
                      <a:tailEnd type="none" w="med" len="med"/>
                    </a:lnT>
                  </a:tcPr>
                </a:tc>
              </a:tr>
            </a:tbl>
          </a:graphicData>
        </a:graphic>
      </p:graphicFrame>
    </p:spTree>
    <p:extLst>
      <p:ext uri="{BB962C8B-B14F-4D97-AF65-F5344CB8AC3E}">
        <p14:creationId xmlns:p14="http://schemas.microsoft.com/office/powerpoint/2010/main" val="37725204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1"/>
          <p:cNvSpPr>
            <a:spLocks noGrp="1"/>
          </p:cNvSpPr>
          <p:nvPr>
            <p:ph type="title"/>
          </p:nvPr>
        </p:nvSpPr>
        <p:spPr/>
        <p:txBody>
          <a:bodyPr>
            <a:normAutofit/>
          </a:bodyPr>
          <a:lstStyle/>
          <a:p>
            <a:r>
              <a:rPr lang="zh-TW" altLang="en-US" dirty="0" smtClean="0"/>
              <a:t>常用財務報表</a:t>
            </a:r>
            <a:r>
              <a:rPr lang="en-US" altLang="zh-TW" dirty="0" smtClean="0"/>
              <a:t>-</a:t>
            </a:r>
            <a:r>
              <a:rPr lang="zh-TW" altLang="en-US" dirty="0" smtClean="0"/>
              <a:t>現金流量表</a:t>
            </a:r>
            <a:endParaRPr lang="zh-TW" altLang="en-US" dirty="0"/>
          </a:p>
        </p:txBody>
      </p:sp>
      <p:sp>
        <p:nvSpPr>
          <p:cNvPr id="4" name="投影片編號版面配置區 3"/>
          <p:cNvSpPr>
            <a:spLocks noGrp="1"/>
          </p:cNvSpPr>
          <p:nvPr>
            <p:ph type="sldNum" sz="quarter" idx="12"/>
          </p:nvPr>
        </p:nvSpPr>
        <p:spPr/>
        <p:txBody>
          <a:bodyPr/>
          <a:lstStyle/>
          <a:p>
            <a:fld id="{5CBEDE15-3B9A-4371-982E-CCF9CCBDEC22}" type="slidenum">
              <a:rPr lang="zh-TW" altLang="en-US" smtClean="0"/>
              <a:pPr/>
              <a:t>17</a:t>
            </a:fld>
            <a:endParaRPr lang="zh-TW" altLang="en-US"/>
          </a:p>
        </p:txBody>
      </p:sp>
      <p:sp>
        <p:nvSpPr>
          <p:cNvPr id="3" name="內容版面配置區 2"/>
          <p:cNvSpPr>
            <a:spLocks noGrp="1"/>
          </p:cNvSpPr>
          <p:nvPr>
            <p:ph sz="quarter" idx="1"/>
          </p:nvPr>
        </p:nvSpPr>
        <p:spPr>
          <a:xfrm>
            <a:off x="457200" y="1571612"/>
            <a:ext cx="8229600" cy="857256"/>
          </a:xfrm>
        </p:spPr>
        <p:txBody>
          <a:bodyPr>
            <a:normAutofit/>
          </a:bodyPr>
          <a:lstStyle/>
          <a:p>
            <a:pPr marL="274320" lvl="1" indent="-274320">
              <a:buClr>
                <a:schemeClr val="accent3"/>
              </a:buClr>
              <a:buSzPct val="95000"/>
            </a:pPr>
            <a:r>
              <a:rPr lang="zh-TW" altLang="en-US" dirty="0" smtClean="0"/>
              <a:t>將一定期間內企業所有現金收入與支出，按其發生之原因劃分為營業活動、理財活動及投資活動三種</a:t>
            </a:r>
            <a:endParaRPr lang="zh-TW" altLang="en-US" dirty="0"/>
          </a:p>
        </p:txBody>
      </p:sp>
      <p:graphicFrame>
        <p:nvGraphicFramePr>
          <p:cNvPr id="6" name="表格 5"/>
          <p:cNvGraphicFramePr>
            <a:graphicFrameLocks noGrp="1"/>
          </p:cNvGraphicFramePr>
          <p:nvPr/>
        </p:nvGraphicFramePr>
        <p:xfrm>
          <a:off x="2714612" y="3357562"/>
          <a:ext cx="4143404" cy="1854200"/>
        </p:xfrm>
        <a:graphic>
          <a:graphicData uri="http://schemas.openxmlformats.org/drawingml/2006/table">
            <a:tbl>
              <a:tblPr firstRow="1" bandRow="1">
                <a:tableStyleId>{5C22544A-7EE6-4342-B048-85BDC9FD1C3A}</a:tableStyleId>
              </a:tblPr>
              <a:tblGrid>
                <a:gridCol w="4143404"/>
              </a:tblGrid>
              <a:tr h="370840">
                <a:tc>
                  <a:txBody>
                    <a:bodyPr/>
                    <a:lstStyle/>
                    <a:p>
                      <a:r>
                        <a:rPr lang="zh-TW" altLang="en-US" dirty="0" smtClean="0"/>
                        <a:t>現金流量表</a:t>
                      </a:r>
                      <a:endParaRPr lang="zh-TW" altLang="en-US" dirty="0"/>
                    </a:p>
                  </a:txBody>
                  <a:tcPr>
                    <a:lnB w="38100" cap="flat" cmpd="sng" algn="ctr">
                      <a:solidFill>
                        <a:schemeClr val="tx1"/>
                      </a:solidFill>
                      <a:prstDash val="solid"/>
                      <a:round/>
                      <a:headEnd type="none" w="med" len="med"/>
                      <a:tailEnd type="none" w="med" len="med"/>
                    </a:lnB>
                  </a:tcPr>
                </a:tc>
              </a:tr>
              <a:tr h="370840">
                <a:tc>
                  <a:txBody>
                    <a:bodyPr/>
                    <a:lstStyle/>
                    <a:p>
                      <a:r>
                        <a:rPr lang="zh-TW" altLang="en-US" dirty="0" smtClean="0"/>
                        <a:t>從營業活動來的現金流量</a:t>
                      </a:r>
                      <a:r>
                        <a:rPr lang="en-US" altLang="zh-TW" dirty="0" smtClean="0"/>
                        <a:t>(CFO)</a:t>
                      </a:r>
                    </a:p>
                  </a:txBody>
                  <a:tcPr>
                    <a:lnT w="38100" cap="flat" cmpd="sng" algn="ctr">
                      <a:solidFill>
                        <a:schemeClr val="tx1"/>
                      </a:solidFill>
                      <a:prstDash val="solid"/>
                      <a:round/>
                      <a:headEnd type="none" w="med" len="med"/>
                      <a:tailEnd type="none" w="med" len="med"/>
                    </a:lnT>
                  </a:tcPr>
                </a:tc>
              </a:tr>
              <a:tr h="370840">
                <a:tc>
                  <a:txBody>
                    <a:bodyPr/>
                    <a:lstStyle/>
                    <a:p>
                      <a:r>
                        <a:rPr lang="zh-TW" altLang="en-US" dirty="0" smtClean="0"/>
                        <a:t>加</a:t>
                      </a:r>
                      <a:r>
                        <a:rPr lang="en-US" altLang="zh-TW" dirty="0" smtClean="0"/>
                        <a:t>/</a:t>
                      </a:r>
                      <a:r>
                        <a:rPr lang="zh-TW" altLang="en-US" dirty="0" smtClean="0"/>
                        <a:t>減</a:t>
                      </a:r>
                      <a:r>
                        <a:rPr lang="en-US" altLang="zh-TW" dirty="0" smtClean="0"/>
                        <a:t>:</a:t>
                      </a:r>
                      <a:r>
                        <a:rPr lang="zh-TW" altLang="en-US" dirty="0" smtClean="0"/>
                        <a:t>從投資活動來的現金流量</a:t>
                      </a:r>
                      <a:r>
                        <a:rPr lang="en-US" altLang="zh-TW" dirty="0" smtClean="0"/>
                        <a:t>(CFI)</a:t>
                      </a:r>
                      <a:endParaRPr lang="zh-TW" altLang="en-US" dirty="0"/>
                    </a:p>
                  </a:txBody>
                  <a:tcPr/>
                </a:tc>
              </a:tr>
              <a:tr h="370840">
                <a:tc>
                  <a:txBody>
                    <a:bodyPr/>
                    <a:lstStyle/>
                    <a:p>
                      <a:r>
                        <a:rPr lang="zh-TW" altLang="en-US" dirty="0" smtClean="0"/>
                        <a:t>加</a:t>
                      </a:r>
                      <a:r>
                        <a:rPr lang="en-US" altLang="zh-TW" dirty="0" smtClean="0"/>
                        <a:t>/</a:t>
                      </a:r>
                      <a:r>
                        <a:rPr lang="zh-TW" altLang="en-US" dirty="0" smtClean="0"/>
                        <a:t>減</a:t>
                      </a:r>
                      <a:r>
                        <a:rPr lang="en-US" altLang="zh-TW" dirty="0" smtClean="0"/>
                        <a:t>:</a:t>
                      </a:r>
                      <a:r>
                        <a:rPr lang="zh-TW" altLang="en-US" dirty="0" smtClean="0"/>
                        <a:t>從理財活動來的現金流量</a:t>
                      </a:r>
                      <a:r>
                        <a:rPr lang="en-US" altLang="zh-TW" dirty="0" smtClean="0"/>
                        <a:t>(CFF)</a:t>
                      </a:r>
                      <a:endParaRPr lang="zh-TW" altLang="en-US" dirty="0"/>
                    </a:p>
                  </a:txBody>
                  <a:tcPr>
                    <a:lnB w="38100" cap="flat" cmpd="sng" algn="ctr">
                      <a:solidFill>
                        <a:schemeClr val="tx1"/>
                      </a:solidFill>
                      <a:prstDash val="solid"/>
                      <a:round/>
                      <a:headEnd type="none" w="med" len="med"/>
                      <a:tailEnd type="none" w="med" len="med"/>
                    </a:lnB>
                  </a:tcPr>
                </a:tc>
              </a:tr>
              <a:tr h="370840">
                <a:tc>
                  <a:txBody>
                    <a:bodyPr/>
                    <a:lstStyle/>
                    <a:p>
                      <a:r>
                        <a:rPr lang="zh-TW" altLang="en-US" dirty="0" smtClean="0"/>
                        <a:t>現金餘額的改變</a:t>
                      </a:r>
                      <a:endParaRPr lang="zh-TW" altLang="en-US" dirty="0"/>
                    </a:p>
                  </a:txBody>
                  <a:tcPr>
                    <a:lnT w="38100" cap="flat" cmpd="sng" algn="ctr">
                      <a:solidFill>
                        <a:schemeClr val="tx1"/>
                      </a:solidFill>
                      <a:prstDash val="solid"/>
                      <a:round/>
                      <a:headEnd type="none" w="med" len="med"/>
                      <a:tailEnd type="none" w="med" len="med"/>
                    </a:lnT>
                  </a:tcPr>
                </a:tc>
              </a:tr>
            </a:tbl>
          </a:graphicData>
        </a:graphic>
      </p:graphicFrame>
    </p:spTree>
    <p:extLst>
      <p:ext uri="{BB962C8B-B14F-4D97-AF65-F5344CB8AC3E}">
        <p14:creationId xmlns:p14="http://schemas.microsoft.com/office/powerpoint/2010/main" val="397287922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現金流量折現評價模式</a:t>
            </a:r>
          </a:p>
        </p:txBody>
      </p:sp>
      <p:sp>
        <p:nvSpPr>
          <p:cNvPr id="3" name="內容版面配置區 2"/>
          <p:cNvSpPr>
            <a:spLocks noGrp="1"/>
          </p:cNvSpPr>
          <p:nvPr>
            <p:ph sz="quarter" idx="1"/>
          </p:nvPr>
        </p:nvSpPr>
        <p:spPr/>
        <p:txBody>
          <a:bodyPr/>
          <a:lstStyle/>
          <a:p>
            <a:r>
              <a:rPr lang="zh-TW" altLang="en-US" dirty="0"/>
              <a:t>定義一個企業的價值為</a:t>
            </a:r>
            <a:r>
              <a:rPr lang="zh-TW" altLang="en-US" dirty="0">
                <a:solidFill>
                  <a:srgbClr val="FF0000"/>
                </a:solidFill>
              </a:rPr>
              <a:t>該企業於未來存續期間所能創造的自由現金流量現值的總和。</a:t>
            </a:r>
            <a:endParaRPr lang="en-US" altLang="zh-TW" dirty="0">
              <a:solidFill>
                <a:srgbClr val="FF0000"/>
              </a:solidFill>
            </a:endParaRPr>
          </a:p>
          <a:p>
            <a:r>
              <a:rPr lang="zh-TW" altLang="en-US" sz="2800" dirty="0"/>
              <a:t>將各期所創造之自由現金流量折現，以</a:t>
            </a:r>
            <a:r>
              <a:rPr lang="en-US" altLang="zh-TW" sz="2800" dirty="0" smtClean="0"/>
              <a:t>WACC(</a:t>
            </a:r>
            <a:r>
              <a:rPr lang="zh-TW" altLang="en-US" sz="2800" dirty="0" smtClean="0"/>
              <a:t>加權平均資金成本</a:t>
            </a:r>
            <a:r>
              <a:rPr lang="en-US" altLang="zh-TW" sz="2800" dirty="0" smtClean="0"/>
              <a:t>)</a:t>
            </a:r>
            <a:r>
              <a:rPr lang="zh-TW" altLang="en-US" sz="2800" dirty="0" smtClean="0"/>
              <a:t>作為</a:t>
            </a:r>
            <a:r>
              <a:rPr lang="zh-TW" altLang="en-US" sz="2800" dirty="0"/>
              <a:t>折現率。</a:t>
            </a:r>
            <a:endParaRPr lang="en-US" altLang="zh-TW" sz="2800" dirty="0"/>
          </a:p>
          <a:p>
            <a:pPr marL="0" indent="0">
              <a:buNone/>
            </a:pPr>
            <a:endParaRPr lang="zh-TW" altLang="en-US" dirty="0"/>
          </a:p>
        </p:txBody>
      </p:sp>
    </p:spTree>
    <p:extLst>
      <p:ext uri="{BB962C8B-B14F-4D97-AF65-F5344CB8AC3E}">
        <p14:creationId xmlns:p14="http://schemas.microsoft.com/office/powerpoint/2010/main" val="30902639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fld id="{5CBEDE15-3B9A-4371-982E-CCF9CCBDEC22}" type="slidenum">
              <a:rPr lang="zh-TW" altLang="en-US" smtClean="0"/>
              <a:pPr/>
              <a:t>19</a:t>
            </a:fld>
            <a:endParaRPr lang="zh-TW" altLang="en-US"/>
          </a:p>
        </p:txBody>
      </p:sp>
      <p:graphicFrame>
        <p:nvGraphicFramePr>
          <p:cNvPr id="5" name="Group 167"/>
          <p:cNvGraphicFramePr>
            <a:graphicFrameLocks noGrp="1"/>
          </p:cNvGraphicFramePr>
          <p:nvPr/>
        </p:nvGraphicFramePr>
        <p:xfrm>
          <a:off x="3571868" y="1071546"/>
          <a:ext cx="4608512" cy="1041400"/>
        </p:xfrm>
        <a:graphic>
          <a:graphicData uri="http://schemas.openxmlformats.org/drawingml/2006/table">
            <a:tbl>
              <a:tblPr/>
              <a:tblGrid>
                <a:gridCol w="2232025"/>
                <a:gridCol w="1223962"/>
                <a:gridCol w="1152525"/>
              </a:tblGrid>
              <a:tr h="5143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zh-TW" sz="2000" b="0" i="0" u="none" strike="noStrike" cap="none" normalizeH="0" baseline="0" dirty="0" smtClean="0">
                          <a:ln>
                            <a:noFill/>
                          </a:ln>
                          <a:solidFill>
                            <a:schemeClr val="tx1"/>
                          </a:solidFill>
                          <a:effectLst/>
                          <a:latin typeface="Arial" charset="0"/>
                          <a:ea typeface="新細明體" charset="-120"/>
                          <a:cs typeface="Arial" charset="0"/>
                        </a:rPr>
                        <a:t>period</a:t>
                      </a: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zh-TW" sz="2000" b="0" i="0" u="none" strike="noStrike" cap="none" normalizeH="0" baseline="0" smtClean="0">
                          <a:ln>
                            <a:noFill/>
                          </a:ln>
                          <a:solidFill>
                            <a:schemeClr val="tx1"/>
                          </a:solidFill>
                          <a:effectLst/>
                          <a:latin typeface="Arial" charset="0"/>
                          <a:ea typeface="新細明體" charset="-120"/>
                          <a:cs typeface="Arial" charset="0"/>
                        </a:rPr>
                        <a:t>1</a:t>
                      </a: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zh-TW" sz="2000" b="0" i="0" u="none" strike="noStrike" cap="none" normalizeH="0" baseline="0" dirty="0" smtClean="0">
                          <a:ln>
                            <a:noFill/>
                          </a:ln>
                          <a:solidFill>
                            <a:schemeClr val="tx1"/>
                          </a:solidFill>
                          <a:effectLst/>
                          <a:latin typeface="Arial" charset="0"/>
                          <a:ea typeface="新細明體" charset="-120"/>
                          <a:cs typeface="Arial" charset="0"/>
                        </a:rPr>
                        <a:t>2</a:t>
                      </a: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r>
              <a:tr h="5270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zh-TW" sz="2000" b="0" i="0" u="none" strike="noStrike" cap="none" normalizeH="0" baseline="0" dirty="0" smtClean="0">
                          <a:ln>
                            <a:noFill/>
                          </a:ln>
                          <a:solidFill>
                            <a:schemeClr val="tx1"/>
                          </a:solidFill>
                          <a:effectLst/>
                          <a:latin typeface="Arial" charset="0"/>
                          <a:ea typeface="新細明體" charset="-120"/>
                          <a:cs typeface="Arial" charset="0"/>
                        </a:rPr>
                        <a:t>NOPAT(</a:t>
                      </a:r>
                      <a:r>
                        <a:rPr kumimoji="1" lang="zh-TW" altLang="en-US" sz="1400" b="0" i="0" u="none" strike="noStrike" cap="none" normalizeH="0" baseline="0" dirty="0" smtClean="0">
                          <a:ln>
                            <a:noFill/>
                          </a:ln>
                          <a:solidFill>
                            <a:schemeClr val="tx1"/>
                          </a:solidFill>
                          <a:effectLst/>
                          <a:latin typeface="Arial" charset="0"/>
                          <a:ea typeface="新細明體" charset="-120"/>
                          <a:cs typeface="Arial" charset="0"/>
                        </a:rPr>
                        <a:t>稅後息前盈餘</a:t>
                      </a:r>
                      <a:r>
                        <a:rPr kumimoji="1" lang="en-US" altLang="zh-TW" sz="2000" b="0" i="0" u="none" strike="noStrike" cap="none" normalizeH="0" baseline="0" dirty="0" smtClean="0">
                          <a:ln>
                            <a:noFill/>
                          </a:ln>
                          <a:solidFill>
                            <a:schemeClr val="tx1"/>
                          </a:solidFill>
                          <a:effectLst/>
                          <a:latin typeface="Arial" charset="0"/>
                          <a:ea typeface="新細明體" charset="-120"/>
                          <a:cs typeface="Arial" charset="0"/>
                        </a:rPr>
                        <a:t>)</a:t>
                      </a: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1" lang="en-US" altLang="zh-TW" sz="2000" b="0" i="0" u="none" strike="noStrike" cap="none" normalizeH="0" baseline="0" dirty="0" smtClean="0">
                          <a:ln>
                            <a:noFill/>
                          </a:ln>
                          <a:solidFill>
                            <a:schemeClr val="tx1"/>
                          </a:solidFill>
                          <a:effectLst/>
                          <a:latin typeface="Arial" charset="0"/>
                          <a:ea typeface="新細明體" charset="-120"/>
                          <a:cs typeface="Arial" charset="0"/>
                        </a:rPr>
                        <a:t>100</a:t>
                      </a: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1" lang="en-US" altLang="zh-TW" sz="2000" b="0" i="0" u="none" strike="noStrike" cap="none" normalizeH="0" baseline="0" dirty="0" smtClean="0">
                          <a:ln>
                            <a:noFill/>
                          </a:ln>
                          <a:solidFill>
                            <a:schemeClr val="tx1"/>
                          </a:solidFill>
                          <a:effectLst/>
                          <a:latin typeface="Arial" charset="0"/>
                          <a:ea typeface="新細明體" charset="-120"/>
                          <a:cs typeface="Arial" charset="0"/>
                        </a:rPr>
                        <a:t>105</a:t>
                      </a: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r>
            </a:tbl>
          </a:graphicData>
        </a:graphic>
      </p:graphicFrame>
      <p:sp>
        <p:nvSpPr>
          <p:cNvPr id="6" name="Rectangle 159"/>
          <p:cNvSpPr>
            <a:spLocks noChangeArrowheads="1"/>
          </p:cNvSpPr>
          <p:nvPr/>
        </p:nvSpPr>
        <p:spPr bwMode="auto">
          <a:xfrm>
            <a:off x="642910" y="4143380"/>
            <a:ext cx="7559675" cy="523220"/>
          </a:xfrm>
          <a:prstGeom prst="rect">
            <a:avLst/>
          </a:prstGeom>
          <a:noFill/>
          <a:ln w="12700" cap="sq">
            <a:noFill/>
            <a:miter lim="800000"/>
            <a:headEnd type="none" w="sm" len="sm"/>
            <a:tailEnd type="none" w="sm" len="sm"/>
          </a:ln>
        </p:spPr>
        <p:txBody>
          <a:bodyPr anchor="ctr">
            <a:spAutoFit/>
          </a:bodyPr>
          <a:lstStyle/>
          <a:p>
            <a:pPr indent="381000"/>
            <a:r>
              <a:rPr kumimoji="1" lang="en-US" altLang="zh-TW" sz="2800" dirty="0" smtClean="0">
                <a:latin typeface="Arial" charset="0"/>
                <a:cs typeface="Arial" charset="0"/>
              </a:rPr>
              <a:t>Period1: </a:t>
            </a:r>
            <a:r>
              <a:rPr kumimoji="1" lang="zh-TW" altLang="en-US" sz="2800" dirty="0" smtClean="0">
                <a:latin typeface="Arial" charset="0"/>
                <a:cs typeface="Arial" charset="0"/>
              </a:rPr>
              <a:t>成長率</a:t>
            </a:r>
            <a:r>
              <a:rPr kumimoji="1" lang="en-US" altLang="zh-TW" sz="2800" dirty="0" smtClean="0">
                <a:latin typeface="Arial" charset="0"/>
                <a:cs typeface="Arial" charset="0"/>
              </a:rPr>
              <a:t>g </a:t>
            </a:r>
            <a:r>
              <a:rPr kumimoji="1" lang="en-US" altLang="zh-TW" sz="2800" dirty="0">
                <a:latin typeface="Arial" charset="0"/>
                <a:cs typeface="Arial" charset="0"/>
              </a:rPr>
              <a:t>= (105-100)/100 = 5</a:t>
            </a:r>
            <a:r>
              <a:rPr kumimoji="1" lang="en-US" altLang="zh-TW" sz="2800" dirty="0" smtClean="0">
                <a:latin typeface="Arial" charset="0"/>
                <a:cs typeface="Arial" charset="0"/>
              </a:rPr>
              <a:t>%</a:t>
            </a:r>
            <a:endParaRPr kumimoji="1" lang="en-US" altLang="zh-TW" sz="2800" dirty="0"/>
          </a:p>
        </p:txBody>
      </p:sp>
      <p:grpSp>
        <p:nvGrpSpPr>
          <p:cNvPr id="17" name="群組 16"/>
          <p:cNvGrpSpPr/>
          <p:nvPr/>
        </p:nvGrpSpPr>
        <p:grpSpPr>
          <a:xfrm>
            <a:off x="642910" y="1142983"/>
            <a:ext cx="1000133" cy="857257"/>
            <a:chOff x="642910" y="1142983"/>
            <a:chExt cx="1000133" cy="857257"/>
          </a:xfrm>
        </p:grpSpPr>
        <p:sp>
          <p:nvSpPr>
            <p:cNvPr id="11" name="套索 10"/>
            <p:cNvSpPr/>
            <p:nvPr/>
          </p:nvSpPr>
          <p:spPr>
            <a:xfrm>
              <a:off x="642910" y="1142984"/>
              <a:ext cx="1000132" cy="857256"/>
            </a:xfrm>
            <a:prstGeom prst="chor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 name="套索 11"/>
            <p:cNvSpPr/>
            <p:nvPr/>
          </p:nvSpPr>
          <p:spPr>
            <a:xfrm rot="10800000">
              <a:off x="642911" y="1142983"/>
              <a:ext cx="1000132" cy="857256"/>
            </a:xfrm>
            <a:prstGeom prst="chor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13" name="文字方塊 12"/>
          <p:cNvSpPr txBox="1"/>
          <p:nvPr/>
        </p:nvSpPr>
        <p:spPr>
          <a:xfrm>
            <a:off x="1428728" y="916528"/>
            <a:ext cx="1571636" cy="369332"/>
          </a:xfrm>
          <a:prstGeom prst="rect">
            <a:avLst/>
          </a:prstGeom>
          <a:noFill/>
        </p:spPr>
        <p:txBody>
          <a:bodyPr wrap="square" rtlCol="0">
            <a:spAutoFit/>
          </a:bodyPr>
          <a:lstStyle/>
          <a:p>
            <a:r>
              <a:rPr lang="en-US" altLang="zh-TW" dirty="0" smtClean="0"/>
              <a:t>NOPAT=100</a:t>
            </a:r>
            <a:endParaRPr lang="zh-TW" altLang="en-US" dirty="0"/>
          </a:p>
        </p:txBody>
      </p:sp>
      <p:cxnSp>
        <p:nvCxnSpPr>
          <p:cNvPr id="15" name="直線單箭頭接點 14"/>
          <p:cNvCxnSpPr/>
          <p:nvPr/>
        </p:nvCxnSpPr>
        <p:spPr>
          <a:xfrm rot="5400000">
            <a:off x="464315" y="2035959"/>
            <a:ext cx="785818" cy="1588"/>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6" name="文字方塊 15"/>
          <p:cNvSpPr txBox="1"/>
          <p:nvPr/>
        </p:nvSpPr>
        <p:spPr>
          <a:xfrm>
            <a:off x="642910" y="2428868"/>
            <a:ext cx="2428892" cy="923330"/>
          </a:xfrm>
          <a:prstGeom prst="rect">
            <a:avLst/>
          </a:prstGeom>
          <a:noFill/>
        </p:spPr>
        <p:txBody>
          <a:bodyPr wrap="square" rtlCol="0">
            <a:spAutoFit/>
          </a:bodyPr>
          <a:lstStyle/>
          <a:p>
            <a:r>
              <a:rPr lang="en-US" altLang="zh-TW" dirty="0" smtClean="0"/>
              <a:t>ROIC=20%</a:t>
            </a:r>
          </a:p>
          <a:p>
            <a:r>
              <a:rPr lang="zh-TW" altLang="en-US" dirty="0" smtClean="0"/>
              <a:t>再投資率</a:t>
            </a:r>
            <a:r>
              <a:rPr lang="en-US" altLang="zh-TW" dirty="0" smtClean="0"/>
              <a:t>RI=25%</a:t>
            </a:r>
          </a:p>
          <a:p>
            <a:r>
              <a:rPr lang="en-US" altLang="zh-TW" dirty="0" err="1" smtClean="0"/>
              <a:t>g</a:t>
            </a:r>
            <a:r>
              <a:rPr lang="en-US" altLang="zh-TW" baseline="-25000" dirty="0" err="1" smtClean="0"/>
              <a:t>nopat</a:t>
            </a:r>
            <a:r>
              <a:rPr lang="en-US" altLang="zh-TW" dirty="0" smtClean="0"/>
              <a:t>=20%*25%</a:t>
            </a:r>
            <a:endParaRPr lang="zh-TW" altLang="en-US" dirty="0"/>
          </a:p>
        </p:txBody>
      </p:sp>
      <p:sp>
        <p:nvSpPr>
          <p:cNvPr id="14" name="文字方塊 13"/>
          <p:cNvSpPr txBox="1"/>
          <p:nvPr/>
        </p:nvSpPr>
        <p:spPr>
          <a:xfrm>
            <a:off x="2857488" y="2857496"/>
            <a:ext cx="1428760" cy="369332"/>
          </a:xfrm>
          <a:prstGeom prst="rect">
            <a:avLst/>
          </a:prstGeom>
          <a:noFill/>
        </p:spPr>
        <p:txBody>
          <a:bodyPr wrap="square" rtlCol="0">
            <a:spAutoFit/>
          </a:bodyPr>
          <a:lstStyle/>
          <a:p>
            <a:r>
              <a:rPr lang="en-US" altLang="zh-TW" dirty="0" smtClean="0"/>
              <a:t>g=ROIC*RI</a:t>
            </a:r>
            <a:endParaRPr lang="zh-TW" altLang="en-US" dirty="0"/>
          </a:p>
        </p:txBody>
      </p:sp>
    </p:spTree>
    <p:extLst>
      <p:ext uri="{BB962C8B-B14F-4D97-AF65-F5344CB8AC3E}">
        <p14:creationId xmlns:p14="http://schemas.microsoft.com/office/powerpoint/2010/main" val="157120437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normAutofit/>
          </a:bodyPr>
          <a:lstStyle/>
          <a:p>
            <a:r>
              <a:rPr lang="zh-TW" altLang="en-US" dirty="0" smtClean="0"/>
              <a:t>財務分析究竟在分析什麼</a:t>
            </a:r>
            <a:r>
              <a:rPr lang="en-US" altLang="zh-TW" dirty="0" smtClean="0"/>
              <a:t>? </a:t>
            </a:r>
            <a:endParaRPr lang="zh-TW" altLang="en-US" sz="2200" dirty="0"/>
          </a:p>
        </p:txBody>
      </p:sp>
      <p:sp>
        <p:nvSpPr>
          <p:cNvPr id="3" name="投影片編號版面配置區 2"/>
          <p:cNvSpPr>
            <a:spLocks noGrp="1"/>
          </p:cNvSpPr>
          <p:nvPr>
            <p:ph type="sldNum" sz="quarter" idx="12"/>
          </p:nvPr>
        </p:nvSpPr>
        <p:spPr/>
        <p:txBody>
          <a:bodyPr>
            <a:normAutofit/>
          </a:bodyPr>
          <a:lstStyle/>
          <a:p>
            <a:fld id="{5CBEDE15-3B9A-4371-982E-CCF9CCBDEC22}" type="slidenum">
              <a:rPr lang="zh-TW" altLang="en-US" smtClean="0"/>
              <a:pPr/>
              <a:t>2</a:t>
            </a:fld>
            <a:endParaRPr lang="zh-TW" altLang="en-US"/>
          </a:p>
        </p:txBody>
      </p:sp>
      <p:sp>
        <p:nvSpPr>
          <p:cNvPr id="2" name="內容版面配置區 1"/>
          <p:cNvSpPr>
            <a:spLocks noGrp="1"/>
          </p:cNvSpPr>
          <p:nvPr>
            <p:ph sz="quarter" idx="1"/>
          </p:nvPr>
        </p:nvSpPr>
        <p:spPr>
          <a:ln>
            <a:noFill/>
          </a:ln>
        </p:spPr>
        <p:txBody>
          <a:bodyPr/>
          <a:lstStyle/>
          <a:p>
            <a:r>
              <a:rPr lang="zh-TW" altLang="en-US" dirty="0" smtClean="0"/>
              <a:t>企業財務報表之目的</a:t>
            </a:r>
            <a:endParaRPr lang="en-US" altLang="zh-TW" dirty="0" smtClean="0"/>
          </a:p>
          <a:p>
            <a:pPr lvl="1"/>
            <a:r>
              <a:rPr lang="zh-TW" altLang="en-US" dirty="0" smtClean="0"/>
              <a:t>遵守一般會計公認原則</a:t>
            </a:r>
            <a:r>
              <a:rPr lang="en-US" altLang="zh-TW" dirty="0" smtClean="0"/>
              <a:t>(</a:t>
            </a:r>
            <a:r>
              <a:rPr lang="en-US" dirty="0" smtClean="0"/>
              <a:t>Generally Accepted Accounting </a:t>
            </a:r>
            <a:r>
              <a:rPr lang="en-US" dirty="0" err="1" smtClean="0"/>
              <a:t>Principles</a:t>
            </a:r>
            <a:r>
              <a:rPr lang="en-US" altLang="zh-TW" dirty="0" err="1" smtClean="0"/>
              <a:t>,GAAP</a:t>
            </a:r>
            <a:r>
              <a:rPr lang="en-US" altLang="zh-TW" dirty="0" smtClean="0"/>
              <a:t>)</a:t>
            </a:r>
            <a:r>
              <a:rPr lang="zh-TW" altLang="en-US" dirty="0" smtClean="0"/>
              <a:t>編制</a:t>
            </a:r>
            <a:endParaRPr lang="en-US" altLang="zh-TW" dirty="0" smtClean="0"/>
          </a:p>
          <a:p>
            <a:pPr lvl="1"/>
            <a:r>
              <a:rPr lang="zh-TW" altLang="en-US" dirty="0" smtClean="0"/>
              <a:t>提供</a:t>
            </a:r>
            <a:r>
              <a:rPr lang="zh-TW" altLang="en-US" b="1" i="1" u="sng" dirty="0" smtClean="0">
                <a:solidFill>
                  <a:srgbClr val="FF0000"/>
                </a:solidFill>
              </a:rPr>
              <a:t>有用的資訊</a:t>
            </a:r>
            <a:r>
              <a:rPr lang="zh-TW" altLang="en-US" dirty="0" smtClean="0"/>
              <a:t>給投資人、債權人及其它相關人士做投資決策、授信決策及其他相關決策</a:t>
            </a:r>
            <a:endParaRPr lang="en-US" altLang="zh-TW" dirty="0" smtClean="0"/>
          </a:p>
          <a:p>
            <a:pPr lvl="1"/>
            <a:r>
              <a:rPr lang="zh-TW" altLang="en-US" b="1" i="1" u="sng" dirty="0" smtClean="0">
                <a:solidFill>
                  <a:srgbClr val="FF0000"/>
                </a:solidFill>
              </a:rPr>
              <a:t>有用資訊</a:t>
            </a:r>
            <a:r>
              <a:rPr lang="en-US" altLang="zh-TW" dirty="0" smtClean="0"/>
              <a:t>:</a:t>
            </a:r>
            <a:r>
              <a:rPr lang="zh-TW" altLang="en-US" dirty="0" smtClean="0"/>
              <a:t>能幫助投資人、債權人及其它相關人士評估一個企業未來經營期間所能創造現金流量的</a:t>
            </a:r>
            <a:r>
              <a:rPr lang="zh-TW" altLang="en-US" dirty="0" smtClean="0">
                <a:solidFill>
                  <a:srgbClr val="FF0000"/>
                </a:solidFill>
              </a:rPr>
              <a:t>金額大小、時間及不確定性。</a:t>
            </a:r>
            <a:endParaRPr lang="en-US" altLang="zh-TW" dirty="0" smtClean="0">
              <a:solidFill>
                <a:srgbClr val="FF0000"/>
              </a:solidFill>
            </a:endParaRPr>
          </a:p>
          <a:p>
            <a:pPr lvl="1"/>
            <a:endParaRPr lang="en-US" altLang="zh-TW" dirty="0" smtClean="0"/>
          </a:p>
          <a:p>
            <a:pPr lvl="1"/>
            <a:endParaRPr lang="zh-TW" altLang="en-US" dirty="0"/>
          </a:p>
        </p:txBody>
      </p:sp>
    </p:spTree>
    <p:extLst>
      <p:ext uri="{BB962C8B-B14F-4D97-AF65-F5344CB8AC3E}">
        <p14:creationId xmlns:p14="http://schemas.microsoft.com/office/powerpoint/2010/main" val="245122203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現金流量折現評價模式</a:t>
            </a:r>
            <a:endParaRPr lang="zh-TW" altLang="en-US" dirty="0"/>
          </a:p>
        </p:txBody>
      </p:sp>
      <p:graphicFrame>
        <p:nvGraphicFramePr>
          <p:cNvPr id="4" name="內容版面配置區 3"/>
          <p:cNvGraphicFramePr>
            <a:graphicFrameLocks noGrp="1" noChangeAspect="1"/>
          </p:cNvGraphicFramePr>
          <p:nvPr>
            <p:ph sz="quarter" idx="1"/>
            <p:extLst>
              <p:ext uri="{D42A27DB-BD31-4B8C-83A1-F6EECF244321}">
                <p14:modId xmlns:p14="http://schemas.microsoft.com/office/powerpoint/2010/main" val="609452188"/>
              </p:ext>
            </p:extLst>
          </p:nvPr>
        </p:nvGraphicFramePr>
        <p:xfrm>
          <a:off x="468313" y="1700213"/>
          <a:ext cx="4248150" cy="2443162"/>
        </p:xfrm>
        <a:graphic>
          <a:graphicData uri="http://schemas.openxmlformats.org/presentationml/2006/ole">
            <mc:AlternateContent xmlns:mc="http://schemas.openxmlformats.org/markup-compatibility/2006">
              <mc:Choice xmlns:v="urn:schemas-microsoft-com:vml" Requires="v">
                <p:oleObj spid="_x0000_s3228" name="方程式" r:id="rId3" imgW="1942920" imgH="1117440" progId="Equation.3">
                  <p:embed/>
                </p:oleObj>
              </mc:Choice>
              <mc:Fallback>
                <p:oleObj name="方程式" r:id="rId3" imgW="1942920" imgH="1117440" progId="Equation.3">
                  <p:embed/>
                  <p:pic>
                    <p:nvPicPr>
                      <p:cNvPr id="0" name="物件 4"/>
                      <p:cNvPicPr>
                        <a:picLocks noChangeAspect="1" noChangeArrowheads="1"/>
                      </p:cNvPicPr>
                      <p:nvPr/>
                    </p:nvPicPr>
                    <p:blipFill>
                      <a:blip r:embed="rId4"/>
                      <a:srcRect/>
                      <a:stretch>
                        <a:fillRect/>
                      </a:stretch>
                    </p:blipFill>
                    <p:spPr bwMode="auto">
                      <a:xfrm>
                        <a:off x="468313" y="1700213"/>
                        <a:ext cx="4248150" cy="2443162"/>
                      </a:xfrm>
                      <a:prstGeom prst="rect">
                        <a:avLst/>
                      </a:prstGeom>
                      <a:noFill/>
                      <a:ln w="19050">
                        <a:solidFill>
                          <a:srgbClr val="0000FF"/>
                        </a:solidFill>
                        <a:miter lim="800000"/>
                        <a:headEnd/>
                        <a:tailEnd/>
                      </a:ln>
                    </p:spPr>
                  </p:pic>
                </p:oleObj>
              </mc:Fallback>
            </mc:AlternateContent>
          </a:graphicData>
        </a:graphic>
      </p:graphicFrame>
      <p:graphicFrame>
        <p:nvGraphicFramePr>
          <p:cNvPr id="5" name="物件 4"/>
          <p:cNvGraphicFramePr>
            <a:graphicFrameLocks noGrp="1" noChangeAspect="1"/>
          </p:cNvGraphicFramePr>
          <p:nvPr>
            <p:extLst>
              <p:ext uri="{D42A27DB-BD31-4B8C-83A1-F6EECF244321}">
                <p14:modId xmlns:p14="http://schemas.microsoft.com/office/powerpoint/2010/main" val="1555204756"/>
              </p:ext>
            </p:extLst>
          </p:nvPr>
        </p:nvGraphicFramePr>
        <p:xfrm>
          <a:off x="5076056" y="1484784"/>
          <a:ext cx="3021013" cy="1970087"/>
        </p:xfrm>
        <a:graphic>
          <a:graphicData uri="http://schemas.openxmlformats.org/presentationml/2006/ole">
            <mc:AlternateContent xmlns:mc="http://schemas.openxmlformats.org/markup-compatibility/2006">
              <mc:Choice xmlns:v="urn:schemas-microsoft-com:vml" Requires="v">
                <p:oleObj spid="_x0000_s3229" name="方程式" r:id="rId5" imgW="1714320" imgH="1117440" progId="Equation.3">
                  <p:embed/>
                </p:oleObj>
              </mc:Choice>
              <mc:Fallback>
                <p:oleObj name="方程式" r:id="rId5" imgW="1714320" imgH="1117440" progId="Equation.3">
                  <p:embed/>
                  <p:pic>
                    <p:nvPicPr>
                      <p:cNvPr id="0" name="內容版面配置區 4"/>
                      <p:cNvPicPr>
                        <a:picLocks noGrp="1" noChangeAspect="1" noChangeArrowheads="1"/>
                      </p:cNvPicPr>
                      <p:nvPr/>
                    </p:nvPicPr>
                    <p:blipFill>
                      <a:blip r:embed="rId6"/>
                      <a:srcRect/>
                      <a:stretch>
                        <a:fillRect/>
                      </a:stretch>
                    </p:blipFill>
                    <p:spPr bwMode="auto">
                      <a:xfrm>
                        <a:off x="5076056" y="1484784"/>
                        <a:ext cx="3021013" cy="1970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9" name="文字方塊 8"/>
          <p:cNvSpPr txBox="1"/>
          <p:nvPr/>
        </p:nvSpPr>
        <p:spPr>
          <a:xfrm>
            <a:off x="5112060" y="2636912"/>
            <a:ext cx="1800200" cy="369332"/>
          </a:xfrm>
          <a:prstGeom prst="rect">
            <a:avLst/>
          </a:prstGeom>
          <a:noFill/>
        </p:spPr>
        <p:txBody>
          <a:bodyPr wrap="square" rtlCol="0">
            <a:spAutoFit/>
          </a:bodyPr>
          <a:lstStyle/>
          <a:p>
            <a:r>
              <a:rPr lang="zh-TW" altLang="en-US" dirty="0" smtClean="0"/>
              <a:t>投入資本報酬率</a:t>
            </a:r>
            <a:endParaRPr lang="zh-TW" altLang="en-US" dirty="0"/>
          </a:p>
        </p:txBody>
      </p:sp>
      <p:sp>
        <p:nvSpPr>
          <p:cNvPr id="10" name="文字方塊 9"/>
          <p:cNvSpPr txBox="1"/>
          <p:nvPr/>
        </p:nvSpPr>
        <p:spPr>
          <a:xfrm>
            <a:off x="7068988" y="2657624"/>
            <a:ext cx="1872208" cy="369332"/>
          </a:xfrm>
          <a:prstGeom prst="rect">
            <a:avLst/>
          </a:prstGeom>
          <a:noFill/>
        </p:spPr>
        <p:txBody>
          <a:bodyPr wrap="square" rtlCol="0">
            <a:spAutoFit/>
          </a:bodyPr>
          <a:lstStyle/>
          <a:p>
            <a:r>
              <a:rPr lang="zh-TW" altLang="en-US" dirty="0" smtClean="0"/>
              <a:t>成長率</a:t>
            </a:r>
            <a:endParaRPr lang="zh-TW" altLang="en-US" dirty="0"/>
          </a:p>
        </p:txBody>
      </p:sp>
      <p:grpSp>
        <p:nvGrpSpPr>
          <p:cNvPr id="19" name="群組 18"/>
          <p:cNvGrpSpPr/>
          <p:nvPr/>
        </p:nvGrpSpPr>
        <p:grpSpPr>
          <a:xfrm>
            <a:off x="5508104" y="1698486"/>
            <a:ext cx="2952328" cy="1123092"/>
            <a:chOff x="5508104" y="1698486"/>
            <a:chExt cx="2952328" cy="1123092"/>
          </a:xfrm>
        </p:grpSpPr>
        <p:sp>
          <p:nvSpPr>
            <p:cNvPr id="7" name="文字方塊 6"/>
            <p:cNvSpPr txBox="1"/>
            <p:nvPr/>
          </p:nvSpPr>
          <p:spPr>
            <a:xfrm>
              <a:off x="5508104" y="1844824"/>
              <a:ext cx="2063874" cy="369332"/>
            </a:xfrm>
            <a:prstGeom prst="rect">
              <a:avLst/>
            </a:prstGeom>
            <a:noFill/>
          </p:spPr>
          <p:txBody>
            <a:bodyPr wrap="square" rtlCol="0">
              <a:spAutoFit/>
            </a:bodyPr>
            <a:lstStyle/>
            <a:p>
              <a:r>
                <a:rPr lang="zh-TW" altLang="en-US" dirty="0" smtClean="0"/>
                <a:t>稅後盈餘</a:t>
              </a:r>
              <a:r>
                <a:rPr lang="en-US" altLang="zh-TW" dirty="0" smtClean="0"/>
                <a:t>(</a:t>
              </a:r>
              <a:r>
                <a:rPr lang="en-US" altLang="zh-TW" dirty="0"/>
                <a:t>NOPAT</a:t>
              </a:r>
              <a:r>
                <a:rPr lang="en-US" altLang="zh-TW" dirty="0" smtClean="0"/>
                <a:t>)</a:t>
              </a:r>
              <a:endParaRPr lang="zh-TW" altLang="en-US" dirty="0"/>
            </a:p>
          </p:txBody>
        </p:sp>
        <p:sp>
          <p:nvSpPr>
            <p:cNvPr id="8" name="文字方塊 7"/>
            <p:cNvSpPr txBox="1"/>
            <p:nvPr/>
          </p:nvSpPr>
          <p:spPr>
            <a:xfrm>
              <a:off x="7596336" y="1844824"/>
              <a:ext cx="864096" cy="369332"/>
            </a:xfrm>
            <a:prstGeom prst="rect">
              <a:avLst/>
            </a:prstGeom>
            <a:noFill/>
          </p:spPr>
          <p:txBody>
            <a:bodyPr wrap="square" rtlCol="0">
              <a:spAutoFit/>
            </a:bodyPr>
            <a:lstStyle/>
            <a:p>
              <a:r>
                <a:rPr lang="zh-TW" altLang="en-US" dirty="0" smtClean="0"/>
                <a:t>投資</a:t>
              </a:r>
              <a:endParaRPr lang="zh-TW" altLang="en-US" dirty="0"/>
            </a:p>
          </p:txBody>
        </p:sp>
        <p:sp>
          <p:nvSpPr>
            <p:cNvPr id="14" name="右大括弧 13"/>
            <p:cNvSpPr/>
            <p:nvPr/>
          </p:nvSpPr>
          <p:spPr>
            <a:xfrm rot="5400000">
              <a:off x="6516216" y="1196752"/>
              <a:ext cx="216024" cy="1296144"/>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a:p>
          </p:txBody>
        </p:sp>
        <p:sp>
          <p:nvSpPr>
            <p:cNvPr id="15" name="右大括弧 14"/>
            <p:cNvSpPr/>
            <p:nvPr/>
          </p:nvSpPr>
          <p:spPr>
            <a:xfrm rot="5400000">
              <a:off x="7721188" y="1573634"/>
              <a:ext cx="254351" cy="50405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a:p>
          </p:txBody>
        </p:sp>
        <p:sp>
          <p:nvSpPr>
            <p:cNvPr id="16" name="右大括弧 15"/>
            <p:cNvSpPr/>
            <p:nvPr/>
          </p:nvSpPr>
          <p:spPr>
            <a:xfrm rot="5400000">
              <a:off x="6173142" y="2321942"/>
              <a:ext cx="216024" cy="671364"/>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a:p>
          </p:txBody>
        </p:sp>
        <p:sp>
          <p:nvSpPr>
            <p:cNvPr id="17" name="右大括弧 16"/>
            <p:cNvSpPr/>
            <p:nvPr/>
          </p:nvSpPr>
          <p:spPr>
            <a:xfrm rot="5400000">
              <a:off x="7285769" y="2535369"/>
              <a:ext cx="236736" cy="335682"/>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a:p>
          </p:txBody>
        </p:sp>
      </p:grpSp>
      <p:cxnSp>
        <p:nvCxnSpPr>
          <p:cNvPr id="21" name="直線單箭頭接點 20"/>
          <p:cNvCxnSpPr/>
          <p:nvPr/>
        </p:nvCxnSpPr>
        <p:spPr>
          <a:xfrm flipV="1">
            <a:off x="4139952" y="1698486"/>
            <a:ext cx="972108" cy="254350"/>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cxnSp>
        <p:nvCxnSpPr>
          <p:cNvPr id="23" name="直線單箭頭接點 22"/>
          <p:cNvCxnSpPr/>
          <p:nvPr/>
        </p:nvCxnSpPr>
        <p:spPr>
          <a:xfrm flipH="1">
            <a:off x="1763688" y="2549612"/>
            <a:ext cx="2160240" cy="2391556"/>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grpSp>
        <p:nvGrpSpPr>
          <p:cNvPr id="33" name="群組 32"/>
          <p:cNvGrpSpPr/>
          <p:nvPr/>
        </p:nvGrpSpPr>
        <p:grpSpPr>
          <a:xfrm>
            <a:off x="1098550" y="4903788"/>
            <a:ext cx="6840538" cy="1013122"/>
            <a:chOff x="1098550" y="4903788"/>
            <a:chExt cx="6840538" cy="1013122"/>
          </a:xfrm>
        </p:grpSpPr>
        <p:graphicFrame>
          <p:nvGraphicFramePr>
            <p:cNvPr id="12" name="物件 11"/>
            <p:cNvGraphicFramePr>
              <a:graphicFrameLocks noChangeAspect="1"/>
            </p:cNvGraphicFramePr>
            <p:nvPr>
              <p:extLst>
                <p:ext uri="{D42A27DB-BD31-4B8C-83A1-F6EECF244321}">
                  <p14:modId xmlns:p14="http://schemas.microsoft.com/office/powerpoint/2010/main" val="2405855044"/>
                </p:ext>
              </p:extLst>
            </p:nvPr>
          </p:nvGraphicFramePr>
          <p:xfrm>
            <a:off x="1098550" y="4903788"/>
            <a:ext cx="6840538" cy="503237"/>
          </p:xfrm>
          <a:graphic>
            <a:graphicData uri="http://schemas.openxmlformats.org/presentationml/2006/ole">
              <mc:AlternateContent xmlns:mc="http://schemas.openxmlformats.org/markup-compatibility/2006">
                <mc:Choice xmlns:v="urn:schemas-microsoft-com:vml" Requires="v">
                  <p:oleObj spid="_x0000_s3230" name="方程式" r:id="rId7" imgW="2920680" imgH="215640" progId="Equation.3">
                    <p:embed/>
                  </p:oleObj>
                </mc:Choice>
                <mc:Fallback>
                  <p:oleObj name="方程式" r:id="rId7" imgW="2920680" imgH="215640" progId="Equation.3">
                    <p:embed/>
                    <p:pic>
                      <p:nvPicPr>
                        <p:cNvPr id="0" name="Object 2"/>
                        <p:cNvPicPr>
                          <a:picLocks noChangeAspect="1" noChangeArrowheads="1"/>
                        </p:cNvPicPr>
                        <p:nvPr/>
                      </p:nvPicPr>
                      <p:blipFill>
                        <a:blip r:embed="rId8"/>
                        <a:srcRect/>
                        <a:stretch>
                          <a:fillRect/>
                        </a:stretch>
                      </p:blipFill>
                      <p:spPr bwMode="auto">
                        <a:xfrm>
                          <a:off x="1098550" y="4903788"/>
                          <a:ext cx="6840538"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5" name="文字方塊 24"/>
            <p:cNvSpPr txBox="1"/>
            <p:nvPr/>
          </p:nvSpPr>
          <p:spPr>
            <a:xfrm>
              <a:off x="3022314" y="5540112"/>
              <a:ext cx="1569660" cy="369332"/>
            </a:xfrm>
            <a:prstGeom prst="rect">
              <a:avLst/>
            </a:prstGeom>
            <a:noFill/>
          </p:spPr>
          <p:txBody>
            <a:bodyPr wrap="none" rtlCol="0">
              <a:spAutoFit/>
            </a:bodyPr>
            <a:lstStyle/>
            <a:p>
              <a:r>
                <a:rPr lang="zh-TW" altLang="en-US" dirty="0" smtClean="0"/>
                <a:t>負債資金資本</a:t>
              </a:r>
              <a:endParaRPr lang="zh-TW" altLang="en-US" dirty="0"/>
            </a:p>
          </p:txBody>
        </p:sp>
        <p:sp>
          <p:nvSpPr>
            <p:cNvPr id="26" name="文字方塊 25"/>
            <p:cNvSpPr txBox="1"/>
            <p:nvPr/>
          </p:nvSpPr>
          <p:spPr>
            <a:xfrm>
              <a:off x="6284158" y="5547578"/>
              <a:ext cx="1569660" cy="369332"/>
            </a:xfrm>
            <a:prstGeom prst="rect">
              <a:avLst/>
            </a:prstGeom>
            <a:noFill/>
          </p:spPr>
          <p:txBody>
            <a:bodyPr wrap="none" rtlCol="0">
              <a:spAutoFit/>
            </a:bodyPr>
            <a:lstStyle/>
            <a:p>
              <a:r>
                <a:rPr lang="zh-TW" altLang="en-US" dirty="0" smtClean="0"/>
                <a:t>股東權益資本</a:t>
              </a:r>
              <a:endParaRPr lang="zh-TW" altLang="en-US" dirty="0"/>
            </a:p>
          </p:txBody>
        </p:sp>
        <p:sp>
          <p:nvSpPr>
            <p:cNvPr id="27" name="文字方塊 26"/>
            <p:cNvSpPr txBox="1"/>
            <p:nvPr/>
          </p:nvSpPr>
          <p:spPr>
            <a:xfrm>
              <a:off x="5365829" y="5540112"/>
              <a:ext cx="646331" cy="369332"/>
            </a:xfrm>
            <a:prstGeom prst="rect">
              <a:avLst/>
            </a:prstGeom>
            <a:noFill/>
          </p:spPr>
          <p:txBody>
            <a:bodyPr wrap="none" rtlCol="0">
              <a:spAutoFit/>
            </a:bodyPr>
            <a:lstStyle/>
            <a:p>
              <a:r>
                <a:rPr lang="zh-TW" altLang="en-US" dirty="0" smtClean="0"/>
                <a:t>稅率</a:t>
              </a:r>
              <a:endParaRPr lang="zh-TW" altLang="en-US" dirty="0"/>
            </a:p>
          </p:txBody>
        </p:sp>
        <p:sp>
          <p:nvSpPr>
            <p:cNvPr id="29" name="右大括弧 28"/>
            <p:cNvSpPr/>
            <p:nvPr/>
          </p:nvSpPr>
          <p:spPr>
            <a:xfrm rot="5400000">
              <a:off x="3638870" y="5064802"/>
              <a:ext cx="216024" cy="73459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a:p>
          </p:txBody>
        </p:sp>
        <p:sp>
          <p:nvSpPr>
            <p:cNvPr id="30" name="右大括弧 29"/>
            <p:cNvSpPr/>
            <p:nvPr/>
          </p:nvSpPr>
          <p:spPr>
            <a:xfrm rot="5400000">
              <a:off x="6936281" y="5255917"/>
              <a:ext cx="216024" cy="367298"/>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a:p>
          </p:txBody>
        </p:sp>
        <p:sp>
          <p:nvSpPr>
            <p:cNvPr id="31" name="右大括弧 30"/>
            <p:cNvSpPr/>
            <p:nvPr/>
          </p:nvSpPr>
          <p:spPr>
            <a:xfrm rot="5400000">
              <a:off x="5605875" y="5344009"/>
              <a:ext cx="208558" cy="183649"/>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a:p>
          </p:txBody>
        </p:sp>
      </p:grpSp>
      <p:sp>
        <p:nvSpPr>
          <p:cNvPr id="36" name="文字方塊 35"/>
          <p:cNvSpPr txBox="1"/>
          <p:nvPr/>
        </p:nvSpPr>
        <p:spPr>
          <a:xfrm>
            <a:off x="4946076" y="3745390"/>
            <a:ext cx="3829136" cy="338554"/>
          </a:xfrm>
          <a:prstGeom prst="rect">
            <a:avLst/>
          </a:prstGeom>
          <a:noFill/>
        </p:spPr>
        <p:txBody>
          <a:bodyPr wrap="square" rtlCol="0">
            <a:spAutoFit/>
          </a:bodyPr>
          <a:lstStyle/>
          <a:p>
            <a:r>
              <a:rPr lang="zh-TW" altLang="en-US" sz="1600" dirty="0" smtClean="0"/>
              <a:t>投入資本報酬率</a:t>
            </a:r>
            <a:r>
              <a:rPr lang="en-US" altLang="zh-TW" sz="1600" dirty="0" smtClean="0"/>
              <a:t>=</a:t>
            </a:r>
            <a:r>
              <a:rPr lang="zh-TW" altLang="en-US" sz="1600" dirty="0"/>
              <a:t>稅後淨營利／投入資本</a:t>
            </a:r>
          </a:p>
        </p:txBody>
      </p:sp>
    </p:spTree>
    <p:extLst>
      <p:ext uri="{BB962C8B-B14F-4D97-AF65-F5344CB8AC3E}">
        <p14:creationId xmlns:p14="http://schemas.microsoft.com/office/powerpoint/2010/main" val="3810593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加權平均資本</a:t>
            </a:r>
            <a:r>
              <a:rPr lang="zh-TW" altLang="en-US" dirty="0" smtClean="0"/>
              <a:t>成本</a:t>
            </a:r>
            <a:r>
              <a:rPr lang="en-US" altLang="zh-TW" dirty="0" smtClean="0"/>
              <a:t>(WACC)</a:t>
            </a:r>
            <a:endParaRPr lang="zh-TW" altLang="en-US" dirty="0"/>
          </a:p>
        </p:txBody>
      </p:sp>
      <p:graphicFrame>
        <p:nvGraphicFramePr>
          <p:cNvPr id="5" name="內容版面配置區 4"/>
          <p:cNvGraphicFramePr>
            <a:graphicFrameLocks noGrp="1"/>
          </p:cNvGraphicFramePr>
          <p:nvPr>
            <p:ph sz="quarter" idx="1"/>
            <p:extLst>
              <p:ext uri="{D42A27DB-BD31-4B8C-83A1-F6EECF244321}">
                <p14:modId xmlns:p14="http://schemas.microsoft.com/office/powerpoint/2010/main" val="10355401"/>
              </p:ext>
            </p:extLst>
          </p:nvPr>
        </p:nvGraphicFramePr>
        <p:xfrm>
          <a:off x="914400" y="1447800"/>
          <a:ext cx="7772400" cy="1483360"/>
        </p:xfrm>
        <a:graphic>
          <a:graphicData uri="http://schemas.openxmlformats.org/drawingml/2006/table">
            <a:tbl>
              <a:tblPr firstRow="1" bandRow="1">
                <a:tableStyleId>{5C22544A-7EE6-4342-B048-85BDC9FD1C3A}</a:tableStyleId>
              </a:tblPr>
              <a:tblGrid>
                <a:gridCol w="1943100"/>
                <a:gridCol w="1943100"/>
                <a:gridCol w="1943100"/>
                <a:gridCol w="1943100"/>
              </a:tblGrid>
              <a:tr h="370840">
                <a:tc>
                  <a:txBody>
                    <a:bodyPr/>
                    <a:lstStyle/>
                    <a:p>
                      <a:r>
                        <a:rPr lang="zh-TW" altLang="en-US" dirty="0" smtClean="0"/>
                        <a:t>資金</a:t>
                      </a:r>
                      <a:endParaRPr lang="zh-TW" altLang="en-US" dirty="0"/>
                    </a:p>
                  </a:txBody>
                  <a:tcPr marL="86360" marR="86360"/>
                </a:tc>
                <a:tc>
                  <a:txBody>
                    <a:bodyPr/>
                    <a:lstStyle/>
                    <a:p>
                      <a:r>
                        <a:rPr lang="zh-TW" altLang="en-US" dirty="0" smtClean="0"/>
                        <a:t>價值</a:t>
                      </a:r>
                      <a:endParaRPr lang="zh-TW" altLang="en-US" dirty="0"/>
                    </a:p>
                  </a:txBody>
                  <a:tcPr marL="86360" marR="86360"/>
                </a:tc>
                <a:tc>
                  <a:txBody>
                    <a:bodyPr/>
                    <a:lstStyle/>
                    <a:p>
                      <a:r>
                        <a:rPr lang="zh-TW" altLang="en-US" dirty="0" smtClean="0"/>
                        <a:t>占總資金百分比</a:t>
                      </a:r>
                      <a:endParaRPr lang="zh-TW" altLang="en-US" dirty="0"/>
                    </a:p>
                  </a:txBody>
                  <a:tcPr marL="86360" marR="86360"/>
                </a:tc>
                <a:tc>
                  <a:txBody>
                    <a:bodyPr/>
                    <a:lstStyle/>
                    <a:p>
                      <a:r>
                        <a:rPr lang="en-US" altLang="zh-TW" dirty="0" smtClean="0"/>
                        <a:t>R</a:t>
                      </a:r>
                      <a:endParaRPr lang="zh-TW" altLang="en-US" dirty="0"/>
                    </a:p>
                  </a:txBody>
                  <a:tcPr marL="86360" marR="86360"/>
                </a:tc>
              </a:tr>
              <a:tr h="370840">
                <a:tc>
                  <a:txBody>
                    <a:bodyPr/>
                    <a:lstStyle/>
                    <a:p>
                      <a:r>
                        <a:rPr lang="zh-TW" altLang="en-US" dirty="0" smtClean="0"/>
                        <a:t>負債</a:t>
                      </a:r>
                      <a:endParaRPr lang="zh-TW" altLang="en-US" dirty="0"/>
                    </a:p>
                  </a:txBody>
                  <a:tcPr marL="86360" marR="86360"/>
                </a:tc>
                <a:tc>
                  <a:txBody>
                    <a:bodyPr/>
                    <a:lstStyle/>
                    <a:p>
                      <a:r>
                        <a:rPr lang="en-US" altLang="zh-TW" dirty="0" smtClean="0"/>
                        <a:t>40</a:t>
                      </a:r>
                      <a:r>
                        <a:rPr lang="zh-TW" altLang="en-US" dirty="0" smtClean="0"/>
                        <a:t>萬</a:t>
                      </a:r>
                      <a:endParaRPr lang="zh-TW" altLang="en-US" dirty="0"/>
                    </a:p>
                  </a:txBody>
                  <a:tcPr marL="86360" marR="86360"/>
                </a:tc>
                <a:tc>
                  <a:txBody>
                    <a:bodyPr/>
                    <a:lstStyle/>
                    <a:p>
                      <a:r>
                        <a:rPr lang="en-US" altLang="zh-TW" smtClean="0">
                          <a:solidFill>
                            <a:schemeClr val="tx1">
                              <a:lumMod val="50000"/>
                              <a:lumOff val="50000"/>
                            </a:schemeClr>
                          </a:solidFill>
                        </a:rPr>
                        <a:t>40%</a:t>
                      </a:r>
                      <a:endParaRPr lang="zh-TW" altLang="en-US" dirty="0">
                        <a:solidFill>
                          <a:schemeClr val="tx1">
                            <a:lumMod val="50000"/>
                            <a:lumOff val="50000"/>
                          </a:schemeClr>
                        </a:solidFill>
                      </a:endParaRPr>
                    </a:p>
                  </a:txBody>
                  <a:tcPr marL="86360" marR="86360"/>
                </a:tc>
                <a:tc>
                  <a:txBody>
                    <a:bodyPr/>
                    <a:lstStyle/>
                    <a:p>
                      <a:r>
                        <a:rPr lang="en-US" altLang="zh-TW" sz="1800" dirty="0" smtClean="0"/>
                        <a:t>Rd = 12%</a:t>
                      </a:r>
                      <a:endParaRPr lang="zh-TW" altLang="en-US" dirty="0"/>
                    </a:p>
                  </a:txBody>
                  <a:tcPr marL="86360" marR="86360"/>
                </a:tc>
              </a:tr>
              <a:tr h="370840">
                <a:tc>
                  <a:txBody>
                    <a:bodyPr/>
                    <a:lstStyle/>
                    <a:p>
                      <a:r>
                        <a:rPr lang="zh-TW" altLang="en-US" dirty="0" smtClean="0"/>
                        <a:t>特別股</a:t>
                      </a:r>
                      <a:endParaRPr lang="zh-TW" altLang="en-US" dirty="0"/>
                    </a:p>
                  </a:txBody>
                  <a:tcPr marL="86360" marR="86360"/>
                </a:tc>
                <a:tc>
                  <a:txBody>
                    <a:bodyPr/>
                    <a:lstStyle/>
                    <a:p>
                      <a:r>
                        <a:rPr lang="en-US" altLang="zh-TW" dirty="0" smtClean="0"/>
                        <a:t>10</a:t>
                      </a:r>
                      <a:r>
                        <a:rPr lang="zh-TW" altLang="en-US" dirty="0" smtClean="0"/>
                        <a:t>萬</a:t>
                      </a:r>
                      <a:endParaRPr lang="zh-TW" altLang="en-US" dirty="0"/>
                    </a:p>
                  </a:txBody>
                  <a:tcPr marL="86360" marR="86360"/>
                </a:tc>
                <a:tc>
                  <a:txBody>
                    <a:bodyPr/>
                    <a:lstStyle/>
                    <a:p>
                      <a:r>
                        <a:rPr lang="en-US" altLang="zh-TW" dirty="0" smtClean="0">
                          <a:solidFill>
                            <a:schemeClr val="tx1">
                              <a:lumMod val="50000"/>
                              <a:lumOff val="50000"/>
                            </a:schemeClr>
                          </a:solidFill>
                        </a:rPr>
                        <a:t>10%</a:t>
                      </a:r>
                      <a:endParaRPr lang="zh-TW" altLang="en-US" dirty="0">
                        <a:solidFill>
                          <a:schemeClr val="tx1">
                            <a:lumMod val="50000"/>
                            <a:lumOff val="50000"/>
                          </a:schemeClr>
                        </a:solidFill>
                      </a:endParaRPr>
                    </a:p>
                  </a:txBody>
                  <a:tcPr marL="86360" marR="86360"/>
                </a:tc>
                <a:tc>
                  <a:txBody>
                    <a:bodyPr/>
                    <a:lstStyle/>
                    <a:p>
                      <a:r>
                        <a:rPr lang="en-US" altLang="zh-TW" sz="1800" dirty="0" err="1" smtClean="0"/>
                        <a:t>Rpf</a:t>
                      </a:r>
                      <a:r>
                        <a:rPr lang="en-US" altLang="zh-TW" sz="1800" dirty="0" smtClean="0"/>
                        <a:t> = 15%</a:t>
                      </a:r>
                      <a:endParaRPr lang="zh-TW" altLang="en-US" dirty="0"/>
                    </a:p>
                  </a:txBody>
                  <a:tcPr marL="86360" marR="86360"/>
                </a:tc>
              </a:tr>
              <a:tr h="370840">
                <a:tc>
                  <a:txBody>
                    <a:bodyPr/>
                    <a:lstStyle/>
                    <a:p>
                      <a:r>
                        <a:rPr lang="zh-TW" altLang="en-US" dirty="0" smtClean="0"/>
                        <a:t>普通股</a:t>
                      </a:r>
                      <a:endParaRPr lang="zh-TW" altLang="en-US" dirty="0"/>
                    </a:p>
                  </a:txBody>
                  <a:tcPr marL="86360" marR="86360"/>
                </a:tc>
                <a:tc>
                  <a:txBody>
                    <a:bodyPr/>
                    <a:lstStyle/>
                    <a:p>
                      <a:r>
                        <a:rPr lang="en-US" altLang="zh-TW" dirty="0" smtClean="0"/>
                        <a:t>50</a:t>
                      </a:r>
                      <a:r>
                        <a:rPr lang="zh-TW" altLang="en-US" dirty="0" smtClean="0"/>
                        <a:t>萬</a:t>
                      </a:r>
                      <a:endParaRPr lang="zh-TW" altLang="en-US" dirty="0"/>
                    </a:p>
                  </a:txBody>
                  <a:tcPr marL="86360" marR="86360"/>
                </a:tc>
                <a:tc>
                  <a:txBody>
                    <a:bodyPr/>
                    <a:lstStyle/>
                    <a:p>
                      <a:r>
                        <a:rPr lang="en-US" altLang="zh-TW" dirty="0" smtClean="0">
                          <a:solidFill>
                            <a:schemeClr val="tx1">
                              <a:lumMod val="50000"/>
                              <a:lumOff val="50000"/>
                            </a:schemeClr>
                          </a:solidFill>
                        </a:rPr>
                        <a:t>50%</a:t>
                      </a:r>
                      <a:endParaRPr lang="zh-TW" altLang="en-US" dirty="0">
                        <a:solidFill>
                          <a:schemeClr val="tx1">
                            <a:lumMod val="50000"/>
                            <a:lumOff val="50000"/>
                          </a:schemeClr>
                        </a:solidFill>
                      </a:endParaRPr>
                    </a:p>
                  </a:txBody>
                  <a:tcPr marL="86360" marR="86360"/>
                </a:tc>
                <a:tc>
                  <a:txBody>
                    <a:bodyPr/>
                    <a:lstStyle/>
                    <a:p>
                      <a:r>
                        <a:rPr lang="en-US" altLang="zh-TW" sz="1800" dirty="0" err="1" smtClean="0"/>
                        <a:t>Rs</a:t>
                      </a:r>
                      <a:r>
                        <a:rPr lang="en-US" altLang="zh-TW" sz="1800" dirty="0" smtClean="0"/>
                        <a:t> = 20%</a:t>
                      </a:r>
                      <a:endParaRPr lang="zh-TW" altLang="en-US" dirty="0"/>
                    </a:p>
                  </a:txBody>
                  <a:tcPr marL="86360" marR="86360"/>
                </a:tc>
              </a:tr>
            </a:tbl>
          </a:graphicData>
        </a:graphic>
      </p:graphicFrame>
      <p:sp>
        <p:nvSpPr>
          <p:cNvPr id="6" name="矩形 5"/>
          <p:cNvSpPr/>
          <p:nvPr/>
        </p:nvSpPr>
        <p:spPr>
          <a:xfrm>
            <a:off x="395536" y="4293096"/>
            <a:ext cx="8640960" cy="2000548"/>
          </a:xfrm>
          <a:prstGeom prst="rect">
            <a:avLst/>
          </a:prstGeom>
        </p:spPr>
        <p:txBody>
          <a:bodyPr wrap="square">
            <a:spAutoFit/>
          </a:bodyPr>
          <a:lstStyle/>
          <a:p>
            <a:r>
              <a:rPr lang="zh-TW" altLang="en-US" sz="2400" dirty="0" smtClean="0"/>
              <a:t>加權</a:t>
            </a:r>
            <a:r>
              <a:rPr lang="zh-TW" altLang="en-US" sz="2400" dirty="0"/>
              <a:t>平均</a:t>
            </a:r>
            <a:r>
              <a:rPr lang="zh-TW" altLang="en-US" sz="2400" dirty="0" smtClean="0"/>
              <a:t>資金成本</a:t>
            </a:r>
            <a:r>
              <a:rPr lang="en-US" altLang="zh-TW" sz="2400" dirty="0" smtClean="0"/>
              <a:t>(</a:t>
            </a:r>
            <a:r>
              <a:rPr lang="en-US" altLang="zh-TW" sz="2400" dirty="0" smtClean="0">
                <a:solidFill>
                  <a:schemeClr val="accent4">
                    <a:lumMod val="50000"/>
                  </a:schemeClr>
                </a:solidFill>
              </a:rPr>
              <a:t>WACC)</a:t>
            </a:r>
          </a:p>
          <a:p>
            <a:r>
              <a:rPr lang="en-US" altLang="zh-TW" sz="2400" dirty="0" smtClean="0">
                <a:solidFill>
                  <a:schemeClr val="accent4">
                    <a:lumMod val="50000"/>
                  </a:schemeClr>
                </a:solidFill>
              </a:rPr>
              <a:t>=  </a:t>
            </a:r>
            <a:r>
              <a:rPr lang="en-US" altLang="zh-TW" sz="2400" dirty="0">
                <a:solidFill>
                  <a:schemeClr val="accent4">
                    <a:lumMod val="50000"/>
                  </a:schemeClr>
                </a:solidFill>
              </a:rPr>
              <a:t>( 0.4 ) ( 12% ) ( 1 - 0.25 ) + ( 0.1 ) (15% ) + ( 0.5 )(20% ) </a:t>
            </a:r>
            <a:br>
              <a:rPr lang="en-US" altLang="zh-TW" sz="2400" dirty="0">
                <a:solidFill>
                  <a:schemeClr val="accent4">
                    <a:lumMod val="50000"/>
                  </a:schemeClr>
                </a:solidFill>
              </a:rPr>
            </a:br>
            <a:r>
              <a:rPr lang="en-US" altLang="zh-TW" sz="2400" dirty="0" smtClean="0">
                <a:solidFill>
                  <a:schemeClr val="accent4">
                    <a:lumMod val="50000"/>
                  </a:schemeClr>
                </a:solidFill>
              </a:rPr>
              <a:t>= </a:t>
            </a:r>
            <a:r>
              <a:rPr lang="en-US" altLang="zh-TW" sz="2400" dirty="0">
                <a:solidFill>
                  <a:schemeClr val="accent4">
                    <a:lumMod val="50000"/>
                  </a:schemeClr>
                </a:solidFill>
              </a:rPr>
              <a:t>3.6% + 1.5% + 10% </a:t>
            </a:r>
            <a:br>
              <a:rPr lang="en-US" altLang="zh-TW" sz="2400" dirty="0">
                <a:solidFill>
                  <a:schemeClr val="accent4">
                    <a:lumMod val="50000"/>
                  </a:schemeClr>
                </a:solidFill>
              </a:rPr>
            </a:br>
            <a:r>
              <a:rPr lang="en-US" altLang="zh-TW" sz="2400" dirty="0" smtClean="0">
                <a:solidFill>
                  <a:schemeClr val="accent4">
                    <a:lumMod val="50000"/>
                  </a:schemeClr>
                </a:solidFill>
              </a:rPr>
              <a:t>= </a:t>
            </a:r>
            <a:r>
              <a:rPr lang="en-US" altLang="zh-TW" sz="2400" dirty="0">
                <a:solidFill>
                  <a:schemeClr val="accent4">
                    <a:lumMod val="50000"/>
                  </a:schemeClr>
                </a:solidFill>
              </a:rPr>
              <a:t>15.1% </a:t>
            </a:r>
            <a:endParaRPr lang="zh-TW" altLang="en-US" sz="2400" dirty="0">
              <a:solidFill>
                <a:schemeClr val="accent4">
                  <a:lumMod val="50000"/>
                </a:schemeClr>
              </a:solidFill>
            </a:endParaRPr>
          </a:p>
          <a:p>
            <a:endParaRPr lang="zh-TW" altLang="en-US" sz="2800" dirty="0"/>
          </a:p>
        </p:txBody>
      </p:sp>
      <p:sp>
        <p:nvSpPr>
          <p:cNvPr id="7" name="文字方塊 6"/>
          <p:cNvSpPr txBox="1"/>
          <p:nvPr/>
        </p:nvSpPr>
        <p:spPr>
          <a:xfrm>
            <a:off x="423640" y="3244334"/>
            <a:ext cx="1160895" cy="369332"/>
          </a:xfrm>
          <a:prstGeom prst="rect">
            <a:avLst/>
          </a:prstGeom>
          <a:noFill/>
        </p:spPr>
        <p:txBody>
          <a:bodyPr wrap="none" rtlCol="0">
            <a:spAutoFit/>
          </a:bodyPr>
          <a:lstStyle/>
          <a:p>
            <a:r>
              <a:rPr lang="zh-TW" altLang="en-US" dirty="0" smtClean="0"/>
              <a:t>稅率</a:t>
            </a:r>
            <a:r>
              <a:rPr lang="en-US" altLang="zh-TW" dirty="0" smtClean="0"/>
              <a:t>=25%</a:t>
            </a:r>
            <a:endParaRPr lang="zh-TW" altLang="en-US" dirty="0"/>
          </a:p>
        </p:txBody>
      </p:sp>
    </p:spTree>
    <p:extLst>
      <p:ext uri="{BB962C8B-B14F-4D97-AF65-F5344CB8AC3E}">
        <p14:creationId xmlns:p14="http://schemas.microsoft.com/office/powerpoint/2010/main" val="22268761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經濟附加價值評價模式</a:t>
            </a:r>
            <a:endParaRPr lang="zh-TW" altLang="en-US" dirty="0"/>
          </a:p>
        </p:txBody>
      </p:sp>
      <p:sp>
        <p:nvSpPr>
          <p:cNvPr id="3" name="內容版面配置區 2"/>
          <p:cNvSpPr>
            <a:spLocks noGrp="1"/>
          </p:cNvSpPr>
          <p:nvPr>
            <p:ph sz="quarter" idx="1"/>
          </p:nvPr>
        </p:nvSpPr>
        <p:spPr/>
        <p:txBody>
          <a:bodyPr/>
          <a:lstStyle/>
          <a:p>
            <a:r>
              <a:rPr lang="zh-TW" altLang="en-US" dirty="0"/>
              <a:t>企業的價值為該</a:t>
            </a:r>
            <a:r>
              <a:rPr lang="zh-TW" altLang="en-US" b="1" dirty="0">
                <a:solidFill>
                  <a:srgbClr val="FF0000"/>
                </a:solidFill>
              </a:rPr>
              <a:t>企業投入資本的現值加上該企業未來成長機會的現值</a:t>
            </a:r>
            <a:r>
              <a:rPr lang="en-US" altLang="zh-TW" dirty="0"/>
              <a:t>(Present Value of Future Growth </a:t>
            </a:r>
            <a:r>
              <a:rPr lang="en-US" altLang="zh-TW" dirty="0" err="1"/>
              <a:t>Opportunity,PVGO</a:t>
            </a:r>
            <a:r>
              <a:rPr lang="en-US" altLang="zh-TW" dirty="0"/>
              <a:t>)</a:t>
            </a:r>
            <a:endParaRPr lang="zh-TW" altLang="en-US" dirty="0"/>
          </a:p>
          <a:p>
            <a:endParaRPr lang="zh-TW" altLang="en-US" dirty="0"/>
          </a:p>
        </p:txBody>
      </p:sp>
      <p:graphicFrame>
        <p:nvGraphicFramePr>
          <p:cNvPr id="4" name="物件 3"/>
          <p:cNvGraphicFramePr>
            <a:graphicFrameLocks noChangeAspect="1"/>
          </p:cNvGraphicFramePr>
          <p:nvPr>
            <p:extLst>
              <p:ext uri="{D42A27DB-BD31-4B8C-83A1-F6EECF244321}">
                <p14:modId xmlns:p14="http://schemas.microsoft.com/office/powerpoint/2010/main" val="2790966732"/>
              </p:ext>
            </p:extLst>
          </p:nvPr>
        </p:nvGraphicFramePr>
        <p:xfrm>
          <a:off x="827584" y="3284984"/>
          <a:ext cx="7572375" cy="2774380"/>
        </p:xfrm>
        <a:graphic>
          <a:graphicData uri="http://schemas.openxmlformats.org/presentationml/2006/ole">
            <mc:AlternateContent xmlns:mc="http://schemas.openxmlformats.org/markup-compatibility/2006">
              <mc:Choice xmlns:v="urn:schemas-microsoft-com:vml" Requires="v">
                <p:oleObj spid="_x0000_s4131" name="方程式" r:id="rId3" imgW="2603160" imgH="1117440" progId="Equation.3">
                  <p:embed/>
                </p:oleObj>
              </mc:Choice>
              <mc:Fallback>
                <p:oleObj name="方程式" r:id="rId3" imgW="2603160" imgH="1117440" progId="Equation.3">
                  <p:embed/>
                  <p:pic>
                    <p:nvPicPr>
                      <p:cNvPr id="0" name="物件 4"/>
                      <p:cNvPicPr>
                        <a:picLocks noChangeAspect="1" noChangeArrowheads="1"/>
                      </p:cNvPicPr>
                      <p:nvPr/>
                    </p:nvPicPr>
                    <p:blipFill>
                      <a:blip r:embed="rId4"/>
                      <a:srcRect/>
                      <a:stretch>
                        <a:fillRect/>
                      </a:stretch>
                    </p:blipFill>
                    <p:spPr bwMode="auto">
                      <a:xfrm>
                        <a:off x="827584" y="3284984"/>
                        <a:ext cx="7572375" cy="2774380"/>
                      </a:xfrm>
                      <a:prstGeom prst="rect">
                        <a:avLst/>
                      </a:prstGeom>
                      <a:noFill/>
                      <a:ln w="19050">
                        <a:solidFill>
                          <a:srgbClr val="0000FF"/>
                        </a:solidFill>
                        <a:miter lim="800000"/>
                        <a:headEnd/>
                        <a:tailEnd/>
                      </a:ln>
                    </p:spPr>
                  </p:pic>
                </p:oleObj>
              </mc:Fallback>
            </mc:AlternateContent>
          </a:graphicData>
        </a:graphic>
      </p:graphicFrame>
    </p:spTree>
    <p:extLst>
      <p:ext uri="{BB962C8B-B14F-4D97-AF65-F5344CB8AC3E}">
        <p14:creationId xmlns:p14="http://schemas.microsoft.com/office/powerpoint/2010/main" val="320897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經濟附加價值評價模式</a:t>
            </a:r>
            <a:endParaRPr lang="zh-TW" altLang="en-US" dirty="0"/>
          </a:p>
        </p:txBody>
      </p:sp>
      <p:sp>
        <p:nvSpPr>
          <p:cNvPr id="4" name="投影片編號版面配置區 3"/>
          <p:cNvSpPr>
            <a:spLocks noGrp="1"/>
          </p:cNvSpPr>
          <p:nvPr>
            <p:ph type="sldNum" sz="quarter" idx="12"/>
          </p:nvPr>
        </p:nvSpPr>
        <p:spPr/>
        <p:txBody>
          <a:bodyPr/>
          <a:lstStyle/>
          <a:p>
            <a:fld id="{5CBEDE15-3B9A-4371-982E-CCF9CCBDEC22}" type="slidenum">
              <a:rPr lang="zh-TW" altLang="en-US" smtClean="0"/>
              <a:pPr/>
              <a:t>23</a:t>
            </a:fld>
            <a:endParaRPr lang="zh-TW" altLang="en-US"/>
          </a:p>
        </p:txBody>
      </p:sp>
      <p:graphicFrame>
        <p:nvGraphicFramePr>
          <p:cNvPr id="5" name="內容版面配置區 4"/>
          <p:cNvGraphicFramePr>
            <a:graphicFrameLocks noGrp="1" noChangeAspect="1"/>
          </p:cNvGraphicFramePr>
          <p:nvPr>
            <p:ph sz="quarter" idx="1"/>
            <p:extLst>
              <p:ext uri="{D42A27DB-BD31-4B8C-83A1-F6EECF244321}">
                <p14:modId xmlns:p14="http://schemas.microsoft.com/office/powerpoint/2010/main" val="3775175677"/>
              </p:ext>
            </p:extLst>
          </p:nvPr>
        </p:nvGraphicFramePr>
        <p:xfrm>
          <a:off x="925513" y="2857500"/>
          <a:ext cx="6718300" cy="2143125"/>
        </p:xfrm>
        <a:graphic>
          <a:graphicData uri="http://schemas.openxmlformats.org/presentationml/2006/ole">
            <mc:AlternateContent xmlns:mc="http://schemas.openxmlformats.org/markup-compatibility/2006">
              <mc:Choice xmlns:v="urn:schemas-microsoft-com:vml" Requires="v">
                <p:oleObj spid="_x0000_s5154" name="方程式" r:id="rId3" imgW="2946240" imgH="939600" progId="Equation.3">
                  <p:embed/>
                </p:oleObj>
              </mc:Choice>
              <mc:Fallback>
                <p:oleObj name="方程式" r:id="rId3" imgW="2946240" imgH="939600" progId="Equation.3">
                  <p:embed/>
                  <p:pic>
                    <p:nvPicPr>
                      <p:cNvPr id="0" name=""/>
                      <p:cNvPicPr>
                        <a:picLocks noChangeAspect="1" noChangeArrowheads="1"/>
                      </p:cNvPicPr>
                      <p:nvPr/>
                    </p:nvPicPr>
                    <p:blipFill>
                      <a:blip r:embed="rId4"/>
                      <a:srcRect/>
                      <a:stretch>
                        <a:fillRect/>
                      </a:stretch>
                    </p:blipFill>
                    <p:spPr bwMode="auto">
                      <a:xfrm>
                        <a:off x="925513" y="2857500"/>
                        <a:ext cx="6718300" cy="21431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矩形 5"/>
          <p:cNvSpPr/>
          <p:nvPr/>
        </p:nvSpPr>
        <p:spPr>
          <a:xfrm>
            <a:off x="642910" y="1643050"/>
            <a:ext cx="7500990" cy="369332"/>
          </a:xfrm>
          <a:prstGeom prst="rect">
            <a:avLst/>
          </a:prstGeom>
        </p:spPr>
        <p:txBody>
          <a:bodyPr wrap="square">
            <a:spAutoFit/>
          </a:bodyPr>
          <a:lstStyle/>
          <a:p>
            <a:r>
              <a:rPr lang="en-US" altLang="zh-TW" dirty="0" smtClean="0">
                <a:latin typeface="Times New Roman" pitchFamily="18" charset="0"/>
              </a:rPr>
              <a:t>EVA</a:t>
            </a:r>
            <a:r>
              <a:rPr lang="zh-TW" altLang="en-US" dirty="0" smtClean="0">
                <a:latin typeface="Times New Roman" pitchFamily="18" charset="0"/>
                <a:ea typeface="標楷體" pitchFamily="65" charset="-120"/>
              </a:rPr>
              <a:t>是衡量每一年公司的息前稅後淨利(</a:t>
            </a:r>
            <a:r>
              <a:rPr lang="en-US" altLang="zh-TW" dirty="0" smtClean="0">
                <a:latin typeface="Times New Roman" pitchFamily="18" charset="0"/>
                <a:ea typeface="標楷體" pitchFamily="65" charset="-120"/>
              </a:rPr>
              <a:t>NOPAT)</a:t>
            </a:r>
            <a:r>
              <a:rPr lang="zh-TW" altLang="en-US" dirty="0" smtClean="0">
                <a:latin typeface="Times New Roman" pitchFamily="18" charset="0"/>
                <a:ea typeface="標楷體" pitchFamily="65" charset="-120"/>
              </a:rPr>
              <a:t>減去資金成本後的淨獲利</a:t>
            </a:r>
            <a:endParaRPr lang="zh-TW" altLang="en-US" dirty="0"/>
          </a:p>
        </p:txBody>
      </p:sp>
    </p:spTree>
    <p:extLst>
      <p:ext uri="{BB962C8B-B14F-4D97-AF65-F5344CB8AC3E}">
        <p14:creationId xmlns:p14="http://schemas.microsoft.com/office/powerpoint/2010/main" val="316094455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ROIC</a:t>
            </a:r>
            <a:r>
              <a:rPr lang="zh-TW" altLang="en-US" dirty="0" smtClean="0"/>
              <a:t>之分解</a:t>
            </a:r>
            <a:endParaRPr lang="zh-TW" altLang="en-US" dirty="0"/>
          </a:p>
        </p:txBody>
      </p:sp>
      <p:sp>
        <p:nvSpPr>
          <p:cNvPr id="4" name="投影片編號版面配置區 3"/>
          <p:cNvSpPr>
            <a:spLocks noGrp="1"/>
          </p:cNvSpPr>
          <p:nvPr>
            <p:ph type="sldNum" sz="quarter" idx="12"/>
          </p:nvPr>
        </p:nvSpPr>
        <p:spPr/>
        <p:txBody>
          <a:bodyPr/>
          <a:lstStyle/>
          <a:p>
            <a:fld id="{5CBEDE15-3B9A-4371-982E-CCF9CCBDEC22}" type="slidenum">
              <a:rPr lang="zh-TW" altLang="en-US" smtClean="0"/>
              <a:pPr/>
              <a:t>24</a:t>
            </a:fld>
            <a:endParaRPr lang="zh-TW" altLang="en-US"/>
          </a:p>
        </p:txBody>
      </p:sp>
      <p:graphicFrame>
        <p:nvGraphicFramePr>
          <p:cNvPr id="5" name="內容版面配置區 4"/>
          <p:cNvGraphicFramePr>
            <a:graphicFrameLocks noGrp="1" noChangeAspect="1"/>
          </p:cNvGraphicFramePr>
          <p:nvPr>
            <p:ph sz="quarter" idx="1"/>
            <p:extLst>
              <p:ext uri="{D42A27DB-BD31-4B8C-83A1-F6EECF244321}">
                <p14:modId xmlns:p14="http://schemas.microsoft.com/office/powerpoint/2010/main" val="4259966739"/>
              </p:ext>
            </p:extLst>
          </p:nvPr>
        </p:nvGraphicFramePr>
        <p:xfrm>
          <a:off x="1403648" y="1813466"/>
          <a:ext cx="7323828" cy="3703766"/>
        </p:xfrm>
        <a:graphic>
          <a:graphicData uri="http://schemas.openxmlformats.org/presentationml/2006/ole">
            <mc:AlternateContent xmlns:mc="http://schemas.openxmlformats.org/markup-compatibility/2006">
              <mc:Choice xmlns:v="urn:schemas-microsoft-com:vml" Requires="v">
                <p:oleObj spid="_x0000_s7200" name="方程式" r:id="rId3" imgW="4101840" imgH="2082600" progId="Equation.3">
                  <p:embed/>
                </p:oleObj>
              </mc:Choice>
              <mc:Fallback>
                <p:oleObj name="方程式" r:id="rId3" imgW="4101840" imgH="2082600" progId="Equation.3">
                  <p:embed/>
                  <p:pic>
                    <p:nvPicPr>
                      <p:cNvPr id="0" name=""/>
                      <p:cNvPicPr>
                        <a:picLocks noChangeAspect="1" noChangeArrowheads="1"/>
                      </p:cNvPicPr>
                      <p:nvPr/>
                    </p:nvPicPr>
                    <p:blipFill>
                      <a:blip r:embed="rId4"/>
                      <a:srcRect/>
                      <a:stretch>
                        <a:fillRect/>
                      </a:stretch>
                    </p:blipFill>
                    <p:spPr bwMode="auto">
                      <a:xfrm>
                        <a:off x="1403648" y="1813466"/>
                        <a:ext cx="7323828" cy="3703766"/>
                      </a:xfrm>
                      <a:prstGeom prst="rect">
                        <a:avLst/>
                      </a:prstGeom>
                      <a:noFill/>
                      <a:extLst/>
                    </p:spPr>
                  </p:pic>
                </p:oleObj>
              </mc:Fallback>
            </mc:AlternateContent>
          </a:graphicData>
        </a:graphic>
      </p:graphicFrame>
      <p:grpSp>
        <p:nvGrpSpPr>
          <p:cNvPr id="11" name="群組 10"/>
          <p:cNvGrpSpPr/>
          <p:nvPr/>
        </p:nvGrpSpPr>
        <p:grpSpPr>
          <a:xfrm>
            <a:off x="1273374" y="3240104"/>
            <a:ext cx="6713090" cy="3199169"/>
            <a:chOff x="1273374" y="3240104"/>
            <a:chExt cx="6713090" cy="3199169"/>
          </a:xfrm>
        </p:grpSpPr>
        <p:sp>
          <p:nvSpPr>
            <p:cNvPr id="3" name="文字方塊 2"/>
            <p:cNvSpPr txBox="1"/>
            <p:nvPr/>
          </p:nvSpPr>
          <p:spPr>
            <a:xfrm>
              <a:off x="1273374" y="3240104"/>
              <a:ext cx="1476164" cy="307777"/>
            </a:xfrm>
            <a:prstGeom prst="rect">
              <a:avLst/>
            </a:prstGeom>
            <a:noFill/>
          </p:spPr>
          <p:txBody>
            <a:bodyPr wrap="square" rtlCol="0">
              <a:spAutoFit/>
            </a:bodyPr>
            <a:lstStyle/>
            <a:p>
              <a:r>
                <a:rPr lang="zh-TW" altLang="en-US" sz="1400" dirty="0"/>
                <a:t>營業利潤率</a:t>
              </a:r>
            </a:p>
          </p:txBody>
        </p:sp>
        <p:sp>
          <p:nvSpPr>
            <p:cNvPr id="6" name="文字方塊 5"/>
            <p:cNvSpPr txBox="1"/>
            <p:nvPr/>
          </p:nvSpPr>
          <p:spPr>
            <a:xfrm>
              <a:off x="2407444" y="3240104"/>
              <a:ext cx="2144464" cy="307777"/>
            </a:xfrm>
            <a:prstGeom prst="rect">
              <a:avLst/>
            </a:prstGeom>
            <a:noFill/>
          </p:spPr>
          <p:txBody>
            <a:bodyPr wrap="square" rtlCol="0">
              <a:spAutoFit/>
            </a:bodyPr>
            <a:lstStyle/>
            <a:p>
              <a:r>
                <a:rPr lang="zh-TW" altLang="en-US" sz="1400" dirty="0" smtClean="0"/>
                <a:t>投入資本週轉率</a:t>
              </a:r>
              <a:endParaRPr lang="zh-TW" altLang="en-US" sz="1400" dirty="0"/>
            </a:p>
          </p:txBody>
        </p:sp>
        <p:sp>
          <p:nvSpPr>
            <p:cNvPr id="7" name="文字方塊 6"/>
            <p:cNvSpPr txBox="1"/>
            <p:nvPr/>
          </p:nvSpPr>
          <p:spPr>
            <a:xfrm>
              <a:off x="1979712" y="5546721"/>
              <a:ext cx="1499964" cy="307777"/>
            </a:xfrm>
            <a:prstGeom prst="rect">
              <a:avLst/>
            </a:prstGeom>
            <a:noFill/>
          </p:spPr>
          <p:txBody>
            <a:bodyPr wrap="square" rtlCol="0">
              <a:spAutoFit/>
            </a:bodyPr>
            <a:lstStyle/>
            <a:p>
              <a:r>
                <a:rPr lang="zh-TW" altLang="en-US" sz="1400" dirty="0" smtClean="0"/>
                <a:t>銷貨成本率</a:t>
              </a:r>
              <a:endParaRPr lang="zh-TW" altLang="en-US" sz="1400" dirty="0"/>
            </a:p>
          </p:txBody>
        </p:sp>
        <p:sp>
          <p:nvSpPr>
            <p:cNvPr id="8" name="文字方塊 7"/>
            <p:cNvSpPr txBox="1"/>
            <p:nvPr/>
          </p:nvSpPr>
          <p:spPr>
            <a:xfrm>
              <a:off x="2914030" y="5740090"/>
              <a:ext cx="1499964" cy="307777"/>
            </a:xfrm>
            <a:prstGeom prst="rect">
              <a:avLst/>
            </a:prstGeom>
            <a:noFill/>
          </p:spPr>
          <p:txBody>
            <a:bodyPr wrap="square" rtlCol="0">
              <a:spAutoFit/>
            </a:bodyPr>
            <a:lstStyle/>
            <a:p>
              <a:r>
                <a:rPr lang="zh-TW" altLang="en-US" sz="1400" dirty="0" smtClean="0"/>
                <a:t>營業費用率</a:t>
              </a:r>
              <a:endParaRPr lang="zh-TW" altLang="en-US" sz="1400" dirty="0"/>
            </a:p>
          </p:txBody>
        </p:sp>
        <p:sp>
          <p:nvSpPr>
            <p:cNvPr id="9" name="文字方塊 8"/>
            <p:cNvSpPr txBox="1"/>
            <p:nvPr/>
          </p:nvSpPr>
          <p:spPr>
            <a:xfrm>
              <a:off x="3779912" y="5546720"/>
              <a:ext cx="1499964" cy="307777"/>
            </a:xfrm>
            <a:prstGeom prst="rect">
              <a:avLst/>
            </a:prstGeom>
            <a:noFill/>
          </p:spPr>
          <p:txBody>
            <a:bodyPr wrap="square" rtlCol="0">
              <a:spAutoFit/>
            </a:bodyPr>
            <a:lstStyle/>
            <a:p>
              <a:r>
                <a:rPr lang="zh-TW" altLang="en-US" sz="1400" dirty="0" smtClean="0"/>
                <a:t>折舊費用率</a:t>
              </a:r>
              <a:endParaRPr lang="zh-TW" altLang="en-US" sz="1400" dirty="0"/>
            </a:p>
          </p:txBody>
        </p:sp>
        <p:sp>
          <p:nvSpPr>
            <p:cNvPr id="10" name="文字方塊 9"/>
            <p:cNvSpPr txBox="1"/>
            <p:nvPr/>
          </p:nvSpPr>
          <p:spPr>
            <a:xfrm>
              <a:off x="5479256" y="5700609"/>
              <a:ext cx="2507208" cy="738664"/>
            </a:xfrm>
            <a:prstGeom prst="rect">
              <a:avLst/>
            </a:prstGeom>
            <a:noFill/>
          </p:spPr>
          <p:txBody>
            <a:bodyPr wrap="square" rtlCol="0">
              <a:spAutoFit/>
            </a:bodyPr>
            <a:lstStyle/>
            <a:p>
              <a:r>
                <a:rPr lang="en-US" altLang="zh-TW" sz="1400" dirty="0" smtClean="0"/>
                <a:t>WC:</a:t>
              </a:r>
              <a:r>
                <a:rPr lang="zh-TW" altLang="en-US" sz="1400" dirty="0" smtClean="0"/>
                <a:t>營運資金</a:t>
              </a:r>
              <a:endParaRPr lang="en-US" altLang="zh-TW" sz="1400" dirty="0" smtClean="0"/>
            </a:p>
            <a:p>
              <a:r>
                <a:rPr lang="en-US" altLang="zh-TW" sz="1400" dirty="0" smtClean="0"/>
                <a:t>PPE:</a:t>
              </a:r>
              <a:r>
                <a:rPr lang="zh-TW" altLang="en-US" sz="1400" dirty="0" smtClean="0"/>
                <a:t>固定資產</a:t>
              </a:r>
              <a:endParaRPr lang="en-US" altLang="zh-TW" sz="1400" dirty="0" smtClean="0"/>
            </a:p>
            <a:p>
              <a:r>
                <a:rPr lang="en-US" altLang="zh-TW" sz="1400" dirty="0" smtClean="0"/>
                <a:t>OA:</a:t>
              </a:r>
              <a:r>
                <a:rPr lang="zh-TW" altLang="en-US" sz="1400" dirty="0" smtClean="0"/>
                <a:t>其他營業資產的投資</a:t>
              </a:r>
              <a:endParaRPr lang="zh-TW" altLang="en-US" sz="1400" dirty="0"/>
            </a:p>
          </p:txBody>
        </p:sp>
      </p:grpSp>
    </p:spTree>
    <p:extLst>
      <p:ext uri="{BB962C8B-B14F-4D97-AF65-F5344CB8AC3E}">
        <p14:creationId xmlns:p14="http://schemas.microsoft.com/office/powerpoint/2010/main" val="262820667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dirty="0"/>
          </a:p>
        </p:txBody>
      </p:sp>
      <p:sp>
        <p:nvSpPr>
          <p:cNvPr id="4" name="投影片編號版面配置區 3"/>
          <p:cNvSpPr>
            <a:spLocks noGrp="1"/>
          </p:cNvSpPr>
          <p:nvPr>
            <p:ph type="sldNum" sz="quarter" idx="12"/>
          </p:nvPr>
        </p:nvSpPr>
        <p:spPr/>
        <p:txBody>
          <a:bodyPr/>
          <a:lstStyle/>
          <a:p>
            <a:fld id="{5CBEDE15-3B9A-4371-982E-CCF9CCBDEC22}" type="slidenum">
              <a:rPr lang="zh-TW" altLang="en-US" smtClean="0"/>
              <a:pPr/>
              <a:t>25</a:t>
            </a:fld>
            <a:endParaRPr lang="zh-TW" altLang="en-US"/>
          </a:p>
        </p:txBody>
      </p:sp>
      <p:pic>
        <p:nvPicPr>
          <p:cNvPr id="5" name="內容版面配置區 4" descr="graph1.jpg"/>
          <p:cNvPicPr>
            <a:picLocks noGrp="1" noChangeAspect="1"/>
          </p:cNvPicPr>
          <p:nvPr>
            <p:ph sz="quarter" idx="1"/>
          </p:nvPr>
        </p:nvPicPr>
        <p:blipFill>
          <a:blip r:embed="rId3"/>
          <a:srcRect l="16131" t="12687" r="12025" b="43283"/>
          <a:stretch>
            <a:fillRect/>
          </a:stretch>
        </p:blipFill>
        <p:spPr>
          <a:xfrm rot="16200000">
            <a:off x="875386" y="696194"/>
            <a:ext cx="6464535" cy="5357849"/>
          </a:xfrm>
        </p:spPr>
      </p:pic>
      <p:sp>
        <p:nvSpPr>
          <p:cNvPr id="6" name="文字方塊 5"/>
          <p:cNvSpPr txBox="1"/>
          <p:nvPr/>
        </p:nvSpPr>
        <p:spPr>
          <a:xfrm>
            <a:off x="2714612" y="1428736"/>
            <a:ext cx="1357322" cy="369332"/>
          </a:xfrm>
          <a:prstGeom prst="rect">
            <a:avLst/>
          </a:prstGeom>
          <a:noFill/>
          <a:ln>
            <a:solidFill>
              <a:srgbClr val="FF0000"/>
            </a:solidFill>
          </a:ln>
        </p:spPr>
        <p:txBody>
          <a:bodyPr wrap="square" rtlCol="0">
            <a:spAutoFit/>
          </a:bodyPr>
          <a:lstStyle/>
          <a:p>
            <a:r>
              <a:rPr lang="zh-TW" altLang="en-US" dirty="0" smtClean="0">
                <a:solidFill>
                  <a:srgbClr val="FF0000"/>
                </a:solidFill>
              </a:rPr>
              <a:t>營業利潤率</a:t>
            </a:r>
            <a:endParaRPr lang="zh-TW" altLang="en-US" dirty="0">
              <a:solidFill>
                <a:srgbClr val="FF0000"/>
              </a:solidFill>
            </a:endParaRPr>
          </a:p>
        </p:txBody>
      </p:sp>
      <p:sp>
        <p:nvSpPr>
          <p:cNvPr id="7" name="文字方塊 6"/>
          <p:cNvSpPr txBox="1"/>
          <p:nvPr/>
        </p:nvSpPr>
        <p:spPr>
          <a:xfrm>
            <a:off x="2500298" y="5417122"/>
            <a:ext cx="2071702" cy="369332"/>
          </a:xfrm>
          <a:prstGeom prst="rect">
            <a:avLst/>
          </a:prstGeom>
          <a:noFill/>
          <a:ln>
            <a:solidFill>
              <a:srgbClr val="FF0000"/>
            </a:solidFill>
          </a:ln>
        </p:spPr>
        <p:txBody>
          <a:bodyPr wrap="square" rtlCol="0">
            <a:spAutoFit/>
          </a:bodyPr>
          <a:lstStyle/>
          <a:p>
            <a:r>
              <a:rPr lang="en-US" altLang="zh-TW" dirty="0" smtClean="0">
                <a:solidFill>
                  <a:srgbClr val="FF0000"/>
                </a:solidFill>
              </a:rPr>
              <a:t> </a:t>
            </a:r>
            <a:r>
              <a:rPr lang="zh-TW" altLang="en-US" dirty="0" smtClean="0">
                <a:solidFill>
                  <a:srgbClr val="FF0000"/>
                </a:solidFill>
              </a:rPr>
              <a:t>投入</a:t>
            </a:r>
            <a:r>
              <a:rPr lang="zh-TW" altLang="en-US" dirty="0">
                <a:solidFill>
                  <a:srgbClr val="FF0000"/>
                </a:solidFill>
              </a:rPr>
              <a:t>資本週轉率</a:t>
            </a:r>
          </a:p>
        </p:txBody>
      </p:sp>
      <p:sp>
        <p:nvSpPr>
          <p:cNvPr id="9" name="矩形 8"/>
          <p:cNvSpPr/>
          <p:nvPr/>
        </p:nvSpPr>
        <p:spPr>
          <a:xfrm>
            <a:off x="4929190" y="2143116"/>
            <a:ext cx="571504" cy="428628"/>
          </a:xfrm>
          <a:prstGeom prst="rect">
            <a:avLst/>
          </a:prstGeom>
          <a:no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 name="文字方塊 9"/>
          <p:cNvSpPr txBox="1"/>
          <p:nvPr/>
        </p:nvSpPr>
        <p:spPr>
          <a:xfrm>
            <a:off x="5929322" y="2273850"/>
            <a:ext cx="3214710" cy="646331"/>
          </a:xfrm>
          <a:prstGeom prst="rect">
            <a:avLst/>
          </a:prstGeom>
          <a:noFill/>
        </p:spPr>
        <p:txBody>
          <a:bodyPr wrap="square" rtlCol="0">
            <a:spAutoFit/>
          </a:bodyPr>
          <a:lstStyle/>
          <a:p>
            <a:r>
              <a:rPr lang="zh-TW" altLang="en-US" dirty="0" smtClean="0">
                <a:solidFill>
                  <a:srgbClr val="FF0000"/>
                </a:solidFill>
              </a:rPr>
              <a:t>公司營業費用高於同業過多，導致獲利率低</a:t>
            </a:r>
            <a:endParaRPr lang="zh-TW" altLang="en-US" dirty="0">
              <a:solidFill>
                <a:srgbClr val="FF0000"/>
              </a:solidFill>
            </a:endParaRPr>
          </a:p>
        </p:txBody>
      </p:sp>
      <p:cxnSp>
        <p:nvCxnSpPr>
          <p:cNvPr id="12" name="直線單箭頭接點 11"/>
          <p:cNvCxnSpPr/>
          <p:nvPr/>
        </p:nvCxnSpPr>
        <p:spPr>
          <a:xfrm rot="10800000">
            <a:off x="3714744" y="2500306"/>
            <a:ext cx="1143008" cy="73026"/>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3" name="文字方塊 2"/>
          <p:cNvSpPr txBox="1"/>
          <p:nvPr/>
        </p:nvSpPr>
        <p:spPr>
          <a:xfrm>
            <a:off x="6186781" y="4678458"/>
            <a:ext cx="2699792" cy="1477328"/>
          </a:xfrm>
          <a:prstGeom prst="rect">
            <a:avLst/>
          </a:prstGeom>
          <a:noFill/>
        </p:spPr>
        <p:txBody>
          <a:bodyPr wrap="square" rtlCol="0">
            <a:spAutoFit/>
          </a:bodyPr>
          <a:lstStyle/>
          <a:p>
            <a:r>
              <a:rPr lang="zh-TW" altLang="en-US" dirty="0"/>
              <a:t>分解後的</a:t>
            </a:r>
            <a:r>
              <a:rPr lang="en-US" altLang="zh-TW" dirty="0"/>
              <a:t>ROIC</a:t>
            </a:r>
            <a:r>
              <a:rPr lang="zh-TW" altLang="en-US" dirty="0"/>
              <a:t>可以幫助財務分析員了解有那些財務比率影響一家企業的投資報酬率</a:t>
            </a:r>
          </a:p>
          <a:p>
            <a:endParaRPr lang="zh-TW" altLang="en-US" dirty="0"/>
          </a:p>
        </p:txBody>
      </p:sp>
    </p:spTree>
    <p:extLst>
      <p:ext uri="{BB962C8B-B14F-4D97-AF65-F5344CB8AC3E}">
        <p14:creationId xmlns:p14="http://schemas.microsoft.com/office/powerpoint/2010/main" val="39620749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財務分析的陷阱</a:t>
            </a:r>
            <a:endParaRPr lang="zh-TW" altLang="en-US" dirty="0"/>
          </a:p>
        </p:txBody>
      </p:sp>
      <p:sp>
        <p:nvSpPr>
          <p:cNvPr id="3" name="內容版面配置區 2"/>
          <p:cNvSpPr>
            <a:spLocks noGrp="1"/>
          </p:cNvSpPr>
          <p:nvPr>
            <p:ph sz="quarter" idx="1"/>
          </p:nvPr>
        </p:nvSpPr>
        <p:spPr/>
        <p:txBody>
          <a:bodyPr/>
          <a:lstStyle/>
          <a:p>
            <a:r>
              <a:rPr lang="zh-TW" altLang="en-US" dirty="0" smtClean="0"/>
              <a:t>財務報表的限制</a:t>
            </a:r>
            <a:endParaRPr lang="en-US" altLang="zh-TW" dirty="0" smtClean="0"/>
          </a:p>
          <a:p>
            <a:pPr lvl="1"/>
            <a:r>
              <a:rPr lang="zh-TW" altLang="en-US" dirty="0"/>
              <a:t>價值的</a:t>
            </a:r>
            <a:r>
              <a:rPr lang="zh-TW" altLang="en-US" dirty="0" smtClean="0"/>
              <a:t>定義</a:t>
            </a:r>
            <a:r>
              <a:rPr lang="en-US" altLang="zh-TW" dirty="0" smtClean="0"/>
              <a:t>(</a:t>
            </a:r>
            <a:r>
              <a:rPr lang="zh-TW" altLang="en-US" dirty="0" smtClean="0"/>
              <a:t>商譽、商譽攤銷的原則</a:t>
            </a:r>
            <a:r>
              <a:rPr lang="en-US" altLang="zh-TW" dirty="0" smtClean="0"/>
              <a:t>)</a:t>
            </a:r>
          </a:p>
          <a:p>
            <a:pPr lvl="1"/>
            <a:r>
              <a:rPr lang="zh-TW" altLang="en-US" dirty="0"/>
              <a:t>穩健原則的</a:t>
            </a:r>
            <a:r>
              <a:rPr lang="zh-TW" altLang="en-US" dirty="0" smtClean="0"/>
              <a:t>限制</a:t>
            </a:r>
            <a:r>
              <a:rPr lang="en-US" altLang="zh-TW" dirty="0" smtClean="0"/>
              <a:t>(</a:t>
            </a:r>
            <a:r>
              <a:rPr lang="zh-TW" altLang="en-US" dirty="0" smtClean="0"/>
              <a:t>資產科目→費用科目</a:t>
            </a:r>
            <a:r>
              <a:rPr lang="en-US" altLang="zh-TW" dirty="0" smtClean="0"/>
              <a:t>)</a:t>
            </a:r>
          </a:p>
          <a:p>
            <a:r>
              <a:rPr lang="zh-TW" altLang="en-US" dirty="0"/>
              <a:t>財務數字是落後</a:t>
            </a:r>
            <a:r>
              <a:rPr lang="zh-TW" altLang="en-US" dirty="0" smtClean="0"/>
              <a:t>指標</a:t>
            </a:r>
            <a:endParaRPr lang="en-US" altLang="zh-TW" dirty="0" smtClean="0"/>
          </a:p>
          <a:p>
            <a:r>
              <a:rPr lang="zh-TW" altLang="en-US" dirty="0"/>
              <a:t>領先</a:t>
            </a:r>
            <a:r>
              <a:rPr lang="zh-TW" altLang="en-US" dirty="0" smtClean="0"/>
              <a:t>指標</a:t>
            </a:r>
            <a:r>
              <a:rPr lang="en-US" altLang="zh-TW" dirty="0" smtClean="0"/>
              <a:t>(</a:t>
            </a:r>
            <a:r>
              <a:rPr lang="zh-TW" altLang="en-US" dirty="0" smtClean="0"/>
              <a:t>智能資本</a:t>
            </a:r>
            <a:r>
              <a:rPr lang="en-US" altLang="zh-TW" dirty="0" smtClean="0"/>
              <a:t>)</a:t>
            </a:r>
            <a:r>
              <a:rPr lang="zh-TW" altLang="en-US" dirty="0" smtClean="0"/>
              <a:t>才</a:t>
            </a:r>
            <a:r>
              <a:rPr lang="zh-TW" altLang="en-US" dirty="0"/>
              <a:t>是真正驅動企業價值改變的因素</a:t>
            </a:r>
            <a:endParaRPr lang="en-US" altLang="zh-TW" dirty="0"/>
          </a:p>
          <a:p>
            <a:r>
              <a:rPr lang="zh-TW" altLang="en-US" dirty="0"/>
              <a:t>企業價值創造根源在於是否做了正確的決策以及是否有效的執行。</a:t>
            </a:r>
          </a:p>
        </p:txBody>
      </p:sp>
    </p:spTree>
    <p:extLst>
      <p:ext uri="{BB962C8B-B14F-4D97-AF65-F5344CB8AC3E}">
        <p14:creationId xmlns:p14="http://schemas.microsoft.com/office/powerpoint/2010/main" val="1212155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財務分析究竟在分析什麼</a:t>
            </a:r>
            <a:r>
              <a:rPr lang="en-US" altLang="zh-TW" dirty="0" smtClean="0"/>
              <a:t>?</a:t>
            </a:r>
            <a:r>
              <a:rPr lang="en-US" altLang="zh-TW" sz="2200" dirty="0" smtClean="0">
                <a:solidFill>
                  <a:srgbClr val="04617B"/>
                </a:solidFill>
              </a:rPr>
              <a:t> </a:t>
            </a:r>
            <a:endParaRPr lang="zh-TW" altLang="en-US" dirty="0"/>
          </a:p>
        </p:txBody>
      </p:sp>
      <p:sp>
        <p:nvSpPr>
          <p:cNvPr id="4" name="投影片編號版面配置區 3"/>
          <p:cNvSpPr>
            <a:spLocks noGrp="1"/>
          </p:cNvSpPr>
          <p:nvPr>
            <p:ph type="sldNum" sz="quarter" idx="12"/>
          </p:nvPr>
        </p:nvSpPr>
        <p:spPr/>
        <p:txBody>
          <a:bodyPr/>
          <a:lstStyle/>
          <a:p>
            <a:fld id="{5CBEDE15-3B9A-4371-982E-CCF9CCBDEC22}" type="slidenum">
              <a:rPr lang="zh-TW" altLang="en-US" smtClean="0"/>
              <a:pPr/>
              <a:t>3</a:t>
            </a:fld>
            <a:endParaRPr lang="zh-TW" altLang="en-US"/>
          </a:p>
        </p:txBody>
      </p:sp>
      <p:sp>
        <p:nvSpPr>
          <p:cNvPr id="3" name="內容版面配置區 2"/>
          <p:cNvSpPr>
            <a:spLocks noGrp="1"/>
          </p:cNvSpPr>
          <p:nvPr>
            <p:ph sz="quarter" idx="1"/>
          </p:nvPr>
        </p:nvSpPr>
        <p:spPr>
          <a:xfrm>
            <a:off x="457200" y="1935480"/>
            <a:ext cx="8229600" cy="1564958"/>
          </a:xfrm>
        </p:spPr>
        <p:txBody>
          <a:bodyPr/>
          <a:lstStyle/>
          <a:p>
            <a:r>
              <a:rPr lang="en-US" altLang="zh-TW" dirty="0" smtClean="0"/>
              <a:t>Ex:</a:t>
            </a:r>
            <a:r>
              <a:rPr lang="zh-TW" altLang="en-US" dirty="0" smtClean="0"/>
              <a:t>擁有一張股票的價值</a:t>
            </a:r>
            <a:endParaRPr lang="en-US" altLang="zh-TW" dirty="0" smtClean="0"/>
          </a:p>
          <a:p>
            <a:pPr lvl="1"/>
            <a:r>
              <a:rPr lang="en-US" altLang="zh-TW" dirty="0" smtClean="0"/>
              <a:t>(</a:t>
            </a:r>
            <a:r>
              <a:rPr lang="zh-TW" altLang="en-US" dirty="0" smtClean="0"/>
              <a:t>股票於投資期間所能獲得的現金股利</a:t>
            </a:r>
            <a:r>
              <a:rPr lang="en-US" altLang="zh-TW" dirty="0" smtClean="0"/>
              <a:t>+</a:t>
            </a:r>
            <a:r>
              <a:rPr lang="zh-TW" altLang="en-US" dirty="0" smtClean="0"/>
              <a:t>投資期間賣出此張股票的價格</a:t>
            </a:r>
            <a:r>
              <a:rPr lang="en-US" altLang="zh-TW" dirty="0" smtClean="0"/>
              <a:t>)</a:t>
            </a:r>
            <a:r>
              <a:rPr lang="zh-TW" altLang="en-US" dirty="0" smtClean="0"/>
              <a:t>之折現</a:t>
            </a:r>
            <a:endParaRPr lang="zh-TW" altLang="en-US" dirty="0"/>
          </a:p>
        </p:txBody>
      </p:sp>
      <p:graphicFrame>
        <p:nvGraphicFramePr>
          <p:cNvPr id="2050" name="內容版面配置區 4"/>
          <p:cNvGraphicFramePr>
            <a:graphicFrameLocks noChangeAspect="1"/>
          </p:cNvGraphicFramePr>
          <p:nvPr/>
        </p:nvGraphicFramePr>
        <p:xfrm>
          <a:off x="1500166" y="3357562"/>
          <a:ext cx="5929354" cy="857256"/>
        </p:xfrm>
        <a:graphic>
          <a:graphicData uri="http://schemas.openxmlformats.org/presentationml/2006/ole">
            <mc:AlternateContent xmlns:mc="http://schemas.openxmlformats.org/markup-compatibility/2006">
              <mc:Choice xmlns:v="urn:schemas-microsoft-com:vml" Requires="v">
                <p:oleObj spid="_x0000_s1176" name="Equation" r:id="rId3" imgW="1600200" imgH="431640" progId="Equation.3">
                  <p:embed/>
                </p:oleObj>
              </mc:Choice>
              <mc:Fallback>
                <p:oleObj name="Equation" r:id="rId3" imgW="1600200" imgH="43164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00166" y="3357562"/>
                        <a:ext cx="5929354" cy="85725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 name="物件 6"/>
          <p:cNvGraphicFramePr>
            <a:graphicFrameLocks noChangeAspect="1"/>
          </p:cNvGraphicFramePr>
          <p:nvPr>
            <p:extLst>
              <p:ext uri="{D42A27DB-BD31-4B8C-83A1-F6EECF244321}">
                <p14:modId xmlns:p14="http://schemas.microsoft.com/office/powerpoint/2010/main" val="604799620"/>
              </p:ext>
            </p:extLst>
          </p:nvPr>
        </p:nvGraphicFramePr>
        <p:xfrm>
          <a:off x="741363" y="4714875"/>
          <a:ext cx="7572375" cy="1857375"/>
        </p:xfrm>
        <a:graphic>
          <a:graphicData uri="http://schemas.openxmlformats.org/presentationml/2006/ole">
            <mc:AlternateContent xmlns:mc="http://schemas.openxmlformats.org/markup-compatibility/2006">
              <mc:Choice xmlns:v="urn:schemas-microsoft-com:vml" Requires="v">
                <p:oleObj spid="_x0000_s1177" name="方程式" r:id="rId5" imgW="1739880" imgH="431640" progId="Equation.3">
                  <p:embed/>
                </p:oleObj>
              </mc:Choice>
              <mc:Fallback>
                <p:oleObj name="方程式" r:id="rId5" imgW="1739880" imgH="431640" progId="Equation.3">
                  <p:embed/>
                  <p:pic>
                    <p:nvPicPr>
                      <p:cNvPr id="0" name=""/>
                      <p:cNvPicPr>
                        <a:picLocks noChangeAspect="1" noChangeArrowheads="1"/>
                      </p:cNvPicPr>
                      <p:nvPr/>
                    </p:nvPicPr>
                    <p:blipFill>
                      <a:blip r:embed="rId6"/>
                      <a:srcRect/>
                      <a:stretch>
                        <a:fillRect/>
                      </a:stretch>
                    </p:blipFill>
                    <p:spPr bwMode="auto">
                      <a:xfrm>
                        <a:off x="741363" y="4714875"/>
                        <a:ext cx="7572375" cy="18573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64722804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smtClean="0"/>
              <a:t>四個認知窗格</a:t>
            </a:r>
            <a:r>
              <a:rPr lang="en-US" altLang="zh-TW" dirty="0" smtClean="0"/>
              <a:t>-</a:t>
            </a:r>
            <a:r>
              <a:rPr lang="zh-TW" altLang="en-US" dirty="0" smtClean="0"/>
              <a:t>描述企業直實價值</a:t>
            </a:r>
            <a:endParaRPr lang="zh-TW" altLang="en-US" dirty="0"/>
          </a:p>
        </p:txBody>
      </p:sp>
      <p:sp>
        <p:nvSpPr>
          <p:cNvPr id="4" name="投影片編號版面配置區 3"/>
          <p:cNvSpPr>
            <a:spLocks noGrp="1"/>
          </p:cNvSpPr>
          <p:nvPr>
            <p:ph type="sldNum" sz="quarter" idx="12"/>
          </p:nvPr>
        </p:nvSpPr>
        <p:spPr/>
        <p:txBody>
          <a:bodyPr/>
          <a:lstStyle/>
          <a:p>
            <a:fld id="{5CBEDE15-3B9A-4371-982E-CCF9CCBDEC22}" type="slidenum">
              <a:rPr lang="zh-TW" altLang="en-US" smtClean="0"/>
              <a:pPr/>
              <a:t>4</a:t>
            </a:fld>
            <a:endParaRPr lang="zh-TW" altLang="en-US"/>
          </a:p>
        </p:txBody>
      </p:sp>
      <p:graphicFrame>
        <p:nvGraphicFramePr>
          <p:cNvPr id="5" name="內容版面配置區 4"/>
          <p:cNvGraphicFramePr>
            <a:graphicFrameLocks noGrp="1"/>
          </p:cNvGraphicFramePr>
          <p:nvPr>
            <p:ph sz="quarter" idx="1"/>
          </p:nvPr>
        </p:nvGraphicFramePr>
        <p:xfrm>
          <a:off x="1428727" y="2285992"/>
          <a:ext cx="5815011" cy="1326834"/>
        </p:xfrm>
        <a:graphic>
          <a:graphicData uri="http://schemas.openxmlformats.org/drawingml/2006/table">
            <a:tbl>
              <a:tblPr firstRow="1" bandRow="1">
                <a:tableStyleId>{5C22544A-7EE6-4342-B048-85BDC9FD1C3A}</a:tableStyleId>
              </a:tblPr>
              <a:tblGrid>
                <a:gridCol w="1938337"/>
                <a:gridCol w="1938337"/>
                <a:gridCol w="1938337"/>
              </a:tblGrid>
              <a:tr h="442278">
                <a:tc>
                  <a:txBody>
                    <a:bodyPr/>
                    <a:lstStyle/>
                    <a:p>
                      <a:pPr algn="ctr"/>
                      <a:endParaRPr lang="zh-TW" altLang="en-US" dirty="0"/>
                    </a:p>
                  </a:txBody>
                  <a:tcPr/>
                </a:tc>
                <a:tc>
                  <a:txBody>
                    <a:bodyPr/>
                    <a:lstStyle/>
                    <a:p>
                      <a:pPr algn="ctr"/>
                      <a:r>
                        <a:rPr lang="zh-TW" altLang="en-US" dirty="0" smtClean="0"/>
                        <a:t>己知</a:t>
                      </a:r>
                      <a:endParaRPr lang="zh-TW" altLang="en-US" dirty="0"/>
                    </a:p>
                  </a:txBody>
                  <a:tcPr/>
                </a:tc>
                <a:tc>
                  <a:txBody>
                    <a:bodyPr/>
                    <a:lstStyle/>
                    <a:p>
                      <a:pPr algn="ctr"/>
                      <a:r>
                        <a:rPr lang="zh-TW" altLang="en-US" dirty="0" smtClean="0"/>
                        <a:t>己不知</a:t>
                      </a:r>
                      <a:endParaRPr lang="zh-TW" altLang="en-US" dirty="0"/>
                    </a:p>
                  </a:txBody>
                  <a:tcPr/>
                </a:tc>
              </a:tr>
              <a:tr h="442278">
                <a:tc>
                  <a:txBody>
                    <a:bodyPr/>
                    <a:lstStyle/>
                    <a:p>
                      <a:pPr algn="ctr"/>
                      <a:r>
                        <a:rPr lang="zh-TW" altLang="en-US" b="1" dirty="0" smtClean="0">
                          <a:solidFill>
                            <a:schemeClr val="bg1"/>
                          </a:solidFill>
                        </a:rPr>
                        <a:t>他知</a:t>
                      </a:r>
                      <a:endParaRPr lang="zh-TW" altLang="en-US" b="1" dirty="0">
                        <a:solidFill>
                          <a:schemeClr val="bg1"/>
                        </a:solidFill>
                      </a:endParaRPr>
                    </a:p>
                  </a:txBody>
                  <a:tcPr>
                    <a:solidFill>
                      <a:schemeClr val="accent1"/>
                    </a:solidFill>
                  </a:tcPr>
                </a:tc>
                <a:tc>
                  <a:txBody>
                    <a:bodyPr/>
                    <a:lstStyle/>
                    <a:p>
                      <a:pPr algn="ctr"/>
                      <a:r>
                        <a:rPr lang="zh-TW" altLang="en-US" dirty="0" smtClean="0"/>
                        <a:t>公開資訊</a:t>
                      </a:r>
                      <a:endParaRPr lang="zh-TW" altLang="en-US" dirty="0"/>
                    </a:p>
                  </a:txBody>
                  <a:tcPr/>
                </a:tc>
                <a:tc>
                  <a:txBody>
                    <a:bodyPr/>
                    <a:lstStyle/>
                    <a:p>
                      <a:pPr algn="ctr"/>
                      <a:r>
                        <a:rPr lang="zh-TW" altLang="en-US" dirty="0" smtClean="0"/>
                        <a:t>外部資訊</a:t>
                      </a:r>
                      <a:endParaRPr lang="zh-TW" altLang="en-US" dirty="0"/>
                    </a:p>
                  </a:txBody>
                  <a:tcPr/>
                </a:tc>
              </a:tr>
              <a:tr h="442278">
                <a:tc>
                  <a:txBody>
                    <a:bodyPr/>
                    <a:lstStyle/>
                    <a:p>
                      <a:pPr algn="ctr"/>
                      <a:r>
                        <a:rPr lang="zh-TW" altLang="en-US" b="1" dirty="0" smtClean="0">
                          <a:solidFill>
                            <a:schemeClr val="bg1"/>
                          </a:solidFill>
                        </a:rPr>
                        <a:t>他不知</a:t>
                      </a:r>
                      <a:endParaRPr lang="zh-TW" altLang="en-US" b="1" dirty="0">
                        <a:solidFill>
                          <a:schemeClr val="bg1"/>
                        </a:solidFill>
                      </a:endParaRPr>
                    </a:p>
                  </a:txBody>
                  <a:tcPr>
                    <a:solidFill>
                      <a:schemeClr val="accent1"/>
                    </a:solidFill>
                  </a:tcPr>
                </a:tc>
                <a:tc>
                  <a:txBody>
                    <a:bodyPr/>
                    <a:lstStyle/>
                    <a:p>
                      <a:pPr algn="ctr"/>
                      <a:r>
                        <a:rPr lang="zh-TW" altLang="en-US" dirty="0" smtClean="0"/>
                        <a:t>內部資訊</a:t>
                      </a:r>
                      <a:endParaRPr lang="zh-TW" altLang="en-US" dirty="0"/>
                    </a:p>
                  </a:txBody>
                  <a:tcPr/>
                </a:tc>
                <a:tc>
                  <a:txBody>
                    <a:bodyPr/>
                    <a:lstStyle/>
                    <a:p>
                      <a:pPr algn="ctr"/>
                      <a:r>
                        <a:rPr lang="zh-TW" altLang="en-US" dirty="0" smtClean="0"/>
                        <a:t>未知資訊</a:t>
                      </a:r>
                      <a:endParaRPr lang="zh-TW" altLang="en-US" dirty="0"/>
                    </a:p>
                  </a:txBody>
                  <a:tcPr/>
                </a:tc>
              </a:tr>
            </a:tbl>
          </a:graphicData>
        </a:graphic>
      </p:graphicFrame>
      <p:sp>
        <p:nvSpPr>
          <p:cNvPr id="6" name="文字方塊 5"/>
          <p:cNvSpPr txBox="1"/>
          <p:nvPr/>
        </p:nvSpPr>
        <p:spPr>
          <a:xfrm>
            <a:off x="1000100" y="4643446"/>
            <a:ext cx="6357982" cy="369332"/>
          </a:xfrm>
          <a:prstGeom prst="rect">
            <a:avLst/>
          </a:prstGeom>
          <a:noFill/>
        </p:spPr>
        <p:txBody>
          <a:bodyPr wrap="square" rtlCol="0">
            <a:spAutoFit/>
          </a:bodyPr>
          <a:lstStyle/>
          <a:p>
            <a:r>
              <a:rPr lang="en-US" altLang="zh-TW" dirty="0" smtClean="0"/>
              <a:t> </a:t>
            </a:r>
            <a:r>
              <a:rPr lang="zh-TW" altLang="en-US" dirty="0" smtClean="0"/>
              <a:t>財務分析人員掌握愈多資訊，愈能準備確評估企業的價值</a:t>
            </a:r>
            <a:endParaRPr lang="zh-TW" altLang="en-US" dirty="0"/>
          </a:p>
        </p:txBody>
      </p:sp>
    </p:spTree>
    <p:extLst>
      <p:ext uri="{BB962C8B-B14F-4D97-AF65-F5344CB8AC3E}">
        <p14:creationId xmlns:p14="http://schemas.microsoft.com/office/powerpoint/2010/main" val="104215390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smtClean="0"/>
              <a:t>經理人應如何進行財務分析</a:t>
            </a:r>
            <a:r>
              <a:rPr lang="en-US" altLang="zh-TW" dirty="0" smtClean="0"/>
              <a:t>?</a:t>
            </a:r>
            <a:endParaRPr lang="zh-TW" altLang="en-US" dirty="0"/>
          </a:p>
        </p:txBody>
      </p:sp>
      <p:sp>
        <p:nvSpPr>
          <p:cNvPr id="4" name="投影片編號版面配置區 3"/>
          <p:cNvSpPr>
            <a:spLocks noGrp="1"/>
          </p:cNvSpPr>
          <p:nvPr>
            <p:ph type="sldNum" sz="quarter" idx="12"/>
          </p:nvPr>
        </p:nvSpPr>
        <p:spPr/>
        <p:txBody>
          <a:bodyPr/>
          <a:lstStyle/>
          <a:p>
            <a:fld id="{5CBEDE15-3B9A-4371-982E-CCF9CCBDEC22}" type="slidenum">
              <a:rPr lang="zh-TW" altLang="en-US" smtClean="0"/>
              <a:pPr/>
              <a:t>5</a:t>
            </a:fld>
            <a:endParaRPr lang="zh-TW" altLang="en-US"/>
          </a:p>
        </p:txBody>
      </p:sp>
      <p:sp>
        <p:nvSpPr>
          <p:cNvPr id="3" name="內容版面配置區 2"/>
          <p:cNvSpPr>
            <a:spLocks noGrp="1"/>
          </p:cNvSpPr>
          <p:nvPr>
            <p:ph sz="quarter" idx="1"/>
          </p:nvPr>
        </p:nvSpPr>
        <p:spPr/>
        <p:txBody>
          <a:bodyPr>
            <a:normAutofit/>
          </a:bodyPr>
          <a:lstStyle/>
          <a:p>
            <a:r>
              <a:rPr lang="zh-TW" altLang="en-US" dirty="0" smtClean="0"/>
              <a:t>歷史分析是財務分析的起步，可以幫助財務分析人員了解一家公司如何從過去到現在以及預測公司未來發展的軌跡。歷史分析包括</a:t>
            </a:r>
            <a:endParaRPr lang="en-US" altLang="zh-TW" dirty="0" smtClean="0"/>
          </a:p>
          <a:p>
            <a:pPr lvl="1"/>
            <a:r>
              <a:rPr lang="zh-TW" altLang="en-US" dirty="0" smtClean="0"/>
              <a:t>產業分析</a:t>
            </a:r>
            <a:endParaRPr lang="en-US" altLang="zh-TW" dirty="0" smtClean="0"/>
          </a:p>
          <a:p>
            <a:pPr lvl="1"/>
            <a:r>
              <a:rPr lang="zh-TW" altLang="en-US" dirty="0" smtClean="0"/>
              <a:t>策略分析</a:t>
            </a:r>
            <a:endParaRPr lang="en-US" altLang="zh-TW" dirty="0" smtClean="0"/>
          </a:p>
          <a:p>
            <a:pPr lvl="1"/>
            <a:r>
              <a:rPr lang="zh-TW" altLang="en-US" dirty="0" smtClean="0"/>
              <a:t>現金流量分析</a:t>
            </a:r>
            <a:endParaRPr lang="en-US" altLang="zh-TW" dirty="0" smtClean="0"/>
          </a:p>
          <a:p>
            <a:pPr lvl="1"/>
            <a:r>
              <a:rPr lang="zh-TW" altLang="en-US" dirty="0" smtClean="0"/>
              <a:t>會計分析</a:t>
            </a:r>
            <a:endParaRPr lang="en-US" altLang="zh-TW" dirty="0" smtClean="0"/>
          </a:p>
          <a:p>
            <a:pPr lvl="1"/>
            <a:r>
              <a:rPr lang="zh-TW" altLang="en-US" dirty="0" smtClean="0"/>
              <a:t>財務比率分析與企業評價模式</a:t>
            </a:r>
            <a:endParaRPr lang="zh-TW" altLang="en-US" dirty="0"/>
          </a:p>
        </p:txBody>
      </p:sp>
    </p:spTree>
    <p:extLst>
      <p:ext uri="{BB962C8B-B14F-4D97-AF65-F5344CB8AC3E}">
        <p14:creationId xmlns:p14="http://schemas.microsoft.com/office/powerpoint/2010/main" val="385970105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產業分析</a:t>
            </a:r>
            <a:endParaRPr lang="zh-TW" altLang="en-US" dirty="0"/>
          </a:p>
        </p:txBody>
      </p:sp>
      <p:sp>
        <p:nvSpPr>
          <p:cNvPr id="3" name="內容版面配置區 2"/>
          <p:cNvSpPr>
            <a:spLocks noGrp="1"/>
          </p:cNvSpPr>
          <p:nvPr>
            <p:ph sz="quarter" idx="1"/>
          </p:nvPr>
        </p:nvSpPr>
        <p:spPr>
          <a:xfrm>
            <a:off x="179512" y="1245971"/>
            <a:ext cx="8229600" cy="4525963"/>
          </a:xfrm>
        </p:spPr>
        <p:txBody>
          <a:bodyPr/>
          <a:lstStyle/>
          <a:p>
            <a:r>
              <a:rPr lang="zh-TW" altLang="en-US" dirty="0" smtClean="0"/>
              <a:t>重點在於分析：</a:t>
            </a:r>
            <a:endParaRPr lang="en-US" altLang="zh-TW" dirty="0" smtClean="0"/>
          </a:p>
          <a:p>
            <a:pPr lvl="1"/>
            <a:r>
              <a:rPr lang="zh-TW" altLang="en-US" dirty="0" smtClean="0"/>
              <a:t>產業發展→市場規模</a:t>
            </a:r>
            <a:endParaRPr lang="en-US" altLang="zh-TW" dirty="0" smtClean="0"/>
          </a:p>
          <a:p>
            <a:pPr lvl="1"/>
            <a:r>
              <a:rPr lang="zh-TW" altLang="en-US" dirty="0" smtClean="0"/>
              <a:t>競爭狀況→市場佔有率</a:t>
            </a:r>
            <a:endParaRPr lang="en-US" altLang="zh-TW" dirty="0" smtClean="0"/>
          </a:p>
          <a:p>
            <a:r>
              <a:rPr lang="en-US" altLang="zh-TW" dirty="0" smtClean="0"/>
              <a:t>Michael Porter</a:t>
            </a:r>
            <a:r>
              <a:rPr lang="zh-TW" altLang="en-US" dirty="0" smtClean="0"/>
              <a:t>的五力分析</a:t>
            </a:r>
            <a:endParaRPr lang="en-US" altLang="zh-TW" dirty="0" smtClean="0"/>
          </a:p>
        </p:txBody>
      </p:sp>
      <p:grpSp>
        <p:nvGrpSpPr>
          <p:cNvPr id="12" name="群組 11"/>
          <p:cNvGrpSpPr/>
          <p:nvPr/>
        </p:nvGrpSpPr>
        <p:grpSpPr>
          <a:xfrm>
            <a:off x="4644008" y="1844824"/>
            <a:ext cx="2520280" cy="864096"/>
            <a:chOff x="4644008" y="1844824"/>
            <a:chExt cx="2520280" cy="864096"/>
          </a:xfrm>
        </p:grpSpPr>
        <p:sp>
          <p:nvSpPr>
            <p:cNvPr id="4" name="右大括弧 3"/>
            <p:cNvSpPr/>
            <p:nvPr/>
          </p:nvSpPr>
          <p:spPr>
            <a:xfrm>
              <a:off x="4644008" y="1844824"/>
              <a:ext cx="288032" cy="86409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a:p>
          </p:txBody>
        </p:sp>
        <p:sp>
          <p:nvSpPr>
            <p:cNvPr id="5" name="文字方塊 4"/>
            <p:cNvSpPr txBox="1"/>
            <p:nvPr/>
          </p:nvSpPr>
          <p:spPr>
            <a:xfrm>
              <a:off x="5076056" y="2015262"/>
              <a:ext cx="2088232" cy="523220"/>
            </a:xfrm>
            <a:prstGeom prst="rect">
              <a:avLst/>
            </a:prstGeom>
            <a:noFill/>
          </p:spPr>
          <p:txBody>
            <a:bodyPr wrap="square" rtlCol="0">
              <a:spAutoFit/>
            </a:bodyPr>
            <a:lstStyle/>
            <a:p>
              <a:r>
                <a:rPr lang="zh-TW" altLang="en-US" sz="2800" dirty="0" smtClean="0"/>
                <a:t>營業額</a:t>
              </a:r>
              <a:endParaRPr lang="zh-TW" altLang="en-US" sz="2800" dirty="0"/>
            </a:p>
          </p:txBody>
        </p:sp>
      </p:grpSp>
      <p:grpSp>
        <p:nvGrpSpPr>
          <p:cNvPr id="6" name="群組 5"/>
          <p:cNvGrpSpPr/>
          <p:nvPr/>
        </p:nvGrpSpPr>
        <p:grpSpPr>
          <a:xfrm>
            <a:off x="4192253" y="2567702"/>
            <a:ext cx="4714908" cy="4071966"/>
            <a:chOff x="2571736" y="3500438"/>
            <a:chExt cx="4071966" cy="3214710"/>
          </a:xfrm>
        </p:grpSpPr>
        <p:graphicFrame>
          <p:nvGraphicFramePr>
            <p:cNvPr id="7" name="資料庫圖表 6"/>
            <p:cNvGraphicFramePr/>
            <p:nvPr>
              <p:extLst>
                <p:ext uri="{D42A27DB-BD31-4B8C-83A1-F6EECF244321}">
                  <p14:modId xmlns:p14="http://schemas.microsoft.com/office/powerpoint/2010/main" val="1757397928"/>
                </p:ext>
              </p:extLst>
            </p:nvPr>
          </p:nvGraphicFramePr>
          <p:xfrm>
            <a:off x="2571736" y="3500438"/>
            <a:ext cx="4071966" cy="321471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文字方塊 8"/>
            <p:cNvSpPr txBox="1"/>
            <p:nvPr/>
          </p:nvSpPr>
          <p:spPr>
            <a:xfrm>
              <a:off x="3357554" y="4782933"/>
              <a:ext cx="642942" cy="646331"/>
            </a:xfrm>
            <a:prstGeom prst="rect">
              <a:avLst/>
            </a:prstGeom>
            <a:noFill/>
          </p:spPr>
          <p:txBody>
            <a:bodyPr wrap="squar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TW" altLang="en-US" dirty="0" smtClean="0"/>
                <a:t>議價能力</a:t>
              </a:r>
              <a:endParaRPr lang="zh-TW" altLang="en-US" dirty="0"/>
            </a:p>
          </p:txBody>
        </p:sp>
        <p:sp>
          <p:nvSpPr>
            <p:cNvPr id="9" name="文字方塊 9"/>
            <p:cNvSpPr txBox="1"/>
            <p:nvPr/>
          </p:nvSpPr>
          <p:spPr>
            <a:xfrm>
              <a:off x="5214942" y="4786322"/>
              <a:ext cx="642942" cy="646331"/>
            </a:xfrm>
            <a:prstGeom prst="rect">
              <a:avLst/>
            </a:prstGeom>
            <a:noFill/>
          </p:spPr>
          <p:txBody>
            <a:bodyPr wrap="squar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TW" altLang="en-US" dirty="0" smtClean="0"/>
                <a:t>議價能力</a:t>
              </a:r>
              <a:endParaRPr lang="zh-TW" altLang="en-US" dirty="0"/>
            </a:p>
          </p:txBody>
        </p:sp>
        <p:sp>
          <p:nvSpPr>
            <p:cNvPr id="10" name="文字方塊 10"/>
            <p:cNvSpPr txBox="1"/>
            <p:nvPr/>
          </p:nvSpPr>
          <p:spPr>
            <a:xfrm>
              <a:off x="4286248" y="4345552"/>
              <a:ext cx="642942" cy="369332"/>
            </a:xfrm>
            <a:prstGeom prst="rect">
              <a:avLst/>
            </a:prstGeom>
            <a:noFill/>
          </p:spPr>
          <p:txBody>
            <a:bodyPr wrap="squar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TW" altLang="en-US" dirty="0" smtClean="0"/>
                <a:t>威脅</a:t>
              </a:r>
              <a:endParaRPr lang="zh-TW" altLang="en-US" dirty="0"/>
            </a:p>
          </p:txBody>
        </p:sp>
        <p:sp>
          <p:nvSpPr>
            <p:cNvPr id="11" name="文字方塊 11"/>
            <p:cNvSpPr txBox="1"/>
            <p:nvPr/>
          </p:nvSpPr>
          <p:spPr>
            <a:xfrm rot="10800000" flipV="1">
              <a:off x="4360933" y="5587180"/>
              <a:ext cx="555268" cy="291578"/>
            </a:xfrm>
            <a:prstGeom prst="rect">
              <a:avLst/>
            </a:prstGeom>
            <a:noFill/>
          </p:spPr>
          <p:txBody>
            <a:bodyPr wrap="squar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TW" altLang="en-US" dirty="0" smtClean="0"/>
                <a:t>威脅</a:t>
              </a:r>
              <a:endParaRPr lang="zh-TW" altLang="en-US" dirty="0"/>
            </a:p>
          </p:txBody>
        </p:sp>
      </p:grpSp>
    </p:spTree>
    <p:extLst>
      <p:ext uri="{BB962C8B-B14F-4D97-AF65-F5344CB8AC3E}">
        <p14:creationId xmlns:p14="http://schemas.microsoft.com/office/powerpoint/2010/main" val="210737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策略分析</a:t>
            </a:r>
            <a:endParaRPr lang="zh-TW" altLang="en-US" dirty="0"/>
          </a:p>
        </p:txBody>
      </p:sp>
      <p:sp>
        <p:nvSpPr>
          <p:cNvPr id="3" name="內容版面配置區 2"/>
          <p:cNvSpPr>
            <a:spLocks noGrp="1"/>
          </p:cNvSpPr>
          <p:nvPr>
            <p:ph sz="quarter" idx="1"/>
          </p:nvPr>
        </p:nvSpPr>
        <p:spPr/>
        <p:txBody>
          <a:bodyPr/>
          <a:lstStyle/>
          <a:p>
            <a:r>
              <a:rPr lang="en-US" altLang="zh-TW" dirty="0" smtClean="0"/>
              <a:t>SWOT</a:t>
            </a:r>
            <a:r>
              <a:rPr lang="zh-TW" altLang="en-US" dirty="0" smtClean="0"/>
              <a:t>分析</a:t>
            </a:r>
            <a:endParaRPr lang="en-US" altLang="zh-TW" dirty="0"/>
          </a:p>
          <a:p>
            <a:pPr lvl="1"/>
            <a:r>
              <a:rPr lang="zh-TW" altLang="en-US" dirty="0" smtClean="0"/>
              <a:t>配合</a:t>
            </a:r>
            <a:r>
              <a:rPr lang="zh-TW" altLang="en-US" dirty="0"/>
              <a:t>歷史績效分析，分析企業的歷史策略可以幫助財務分析人員了解一家企業</a:t>
            </a:r>
            <a:r>
              <a:rPr lang="zh-TW" altLang="en-US" dirty="0">
                <a:solidFill>
                  <a:srgbClr val="FF0000"/>
                </a:solidFill>
              </a:rPr>
              <a:t>過去的策略方向是否正確</a:t>
            </a:r>
            <a:r>
              <a:rPr lang="zh-TW" altLang="en-US" dirty="0"/>
              <a:t>，並了解管理團隊的的經營能力</a:t>
            </a:r>
            <a:r>
              <a:rPr lang="zh-TW" altLang="en-US" dirty="0" smtClean="0"/>
              <a:t>。</a:t>
            </a:r>
            <a:endParaRPr lang="en-US" altLang="zh-TW" dirty="0" smtClean="0"/>
          </a:p>
          <a:p>
            <a:pPr lvl="1"/>
            <a:r>
              <a:rPr lang="en-US" altLang="zh-TW" dirty="0" smtClean="0"/>
              <a:t>Strength(</a:t>
            </a:r>
            <a:r>
              <a:rPr lang="zh-TW" altLang="en-US" dirty="0" smtClean="0"/>
              <a:t>優勢</a:t>
            </a:r>
            <a:r>
              <a:rPr lang="en-US" altLang="zh-TW" dirty="0" smtClean="0"/>
              <a:t>)</a:t>
            </a:r>
          </a:p>
          <a:p>
            <a:pPr lvl="1"/>
            <a:r>
              <a:rPr lang="en-US" altLang="zh-TW" dirty="0" smtClean="0"/>
              <a:t>Weakness(</a:t>
            </a:r>
            <a:r>
              <a:rPr lang="zh-TW" altLang="en-US" dirty="0" smtClean="0"/>
              <a:t>劣勢</a:t>
            </a:r>
            <a:r>
              <a:rPr lang="en-US" altLang="zh-TW" dirty="0" smtClean="0"/>
              <a:t>)</a:t>
            </a:r>
          </a:p>
          <a:p>
            <a:pPr lvl="1"/>
            <a:r>
              <a:rPr lang="en-US" altLang="zh-TW" dirty="0" smtClean="0"/>
              <a:t>Opportunity(</a:t>
            </a:r>
            <a:r>
              <a:rPr lang="zh-TW" altLang="en-US" dirty="0" smtClean="0"/>
              <a:t>機會</a:t>
            </a:r>
            <a:r>
              <a:rPr lang="en-US" altLang="zh-TW" dirty="0" smtClean="0"/>
              <a:t>)</a:t>
            </a:r>
          </a:p>
          <a:p>
            <a:pPr lvl="1"/>
            <a:r>
              <a:rPr lang="en-US" altLang="zh-TW" dirty="0" smtClean="0"/>
              <a:t>Threat(</a:t>
            </a:r>
            <a:r>
              <a:rPr lang="zh-TW" altLang="en-US" dirty="0" smtClean="0"/>
              <a:t>威脅</a:t>
            </a:r>
            <a:r>
              <a:rPr lang="en-US" altLang="zh-TW" dirty="0" smtClean="0"/>
              <a:t>)</a:t>
            </a:r>
            <a:endParaRPr lang="en-US" altLang="zh-TW" dirty="0"/>
          </a:p>
          <a:p>
            <a:pPr marL="0" indent="0">
              <a:buNone/>
            </a:pPr>
            <a:endParaRPr lang="zh-TW" altLang="en-US" dirty="0"/>
          </a:p>
        </p:txBody>
      </p:sp>
    </p:spTree>
    <p:extLst>
      <p:ext uri="{BB962C8B-B14F-4D97-AF65-F5344CB8AC3E}">
        <p14:creationId xmlns:p14="http://schemas.microsoft.com/office/powerpoint/2010/main" val="12474817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策略分析</a:t>
            </a:r>
            <a:r>
              <a:rPr lang="en-US" altLang="zh-TW" dirty="0" smtClean="0"/>
              <a:t>(</a:t>
            </a:r>
            <a:r>
              <a:rPr lang="zh-TW" altLang="en-US" dirty="0" smtClean="0"/>
              <a:t>續</a:t>
            </a:r>
            <a:r>
              <a:rPr lang="en-US" altLang="zh-TW" dirty="0" smtClean="0"/>
              <a:t>)</a:t>
            </a:r>
            <a:endParaRPr lang="zh-TW" altLang="en-US" dirty="0"/>
          </a:p>
        </p:txBody>
      </p:sp>
      <p:sp>
        <p:nvSpPr>
          <p:cNvPr id="4" name="投影片編號版面配置區 3"/>
          <p:cNvSpPr>
            <a:spLocks noGrp="1"/>
          </p:cNvSpPr>
          <p:nvPr>
            <p:ph type="sldNum" sz="quarter" idx="12"/>
          </p:nvPr>
        </p:nvSpPr>
        <p:spPr/>
        <p:txBody>
          <a:bodyPr/>
          <a:lstStyle/>
          <a:p>
            <a:fld id="{5CBEDE15-3B9A-4371-982E-CCF9CCBDEC22}" type="slidenum">
              <a:rPr lang="zh-TW" altLang="en-US" smtClean="0"/>
              <a:pPr/>
              <a:t>8</a:t>
            </a:fld>
            <a:endParaRPr lang="zh-TW" altLang="en-US"/>
          </a:p>
        </p:txBody>
      </p:sp>
      <p:grpSp>
        <p:nvGrpSpPr>
          <p:cNvPr id="13" name="群組 12"/>
          <p:cNvGrpSpPr/>
          <p:nvPr/>
        </p:nvGrpSpPr>
        <p:grpSpPr>
          <a:xfrm>
            <a:off x="1785918" y="1500174"/>
            <a:ext cx="5319383" cy="5186399"/>
            <a:chOff x="1785918" y="1500174"/>
            <a:chExt cx="5319383" cy="5186399"/>
          </a:xfrm>
        </p:grpSpPr>
        <p:pic>
          <p:nvPicPr>
            <p:cNvPr id="6" name="圖片 5" descr="finance2.jpg"/>
            <p:cNvPicPr>
              <a:picLocks noChangeAspect="1"/>
            </p:cNvPicPr>
            <p:nvPr/>
          </p:nvPicPr>
          <p:blipFill>
            <a:blip r:embed="rId2"/>
            <a:srcRect l="31376" t="4166" r="12752" b="54167"/>
            <a:stretch>
              <a:fillRect/>
            </a:stretch>
          </p:blipFill>
          <p:spPr>
            <a:xfrm rot="16200000">
              <a:off x="1852410" y="1433682"/>
              <a:ext cx="5186399" cy="5319383"/>
            </a:xfrm>
            <a:prstGeom prst="rect">
              <a:avLst/>
            </a:prstGeom>
          </p:spPr>
        </p:pic>
        <p:sp>
          <p:nvSpPr>
            <p:cNvPr id="8" name="文字方塊 7"/>
            <p:cNvSpPr txBox="1"/>
            <p:nvPr/>
          </p:nvSpPr>
          <p:spPr>
            <a:xfrm>
              <a:off x="4143372" y="1785926"/>
              <a:ext cx="428628" cy="369332"/>
            </a:xfrm>
            <a:prstGeom prst="rect">
              <a:avLst/>
            </a:prstGeom>
            <a:noFill/>
          </p:spPr>
          <p:txBody>
            <a:bodyPr wrap="square" rtlCol="0">
              <a:spAutoFit/>
            </a:bodyPr>
            <a:lstStyle/>
            <a:p>
              <a:r>
                <a:rPr lang="en-US" altLang="zh-TW" b="1" dirty="0" smtClean="0">
                  <a:solidFill>
                    <a:srgbClr val="FF0000"/>
                  </a:solidFill>
                </a:rPr>
                <a:t>S</a:t>
              </a:r>
              <a:endParaRPr lang="zh-TW" altLang="en-US" b="1" dirty="0">
                <a:solidFill>
                  <a:srgbClr val="FF0000"/>
                </a:solidFill>
              </a:endParaRPr>
            </a:p>
          </p:txBody>
        </p:sp>
        <p:sp>
          <p:nvSpPr>
            <p:cNvPr id="9" name="文字方塊 8"/>
            <p:cNvSpPr txBox="1"/>
            <p:nvPr/>
          </p:nvSpPr>
          <p:spPr>
            <a:xfrm>
              <a:off x="5786446" y="1785926"/>
              <a:ext cx="428628" cy="369332"/>
            </a:xfrm>
            <a:prstGeom prst="rect">
              <a:avLst/>
            </a:prstGeom>
            <a:noFill/>
          </p:spPr>
          <p:txBody>
            <a:bodyPr wrap="square" rtlCol="0">
              <a:spAutoFit/>
            </a:bodyPr>
            <a:lstStyle/>
            <a:p>
              <a:r>
                <a:rPr lang="en-US" altLang="zh-TW" b="1" dirty="0" smtClean="0">
                  <a:solidFill>
                    <a:srgbClr val="FF0000"/>
                  </a:solidFill>
                </a:rPr>
                <a:t>W</a:t>
              </a:r>
              <a:endParaRPr lang="zh-TW" altLang="en-US" b="1" dirty="0">
                <a:solidFill>
                  <a:srgbClr val="FF0000"/>
                </a:solidFill>
              </a:endParaRPr>
            </a:p>
          </p:txBody>
        </p:sp>
        <p:sp>
          <p:nvSpPr>
            <p:cNvPr id="11" name="文字方塊 10"/>
            <p:cNvSpPr txBox="1"/>
            <p:nvPr/>
          </p:nvSpPr>
          <p:spPr>
            <a:xfrm>
              <a:off x="2000232" y="3916924"/>
              <a:ext cx="428628" cy="369332"/>
            </a:xfrm>
            <a:prstGeom prst="rect">
              <a:avLst/>
            </a:prstGeom>
            <a:noFill/>
          </p:spPr>
          <p:txBody>
            <a:bodyPr wrap="square" rtlCol="0">
              <a:spAutoFit/>
            </a:bodyPr>
            <a:lstStyle/>
            <a:p>
              <a:r>
                <a:rPr lang="en-US" altLang="zh-TW" b="1" dirty="0" smtClean="0">
                  <a:solidFill>
                    <a:srgbClr val="FF0000"/>
                  </a:solidFill>
                </a:rPr>
                <a:t>O</a:t>
              </a:r>
              <a:endParaRPr lang="zh-TW" altLang="en-US" b="1" dirty="0">
                <a:solidFill>
                  <a:srgbClr val="FF0000"/>
                </a:solidFill>
              </a:endParaRPr>
            </a:p>
          </p:txBody>
        </p:sp>
        <p:sp>
          <p:nvSpPr>
            <p:cNvPr id="12" name="文字方塊 11"/>
            <p:cNvSpPr txBox="1"/>
            <p:nvPr/>
          </p:nvSpPr>
          <p:spPr>
            <a:xfrm>
              <a:off x="2000232" y="5000636"/>
              <a:ext cx="428628" cy="369332"/>
            </a:xfrm>
            <a:prstGeom prst="rect">
              <a:avLst/>
            </a:prstGeom>
            <a:noFill/>
          </p:spPr>
          <p:txBody>
            <a:bodyPr wrap="square" rtlCol="0">
              <a:spAutoFit/>
            </a:bodyPr>
            <a:lstStyle/>
            <a:p>
              <a:r>
                <a:rPr lang="en-US" altLang="zh-TW" b="1" dirty="0" smtClean="0">
                  <a:solidFill>
                    <a:srgbClr val="FF0000"/>
                  </a:solidFill>
                </a:rPr>
                <a:t>T</a:t>
              </a:r>
              <a:endParaRPr lang="zh-TW" altLang="en-US" b="1" dirty="0">
                <a:solidFill>
                  <a:srgbClr val="FF0000"/>
                </a:solidFill>
              </a:endParaRPr>
            </a:p>
          </p:txBody>
        </p:sp>
      </p:grpSp>
      <p:sp>
        <p:nvSpPr>
          <p:cNvPr id="10" name="文字方塊 9"/>
          <p:cNvSpPr txBox="1"/>
          <p:nvPr/>
        </p:nvSpPr>
        <p:spPr>
          <a:xfrm>
            <a:off x="2357422" y="1500174"/>
            <a:ext cx="1143008" cy="369332"/>
          </a:xfrm>
          <a:prstGeom prst="rect">
            <a:avLst/>
          </a:prstGeom>
          <a:noFill/>
        </p:spPr>
        <p:txBody>
          <a:bodyPr wrap="square" rtlCol="0">
            <a:spAutoFit/>
          </a:bodyPr>
          <a:lstStyle/>
          <a:p>
            <a:r>
              <a:rPr lang="zh-TW" altLang="en-US" dirty="0" smtClean="0"/>
              <a:t>科技公司</a:t>
            </a:r>
            <a:endParaRPr lang="zh-TW" altLang="en-US" dirty="0"/>
          </a:p>
        </p:txBody>
      </p:sp>
    </p:spTree>
    <p:extLst>
      <p:ext uri="{BB962C8B-B14F-4D97-AF65-F5344CB8AC3E}">
        <p14:creationId xmlns:p14="http://schemas.microsoft.com/office/powerpoint/2010/main" val="259891597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策略分析</a:t>
            </a:r>
            <a:endParaRPr lang="zh-TW" altLang="en-US" dirty="0"/>
          </a:p>
        </p:txBody>
      </p:sp>
      <p:sp>
        <p:nvSpPr>
          <p:cNvPr id="3" name="內容版面配置區 2"/>
          <p:cNvSpPr>
            <a:spLocks noGrp="1"/>
          </p:cNvSpPr>
          <p:nvPr>
            <p:ph sz="quarter" idx="1"/>
          </p:nvPr>
        </p:nvSpPr>
        <p:spPr>
          <a:xfrm>
            <a:off x="515858" y="1242760"/>
            <a:ext cx="8229600" cy="5354592"/>
          </a:xfrm>
        </p:spPr>
        <p:txBody>
          <a:bodyPr>
            <a:normAutofit/>
          </a:bodyPr>
          <a:lstStyle/>
          <a:p>
            <a:r>
              <a:rPr lang="zh-TW" altLang="en-US" dirty="0" smtClean="0"/>
              <a:t>不同層次的策略分析</a:t>
            </a:r>
            <a:endParaRPr lang="en-US" altLang="zh-TW" dirty="0" smtClean="0"/>
          </a:p>
          <a:p>
            <a:pPr lvl="1"/>
            <a:r>
              <a:rPr lang="zh-TW" altLang="en-US" dirty="0"/>
              <a:t>集團策略</a:t>
            </a:r>
            <a:r>
              <a:rPr lang="zh-TW" altLang="en-US" dirty="0" smtClean="0"/>
              <a:t>分析</a:t>
            </a:r>
            <a:r>
              <a:rPr lang="en-US" altLang="zh-TW" dirty="0" smtClean="0"/>
              <a:t>:</a:t>
            </a:r>
            <a:r>
              <a:rPr lang="zh-TW" altLang="en-US" dirty="0" smtClean="0"/>
              <a:t>著重於企業資產的</a:t>
            </a:r>
            <a:r>
              <a:rPr lang="zh-TW" altLang="en-US" dirty="0" smtClean="0">
                <a:solidFill>
                  <a:srgbClr val="FF0000"/>
                </a:solidFill>
              </a:rPr>
              <a:t>投資組合</a:t>
            </a:r>
            <a:r>
              <a:rPr lang="en-US" altLang="zh-TW" dirty="0" smtClean="0"/>
              <a:t>(</a:t>
            </a:r>
            <a:r>
              <a:rPr lang="zh-TW" altLang="en-US" dirty="0" smtClean="0"/>
              <a:t>事業群</a:t>
            </a:r>
            <a:r>
              <a:rPr lang="en-US" altLang="zh-TW" dirty="0" smtClean="0"/>
              <a:t>)</a:t>
            </a:r>
            <a:r>
              <a:rPr lang="zh-TW" altLang="en-US" dirty="0" smtClean="0"/>
              <a:t>是否產生綜合效應</a:t>
            </a:r>
            <a:endParaRPr lang="en-US" altLang="zh-TW" dirty="0" smtClean="0"/>
          </a:p>
          <a:p>
            <a:pPr lvl="1"/>
            <a:endParaRPr lang="en-US" altLang="zh-TW" dirty="0" smtClean="0"/>
          </a:p>
          <a:p>
            <a:pPr lvl="1"/>
            <a:endParaRPr lang="en-US" altLang="zh-TW" dirty="0" smtClean="0"/>
          </a:p>
          <a:p>
            <a:pPr marL="457200" lvl="1" indent="0">
              <a:buNone/>
            </a:pPr>
            <a:endParaRPr lang="en-US" altLang="zh-TW" dirty="0" smtClean="0"/>
          </a:p>
          <a:p>
            <a:pPr marL="457200" lvl="1" indent="0">
              <a:buNone/>
            </a:pPr>
            <a:endParaRPr lang="en-US" altLang="zh-TW" dirty="0"/>
          </a:p>
          <a:p>
            <a:pPr marL="457200" lvl="1" indent="0">
              <a:buNone/>
            </a:pPr>
            <a:endParaRPr lang="en-US" altLang="zh-TW" dirty="0" smtClean="0"/>
          </a:p>
          <a:p>
            <a:pPr marL="457200" lvl="1" indent="0">
              <a:buNone/>
            </a:pPr>
            <a:endParaRPr lang="en-US" altLang="zh-TW" dirty="0" smtClean="0"/>
          </a:p>
          <a:p>
            <a:pPr lvl="1"/>
            <a:r>
              <a:rPr lang="zh-TW" altLang="en-US" dirty="0"/>
              <a:t>事業單位策略</a:t>
            </a:r>
            <a:r>
              <a:rPr lang="zh-TW" altLang="en-US" dirty="0" smtClean="0"/>
              <a:t>分析</a:t>
            </a:r>
            <a:r>
              <a:rPr lang="en-US" altLang="zh-TW" dirty="0" smtClean="0"/>
              <a:t>:</a:t>
            </a:r>
            <a:r>
              <a:rPr lang="zh-TW" altLang="en-US" dirty="0" smtClean="0"/>
              <a:t>著重於事業單位的</a:t>
            </a:r>
            <a:r>
              <a:rPr lang="zh-TW" altLang="en-US" dirty="0" smtClean="0">
                <a:solidFill>
                  <a:srgbClr val="FF0000"/>
                </a:solidFill>
              </a:rPr>
              <a:t>產品定位</a:t>
            </a:r>
            <a:endParaRPr lang="en-US" altLang="zh-TW" dirty="0" smtClean="0"/>
          </a:p>
          <a:p>
            <a:pPr lvl="2"/>
            <a:r>
              <a:rPr lang="zh-TW" altLang="en-US" dirty="0" smtClean="0"/>
              <a:t>成本領導</a:t>
            </a:r>
            <a:r>
              <a:rPr lang="en-US" altLang="zh-TW" dirty="0" smtClean="0"/>
              <a:t>(</a:t>
            </a:r>
            <a:r>
              <a:rPr lang="zh-TW" altLang="en-US" dirty="0" smtClean="0"/>
              <a:t>高營收成長率、低獲利率</a:t>
            </a:r>
            <a:r>
              <a:rPr lang="en-US" altLang="zh-TW" dirty="0" smtClean="0"/>
              <a:t>)</a:t>
            </a:r>
          </a:p>
          <a:p>
            <a:pPr lvl="2"/>
            <a:r>
              <a:rPr lang="zh-TW" altLang="en-US" dirty="0" smtClean="0"/>
              <a:t>產品差異化</a:t>
            </a:r>
            <a:r>
              <a:rPr lang="en-US" altLang="zh-TW" dirty="0" smtClean="0"/>
              <a:t>(</a:t>
            </a:r>
            <a:r>
              <a:rPr lang="zh-TW" altLang="en-US" dirty="0" smtClean="0"/>
              <a:t>低營收成長率、高獲利率</a:t>
            </a:r>
            <a:r>
              <a:rPr lang="en-US" altLang="zh-TW" dirty="0" smtClean="0"/>
              <a:t>)</a:t>
            </a:r>
            <a:endParaRPr lang="zh-TW" altLang="en-US" dirty="0"/>
          </a:p>
        </p:txBody>
      </p:sp>
      <p:grpSp>
        <p:nvGrpSpPr>
          <p:cNvPr id="4" name="Group 67"/>
          <p:cNvGrpSpPr>
            <a:grpSpLocks/>
          </p:cNvGrpSpPr>
          <p:nvPr/>
        </p:nvGrpSpPr>
        <p:grpSpPr bwMode="auto">
          <a:xfrm>
            <a:off x="3022439" y="2514344"/>
            <a:ext cx="5952430" cy="2219325"/>
            <a:chOff x="189" y="1027"/>
            <a:chExt cx="5191" cy="1398"/>
          </a:xfrm>
        </p:grpSpPr>
        <p:grpSp>
          <p:nvGrpSpPr>
            <p:cNvPr id="5" name="Group 6"/>
            <p:cNvGrpSpPr>
              <a:grpSpLocks/>
            </p:cNvGrpSpPr>
            <p:nvPr/>
          </p:nvGrpSpPr>
          <p:grpSpPr bwMode="auto">
            <a:xfrm>
              <a:off x="1384" y="1027"/>
              <a:ext cx="3996" cy="1398"/>
              <a:chOff x="3960" y="1980"/>
              <a:chExt cx="5760" cy="2200"/>
            </a:xfrm>
          </p:grpSpPr>
          <p:sp>
            <p:nvSpPr>
              <p:cNvPr id="8" name="Rectangle 7"/>
              <p:cNvSpPr>
                <a:spLocks noChangeArrowheads="1"/>
              </p:cNvSpPr>
              <p:nvPr/>
            </p:nvSpPr>
            <p:spPr bwMode="auto">
              <a:xfrm>
                <a:off x="6120" y="1980"/>
                <a:ext cx="1143" cy="540"/>
              </a:xfrm>
              <a:prstGeom prst="rect">
                <a:avLst/>
              </a:prstGeom>
              <a:solidFill>
                <a:srgbClr val="FFFF99"/>
              </a:solidFill>
              <a:ln w="9525">
                <a:solidFill>
                  <a:srgbClr val="000000"/>
                </a:solidFill>
                <a:miter lim="800000"/>
                <a:headEnd/>
                <a:tailEnd/>
              </a:ln>
            </p:spPr>
            <p:txBody>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2800" dirty="0">
                    <a:solidFill>
                      <a:srgbClr val="000000"/>
                    </a:solidFill>
                    <a:latin typeface="Times New Roman" charset="0"/>
                    <a:ea typeface="標楷體" pitchFamily="65" charset="-120"/>
                  </a:rPr>
                  <a:t>CEO</a:t>
                </a:r>
              </a:p>
            </p:txBody>
          </p:sp>
          <p:sp>
            <p:nvSpPr>
              <p:cNvPr id="9" name="Rectangle 9"/>
              <p:cNvSpPr>
                <a:spLocks noChangeArrowheads="1"/>
              </p:cNvSpPr>
              <p:nvPr/>
            </p:nvSpPr>
            <p:spPr bwMode="auto">
              <a:xfrm>
                <a:off x="8460" y="3420"/>
                <a:ext cx="1260" cy="760"/>
              </a:xfrm>
              <a:prstGeom prst="rect">
                <a:avLst/>
              </a:prstGeom>
              <a:solidFill>
                <a:srgbClr val="66FFFF"/>
              </a:solidFill>
              <a:ln w="9525">
                <a:solidFill>
                  <a:srgbClr val="000000"/>
                </a:solidFill>
                <a:miter lim="800000"/>
                <a:headEnd/>
                <a:tailEnd/>
              </a:ln>
            </p:spPr>
            <p:txBody>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TW" altLang="en-US" sz="2300" dirty="0">
                    <a:solidFill>
                      <a:srgbClr val="000000"/>
                    </a:solidFill>
                    <a:latin typeface="Times New Roman" charset="0"/>
                    <a:ea typeface="標楷體" pitchFamily="65" charset="-120"/>
                  </a:rPr>
                  <a:t>航空公司</a:t>
                </a:r>
              </a:p>
            </p:txBody>
          </p:sp>
          <p:sp>
            <p:nvSpPr>
              <p:cNvPr id="10" name="Rectangle 10"/>
              <p:cNvSpPr>
                <a:spLocks noChangeArrowheads="1"/>
              </p:cNvSpPr>
              <p:nvPr/>
            </p:nvSpPr>
            <p:spPr bwMode="auto">
              <a:xfrm>
                <a:off x="7020" y="3420"/>
                <a:ext cx="1080" cy="760"/>
              </a:xfrm>
              <a:prstGeom prst="rect">
                <a:avLst/>
              </a:prstGeom>
              <a:solidFill>
                <a:srgbClr val="66FFFF"/>
              </a:solidFill>
              <a:ln w="9525">
                <a:solidFill>
                  <a:srgbClr val="000000"/>
                </a:solidFill>
                <a:miter lim="800000"/>
                <a:headEnd/>
                <a:tailEnd/>
              </a:ln>
            </p:spPr>
            <p:txBody>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TW" altLang="en-US" sz="2300" dirty="0">
                    <a:solidFill>
                      <a:srgbClr val="000000"/>
                    </a:solidFill>
                    <a:latin typeface="Times New Roman" charset="0"/>
                    <a:ea typeface="標楷體" pitchFamily="65" charset="-120"/>
                  </a:rPr>
                  <a:t>飯 店</a:t>
                </a:r>
              </a:p>
            </p:txBody>
          </p:sp>
          <p:sp>
            <p:nvSpPr>
              <p:cNvPr id="11" name="Rectangle 11"/>
              <p:cNvSpPr>
                <a:spLocks noChangeArrowheads="1"/>
              </p:cNvSpPr>
              <p:nvPr/>
            </p:nvSpPr>
            <p:spPr bwMode="auto">
              <a:xfrm>
                <a:off x="5580" y="3420"/>
                <a:ext cx="1260" cy="760"/>
              </a:xfrm>
              <a:prstGeom prst="rect">
                <a:avLst/>
              </a:prstGeom>
              <a:solidFill>
                <a:srgbClr val="66FFFF"/>
              </a:solidFill>
              <a:ln w="9525">
                <a:solidFill>
                  <a:srgbClr val="000000"/>
                </a:solidFill>
                <a:miter lim="800000"/>
                <a:headEnd/>
                <a:tailEnd/>
              </a:ln>
            </p:spPr>
            <p:txBody>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TW" altLang="en-US" sz="2300" dirty="0">
                    <a:solidFill>
                      <a:srgbClr val="000000"/>
                    </a:solidFill>
                    <a:latin typeface="Times New Roman" charset="0"/>
                    <a:ea typeface="標楷體" pitchFamily="65" charset="-120"/>
                  </a:rPr>
                  <a:t>百貨公司</a:t>
                </a:r>
              </a:p>
            </p:txBody>
          </p:sp>
          <p:sp>
            <p:nvSpPr>
              <p:cNvPr id="12" name="Rectangle 12"/>
              <p:cNvSpPr>
                <a:spLocks noChangeArrowheads="1"/>
              </p:cNvSpPr>
              <p:nvPr/>
            </p:nvSpPr>
            <p:spPr bwMode="auto">
              <a:xfrm>
                <a:off x="3960" y="3420"/>
                <a:ext cx="1260" cy="760"/>
              </a:xfrm>
              <a:prstGeom prst="rect">
                <a:avLst/>
              </a:prstGeom>
              <a:solidFill>
                <a:srgbClr val="66FFFF"/>
              </a:solidFill>
              <a:ln w="9525">
                <a:solidFill>
                  <a:srgbClr val="000000"/>
                </a:solidFill>
                <a:miter lim="800000"/>
                <a:headEnd/>
                <a:tailEnd/>
              </a:ln>
            </p:spPr>
            <p:txBody>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TW" altLang="en-US" sz="2300">
                    <a:solidFill>
                      <a:srgbClr val="000000"/>
                    </a:solidFill>
                    <a:latin typeface="Times New Roman" charset="0"/>
                    <a:ea typeface="標楷體" pitchFamily="65" charset="-120"/>
                  </a:rPr>
                  <a:t>生化科技</a:t>
                </a:r>
              </a:p>
            </p:txBody>
          </p:sp>
          <p:sp>
            <p:nvSpPr>
              <p:cNvPr id="13" name="Line 15"/>
              <p:cNvSpPr>
                <a:spLocks noChangeShapeType="1"/>
              </p:cNvSpPr>
              <p:nvPr/>
            </p:nvSpPr>
            <p:spPr bwMode="auto">
              <a:xfrm>
                <a:off x="4500" y="3060"/>
                <a:ext cx="4500" cy="0"/>
              </a:xfrm>
              <a:prstGeom prst="line">
                <a:avLst/>
              </a:prstGeom>
              <a:noFill/>
              <a:ln w="9525">
                <a:solidFill>
                  <a:srgbClr val="000000"/>
                </a:solidFill>
                <a:round/>
                <a:headEnd/>
                <a:tailEnd/>
              </a:ln>
            </p:spPr>
            <p:txBody>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TW" altLang="en-US"/>
              </a:p>
            </p:txBody>
          </p:sp>
          <p:sp>
            <p:nvSpPr>
              <p:cNvPr id="14" name="Line 16"/>
              <p:cNvSpPr>
                <a:spLocks noChangeShapeType="1"/>
              </p:cNvSpPr>
              <p:nvPr/>
            </p:nvSpPr>
            <p:spPr bwMode="auto">
              <a:xfrm>
                <a:off x="6660" y="2520"/>
                <a:ext cx="0" cy="540"/>
              </a:xfrm>
              <a:prstGeom prst="line">
                <a:avLst/>
              </a:prstGeom>
              <a:noFill/>
              <a:ln w="9525">
                <a:solidFill>
                  <a:srgbClr val="000000"/>
                </a:solidFill>
                <a:round/>
                <a:headEnd/>
                <a:tailEnd/>
              </a:ln>
            </p:spPr>
            <p:txBody>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TW" altLang="en-US"/>
              </a:p>
            </p:txBody>
          </p:sp>
          <p:sp>
            <p:nvSpPr>
              <p:cNvPr id="15" name="Line 17"/>
              <p:cNvSpPr>
                <a:spLocks noChangeShapeType="1"/>
              </p:cNvSpPr>
              <p:nvPr/>
            </p:nvSpPr>
            <p:spPr bwMode="auto">
              <a:xfrm>
                <a:off x="6120" y="3060"/>
                <a:ext cx="0" cy="360"/>
              </a:xfrm>
              <a:prstGeom prst="line">
                <a:avLst/>
              </a:prstGeom>
              <a:noFill/>
              <a:ln w="9525">
                <a:solidFill>
                  <a:srgbClr val="000000"/>
                </a:solidFill>
                <a:round/>
                <a:headEnd/>
                <a:tailEnd/>
              </a:ln>
            </p:spPr>
            <p:txBody>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TW" altLang="en-US"/>
              </a:p>
            </p:txBody>
          </p:sp>
          <p:sp>
            <p:nvSpPr>
              <p:cNvPr id="16" name="Line 18"/>
              <p:cNvSpPr>
                <a:spLocks noChangeShapeType="1"/>
              </p:cNvSpPr>
              <p:nvPr/>
            </p:nvSpPr>
            <p:spPr bwMode="auto">
              <a:xfrm>
                <a:off x="7560" y="3060"/>
                <a:ext cx="0" cy="360"/>
              </a:xfrm>
              <a:prstGeom prst="line">
                <a:avLst/>
              </a:prstGeom>
              <a:noFill/>
              <a:ln w="9525">
                <a:solidFill>
                  <a:srgbClr val="000000"/>
                </a:solidFill>
                <a:round/>
                <a:headEnd/>
                <a:tailEnd/>
              </a:ln>
            </p:spPr>
            <p:txBody>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TW" altLang="en-US"/>
              </a:p>
            </p:txBody>
          </p:sp>
          <p:sp>
            <p:nvSpPr>
              <p:cNvPr id="17" name="Line 19"/>
              <p:cNvSpPr>
                <a:spLocks noChangeShapeType="1"/>
              </p:cNvSpPr>
              <p:nvPr/>
            </p:nvSpPr>
            <p:spPr bwMode="auto">
              <a:xfrm>
                <a:off x="9000" y="3060"/>
                <a:ext cx="0" cy="360"/>
              </a:xfrm>
              <a:prstGeom prst="line">
                <a:avLst/>
              </a:prstGeom>
              <a:noFill/>
              <a:ln w="9525">
                <a:solidFill>
                  <a:srgbClr val="000000"/>
                </a:solidFill>
                <a:round/>
                <a:headEnd/>
                <a:tailEnd/>
              </a:ln>
            </p:spPr>
            <p:txBody>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TW" altLang="en-US"/>
              </a:p>
            </p:txBody>
          </p:sp>
          <p:sp>
            <p:nvSpPr>
              <p:cNvPr id="18" name="Line 20"/>
              <p:cNvSpPr>
                <a:spLocks noChangeShapeType="1"/>
              </p:cNvSpPr>
              <p:nvPr/>
            </p:nvSpPr>
            <p:spPr bwMode="auto">
              <a:xfrm>
                <a:off x="4500" y="3060"/>
                <a:ext cx="0" cy="360"/>
              </a:xfrm>
              <a:prstGeom prst="line">
                <a:avLst/>
              </a:prstGeom>
              <a:noFill/>
              <a:ln w="9525">
                <a:solidFill>
                  <a:srgbClr val="000000"/>
                </a:solidFill>
                <a:round/>
                <a:headEnd/>
                <a:tailEnd/>
              </a:ln>
            </p:spPr>
            <p:txBody>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TW" altLang="en-US"/>
              </a:p>
            </p:txBody>
          </p:sp>
        </p:grpSp>
        <p:sp>
          <p:nvSpPr>
            <p:cNvPr id="6" name="Text Box 61"/>
            <p:cNvSpPr txBox="1">
              <a:spLocks noChangeArrowheads="1"/>
            </p:cNvSpPr>
            <p:nvPr/>
          </p:nvSpPr>
          <p:spPr bwMode="auto">
            <a:xfrm>
              <a:off x="189" y="1071"/>
              <a:ext cx="1632" cy="288"/>
            </a:xfrm>
            <a:prstGeom prst="rect">
              <a:avLst/>
            </a:prstGeom>
            <a:noFill/>
            <a:ln w="9525">
              <a:noFill/>
              <a:miter lim="800000"/>
              <a:headEnd/>
              <a:tailEnd/>
            </a:ln>
            <a:effectLst/>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ct val="50000"/>
                </a:spcBef>
              </a:pPr>
              <a:r>
                <a:rPr lang="zh-TW" altLang="en-US" b="1" dirty="0">
                  <a:solidFill>
                    <a:srgbClr val="0000CC"/>
                  </a:solidFill>
                  <a:latin typeface="Times New Roman" charset="0"/>
                  <a:ea typeface="標楷體" pitchFamily="65" charset="-120"/>
                </a:rPr>
                <a:t>公司層次</a:t>
              </a:r>
            </a:p>
          </p:txBody>
        </p:sp>
        <p:sp>
          <p:nvSpPr>
            <p:cNvPr id="7" name="Text Box 62"/>
            <p:cNvSpPr txBox="1">
              <a:spLocks noChangeArrowheads="1"/>
            </p:cNvSpPr>
            <p:nvPr/>
          </p:nvSpPr>
          <p:spPr bwMode="auto">
            <a:xfrm>
              <a:off x="189" y="1950"/>
              <a:ext cx="1632" cy="288"/>
            </a:xfrm>
            <a:prstGeom prst="rect">
              <a:avLst/>
            </a:prstGeom>
            <a:noFill/>
            <a:ln w="9525">
              <a:noFill/>
              <a:miter lim="800000"/>
              <a:headEnd/>
              <a:tailEnd/>
            </a:ln>
            <a:effectLst/>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ct val="50000"/>
                </a:spcBef>
              </a:pPr>
              <a:r>
                <a:rPr lang="zh-TW" altLang="en-US" b="1" dirty="0">
                  <a:solidFill>
                    <a:srgbClr val="0000CC"/>
                  </a:solidFill>
                  <a:latin typeface="Times New Roman" charset="0"/>
                  <a:ea typeface="標楷體" pitchFamily="65" charset="-120"/>
                </a:rPr>
                <a:t>事業部層次</a:t>
              </a:r>
            </a:p>
          </p:txBody>
        </p:sp>
      </p:grpSp>
    </p:spTree>
    <p:extLst>
      <p:ext uri="{BB962C8B-B14F-4D97-AF65-F5344CB8AC3E}">
        <p14:creationId xmlns:p14="http://schemas.microsoft.com/office/powerpoint/2010/main" val="32900078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公正">
  <a:themeElements>
    <a:clrScheme name="公正">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公正">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公正">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601</TotalTime>
  <Words>1606</Words>
  <Application>Microsoft Office PowerPoint</Application>
  <PresentationFormat>如螢幕大小 (4:3)</PresentationFormat>
  <Paragraphs>252</Paragraphs>
  <Slides>26</Slides>
  <Notes>6</Notes>
  <HiddenSlides>0</HiddenSlides>
  <MMClips>0</MMClips>
  <ScaleCrop>false</ScaleCrop>
  <HeadingPairs>
    <vt:vector size="6" baseType="variant">
      <vt:variant>
        <vt:lpstr>佈景主題</vt:lpstr>
      </vt:variant>
      <vt:variant>
        <vt:i4>1</vt:i4>
      </vt:variant>
      <vt:variant>
        <vt:lpstr>內嵌 OLE 伺服程式</vt:lpstr>
      </vt:variant>
      <vt:variant>
        <vt:i4>2</vt:i4>
      </vt:variant>
      <vt:variant>
        <vt:lpstr>投影片標題</vt:lpstr>
      </vt:variant>
      <vt:variant>
        <vt:i4>26</vt:i4>
      </vt:variant>
    </vt:vector>
  </HeadingPairs>
  <TitlesOfParts>
    <vt:vector size="29" baseType="lpstr">
      <vt:lpstr>公正</vt:lpstr>
      <vt:lpstr>Equation</vt:lpstr>
      <vt:lpstr>方程式</vt:lpstr>
      <vt:lpstr>企業金融的12堂課 第二課 企業財務分析 </vt:lpstr>
      <vt:lpstr>財務分析究竟在分析什麼? </vt:lpstr>
      <vt:lpstr>財務分析究竟在分析什麼? </vt:lpstr>
      <vt:lpstr>四個認知窗格-描述企業直實價值</vt:lpstr>
      <vt:lpstr>經理人應如何進行財務分析?</vt:lpstr>
      <vt:lpstr>產業分析</vt:lpstr>
      <vt:lpstr>策略分析</vt:lpstr>
      <vt:lpstr>策略分析(續)</vt:lpstr>
      <vt:lpstr>策略分析</vt:lpstr>
      <vt:lpstr>策略分析</vt:lpstr>
      <vt:lpstr>現金流量分析</vt:lpstr>
      <vt:lpstr>現金流量分析</vt:lpstr>
      <vt:lpstr>會計分析</vt:lpstr>
      <vt:lpstr>財務比率分析</vt:lpstr>
      <vt:lpstr>常用財務報表-資產負債表</vt:lpstr>
      <vt:lpstr>常用財務報表-損益表</vt:lpstr>
      <vt:lpstr>常用財務報表-現金流量表</vt:lpstr>
      <vt:lpstr>現金流量折現評價模式</vt:lpstr>
      <vt:lpstr>PowerPoint 簡報</vt:lpstr>
      <vt:lpstr>現金流量折現評價模式</vt:lpstr>
      <vt:lpstr>加權平均資本成本(WACC)</vt:lpstr>
      <vt:lpstr>經濟附加價值評價模式</vt:lpstr>
      <vt:lpstr>經濟附加價值評價模式</vt:lpstr>
      <vt:lpstr>ROIC之分解</vt:lpstr>
      <vt:lpstr>PowerPoint 簡報</vt:lpstr>
      <vt:lpstr>財務分析的陷阱</vt:lpstr>
    </vt:vector>
  </TitlesOfParts>
  <Company>NCTU</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Yaya</dc:creator>
  <cp:lastModifiedBy>Yaya</cp:lastModifiedBy>
  <cp:revision>88</cp:revision>
  <dcterms:created xsi:type="dcterms:W3CDTF">2013-02-26T07:45:43Z</dcterms:created>
  <dcterms:modified xsi:type="dcterms:W3CDTF">2013-03-06T09:55:28Z</dcterms:modified>
</cp:coreProperties>
</file>