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621" autoAdjust="0"/>
  </p:normalViewPr>
  <p:slideViewPr>
    <p:cSldViewPr>
      <p:cViewPr>
        <p:scale>
          <a:sx n="70" d="100"/>
          <a:sy n="70" d="100"/>
        </p:scale>
        <p:origin x="-157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AAB9C7-8EA1-4EF6-B894-4AEED9E061A6}" type="datetimeFigureOut">
              <a:rPr lang="zh-TW" altLang="en-US" smtClean="0"/>
              <a:t>2013/10/23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E4927D-AF15-442C-A1B0-CA98E6277D41}" type="slidenum">
              <a:rPr lang="zh-TW" altLang="en-US" smtClean="0"/>
              <a:t>‹#›</a:t>
            </a:fld>
            <a:endParaRPr lang="zh-TW" altLang="en-US"/>
          </a:p>
        </p:txBody>
      </p:sp>
    </p:spTree>
    <p:extLst>
      <p:ext uri="{BB962C8B-B14F-4D97-AF65-F5344CB8AC3E}">
        <p14:creationId xmlns:p14="http://schemas.microsoft.com/office/powerpoint/2010/main" val="1798461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DE4927D-AF15-442C-A1B0-CA98E6277D41}" type="slidenum">
              <a:rPr lang="zh-TW" altLang="en-US" smtClean="0"/>
              <a:t>3</a:t>
            </a:fld>
            <a:endParaRPr lang="zh-TW" altLang="en-US"/>
          </a:p>
        </p:txBody>
      </p:sp>
    </p:spTree>
    <p:extLst>
      <p:ext uri="{BB962C8B-B14F-4D97-AF65-F5344CB8AC3E}">
        <p14:creationId xmlns:p14="http://schemas.microsoft.com/office/powerpoint/2010/main" val="989520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投資決策所需的資金相當龐大、效益年限長、必須在具有相當不確定性，或有資本限額</a:t>
            </a:r>
            <a:r>
              <a:rPr lang="en-US" altLang="zh-TW" dirty="0" smtClean="0"/>
              <a:t>(Capital</a:t>
            </a:r>
            <a:r>
              <a:rPr lang="en-US" altLang="zh-TW" baseline="0" dirty="0" smtClean="0"/>
              <a:t> ration)</a:t>
            </a:r>
            <a:r>
              <a:rPr lang="zh-TW" altLang="en-US" baseline="0" dirty="0" smtClean="0"/>
              <a:t>的情況下為之。</a:t>
            </a:r>
            <a:endParaRPr lang="en-US" altLang="zh-TW" baseline="0" dirty="0" smtClean="0"/>
          </a:p>
          <a:p>
            <a:r>
              <a:rPr lang="zh-TW" altLang="en-US" baseline="0" dirty="0" smtClean="0"/>
              <a:t>資本限額</a:t>
            </a:r>
            <a:r>
              <a:rPr lang="en-US" altLang="zh-TW" baseline="0" dirty="0" smtClean="0"/>
              <a:t>(Capital ration)</a:t>
            </a:r>
            <a:r>
              <a:rPr lang="zh-TW" altLang="en-US" baseline="0" dirty="0" smtClean="0"/>
              <a:t>：投資的資金有限，卻有多個可執行的投資方案，致使公司必須透過資本預算評估法來選擇最有利的計畫。</a:t>
            </a:r>
            <a:endParaRPr lang="zh-TW" altLang="en-US" dirty="0"/>
          </a:p>
        </p:txBody>
      </p:sp>
      <p:sp>
        <p:nvSpPr>
          <p:cNvPr id="4" name="投影片編號版面配置區 3"/>
          <p:cNvSpPr>
            <a:spLocks noGrp="1"/>
          </p:cNvSpPr>
          <p:nvPr>
            <p:ph type="sldNum" sz="quarter" idx="10"/>
          </p:nvPr>
        </p:nvSpPr>
        <p:spPr/>
        <p:txBody>
          <a:bodyPr/>
          <a:lstStyle/>
          <a:p>
            <a:fld id="{9DE4927D-AF15-442C-A1B0-CA98E6277D41}" type="slidenum">
              <a:rPr lang="zh-TW" altLang="en-US" smtClean="0"/>
              <a:t>4</a:t>
            </a:fld>
            <a:endParaRPr lang="zh-TW" altLang="en-US"/>
          </a:p>
        </p:txBody>
      </p:sp>
    </p:spTree>
    <p:extLst>
      <p:ext uri="{BB962C8B-B14F-4D97-AF65-F5344CB8AC3E}">
        <p14:creationId xmlns:p14="http://schemas.microsoft.com/office/powerpoint/2010/main" val="1450775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一家新公司在設立時，需要投入相當多的資金，在公司擴張成長後，需要投入更多的資金</a:t>
            </a:r>
            <a:endParaRPr lang="en-US" altLang="zh-TW" dirty="0" smtClean="0"/>
          </a:p>
          <a:p>
            <a:endParaRPr lang="en-US" altLang="zh-TW" dirty="0" smtClean="0"/>
          </a:p>
          <a:p>
            <a:r>
              <a:rPr lang="en-US" altLang="zh-TW" dirty="0" smtClean="0"/>
              <a:t>(1)Debt</a:t>
            </a:r>
            <a:r>
              <a:rPr lang="zh-TW" altLang="en-US" baseline="0" dirty="0" smtClean="0"/>
              <a:t> 優點： 利息可以抵稅，股東不必和債權人共享利益</a:t>
            </a:r>
            <a:endParaRPr lang="en-US" altLang="zh-TW" baseline="0" dirty="0" smtClean="0"/>
          </a:p>
          <a:p>
            <a:r>
              <a:rPr lang="en-US" altLang="zh-TW" baseline="0" dirty="0" smtClean="0"/>
              <a:t>             </a:t>
            </a:r>
            <a:r>
              <a:rPr lang="zh-TW" altLang="en-US" baseline="0" dirty="0" smtClean="0"/>
              <a:t>缺點：利息一定要付，會增加公司財務風險。現金流量不足以支付利息的風險也隨之提高。</a:t>
            </a:r>
            <a:endParaRPr lang="en-US" altLang="zh-TW" baseline="0" dirty="0" smtClean="0"/>
          </a:p>
          <a:p>
            <a:r>
              <a:rPr lang="en-US" altLang="zh-TW" baseline="0" dirty="0" smtClean="0"/>
              <a:t>(2) Equity</a:t>
            </a:r>
            <a:r>
              <a:rPr lang="zh-TW" altLang="en-US" baseline="0" dirty="0" smtClean="0"/>
              <a:t> 優點：股利支付不是義務，營運不佳時可以不發股利，減輕資金壓力。</a:t>
            </a:r>
            <a:endParaRPr lang="en-US" altLang="zh-TW" baseline="0" dirty="0" smtClean="0"/>
          </a:p>
          <a:p>
            <a:r>
              <a:rPr lang="en-US" altLang="zh-TW" baseline="0" dirty="0" smtClean="0"/>
              <a:t>             </a:t>
            </a:r>
            <a:r>
              <a:rPr lang="zh-TW" altLang="en-US" baseline="0" dirty="0" smtClean="0"/>
              <a:t>缺點：股利不能當作營運費用抵稅，且發行新股將稀釋現有股東的收益及股權。</a:t>
            </a:r>
            <a:endParaRPr lang="en-US" altLang="zh-TW" baseline="0" dirty="0" smtClean="0"/>
          </a:p>
          <a:p>
            <a:endParaRPr lang="en-US" altLang="zh-TW" baseline="0" dirty="0" smtClean="0"/>
          </a:p>
          <a:p>
            <a:endParaRPr lang="en-US" altLang="zh-TW"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資本預算及資本結構為企業面對產品市場及金融市場的重要經營策略</a:t>
            </a:r>
            <a:endParaRPr lang="en-US" altLang="zh-TW" dirty="0" smtClean="0"/>
          </a:p>
          <a:p>
            <a:endParaRPr lang="en-US" altLang="zh-TW" baseline="0" dirty="0" smtClean="0"/>
          </a:p>
        </p:txBody>
      </p:sp>
      <p:sp>
        <p:nvSpPr>
          <p:cNvPr id="4" name="投影片編號版面配置區 3"/>
          <p:cNvSpPr>
            <a:spLocks noGrp="1"/>
          </p:cNvSpPr>
          <p:nvPr>
            <p:ph type="sldNum" sz="quarter" idx="10"/>
          </p:nvPr>
        </p:nvSpPr>
        <p:spPr/>
        <p:txBody>
          <a:bodyPr/>
          <a:lstStyle/>
          <a:p>
            <a:fld id="{9DE4927D-AF15-442C-A1B0-CA98E6277D41}" type="slidenum">
              <a:rPr lang="zh-TW" altLang="en-US" smtClean="0"/>
              <a:t>5</a:t>
            </a:fld>
            <a:endParaRPr lang="zh-TW" altLang="en-US"/>
          </a:p>
        </p:txBody>
      </p:sp>
    </p:spTree>
    <p:extLst>
      <p:ext uri="{BB962C8B-B14F-4D97-AF65-F5344CB8AC3E}">
        <p14:creationId xmlns:p14="http://schemas.microsoft.com/office/powerpoint/2010/main" val="1022334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●股利政策</a:t>
            </a:r>
            <a:endParaRPr lang="en-US" altLang="zh-TW" dirty="0" smtClean="0"/>
          </a:p>
          <a:p>
            <a:r>
              <a:rPr lang="en-US" altLang="zh-TW" dirty="0" smtClean="0"/>
              <a:t>1.</a:t>
            </a:r>
            <a:r>
              <a:rPr lang="en-US" altLang="zh-TW" baseline="0" dirty="0" smtClean="0"/>
              <a:t> </a:t>
            </a:r>
            <a:r>
              <a:rPr lang="zh-TW" altLang="en-US" dirty="0" smtClean="0"/>
              <a:t>股利政策：公司對股東直接給付盈餘的考量與決策。</a:t>
            </a:r>
            <a:endParaRPr lang="en-US" altLang="zh-TW" dirty="0" smtClean="0"/>
          </a:p>
          <a:p>
            <a:r>
              <a:rPr lang="en-US" altLang="zh-TW" dirty="0" smtClean="0"/>
              <a:t>2. </a:t>
            </a:r>
            <a:r>
              <a:rPr lang="zh-TW" altLang="en-US" dirty="0" smtClean="0"/>
              <a:t>發放盈餘考量到：</a:t>
            </a:r>
            <a:r>
              <a:rPr lang="en-US" altLang="zh-TW" dirty="0" smtClean="0"/>
              <a:t>(1)</a:t>
            </a:r>
            <a:r>
              <a:rPr lang="zh-TW" altLang="en-US" dirty="0" smtClean="0"/>
              <a:t>盈餘分配給股東的百分比   </a:t>
            </a:r>
            <a:endParaRPr lang="en-US" altLang="zh-TW" dirty="0" smtClean="0"/>
          </a:p>
          <a:p>
            <a:r>
              <a:rPr lang="en-US" altLang="zh-TW" dirty="0" smtClean="0"/>
              <a:t>	</a:t>
            </a:r>
            <a:r>
              <a:rPr lang="en-US" altLang="zh-TW" baseline="0" dirty="0" smtClean="0"/>
              <a:t>           </a:t>
            </a:r>
            <a:r>
              <a:rPr lang="en-US" altLang="zh-TW" dirty="0" smtClean="0"/>
              <a:t>(2)</a:t>
            </a:r>
            <a:r>
              <a:rPr lang="zh-TW" altLang="en-US" dirty="0" smtClean="0"/>
              <a:t> 分配的方式：現金股利發放或</a:t>
            </a:r>
            <a:r>
              <a:rPr lang="zh-TW" altLang="en-US" b="1" u="sng" dirty="0" smtClean="0">
                <a:solidFill>
                  <a:srgbClr val="FF0000"/>
                </a:solidFill>
              </a:rPr>
              <a:t>購回股東部分的股票  </a:t>
            </a:r>
            <a:endParaRPr lang="en-US" altLang="zh-TW" b="1" u="sng" dirty="0" smtClean="0">
              <a:solidFill>
                <a:srgbClr val="FF0000"/>
              </a:solidFill>
            </a:endParaRPr>
          </a:p>
          <a:p>
            <a:r>
              <a:rPr lang="en-US" altLang="zh-TW" dirty="0" smtClean="0"/>
              <a:t>	           (3)</a:t>
            </a:r>
            <a:r>
              <a:rPr lang="zh-TW" altLang="en-US" baseline="0" dirty="0" smtClean="0"/>
              <a:t> 分配的穩定性：每年的分配應維持穩定或依照公司的現金流量和投資需求而每年有不同的分配。</a:t>
            </a:r>
            <a:endParaRPr lang="en-US" altLang="zh-TW" baseline="0" dirty="0" smtClean="0"/>
          </a:p>
          <a:p>
            <a:r>
              <a:rPr lang="en-US" altLang="zh-TW" baseline="0" dirty="0" smtClean="0"/>
              <a:t>3. </a:t>
            </a:r>
            <a:r>
              <a:rPr lang="zh-TW" altLang="en-US" baseline="0" dirty="0" smtClean="0"/>
              <a:t>透過股利政策，公司股東可知能從盈餘中得到多少報酬，也可以知道公司將留下多少保留盈餘作為再投資之用。</a:t>
            </a:r>
            <a:endParaRPr lang="en-US" altLang="zh-TW" baseline="0" dirty="0" smtClean="0"/>
          </a:p>
          <a:p>
            <a:r>
              <a:rPr lang="en-US" altLang="zh-TW" baseline="0" dirty="0" smtClean="0"/>
              <a:t>    </a:t>
            </a:r>
            <a:endParaRPr lang="zh-TW" altLang="en-US" dirty="0" smtClean="0"/>
          </a:p>
          <a:p>
            <a:endParaRPr lang="en-US" altLang="zh-TW" baseline="0" dirty="0" smtClean="0"/>
          </a:p>
          <a:p>
            <a:endParaRPr lang="zh-TW" altLang="en-US" dirty="0"/>
          </a:p>
        </p:txBody>
      </p:sp>
      <p:sp>
        <p:nvSpPr>
          <p:cNvPr id="4" name="投影片編號版面配置區 3"/>
          <p:cNvSpPr>
            <a:spLocks noGrp="1"/>
          </p:cNvSpPr>
          <p:nvPr>
            <p:ph type="sldNum" sz="quarter" idx="10"/>
          </p:nvPr>
        </p:nvSpPr>
        <p:spPr/>
        <p:txBody>
          <a:bodyPr/>
          <a:lstStyle/>
          <a:p>
            <a:fld id="{9DE4927D-AF15-442C-A1B0-CA98E6277D41}" type="slidenum">
              <a:rPr lang="zh-TW" altLang="en-US" smtClean="0"/>
              <a:t>6</a:t>
            </a:fld>
            <a:endParaRPr lang="zh-TW" altLang="en-US"/>
          </a:p>
        </p:txBody>
      </p:sp>
    </p:spTree>
    <p:extLst>
      <p:ext uri="{BB962C8B-B14F-4D97-AF65-F5344CB8AC3E}">
        <p14:creationId xmlns:p14="http://schemas.microsoft.com/office/powerpoint/2010/main" val="2496352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	</a:t>
            </a:r>
            <a:r>
              <a:rPr lang="zh-TW" altLang="en-US" dirty="0" smtClean="0"/>
              <a:t>主併公司</a:t>
            </a:r>
            <a:r>
              <a:rPr lang="en-US" altLang="zh-TW" dirty="0" smtClean="0"/>
              <a:t>(acquiring firm)</a:t>
            </a:r>
            <a:r>
              <a:rPr lang="zh-TW" altLang="en-US" dirty="0" smtClean="0"/>
              <a:t>為存續公司，</a:t>
            </a:r>
            <a:endParaRPr lang="en-US" altLang="zh-TW" dirty="0" smtClean="0"/>
          </a:p>
          <a:p>
            <a:r>
              <a:rPr lang="en-US" altLang="zh-TW" dirty="0" smtClean="0"/>
              <a:t>	</a:t>
            </a:r>
            <a:r>
              <a:rPr lang="zh-TW" altLang="en-US" dirty="0" smtClean="0"/>
              <a:t>被併公司</a:t>
            </a:r>
            <a:r>
              <a:rPr lang="en-US" altLang="zh-TW" dirty="0" smtClean="0"/>
              <a:t>(acquired firm)/</a:t>
            </a:r>
            <a:r>
              <a:rPr lang="zh-TW" altLang="en-US" dirty="0" smtClean="0"/>
              <a:t>目標公司</a:t>
            </a:r>
            <a:r>
              <a:rPr lang="en-US" altLang="zh-TW" dirty="0" smtClean="0"/>
              <a:t>(target firm)</a:t>
            </a:r>
            <a:r>
              <a:rPr lang="zh-TW" altLang="en-US" dirty="0" smtClean="0"/>
              <a:t>為消滅公司，需申請解散並歸入存續公司。</a:t>
            </a: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吸收合併：兩家或兩家以上的公司結合為一。</a:t>
            </a:r>
            <a:endParaRPr lang="en-US" altLang="zh-TW"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baseline="0" dirty="0" smtClean="0"/>
              <a:t>                   </a:t>
            </a:r>
            <a:r>
              <a:rPr lang="zh-TW" altLang="en-US" dirty="0" smtClean="0"/>
              <a:t>存續公司必須承擔消滅公司所有債務與責任。</a:t>
            </a:r>
            <a:endParaRPr lang="en-US" altLang="zh-TW" dirty="0" smtClean="0"/>
          </a:p>
          <a:p>
            <a:r>
              <a:rPr lang="zh-TW" altLang="en-US" dirty="0" smtClean="0"/>
              <a:t>新設合併：</a:t>
            </a:r>
            <a:r>
              <a:rPr lang="zh-TW" altLang="en-US" b="0" dirty="0" smtClean="0"/>
              <a:t>兩家以上的公司同時消滅，另外成立一家新的公司。</a:t>
            </a:r>
            <a:endParaRPr lang="en-US" altLang="zh-TW" b="0" dirty="0" smtClean="0"/>
          </a:p>
          <a:p>
            <a:r>
              <a:rPr lang="en-US" altLang="zh-TW" b="0" baseline="0" dirty="0" smtClean="0"/>
              <a:t>                    </a:t>
            </a:r>
            <a:r>
              <a:rPr lang="zh-TW" altLang="en-US" b="0" baseline="0" dirty="0" smtClean="0"/>
              <a:t>由新公司承擔元消滅公司之所有權利與義務。</a:t>
            </a:r>
            <a:endParaRPr lang="en-US" altLang="zh-TW" b="0" baseline="0" dirty="0" smtClean="0"/>
          </a:p>
          <a:p>
            <a:endParaRPr lang="en-US" altLang="zh-TW" b="0" baseline="0" dirty="0" smtClean="0"/>
          </a:p>
          <a:p>
            <a:pPr lvl="4"/>
            <a:r>
              <a:rPr lang="zh-TW" altLang="en-US" b="0" baseline="0" dirty="0" smtClean="0"/>
              <a:t>股權收購：</a:t>
            </a:r>
            <a:r>
              <a:rPr lang="zh-TW" altLang="en-US" dirty="0" smtClean="0">
                <a:latin typeface="+mn-ea"/>
              </a:rPr>
              <a:t>購買全部股權</a:t>
            </a:r>
            <a:endParaRPr lang="en-US" altLang="zh-TW" dirty="0" smtClean="0">
              <a:latin typeface="+mn-ea"/>
            </a:endParaRPr>
          </a:p>
          <a:p>
            <a:pPr lvl="4"/>
            <a:r>
              <a:rPr lang="zh-TW" altLang="en-US" dirty="0" smtClean="0">
                <a:latin typeface="+mn-ea"/>
              </a:rPr>
              <a:t>                    承受所有權利義務</a:t>
            </a:r>
            <a:endParaRPr lang="en-US" altLang="zh-TW" dirty="0" smtClean="0">
              <a:latin typeface="+mn-ea"/>
            </a:endParaRPr>
          </a:p>
          <a:p>
            <a:pPr lvl="4"/>
            <a:r>
              <a:rPr lang="zh-TW" altLang="en-US" dirty="0" smtClean="0">
                <a:latin typeface="+mn-ea"/>
              </a:rPr>
              <a:t>資產收購：購買部份資產</a:t>
            </a:r>
            <a:endParaRPr lang="en-US" altLang="zh-TW" dirty="0" smtClean="0">
              <a:latin typeface="+mn-ea"/>
            </a:endParaRPr>
          </a:p>
          <a:p>
            <a:pPr lvl="4"/>
            <a:r>
              <a:rPr lang="zh-TW" altLang="en-US" dirty="0" smtClean="0">
                <a:latin typeface="+mn-ea"/>
              </a:rPr>
              <a:t>                   不承受債務</a:t>
            </a:r>
            <a:endParaRPr lang="en-US" altLang="zh-TW" dirty="0" smtClean="0">
              <a:latin typeface="+mn-ea"/>
            </a:endParaRPr>
          </a:p>
          <a:p>
            <a:pPr lvl="4"/>
            <a:endParaRPr lang="en-US" altLang="zh-TW" dirty="0" smtClean="0">
              <a:latin typeface="+mn-ea"/>
            </a:endParaRPr>
          </a:p>
          <a:p>
            <a:pPr marL="685800" lvl="2" indent="0">
              <a:buNone/>
            </a:pPr>
            <a:r>
              <a:rPr lang="zh-TW" altLang="en-US" dirty="0" smtClean="0"/>
              <a:t> </a:t>
            </a:r>
            <a:endParaRPr lang="en-US" altLang="zh-TW" dirty="0" smtClean="0">
              <a:latin typeface="+mn-ea"/>
            </a:endParaRPr>
          </a:p>
        </p:txBody>
      </p:sp>
      <p:sp>
        <p:nvSpPr>
          <p:cNvPr id="4" name="投影片編號版面配置區 3"/>
          <p:cNvSpPr>
            <a:spLocks noGrp="1"/>
          </p:cNvSpPr>
          <p:nvPr>
            <p:ph type="sldNum" sz="quarter" idx="10"/>
          </p:nvPr>
        </p:nvSpPr>
        <p:spPr/>
        <p:txBody>
          <a:bodyPr/>
          <a:lstStyle/>
          <a:p>
            <a:fld id="{9DE4927D-AF15-442C-A1B0-CA98E6277D41}" type="slidenum">
              <a:rPr lang="zh-TW" altLang="en-US" smtClean="0"/>
              <a:t>7</a:t>
            </a:fld>
            <a:endParaRPr lang="zh-TW" altLang="en-US"/>
          </a:p>
        </p:txBody>
      </p:sp>
    </p:spTree>
    <p:extLst>
      <p:ext uri="{BB962C8B-B14F-4D97-AF65-F5344CB8AC3E}">
        <p14:creationId xmlns:p14="http://schemas.microsoft.com/office/powerpoint/2010/main" val="770883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49EAD10-2CF1-4109-B82E-207AEE0D9B3D}" type="datetimeFigureOut">
              <a:rPr lang="zh-TW" altLang="en-US" smtClean="0"/>
              <a:t>2013/10/23</a:t>
            </a:fld>
            <a:endParaRPr lang="zh-TW" altLang="en-US"/>
          </a:p>
        </p:txBody>
      </p:sp>
      <p:sp>
        <p:nvSpPr>
          <p:cNvPr id="17" name="頁尾版面配置區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TW" altLang="en-US"/>
          </a:p>
        </p:txBody>
      </p:sp>
      <p:sp>
        <p:nvSpPr>
          <p:cNvPr id="29" name="投影片編號版面配置區 28"/>
          <p:cNvSpPr>
            <a:spLocks noGrp="1"/>
          </p:cNvSpPr>
          <p:nvPr>
            <p:ph type="sldNum" sz="quarter" idx="12"/>
          </p:nvPr>
        </p:nvSpPr>
        <p:spPr>
          <a:xfrm>
            <a:off x="8001000" y="228600"/>
            <a:ext cx="838200" cy="381000"/>
          </a:xfrm>
        </p:spPr>
        <p:txBody>
          <a:bodyPr/>
          <a:lstStyle>
            <a:lvl1pPr>
              <a:defRPr>
                <a:solidFill>
                  <a:schemeClr val="tx2"/>
                </a:solidFill>
              </a:defRPr>
            </a:lvl1pPr>
          </a:lstStyle>
          <a:p>
            <a:fld id="{14A6A87F-491E-4E8C-9BE3-AD0AB4C2D7D2}"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49EAD10-2CF1-4109-B82E-207AEE0D9B3D}" type="datetimeFigureOut">
              <a:rPr lang="zh-TW" altLang="en-US" smtClean="0"/>
              <a:t>2013/10/23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4A6A87F-491E-4E8C-9BE3-AD0AB4C2D7D2}"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53200" y="609600"/>
            <a:ext cx="20574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553200" y="6248402"/>
            <a:ext cx="2209800" cy="365125"/>
          </a:xfrm>
        </p:spPr>
        <p:txBody>
          <a:bodyPr/>
          <a:lstStyle/>
          <a:p>
            <a:fld id="{149EAD10-2CF1-4109-B82E-207AEE0D9B3D}" type="datetimeFigureOut">
              <a:rPr lang="zh-TW" altLang="en-US" smtClean="0"/>
              <a:t>2013/10/23</a:t>
            </a:fld>
            <a:endParaRPr lang="zh-TW" altLang="en-US"/>
          </a:p>
        </p:txBody>
      </p:sp>
      <p:sp>
        <p:nvSpPr>
          <p:cNvPr id="5" name="頁尾版面配置區 4"/>
          <p:cNvSpPr>
            <a:spLocks noGrp="1"/>
          </p:cNvSpPr>
          <p:nvPr>
            <p:ph type="ftr" sz="quarter" idx="11"/>
          </p:nvPr>
        </p:nvSpPr>
        <p:spPr>
          <a:xfrm>
            <a:off x="457201" y="6248207"/>
            <a:ext cx="5573483" cy="365125"/>
          </a:xfrm>
        </p:spPr>
        <p:txBody>
          <a:bodyPr/>
          <a:lstStyle/>
          <a:p>
            <a:endParaRPr lang="zh-TW"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5989638" y="144462"/>
            <a:ext cx="533400" cy="244476"/>
          </a:xfrm>
        </p:spPr>
        <p:txBody>
          <a:bodyPr/>
          <a:lstStyle/>
          <a:p>
            <a:fld id="{14A6A87F-491E-4E8C-9BE3-AD0AB4C2D7D2}"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12648" y="228600"/>
            <a:ext cx="81534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49EAD10-2CF1-4109-B82E-207AEE0D9B3D}" type="datetimeFigureOut">
              <a:rPr lang="zh-TW" altLang="en-US" smtClean="0"/>
              <a:t>2013/10/23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14A6A87F-491E-4E8C-9BE3-AD0AB4C2D7D2}" type="slidenum">
              <a:rPr lang="zh-TW" altLang="en-US" smtClean="0"/>
              <a:t>‹#›</a:t>
            </a:fld>
            <a:endParaRPr lang="zh-TW" altLang="en-US"/>
          </a:p>
        </p:txBody>
      </p:sp>
      <p:sp>
        <p:nvSpPr>
          <p:cNvPr id="8" name="內容版面配置區 7"/>
          <p:cNvSpPr>
            <a:spLocks noGrp="1"/>
          </p:cNvSpPr>
          <p:nvPr>
            <p:ph sz="quarter" idx="1"/>
          </p:nvPr>
        </p:nvSpPr>
        <p:spPr>
          <a:xfrm>
            <a:off x="612648" y="1600200"/>
            <a:ext cx="81534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149EAD10-2CF1-4109-B82E-207AEE0D9B3D}" type="datetimeFigureOut">
              <a:rPr lang="zh-TW" altLang="en-US" smtClean="0"/>
              <a:t>2013/10/23</a:t>
            </a:fld>
            <a:endParaRPr lang="zh-TW" altLang="en-US"/>
          </a:p>
        </p:txBody>
      </p:sp>
      <p:sp>
        <p:nvSpPr>
          <p:cNvPr id="13" name="投影片編號版面配置區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4A6A87F-491E-4E8C-9BE3-AD0AB4C2D7D2}" type="slidenum">
              <a:rPr lang="zh-TW" altLang="en-US" smtClean="0"/>
              <a:t>‹#›</a:t>
            </a:fld>
            <a:endParaRPr lang="zh-TW" altLang="en-US"/>
          </a:p>
        </p:txBody>
      </p:sp>
      <p:sp>
        <p:nvSpPr>
          <p:cNvPr id="14" name="頁尾版面配置區 13"/>
          <p:cNvSpPr>
            <a:spLocks noGrp="1"/>
          </p:cNvSpPr>
          <p:nvPr>
            <p:ph type="ftr" sz="quarter" idx="12"/>
          </p:nvPr>
        </p:nvSpPr>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609600"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844901"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149EAD10-2CF1-4109-B82E-207AEE0D9B3D}" type="datetimeFigureOut">
              <a:rPr lang="zh-TW" altLang="en-US" smtClean="0"/>
              <a:t>2013/10/23</a:t>
            </a:fld>
            <a:endParaRPr lang="zh-TW" altLang="en-US"/>
          </a:p>
        </p:txBody>
      </p:sp>
      <p:sp>
        <p:nvSpPr>
          <p:cNvPr id="10" name="投影片編號版面配置區 9"/>
          <p:cNvSpPr>
            <a:spLocks noGrp="1"/>
          </p:cNvSpPr>
          <p:nvPr>
            <p:ph type="sldNum" sz="quarter" idx="16"/>
          </p:nvPr>
        </p:nvSpPr>
        <p:spPr/>
        <p:txBody>
          <a:bodyPr rtlCol="0"/>
          <a:lstStyle/>
          <a:p>
            <a:fld id="{14A6A87F-491E-4E8C-9BE3-AD0AB4C2D7D2}" type="slidenum">
              <a:rPr lang="zh-TW" altLang="en-US" smtClean="0"/>
              <a:t>‹#›</a:t>
            </a:fld>
            <a:endParaRPr lang="zh-TW" altLang="en-US"/>
          </a:p>
        </p:txBody>
      </p:sp>
      <p:sp>
        <p:nvSpPr>
          <p:cNvPr id="12" name="頁尾版面配置區 11"/>
          <p:cNvSpPr>
            <a:spLocks noGrp="1"/>
          </p:cNvSpPr>
          <p:nvPr>
            <p:ph type="ftr" sz="quarter" idx="17"/>
          </p:nvPr>
        </p:nvSpPr>
        <p:spPr/>
        <p:txBody>
          <a:bodyPr rtlCol="0"/>
          <a:lstStyle/>
          <a:p>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273050"/>
            <a:ext cx="81534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609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800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149EAD10-2CF1-4109-B82E-207AEE0D9B3D}" type="datetimeFigureOut">
              <a:rPr lang="zh-TW" altLang="en-US" smtClean="0"/>
              <a:t>2013/10/23</a:t>
            </a:fld>
            <a:endParaRPr lang="zh-TW" altLang="en-US"/>
          </a:p>
        </p:txBody>
      </p:sp>
      <p:sp>
        <p:nvSpPr>
          <p:cNvPr id="12" name="投影片編號版面配置區 11"/>
          <p:cNvSpPr>
            <a:spLocks noGrp="1"/>
          </p:cNvSpPr>
          <p:nvPr>
            <p:ph type="sldNum" sz="quarter" idx="16"/>
          </p:nvPr>
        </p:nvSpPr>
        <p:spPr/>
        <p:txBody>
          <a:bodyPr rtlCol="0"/>
          <a:lstStyle/>
          <a:p>
            <a:fld id="{14A6A87F-491E-4E8C-9BE3-AD0AB4C2D7D2}" type="slidenum">
              <a:rPr lang="zh-TW" altLang="en-US" smtClean="0"/>
              <a:t>‹#›</a:t>
            </a:fld>
            <a:endParaRPr lang="zh-TW" altLang="en-US"/>
          </a:p>
        </p:txBody>
      </p:sp>
      <p:sp>
        <p:nvSpPr>
          <p:cNvPr id="14" name="頁尾版面配置區 13"/>
          <p:cNvSpPr>
            <a:spLocks noGrp="1"/>
          </p:cNvSpPr>
          <p:nvPr>
            <p:ph type="ftr" sz="quarter" idx="17"/>
          </p:nvPr>
        </p:nvSpPr>
        <p:spPr/>
        <p:txBody>
          <a:bodyPr rtlCol="0"/>
          <a:lstStyle/>
          <a:p>
            <a:endParaRPr lang="zh-TW" alt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49EAD10-2CF1-4109-B82E-207AEE0D9B3D}" type="datetimeFigureOut">
              <a:rPr lang="zh-TW" altLang="en-US" smtClean="0"/>
              <a:t>2013/10/23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14A6A87F-491E-4E8C-9BE3-AD0AB4C2D7D2}"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49EAD10-2CF1-4109-B82E-207AEE0D9B3D}" type="datetimeFigureOut">
              <a:rPr lang="zh-TW" altLang="en-US" smtClean="0"/>
              <a:t>2013/10/23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chemeClr val="tx2"/>
                </a:solidFill>
              </a:defRPr>
            </a:lvl1pPr>
          </a:lstStyle>
          <a:p>
            <a:fld id="{14A6A87F-491E-4E8C-9BE3-AD0AB4C2D7D2}"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73050"/>
            <a:ext cx="80772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49EAD10-2CF1-4109-B82E-207AEE0D9B3D}" type="datetimeFigureOut">
              <a:rPr lang="zh-TW" altLang="en-US" smtClean="0"/>
              <a:t>2013/10/23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14A6A87F-491E-4E8C-9BE3-AD0AB4C2D7D2}" type="slidenum">
              <a:rPr lang="zh-TW" altLang="en-US" smtClean="0"/>
              <a:t>‹#›</a:t>
            </a:fld>
            <a:endParaRPr lang="zh-TW" alt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6248400" y="6248400"/>
            <a:ext cx="2667000" cy="365125"/>
          </a:xfrm>
        </p:spPr>
        <p:txBody>
          <a:bodyPr rtlCol="0"/>
          <a:lstStyle/>
          <a:p>
            <a:fld id="{149EAD10-2CF1-4109-B82E-207AEE0D9B3D}" type="datetimeFigureOut">
              <a:rPr lang="zh-TW" altLang="en-US" smtClean="0"/>
              <a:t>2013/10/23</a:t>
            </a:fld>
            <a:endParaRPr lang="zh-TW" altLang="en-US"/>
          </a:p>
        </p:txBody>
      </p:sp>
      <p:sp>
        <p:nvSpPr>
          <p:cNvPr id="13" name="投影片編號版面配置區 12"/>
          <p:cNvSpPr>
            <a:spLocks noGrp="1"/>
          </p:cNvSpPr>
          <p:nvPr>
            <p:ph type="sldNum" sz="quarter" idx="11"/>
          </p:nvPr>
        </p:nvSpPr>
        <p:spPr>
          <a:xfrm>
            <a:off x="0" y="4667249"/>
            <a:ext cx="1447800" cy="663578"/>
          </a:xfrm>
        </p:spPr>
        <p:txBody>
          <a:bodyPr rtlCol="0"/>
          <a:lstStyle>
            <a:lvl1pPr>
              <a:defRPr sz="2800"/>
            </a:lvl1pPr>
          </a:lstStyle>
          <a:p>
            <a:fld id="{14A6A87F-491E-4E8C-9BE3-AD0AB4C2D7D2}" type="slidenum">
              <a:rPr lang="zh-TW" altLang="en-US" smtClean="0"/>
              <a:t>‹#›</a:t>
            </a:fld>
            <a:endParaRPr lang="zh-TW" altLang="en-US"/>
          </a:p>
        </p:txBody>
      </p:sp>
      <p:sp>
        <p:nvSpPr>
          <p:cNvPr id="14" name="頁尾版面配置區 13"/>
          <p:cNvSpPr>
            <a:spLocks noGrp="1"/>
          </p:cNvSpPr>
          <p:nvPr>
            <p:ph type="ftr" sz="quarter" idx="12"/>
          </p:nvPr>
        </p:nvSpPr>
        <p:spPr>
          <a:xfrm>
            <a:off x="1600200" y="6248206"/>
            <a:ext cx="4572000" cy="365125"/>
          </a:xfrm>
        </p:spPr>
        <p:txBody>
          <a:bodyPr rtlCol="0"/>
          <a:lstStyle/>
          <a:p>
            <a:endParaRPr lang="zh-TW" alt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609600" y="228600"/>
            <a:ext cx="81534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49EAD10-2CF1-4109-B82E-207AEE0D9B3D}" type="datetimeFigureOut">
              <a:rPr lang="zh-TW" altLang="en-US" smtClean="0"/>
              <a:t>2013/10/23</a:t>
            </a:fld>
            <a:endParaRPr lang="zh-TW" altLang="en-US"/>
          </a:p>
        </p:txBody>
      </p:sp>
      <p:sp>
        <p:nvSpPr>
          <p:cNvPr id="3" name="頁尾版面配置區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TW"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14A6A87F-491E-4E8C-9BE3-AD0AB4C2D7D2}"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27584" y="332656"/>
            <a:ext cx="6477000" cy="1828800"/>
          </a:xfrm>
        </p:spPr>
        <p:txBody>
          <a:bodyPr/>
          <a:lstStyle/>
          <a:p>
            <a:r>
              <a:rPr lang="zh-TW" altLang="en-US" dirty="0" smtClean="0"/>
              <a:t>企業金融的</a:t>
            </a:r>
            <a:r>
              <a:rPr lang="en-US" altLang="zh-TW" dirty="0" smtClean="0"/>
              <a:t>12</a:t>
            </a:r>
            <a:r>
              <a:rPr lang="zh-TW" altLang="en-US" dirty="0" smtClean="0"/>
              <a:t>堂課</a:t>
            </a:r>
            <a:endParaRPr lang="zh-TW" altLang="en-US" dirty="0"/>
          </a:p>
        </p:txBody>
      </p:sp>
      <p:sp>
        <p:nvSpPr>
          <p:cNvPr id="3" name="副標題 2"/>
          <p:cNvSpPr>
            <a:spLocks noGrp="1"/>
          </p:cNvSpPr>
          <p:nvPr>
            <p:ph type="subTitle" idx="1"/>
          </p:nvPr>
        </p:nvSpPr>
        <p:spPr>
          <a:xfrm>
            <a:off x="1835696" y="2564904"/>
            <a:ext cx="6705600" cy="685800"/>
          </a:xfrm>
        </p:spPr>
        <p:txBody>
          <a:bodyPr/>
          <a:lstStyle/>
          <a:p>
            <a:r>
              <a:rPr lang="zh-TW" altLang="en-US" dirty="0" smtClean="0"/>
              <a:t>第一課</a:t>
            </a:r>
            <a:r>
              <a:rPr lang="zh-TW" altLang="en-US" dirty="0"/>
              <a:t>：</a:t>
            </a:r>
            <a:r>
              <a:rPr lang="zh-TW" altLang="en-US" dirty="0" smtClean="0"/>
              <a:t>企業金融緒論</a:t>
            </a:r>
            <a:endParaRPr lang="zh-TW" altLang="en-US" dirty="0"/>
          </a:p>
        </p:txBody>
      </p:sp>
      <p:sp>
        <p:nvSpPr>
          <p:cNvPr id="4" name="副標題 2"/>
          <p:cNvSpPr txBox="1">
            <a:spLocks/>
          </p:cNvSpPr>
          <p:nvPr/>
        </p:nvSpPr>
        <p:spPr>
          <a:xfrm>
            <a:off x="2339752" y="6021288"/>
            <a:ext cx="6705600" cy="685800"/>
          </a:xfrm>
          <a:prstGeom prst="rect">
            <a:avLst/>
          </a:prstGeom>
        </p:spPr>
        <p:txBody>
          <a:bodyPr vert="horz" anchor="ctr">
            <a:normAutofit/>
          </a:bodyPr>
          <a:lstStyle>
            <a:lvl1pPr marL="0" indent="0" algn="l" rtl="0" eaLnBrk="1" latinLnBrk="0" hangingPunct="1">
              <a:spcBef>
                <a:spcPts val="700"/>
              </a:spcBef>
              <a:buClr>
                <a:schemeClr val="accent2"/>
              </a:buClr>
              <a:buSzPct val="60000"/>
              <a:buFont typeface="Wingdings"/>
              <a:buNone/>
              <a:defRPr kumimoji="0" sz="2600" kern="1200">
                <a:solidFill>
                  <a:srgbClr val="FFFFFF"/>
                </a:solidFill>
                <a:latin typeface="+mn-lt"/>
                <a:ea typeface="+mn-ea"/>
                <a:cs typeface="+mn-cs"/>
              </a:defRPr>
            </a:lvl1pPr>
            <a:lvl2pPr marL="457200" indent="0" algn="ctr" rtl="0" eaLnBrk="1" latinLnBrk="0" hangingPunct="1">
              <a:spcBef>
                <a:spcPts val="550"/>
              </a:spcBef>
              <a:buClr>
                <a:schemeClr val="accent1"/>
              </a:buClr>
              <a:buSzPct val="70000"/>
              <a:buFont typeface="Wingdings 2"/>
              <a:buNone/>
              <a:defRPr kumimoji="0" sz="2600" kern="1200">
                <a:solidFill>
                  <a:schemeClr val="tx1"/>
                </a:solidFill>
                <a:latin typeface="+mn-lt"/>
                <a:ea typeface="+mn-ea"/>
                <a:cs typeface="+mn-cs"/>
              </a:defRPr>
            </a:lvl2pPr>
            <a:lvl3pPr marL="914400" indent="0" algn="ctr" rtl="0" eaLnBrk="1" latinLnBrk="0" hangingPunct="1">
              <a:spcBef>
                <a:spcPts val="500"/>
              </a:spcBef>
              <a:buClr>
                <a:schemeClr val="accent2"/>
              </a:buClr>
              <a:buSzPct val="75000"/>
              <a:buFont typeface="Wingdings"/>
              <a:buNone/>
              <a:defRPr kumimoji="0" sz="2300" kern="1200">
                <a:solidFill>
                  <a:schemeClr val="tx1"/>
                </a:solidFill>
                <a:latin typeface="+mn-lt"/>
                <a:ea typeface="+mn-ea"/>
                <a:cs typeface="+mn-cs"/>
              </a:defRPr>
            </a:lvl3pPr>
            <a:lvl4pPr marL="1371600" indent="0" algn="ctr" rtl="0" eaLnBrk="1" latinLnBrk="0" hangingPunct="1">
              <a:spcBef>
                <a:spcPts val="400"/>
              </a:spcBef>
              <a:buClr>
                <a:schemeClr val="accent3"/>
              </a:buClr>
              <a:buSzPct val="75000"/>
              <a:buFont typeface="Wingdings"/>
              <a:buNone/>
              <a:defRPr kumimoji="0" sz="2000" kern="1200">
                <a:solidFill>
                  <a:schemeClr val="tx1"/>
                </a:solidFill>
                <a:latin typeface="+mn-lt"/>
                <a:ea typeface="+mn-ea"/>
                <a:cs typeface="+mn-cs"/>
              </a:defRPr>
            </a:lvl4pPr>
            <a:lvl5pPr marL="1828800" indent="0" algn="ctr" rtl="0" eaLnBrk="1" latinLnBrk="0" hangingPunct="1">
              <a:spcBef>
                <a:spcPts val="400"/>
              </a:spcBef>
              <a:buClr>
                <a:schemeClr val="accent4"/>
              </a:buClr>
              <a:buSzPct val="65000"/>
              <a:buFont typeface="Wingdings"/>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r>
              <a:rPr lang="zh-TW" altLang="en-US" dirty="0" smtClean="0"/>
              <a:t>資管所 王靖雅</a:t>
            </a:r>
            <a:endParaRPr lang="zh-TW" altLang="en-US" dirty="0"/>
          </a:p>
        </p:txBody>
      </p:sp>
    </p:spTree>
    <p:extLst>
      <p:ext uri="{BB962C8B-B14F-4D97-AF65-F5344CB8AC3E}">
        <p14:creationId xmlns:p14="http://schemas.microsoft.com/office/powerpoint/2010/main" val="107962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大綱</a:t>
            </a:r>
            <a:endParaRPr lang="zh-TW" altLang="en-US" dirty="0"/>
          </a:p>
        </p:txBody>
      </p:sp>
      <p:sp>
        <p:nvSpPr>
          <p:cNvPr id="3" name="內容版面配置區 2"/>
          <p:cNvSpPr>
            <a:spLocks noGrp="1"/>
          </p:cNvSpPr>
          <p:nvPr>
            <p:ph sz="quarter" idx="1"/>
          </p:nvPr>
        </p:nvSpPr>
        <p:spPr/>
        <p:txBody>
          <a:bodyPr/>
          <a:lstStyle/>
          <a:p>
            <a:pPr marL="0" indent="0">
              <a:buNone/>
            </a:pPr>
            <a:r>
              <a:rPr lang="zh-TW" altLang="en-US" dirty="0" smtClean="0"/>
              <a:t>壹、企業金融的定義</a:t>
            </a:r>
            <a:endParaRPr lang="en-US" altLang="zh-TW" dirty="0" smtClean="0"/>
          </a:p>
          <a:p>
            <a:pPr marL="0" indent="0">
              <a:buNone/>
            </a:pPr>
            <a:r>
              <a:rPr lang="zh-TW" altLang="en-US" dirty="0" smtClean="0"/>
              <a:t>貳、企業</a:t>
            </a:r>
            <a:r>
              <a:rPr lang="zh-TW" altLang="en-US" dirty="0"/>
              <a:t>成長的不同階段及</a:t>
            </a:r>
            <a:r>
              <a:rPr lang="zh-TW" altLang="en-US" dirty="0" smtClean="0"/>
              <a:t>資金市場型態分析</a:t>
            </a:r>
            <a:endParaRPr lang="en-US" altLang="zh-TW" dirty="0" smtClean="0"/>
          </a:p>
          <a:p>
            <a:pPr marL="0" indent="0">
              <a:buNone/>
            </a:pPr>
            <a:r>
              <a:rPr lang="zh-TW" altLang="en-US" dirty="0" smtClean="0"/>
              <a:t>參、企業</a:t>
            </a:r>
            <a:r>
              <a:rPr lang="zh-TW" altLang="en-US" dirty="0"/>
              <a:t>在各階段</a:t>
            </a:r>
            <a:r>
              <a:rPr lang="zh-TW" altLang="en-US" dirty="0" smtClean="0"/>
              <a:t>下與各類</a:t>
            </a:r>
            <a:r>
              <a:rPr lang="zh-TW" altLang="en-US" dirty="0"/>
              <a:t>融資機構之</a:t>
            </a:r>
            <a:r>
              <a:rPr lang="zh-TW" altLang="en-US" dirty="0" smtClean="0"/>
              <a:t>互動</a:t>
            </a:r>
            <a:endParaRPr lang="en-US" altLang="zh-TW" dirty="0" smtClean="0"/>
          </a:p>
          <a:p>
            <a:endParaRPr lang="zh-TW" altLang="en-US" dirty="0"/>
          </a:p>
        </p:txBody>
      </p:sp>
    </p:spTree>
    <p:extLst>
      <p:ext uri="{BB962C8B-B14F-4D97-AF65-F5344CB8AC3E}">
        <p14:creationId xmlns:p14="http://schemas.microsoft.com/office/powerpoint/2010/main" val="1034032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企業金融的</a:t>
            </a:r>
            <a:r>
              <a:rPr lang="zh-TW" altLang="en-US" dirty="0" smtClean="0"/>
              <a:t>定義</a:t>
            </a:r>
            <a:r>
              <a:rPr lang="en-US" altLang="zh-TW" dirty="0" smtClean="0"/>
              <a:t>1</a:t>
            </a:r>
            <a:endParaRPr lang="zh-TW" altLang="en-US" dirty="0"/>
          </a:p>
        </p:txBody>
      </p:sp>
      <p:sp>
        <p:nvSpPr>
          <p:cNvPr id="3" name="內容版面配置區 2"/>
          <p:cNvSpPr>
            <a:spLocks noGrp="1"/>
          </p:cNvSpPr>
          <p:nvPr>
            <p:ph sz="quarter" idx="1"/>
          </p:nvPr>
        </p:nvSpPr>
        <p:spPr/>
        <p:txBody>
          <a:bodyPr/>
          <a:lstStyle/>
          <a:p>
            <a:r>
              <a:rPr lang="zh-TW" altLang="en-US" dirty="0" smtClean="0"/>
              <a:t>企業金融</a:t>
            </a:r>
            <a:r>
              <a:rPr lang="en-US" altLang="zh-TW" dirty="0" smtClean="0"/>
              <a:t>(Corporate Finance)</a:t>
            </a:r>
            <a:r>
              <a:rPr lang="zh-TW" altLang="en-US" dirty="0" smtClean="0"/>
              <a:t>研究分類：</a:t>
            </a:r>
            <a:endParaRPr lang="en-US" altLang="zh-TW" dirty="0" smtClean="0"/>
          </a:p>
          <a:p>
            <a:pPr lvl="1"/>
            <a:r>
              <a:rPr lang="zh-TW" altLang="en-US" dirty="0"/>
              <a:t>資本</a:t>
            </a:r>
            <a:r>
              <a:rPr lang="zh-TW" altLang="en-US" dirty="0" smtClean="0"/>
              <a:t>預算</a:t>
            </a:r>
            <a:r>
              <a:rPr lang="en-US" altLang="zh-TW" dirty="0" smtClean="0"/>
              <a:t>(Capital Budgeting)</a:t>
            </a:r>
          </a:p>
          <a:p>
            <a:pPr lvl="1"/>
            <a:r>
              <a:rPr lang="zh-TW" altLang="en-US" dirty="0"/>
              <a:t>資本</a:t>
            </a:r>
            <a:r>
              <a:rPr lang="zh-TW" altLang="en-US" dirty="0" smtClean="0"/>
              <a:t>結構</a:t>
            </a:r>
            <a:r>
              <a:rPr lang="en-US" altLang="zh-TW" dirty="0" smtClean="0"/>
              <a:t>(Capital Structure)</a:t>
            </a:r>
          </a:p>
          <a:p>
            <a:pPr lvl="1"/>
            <a:r>
              <a:rPr lang="zh-TW" altLang="en-US" dirty="0"/>
              <a:t>股利</a:t>
            </a:r>
            <a:r>
              <a:rPr lang="zh-TW" altLang="en-US" dirty="0" smtClean="0"/>
              <a:t>政策</a:t>
            </a:r>
            <a:r>
              <a:rPr lang="en-US" altLang="zh-TW" dirty="0" smtClean="0"/>
              <a:t>(Dividend Policy)</a:t>
            </a:r>
          </a:p>
          <a:p>
            <a:pPr lvl="1"/>
            <a:r>
              <a:rPr lang="zh-TW" altLang="en-US" dirty="0"/>
              <a:t>公司</a:t>
            </a:r>
            <a:r>
              <a:rPr lang="zh-TW" altLang="en-US" dirty="0" smtClean="0"/>
              <a:t>治理</a:t>
            </a:r>
            <a:r>
              <a:rPr lang="en-US" altLang="zh-TW" dirty="0" smtClean="0"/>
              <a:t>(Corporate Governance)</a:t>
            </a:r>
          </a:p>
          <a:p>
            <a:pPr lvl="1"/>
            <a:r>
              <a:rPr lang="zh-TW" altLang="en-US" dirty="0"/>
              <a:t>企業併購及</a:t>
            </a:r>
            <a:r>
              <a:rPr lang="zh-TW" altLang="en-US" dirty="0" smtClean="0"/>
              <a:t>重組</a:t>
            </a:r>
            <a:r>
              <a:rPr lang="en-US" altLang="zh-TW" dirty="0" smtClean="0"/>
              <a:t>(Mergers and Acquisitions/Corporate Restructuring)</a:t>
            </a:r>
          </a:p>
          <a:p>
            <a:pPr lvl="1"/>
            <a:r>
              <a:rPr lang="zh-TW" altLang="en-US" dirty="0"/>
              <a:t>新興</a:t>
            </a:r>
            <a:r>
              <a:rPr lang="zh-TW" altLang="en-US" dirty="0" smtClean="0"/>
              <a:t>企業</a:t>
            </a:r>
            <a:r>
              <a:rPr lang="zh-TW" altLang="en-US" dirty="0"/>
              <a:t>及創業</a:t>
            </a:r>
            <a:r>
              <a:rPr lang="zh-TW" altLang="en-US" dirty="0" smtClean="0"/>
              <a:t>投資</a:t>
            </a:r>
            <a:r>
              <a:rPr lang="en-US" altLang="zh-TW" dirty="0" smtClean="0"/>
              <a:t>(Entrepreneur Finance and Venture Capital)</a:t>
            </a:r>
          </a:p>
          <a:p>
            <a:pPr lvl="1"/>
            <a:endParaRPr lang="zh-TW" altLang="en-US" dirty="0"/>
          </a:p>
        </p:txBody>
      </p:sp>
    </p:spTree>
    <p:extLst>
      <p:ext uri="{BB962C8B-B14F-4D97-AF65-F5344CB8AC3E}">
        <p14:creationId xmlns:p14="http://schemas.microsoft.com/office/powerpoint/2010/main" val="1354592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企業金融的定義</a:t>
            </a:r>
            <a:r>
              <a:rPr lang="en-US" altLang="zh-TW" dirty="0" smtClean="0"/>
              <a:t>2</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t>資本預算</a:t>
            </a:r>
            <a:r>
              <a:rPr lang="en-US" altLang="zh-TW" dirty="0" smtClean="0"/>
              <a:t>(Capital Budgeting)</a:t>
            </a:r>
          </a:p>
          <a:p>
            <a:pPr marL="365760" lvl="1" indent="0">
              <a:buNone/>
            </a:pPr>
            <a:r>
              <a:rPr lang="en-US" altLang="zh-TW" dirty="0" smtClean="0"/>
              <a:t>--</a:t>
            </a:r>
            <a:r>
              <a:rPr lang="zh-TW" altLang="en-US" dirty="0" smtClean="0"/>
              <a:t>企業</a:t>
            </a:r>
            <a:r>
              <a:rPr lang="zh-TW" altLang="en-US" u="sng" dirty="0" smtClean="0"/>
              <a:t>投資</a:t>
            </a:r>
            <a:r>
              <a:rPr lang="zh-TW" altLang="en-US" dirty="0" smtClean="0"/>
              <a:t>決策的效益分析</a:t>
            </a:r>
            <a:endParaRPr lang="en-US" altLang="zh-TW" dirty="0" smtClean="0"/>
          </a:p>
          <a:p>
            <a:pPr marL="1097280" lvl="3" indent="0">
              <a:buNone/>
            </a:pPr>
            <a:r>
              <a:rPr lang="zh-TW" altLang="en-US" dirty="0" smtClean="0"/>
              <a:t>控制企業資本投資活動的工具，並將企業未實現的投資活動現金流出及流入量做事前規劃</a:t>
            </a:r>
            <a:r>
              <a:rPr lang="zh-TW" altLang="en-US" dirty="0"/>
              <a:t>。</a:t>
            </a:r>
            <a:endParaRPr lang="en-US" altLang="zh-TW" dirty="0" smtClean="0"/>
          </a:p>
          <a:p>
            <a:pPr marL="0" indent="0">
              <a:buNone/>
            </a:pPr>
            <a:r>
              <a:rPr lang="en-US" altLang="zh-TW" dirty="0"/>
              <a:t>	</a:t>
            </a:r>
            <a:endParaRPr lang="en-US" altLang="zh-TW" dirty="0" smtClean="0"/>
          </a:p>
          <a:p>
            <a:pPr marL="0" indent="0">
              <a:buNone/>
            </a:pPr>
            <a:endParaRPr lang="en-US" altLang="zh-TW" dirty="0" smtClean="0"/>
          </a:p>
          <a:p>
            <a:pPr marL="0" indent="0">
              <a:buNone/>
            </a:pPr>
            <a:endParaRPr lang="en-US" altLang="zh-TW" dirty="0" smtClean="0"/>
          </a:p>
          <a:p>
            <a:pPr marL="0" indent="0">
              <a:buNone/>
            </a:pPr>
            <a:endParaRPr lang="en-US" altLang="zh-TW" dirty="0"/>
          </a:p>
          <a:p>
            <a:pPr marL="0" indent="0">
              <a:buNone/>
            </a:pPr>
            <a:r>
              <a:rPr lang="en-US" altLang="zh-TW" dirty="0"/>
              <a:t>	</a:t>
            </a:r>
            <a:endParaRPr lang="zh-TW" altLang="en-US" dirty="0"/>
          </a:p>
        </p:txBody>
      </p:sp>
    </p:spTree>
    <p:extLst>
      <p:ext uri="{BB962C8B-B14F-4D97-AF65-F5344CB8AC3E}">
        <p14:creationId xmlns:p14="http://schemas.microsoft.com/office/powerpoint/2010/main" val="3513329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企業金融的</a:t>
            </a:r>
            <a:r>
              <a:rPr lang="zh-TW" altLang="en-US" dirty="0" smtClean="0"/>
              <a:t>定義</a:t>
            </a:r>
            <a:r>
              <a:rPr lang="en-US" altLang="zh-TW" dirty="0" smtClean="0"/>
              <a:t>3</a:t>
            </a:r>
            <a:endParaRPr lang="zh-TW" altLang="en-US" dirty="0"/>
          </a:p>
        </p:txBody>
      </p:sp>
      <p:sp>
        <p:nvSpPr>
          <p:cNvPr id="3" name="內容版面配置區 2"/>
          <p:cNvSpPr>
            <a:spLocks noGrp="1"/>
          </p:cNvSpPr>
          <p:nvPr>
            <p:ph sz="quarter" idx="1"/>
          </p:nvPr>
        </p:nvSpPr>
        <p:spPr/>
        <p:txBody>
          <a:bodyPr>
            <a:normAutofit/>
          </a:bodyPr>
          <a:lstStyle/>
          <a:p>
            <a:r>
              <a:rPr lang="zh-TW" altLang="en-US" dirty="0"/>
              <a:t>資本結構</a:t>
            </a:r>
            <a:r>
              <a:rPr lang="en-US" altLang="zh-TW" dirty="0"/>
              <a:t>(Capital Structure)</a:t>
            </a:r>
          </a:p>
          <a:p>
            <a:pPr marL="320040" lvl="1" indent="0">
              <a:buNone/>
            </a:pPr>
            <a:r>
              <a:rPr lang="en-US" altLang="zh-TW" dirty="0" smtClean="0"/>
              <a:t>--</a:t>
            </a:r>
            <a:r>
              <a:rPr lang="zh-TW" altLang="en-US" dirty="0" smtClean="0"/>
              <a:t>企業</a:t>
            </a:r>
            <a:r>
              <a:rPr lang="zh-TW" altLang="en-US" u="sng" dirty="0"/>
              <a:t>籌資</a:t>
            </a:r>
            <a:r>
              <a:rPr lang="zh-TW" altLang="en-US" dirty="0"/>
              <a:t>決策的效益</a:t>
            </a:r>
            <a:r>
              <a:rPr lang="zh-TW" altLang="en-US" dirty="0" smtClean="0"/>
              <a:t>分析</a:t>
            </a:r>
            <a:endParaRPr lang="en-US" altLang="zh-TW" dirty="0" smtClean="0"/>
          </a:p>
          <a:p>
            <a:pPr marL="320040" lvl="1" indent="0">
              <a:buNone/>
            </a:pPr>
            <a:endParaRPr lang="en-US" altLang="zh-TW" dirty="0" smtClean="0"/>
          </a:p>
          <a:p>
            <a:pPr marL="777240" lvl="1" indent="-457200"/>
            <a:r>
              <a:rPr lang="zh-TW" altLang="en-US" dirty="0" smtClean="0"/>
              <a:t>資金取得的方式：</a:t>
            </a:r>
            <a:r>
              <a:rPr lang="en-US" altLang="zh-TW" dirty="0" smtClean="0"/>
              <a:t>(1)</a:t>
            </a:r>
            <a:r>
              <a:rPr lang="zh-TW" altLang="en-US" dirty="0" smtClean="0"/>
              <a:t> 負債</a:t>
            </a:r>
            <a:r>
              <a:rPr lang="en-US" altLang="zh-TW" dirty="0" smtClean="0"/>
              <a:t>(Debt)</a:t>
            </a:r>
          </a:p>
          <a:p>
            <a:pPr marL="320040" lvl="1" indent="0">
              <a:buNone/>
            </a:pPr>
            <a:r>
              <a:rPr lang="en-US" altLang="zh-TW" dirty="0" smtClean="0"/>
              <a:t>                                   (2) </a:t>
            </a:r>
            <a:r>
              <a:rPr lang="zh-TW" altLang="en-US" dirty="0" smtClean="0"/>
              <a:t>權益</a:t>
            </a:r>
            <a:r>
              <a:rPr lang="en-US" altLang="zh-TW" dirty="0" smtClean="0"/>
              <a:t>(Equity)</a:t>
            </a:r>
          </a:p>
          <a:p>
            <a:pPr marL="777240" lvl="1" indent="-457200"/>
            <a:r>
              <a:rPr lang="zh-TW" altLang="en-US" dirty="0"/>
              <a:t>債權人</a:t>
            </a:r>
            <a:r>
              <a:rPr lang="en-US" altLang="zh-TW" dirty="0"/>
              <a:t>(</a:t>
            </a:r>
            <a:r>
              <a:rPr lang="en-US" altLang="zh-TW" dirty="0" err="1"/>
              <a:t>Debtholder</a:t>
            </a:r>
            <a:r>
              <a:rPr lang="en-US" altLang="zh-TW" dirty="0" smtClean="0"/>
              <a:t>)</a:t>
            </a:r>
            <a:r>
              <a:rPr lang="zh-TW" altLang="en-US" dirty="0" smtClean="0"/>
              <a:t>和股東</a:t>
            </a:r>
            <a:r>
              <a:rPr lang="en-US" altLang="zh-TW" dirty="0" smtClean="0"/>
              <a:t>(Shareholder)</a:t>
            </a:r>
            <a:r>
              <a:rPr lang="zh-TW" altLang="en-US" dirty="0"/>
              <a:t>的衝突關係和互動，決定了企業資本結構以及相關的企業價值。</a:t>
            </a:r>
            <a:endParaRPr lang="en-US" altLang="zh-TW" dirty="0" smtClean="0"/>
          </a:p>
          <a:p>
            <a:pPr marL="0" indent="0">
              <a:buNone/>
            </a:pPr>
            <a:endParaRPr lang="en-US" altLang="zh-TW" dirty="0" smtClean="0"/>
          </a:p>
          <a:p>
            <a:pPr marL="0" indent="0">
              <a:buNone/>
            </a:pPr>
            <a:endParaRPr lang="en-US" altLang="zh-TW" dirty="0"/>
          </a:p>
          <a:p>
            <a:endParaRPr lang="zh-TW" altLang="en-US" dirty="0"/>
          </a:p>
        </p:txBody>
      </p:sp>
    </p:spTree>
    <p:extLst>
      <p:ext uri="{BB962C8B-B14F-4D97-AF65-F5344CB8AC3E}">
        <p14:creationId xmlns:p14="http://schemas.microsoft.com/office/powerpoint/2010/main" val="2578240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企業金融的</a:t>
            </a:r>
            <a:r>
              <a:rPr lang="zh-TW" altLang="en-US" dirty="0" smtClean="0"/>
              <a:t>定義</a:t>
            </a:r>
            <a:r>
              <a:rPr lang="en-US" altLang="zh-TW" dirty="0" smtClean="0"/>
              <a:t>4</a:t>
            </a:r>
            <a:endParaRPr lang="zh-TW" altLang="en-US" dirty="0"/>
          </a:p>
        </p:txBody>
      </p:sp>
      <p:sp>
        <p:nvSpPr>
          <p:cNvPr id="3" name="內容版面配置區 2"/>
          <p:cNvSpPr>
            <a:spLocks noGrp="1"/>
          </p:cNvSpPr>
          <p:nvPr>
            <p:ph sz="quarter" idx="1"/>
          </p:nvPr>
        </p:nvSpPr>
        <p:spPr/>
        <p:txBody>
          <a:bodyPr/>
          <a:lstStyle/>
          <a:p>
            <a:r>
              <a:rPr lang="zh-TW" altLang="en-US" dirty="0" smtClean="0"/>
              <a:t>股利政策</a:t>
            </a:r>
            <a:r>
              <a:rPr lang="en-US" altLang="zh-TW" dirty="0" smtClean="0"/>
              <a:t>(Dividend Policy)</a:t>
            </a:r>
          </a:p>
          <a:p>
            <a:pPr marL="365760" lvl="1" indent="0">
              <a:buNone/>
            </a:pPr>
            <a:r>
              <a:rPr lang="en-US" altLang="zh-TW" dirty="0" smtClean="0"/>
              <a:t>--</a:t>
            </a:r>
            <a:r>
              <a:rPr lang="zh-TW" altLang="en-US" dirty="0" smtClean="0"/>
              <a:t>公司</a:t>
            </a:r>
            <a:r>
              <a:rPr lang="zh-TW" altLang="en-US" dirty="0"/>
              <a:t>對股東直接給付盈餘的考量與</a:t>
            </a:r>
            <a:r>
              <a:rPr lang="zh-TW" altLang="en-US" dirty="0" smtClean="0"/>
              <a:t>決策</a:t>
            </a:r>
            <a:endParaRPr lang="en-US" altLang="zh-TW" dirty="0" smtClean="0"/>
          </a:p>
          <a:p>
            <a:pPr marL="365760" lvl="1" indent="0">
              <a:buNone/>
            </a:pPr>
            <a:endParaRPr lang="en-US" altLang="zh-TW" dirty="0" smtClean="0"/>
          </a:p>
          <a:p>
            <a:pPr lvl="1"/>
            <a:r>
              <a:rPr lang="zh-TW" altLang="en-US" sz="2700" dirty="0" smtClean="0"/>
              <a:t>發放</a:t>
            </a:r>
            <a:r>
              <a:rPr lang="zh-TW" altLang="en-US" sz="2700" dirty="0"/>
              <a:t>盈餘考量到</a:t>
            </a:r>
            <a:r>
              <a:rPr lang="zh-TW" altLang="en-US" sz="2700" dirty="0" smtClean="0"/>
              <a:t>：</a:t>
            </a:r>
            <a:endParaRPr lang="en-US" altLang="zh-TW" sz="2700" dirty="0" smtClean="0"/>
          </a:p>
          <a:p>
            <a:pPr marL="1394460" lvl="3" indent="-342900"/>
            <a:r>
              <a:rPr lang="zh-TW" altLang="en-US" dirty="0" smtClean="0"/>
              <a:t>百分比   </a:t>
            </a:r>
            <a:endParaRPr lang="en-US" altLang="zh-TW" dirty="0"/>
          </a:p>
          <a:p>
            <a:pPr marL="1394460" lvl="3" indent="-342900"/>
            <a:r>
              <a:rPr lang="zh-TW" altLang="en-US" dirty="0" smtClean="0"/>
              <a:t>分配</a:t>
            </a:r>
            <a:r>
              <a:rPr lang="zh-TW" altLang="en-US" dirty="0"/>
              <a:t>的</a:t>
            </a:r>
            <a:r>
              <a:rPr lang="zh-TW" altLang="en-US" dirty="0" smtClean="0"/>
              <a:t>方式</a:t>
            </a:r>
            <a:endParaRPr lang="en-US" altLang="zh-TW" dirty="0" smtClean="0"/>
          </a:p>
          <a:p>
            <a:pPr marL="1394460" lvl="3" indent="-342900"/>
            <a:r>
              <a:rPr lang="zh-TW" altLang="en-US" dirty="0" smtClean="0"/>
              <a:t>分配</a:t>
            </a:r>
            <a:r>
              <a:rPr lang="zh-TW" altLang="en-US" dirty="0"/>
              <a:t>的</a:t>
            </a:r>
            <a:r>
              <a:rPr lang="zh-TW" altLang="en-US" dirty="0" smtClean="0"/>
              <a:t>穩定性</a:t>
            </a:r>
            <a:endParaRPr lang="en-US" altLang="zh-TW" dirty="0" smtClean="0"/>
          </a:p>
          <a:p>
            <a:pPr lvl="1"/>
            <a:r>
              <a:rPr lang="zh-TW" altLang="en-US" dirty="0"/>
              <a:t>透過股利政策，股東可以得知公司的經營績效及相關之再投資資訊。</a:t>
            </a:r>
            <a:endParaRPr lang="en-US" altLang="zh-TW" dirty="0"/>
          </a:p>
          <a:p>
            <a:pPr lvl="1"/>
            <a:endParaRPr lang="zh-TW" altLang="en-US" dirty="0"/>
          </a:p>
        </p:txBody>
      </p:sp>
    </p:spTree>
    <p:extLst>
      <p:ext uri="{BB962C8B-B14F-4D97-AF65-F5344CB8AC3E}">
        <p14:creationId xmlns:p14="http://schemas.microsoft.com/office/powerpoint/2010/main" val="3688400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企業金融的</a:t>
            </a:r>
            <a:r>
              <a:rPr lang="zh-TW" altLang="en-US" dirty="0" smtClean="0"/>
              <a:t>定義</a:t>
            </a:r>
            <a:r>
              <a:rPr lang="en-US" altLang="zh-TW" dirty="0" smtClean="0"/>
              <a:t>5</a:t>
            </a:r>
            <a:endParaRPr lang="zh-TW" altLang="en-US" dirty="0"/>
          </a:p>
        </p:txBody>
      </p:sp>
      <p:sp>
        <p:nvSpPr>
          <p:cNvPr id="3" name="內容版面配置區 2"/>
          <p:cNvSpPr>
            <a:spLocks noGrp="1"/>
          </p:cNvSpPr>
          <p:nvPr>
            <p:ph sz="quarter" idx="1"/>
          </p:nvPr>
        </p:nvSpPr>
        <p:spPr>
          <a:xfrm>
            <a:off x="612648" y="1600200"/>
            <a:ext cx="8153400" cy="4493096"/>
          </a:xfrm>
        </p:spPr>
        <p:txBody>
          <a:bodyPr>
            <a:normAutofit fontScale="77500" lnSpcReduction="20000"/>
          </a:bodyPr>
          <a:lstStyle/>
          <a:p>
            <a:pPr marL="320040" lvl="1" indent="-320040">
              <a:spcBef>
                <a:spcPts val="700"/>
              </a:spcBef>
              <a:buClr>
                <a:schemeClr val="accent2"/>
              </a:buClr>
              <a:buSzPct val="60000"/>
              <a:buFont typeface="Wingdings"/>
              <a:buChar char=""/>
            </a:pPr>
            <a:r>
              <a:rPr lang="zh-TW" altLang="en-US" dirty="0"/>
              <a:t>企業併購及</a:t>
            </a:r>
            <a:r>
              <a:rPr lang="zh-TW" altLang="en-US" dirty="0" smtClean="0"/>
              <a:t>重組</a:t>
            </a:r>
            <a:r>
              <a:rPr lang="en-US" altLang="zh-TW" dirty="0" smtClean="0"/>
              <a:t>(</a:t>
            </a:r>
            <a:r>
              <a:rPr lang="en-US" altLang="zh-TW" dirty="0"/>
              <a:t>Mergers and Acquisitions/Corporate Restructuring)</a:t>
            </a:r>
          </a:p>
          <a:p>
            <a:pPr lvl="1"/>
            <a:r>
              <a:rPr lang="zh-TW" altLang="en-US" dirty="0" smtClean="0"/>
              <a:t>併購</a:t>
            </a:r>
            <a:endParaRPr lang="en-US" altLang="zh-TW" dirty="0" smtClean="0"/>
          </a:p>
          <a:p>
            <a:pPr lvl="2"/>
            <a:r>
              <a:rPr lang="zh-TW" altLang="en-US" dirty="0" smtClean="0"/>
              <a:t>合併</a:t>
            </a:r>
            <a:r>
              <a:rPr lang="en-US" altLang="zh-TW" dirty="0" smtClean="0"/>
              <a:t>(merger)</a:t>
            </a:r>
          </a:p>
          <a:p>
            <a:pPr lvl="3"/>
            <a:r>
              <a:rPr lang="zh-TW" altLang="en-US" dirty="0" smtClean="0"/>
              <a:t>吸收合併</a:t>
            </a:r>
            <a:r>
              <a:rPr lang="en-US" altLang="zh-TW" dirty="0" smtClean="0"/>
              <a:t>(merger)/</a:t>
            </a:r>
            <a:r>
              <a:rPr lang="zh-TW" altLang="en-US" dirty="0" smtClean="0"/>
              <a:t>存續合併</a:t>
            </a:r>
            <a:endParaRPr lang="en-US" altLang="zh-TW" dirty="0"/>
          </a:p>
          <a:p>
            <a:pPr lvl="3"/>
            <a:r>
              <a:rPr lang="zh-TW" altLang="en-US" dirty="0" smtClean="0"/>
              <a:t>新設合併</a:t>
            </a:r>
            <a:r>
              <a:rPr lang="en-US" altLang="zh-TW" dirty="0" smtClean="0"/>
              <a:t>(consolidation)/</a:t>
            </a:r>
            <a:r>
              <a:rPr lang="zh-TW" altLang="en-US" dirty="0" smtClean="0"/>
              <a:t>創設合併</a:t>
            </a:r>
          </a:p>
          <a:p>
            <a:pPr lvl="2"/>
            <a:r>
              <a:rPr lang="zh-TW" altLang="en-US" dirty="0" smtClean="0">
                <a:latin typeface="+mn-ea"/>
              </a:rPr>
              <a:t>收購</a:t>
            </a:r>
            <a:r>
              <a:rPr lang="en-US" altLang="zh-TW" dirty="0" smtClean="0">
                <a:latin typeface="+mn-ea"/>
              </a:rPr>
              <a:t>(acquisition)</a:t>
            </a:r>
            <a:endParaRPr lang="en-US" altLang="zh-TW" dirty="0">
              <a:latin typeface="+mn-ea"/>
            </a:endParaRPr>
          </a:p>
          <a:p>
            <a:pPr lvl="3"/>
            <a:r>
              <a:rPr lang="zh-TW" altLang="en-US" dirty="0" smtClean="0">
                <a:latin typeface="+mn-ea"/>
              </a:rPr>
              <a:t>股權</a:t>
            </a:r>
            <a:r>
              <a:rPr lang="zh-TW" altLang="en-US" dirty="0">
                <a:latin typeface="+mn-ea"/>
              </a:rPr>
              <a:t>收購</a:t>
            </a:r>
            <a:r>
              <a:rPr lang="en-US" altLang="zh-TW" dirty="0">
                <a:latin typeface="+mn-ea"/>
              </a:rPr>
              <a:t>(stock purchase</a:t>
            </a:r>
            <a:r>
              <a:rPr lang="en-US" altLang="zh-TW" dirty="0" smtClean="0">
                <a:latin typeface="+mn-ea"/>
              </a:rPr>
              <a:t>)</a:t>
            </a:r>
          </a:p>
          <a:p>
            <a:pPr lvl="3"/>
            <a:r>
              <a:rPr lang="zh-TW" altLang="en-US" dirty="0" smtClean="0">
                <a:latin typeface="+mn-ea"/>
              </a:rPr>
              <a:t>資產</a:t>
            </a:r>
            <a:r>
              <a:rPr lang="zh-TW" altLang="en-US" dirty="0">
                <a:latin typeface="+mn-ea"/>
              </a:rPr>
              <a:t>收購</a:t>
            </a:r>
            <a:r>
              <a:rPr lang="en-US" altLang="zh-TW" dirty="0">
                <a:latin typeface="+mn-ea"/>
              </a:rPr>
              <a:t>(asset purchase</a:t>
            </a:r>
            <a:r>
              <a:rPr lang="en-US" altLang="zh-TW" dirty="0" smtClean="0">
                <a:latin typeface="+mn-ea"/>
              </a:rPr>
              <a:t>)</a:t>
            </a:r>
          </a:p>
          <a:p>
            <a:pPr lvl="1"/>
            <a:r>
              <a:rPr lang="zh-TW" altLang="en-US" dirty="0" smtClean="0"/>
              <a:t>公司</a:t>
            </a:r>
            <a:r>
              <a:rPr lang="zh-TW" altLang="en-US" dirty="0"/>
              <a:t>發生技術性違約</a:t>
            </a:r>
            <a:r>
              <a:rPr lang="en-US" altLang="zh-TW" dirty="0"/>
              <a:t>(ex:</a:t>
            </a:r>
            <a:r>
              <a:rPr lang="zh-TW" altLang="en-US" dirty="0"/>
              <a:t> 退票、逾期、催收及呆帳</a:t>
            </a:r>
            <a:r>
              <a:rPr lang="en-US" altLang="zh-TW" dirty="0" smtClean="0"/>
              <a:t>)</a:t>
            </a:r>
            <a:r>
              <a:rPr lang="zh-TW" altLang="en-US" dirty="0" smtClean="0"/>
              <a:t>，</a:t>
            </a:r>
            <a:endParaRPr lang="en-US" altLang="zh-TW" dirty="0"/>
          </a:p>
          <a:p>
            <a:pPr marL="365760" lvl="1" indent="0">
              <a:buNone/>
            </a:pPr>
            <a:r>
              <a:rPr lang="en-US" altLang="zh-TW" dirty="0" smtClean="0"/>
              <a:t>    </a:t>
            </a:r>
            <a:r>
              <a:rPr lang="zh-TW" altLang="en-US" dirty="0" smtClean="0"/>
              <a:t>處理的方式：</a:t>
            </a:r>
            <a:endParaRPr lang="en-US" altLang="zh-TW" dirty="0" smtClean="0"/>
          </a:p>
          <a:p>
            <a:pPr lvl="2"/>
            <a:r>
              <a:rPr lang="zh-TW" altLang="en-US" dirty="0" smtClean="0"/>
              <a:t>調整企業體質</a:t>
            </a:r>
            <a:endParaRPr lang="en-US" altLang="zh-TW" dirty="0" smtClean="0"/>
          </a:p>
          <a:p>
            <a:pPr lvl="3"/>
            <a:r>
              <a:rPr lang="zh-TW" altLang="en-US" b="1" dirty="0" smtClean="0">
                <a:solidFill>
                  <a:srgbClr val="FF0000"/>
                </a:solidFill>
              </a:rPr>
              <a:t>重組</a:t>
            </a:r>
            <a:r>
              <a:rPr lang="en-US" altLang="zh-TW" dirty="0" smtClean="0">
                <a:solidFill>
                  <a:srgbClr val="FF0000"/>
                </a:solidFill>
              </a:rPr>
              <a:t>(reorganization</a:t>
            </a:r>
            <a:r>
              <a:rPr lang="en-US" altLang="zh-TW" dirty="0" smtClean="0"/>
              <a:t>)  [</a:t>
            </a:r>
            <a:r>
              <a:rPr lang="zh-TW" altLang="en-US" dirty="0" smtClean="0"/>
              <a:t>正式、有成文步驟</a:t>
            </a:r>
            <a:r>
              <a:rPr lang="en-US" altLang="zh-TW" dirty="0" smtClean="0"/>
              <a:t>]</a:t>
            </a:r>
          </a:p>
          <a:p>
            <a:pPr lvl="3"/>
            <a:r>
              <a:rPr lang="zh-TW" altLang="en-US" dirty="0" smtClean="0"/>
              <a:t>展期</a:t>
            </a:r>
            <a:r>
              <a:rPr lang="en-US" altLang="zh-TW" dirty="0" smtClean="0"/>
              <a:t>(extension)</a:t>
            </a:r>
            <a:r>
              <a:rPr lang="zh-TW" altLang="en-US" dirty="0" smtClean="0"/>
              <a:t>與和解</a:t>
            </a:r>
            <a:r>
              <a:rPr lang="en-US" altLang="zh-TW" dirty="0" smtClean="0"/>
              <a:t>(composition) [</a:t>
            </a:r>
            <a:r>
              <a:rPr lang="zh-TW" altLang="en-US" dirty="0" smtClean="0"/>
              <a:t>非正式協商</a:t>
            </a:r>
            <a:r>
              <a:rPr lang="en-US" altLang="zh-TW" dirty="0" smtClean="0"/>
              <a:t>]</a:t>
            </a:r>
          </a:p>
          <a:p>
            <a:pPr lvl="2"/>
            <a:r>
              <a:rPr lang="zh-TW" altLang="en-US" dirty="0" smtClean="0"/>
              <a:t>清算企業</a:t>
            </a:r>
            <a:endParaRPr lang="en-US" altLang="zh-TW" dirty="0" smtClean="0"/>
          </a:p>
          <a:p>
            <a:pPr lvl="3"/>
            <a:r>
              <a:rPr lang="zh-TW" altLang="en-US" dirty="0" smtClean="0"/>
              <a:t>宣告破產</a:t>
            </a:r>
            <a:r>
              <a:rPr lang="en-US" altLang="zh-TW" dirty="0" smtClean="0"/>
              <a:t>(bankruptcy)</a:t>
            </a:r>
          </a:p>
          <a:p>
            <a:pPr lvl="3"/>
            <a:r>
              <a:rPr lang="zh-TW" altLang="en-US" dirty="0" smtClean="0"/>
              <a:t>讓受</a:t>
            </a:r>
            <a:r>
              <a:rPr lang="en-US" altLang="zh-TW" dirty="0" smtClean="0"/>
              <a:t>(assignment)</a:t>
            </a:r>
          </a:p>
        </p:txBody>
      </p:sp>
    </p:spTree>
    <p:extLst>
      <p:ext uri="{BB962C8B-B14F-4D97-AF65-F5344CB8AC3E}">
        <p14:creationId xmlns:p14="http://schemas.microsoft.com/office/powerpoint/2010/main" val="420698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企業金融的</a:t>
            </a:r>
            <a:r>
              <a:rPr lang="zh-TW" altLang="en-US" dirty="0" smtClean="0"/>
              <a:t>定義</a:t>
            </a:r>
            <a:r>
              <a:rPr lang="en-US" altLang="zh-TW" dirty="0" smtClean="0"/>
              <a:t>6</a:t>
            </a:r>
            <a:endParaRPr lang="zh-TW" altLang="en-US" dirty="0"/>
          </a:p>
        </p:txBody>
      </p:sp>
      <p:sp>
        <p:nvSpPr>
          <p:cNvPr id="3" name="內容版面配置區 2"/>
          <p:cNvSpPr>
            <a:spLocks noGrp="1"/>
          </p:cNvSpPr>
          <p:nvPr>
            <p:ph sz="quarter" idx="1"/>
          </p:nvPr>
        </p:nvSpPr>
        <p:spPr/>
        <p:txBody>
          <a:bodyPr/>
          <a:lstStyle/>
          <a:p>
            <a:r>
              <a:rPr lang="zh-TW" altLang="en-US" dirty="0" smtClean="0"/>
              <a:t>企業金融的基本工具</a:t>
            </a:r>
            <a:endParaRPr lang="en-US" altLang="zh-TW" dirty="0" smtClean="0"/>
          </a:p>
          <a:p>
            <a:pPr lvl="1"/>
            <a:r>
              <a:rPr lang="zh-TW" altLang="en-US" dirty="0"/>
              <a:t>企業價值</a:t>
            </a:r>
            <a:r>
              <a:rPr lang="zh-TW" altLang="en-US" dirty="0" smtClean="0"/>
              <a:t>評估</a:t>
            </a:r>
            <a:endParaRPr lang="en-US" altLang="zh-TW" dirty="0" smtClean="0"/>
          </a:p>
          <a:p>
            <a:pPr lvl="1"/>
            <a:r>
              <a:rPr lang="zh-TW" altLang="en-US"/>
              <a:t>基本財務報表分析</a:t>
            </a:r>
            <a:endParaRPr lang="zh-TW" altLang="en-US" dirty="0"/>
          </a:p>
        </p:txBody>
      </p:sp>
    </p:spTree>
    <p:extLst>
      <p:ext uri="{BB962C8B-B14F-4D97-AF65-F5344CB8AC3E}">
        <p14:creationId xmlns:p14="http://schemas.microsoft.com/office/powerpoint/2010/main" val="92903056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158</TotalTime>
  <Words>640</Words>
  <Application>Microsoft Office PowerPoint</Application>
  <PresentationFormat>如螢幕大小 (4:3)</PresentationFormat>
  <Paragraphs>100</Paragraphs>
  <Slides>8</Slides>
  <Notes>5</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中庸</vt:lpstr>
      <vt:lpstr>企業金融的12堂課</vt:lpstr>
      <vt:lpstr>大綱</vt:lpstr>
      <vt:lpstr>企業金融的定義1</vt:lpstr>
      <vt:lpstr>企業金融的定義2</vt:lpstr>
      <vt:lpstr>企業金融的定義3</vt:lpstr>
      <vt:lpstr>企業金融的定義4</vt:lpstr>
      <vt:lpstr>企業金融的定義5</vt:lpstr>
      <vt:lpstr>企業金融的定義6</vt:lpstr>
    </vt:vector>
  </TitlesOfParts>
  <Company>NCTU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企業金融的12堂課</dc:title>
  <dc:creator>Yaya</dc:creator>
  <cp:lastModifiedBy>Yaya</cp:lastModifiedBy>
  <cp:revision>40</cp:revision>
  <dcterms:created xsi:type="dcterms:W3CDTF">2012-12-09T07:43:16Z</dcterms:created>
  <dcterms:modified xsi:type="dcterms:W3CDTF">2013-10-23T09:23:12Z</dcterms:modified>
</cp:coreProperties>
</file>