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1" r:id="rId9"/>
    <p:sldId id="268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28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Relationship Id="rId2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Relationship Id="rId2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6CFB4-3D9D-2044-B324-63EA928D8319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2B795-22DB-514B-9761-D3B11F6C8C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6504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此模型廣為使用，模型參數明顯易懂。</a:t>
            </a:r>
            <a:r>
              <a:rPr kumimoji="1" lang="en-US" altLang="zh-TW" dirty="0" smtClean="0"/>
              <a:t>Lee-Carter</a:t>
            </a:r>
            <a:r>
              <a:rPr kumimoji="1" lang="zh-TW" altLang="en-US" dirty="0" smtClean="0"/>
              <a:t>模型的配適方法大多使用矩陣求解與近似法兩種，適用在每一個年齡組的資料個數都相同的狀況。</a:t>
            </a:r>
            <a:endParaRPr kumimoji="1" lang="en-US" altLang="zh-TW" dirty="0" smtClean="0"/>
          </a:p>
          <a:p>
            <a:r>
              <a:rPr kumimoji="1" lang="zh-TW" altLang="en-US" dirty="0" smtClean="0"/>
              <a:t>在資料完整的國家，如：美國，就可以使用</a:t>
            </a:r>
            <a:r>
              <a:rPr kumimoji="1" lang="en-US" altLang="zh-TW" dirty="0" smtClean="0"/>
              <a:t>SVD</a:t>
            </a:r>
            <a:r>
              <a:rPr kumimoji="1" lang="zh-TW" altLang="en-US" dirty="0" smtClean="0"/>
              <a:t>，但倘若在某些時間點上有缺死亡率的記錄，使得資料不完整，如：台灣，可以使用</a:t>
            </a:r>
            <a:r>
              <a:rPr kumimoji="1" lang="en-US" altLang="zh-TW" dirty="0" smtClean="0"/>
              <a:t>SVD</a:t>
            </a:r>
            <a:r>
              <a:rPr kumimoji="1" lang="zh-TW" altLang="en-US" dirty="0" smtClean="0"/>
              <a:t>近似法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2B795-22DB-514B-9761-D3B11F6C8CEA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7018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2443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5729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8735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199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18675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46843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5214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3150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3635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2368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14380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9D68-E7BB-E84B-A71F-7A44F73CB4AB}" type="datetimeFigureOut">
              <a:rPr kumimoji="1" lang="zh-TW" altLang="en-US" smtClean="0"/>
              <a:t>2013/11/12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99054-41E3-7F4E-9BE1-1074141148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050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1.emf"/><Relationship Id="rId5" Type="http://schemas.openxmlformats.org/officeDocument/2006/relationships/oleObject" Target="../embeddings/oleObject13.bin"/><Relationship Id="rId6" Type="http://schemas.openxmlformats.org/officeDocument/2006/relationships/image" Target="../media/image12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13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14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15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image" Target="../media/image16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4" Type="http://schemas.openxmlformats.org/officeDocument/2006/relationships/image" Target="../media/image17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18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2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5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8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9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0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Lee-Carter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模型分析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smtClean="0"/>
              <a:t>徐健勳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8168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最大概似估計法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700809"/>
              </p:ext>
            </p:extLst>
          </p:nvPr>
        </p:nvGraphicFramePr>
        <p:xfrm>
          <a:off x="1873250" y="2738104"/>
          <a:ext cx="5416550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1" name="方程式" r:id="rId3" imgW="1663700" imgH="215900" progId="Equation.3">
                  <p:embed/>
                </p:oleObj>
              </mc:Choice>
              <mc:Fallback>
                <p:oleObj name="方程式" r:id="rId3" imgW="16637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73250" y="2738104"/>
                        <a:ext cx="5416550" cy="703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797552"/>
              </p:ext>
            </p:extLst>
          </p:nvPr>
        </p:nvGraphicFramePr>
        <p:xfrm>
          <a:off x="1778000" y="4011028"/>
          <a:ext cx="5954713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2" name="方程式" r:id="rId5" imgW="2781300" imgH="596900" progId="Equation.3">
                  <p:embed/>
                </p:oleObj>
              </mc:Choice>
              <mc:Fallback>
                <p:oleObj name="方程式" r:id="rId5" imgW="2781300" imgH="596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78000" y="4011028"/>
                        <a:ext cx="5954713" cy="1276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9353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最大概似估計法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30867"/>
              </p:ext>
            </p:extLst>
          </p:nvPr>
        </p:nvGraphicFramePr>
        <p:xfrm>
          <a:off x="1581150" y="3100471"/>
          <a:ext cx="6013262" cy="3035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方程式" r:id="rId3" imgW="3949700" imgH="1993900" progId="Equation.3">
                  <p:embed/>
                </p:oleObj>
              </mc:Choice>
              <mc:Fallback>
                <p:oleObj name="方程式" r:id="rId3" imgW="3949700" imgH="1993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1150" y="3100471"/>
                        <a:ext cx="6013262" cy="3035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691088"/>
              </p:ext>
            </p:extLst>
          </p:nvPr>
        </p:nvGraphicFramePr>
        <p:xfrm>
          <a:off x="222066" y="1841165"/>
          <a:ext cx="8694672" cy="813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方程式" r:id="rId5" imgW="3937000" imgH="368300" progId="Equation.3">
                  <p:embed/>
                </p:oleObj>
              </mc:Choice>
              <mc:Fallback>
                <p:oleObj name="方程式" r:id="rId5" imgW="39370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2066" y="1841165"/>
                        <a:ext cx="8694672" cy="8133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35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最大概似估計法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660517"/>
              </p:ext>
            </p:extLst>
          </p:nvPr>
        </p:nvGraphicFramePr>
        <p:xfrm>
          <a:off x="1574130" y="1738479"/>
          <a:ext cx="5992396" cy="3950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方程式" r:id="rId3" imgW="3429000" imgH="2260600" progId="Equation.3">
                  <p:embed/>
                </p:oleObj>
              </mc:Choice>
              <mc:Fallback>
                <p:oleObj name="方程式" r:id="rId3" imgW="3429000" imgH="2260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74130" y="1738479"/>
                        <a:ext cx="5992396" cy="3950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011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最大概似估計法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078677"/>
              </p:ext>
            </p:extLst>
          </p:nvPr>
        </p:nvGraphicFramePr>
        <p:xfrm>
          <a:off x="628650" y="1574800"/>
          <a:ext cx="7902575" cy="437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方程式" r:id="rId3" imgW="4381500" imgH="2425700" progId="Equation.3">
                  <p:embed/>
                </p:oleObj>
              </mc:Choice>
              <mc:Fallback>
                <p:oleObj name="方程式" r:id="rId3" imgW="4381500" imgH="2425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50" y="1574800"/>
                        <a:ext cx="7902575" cy="4375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1515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BiauKai"/>
                <a:ea typeface="BiauKai"/>
                <a:cs typeface="BiauKai"/>
              </a:rPr>
              <a:t>時間序列模型</a:t>
            </a:r>
            <a:endParaRPr kumimoji="1" lang="zh-TW" altLang="en-US" dirty="0">
              <a:latin typeface="BiauKai"/>
              <a:ea typeface="BiauKai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BiauKai"/>
                <a:ea typeface="BiauKai"/>
                <a:cs typeface="BiauKai"/>
              </a:rPr>
              <a:t>算術平均</a:t>
            </a:r>
            <a:endParaRPr kumimoji="1" lang="en-US" altLang="zh-TW" dirty="0" smtClean="0">
              <a:latin typeface="BiauKai"/>
              <a:ea typeface="BiauKai"/>
              <a:cs typeface="BiauKai"/>
            </a:endParaRPr>
          </a:p>
          <a:p>
            <a:endParaRPr kumimoji="1" lang="en-US" altLang="zh-TW" dirty="0"/>
          </a:p>
          <a:p>
            <a:endParaRPr kumimoji="1" lang="en-US" altLang="zh-TW" dirty="0" smtClean="0"/>
          </a:p>
          <a:p>
            <a:pPr marL="0" indent="0">
              <a:buNone/>
            </a:pPr>
            <a:endParaRPr kumimoji="1" lang="en-US" altLang="zh-TW" dirty="0"/>
          </a:p>
          <a:p>
            <a:r>
              <a:rPr kumimoji="1" lang="zh-TW" altLang="en-US" dirty="0" smtClean="0">
                <a:latin typeface="BiauKai"/>
                <a:ea typeface="BiauKai"/>
                <a:cs typeface="BiauKai"/>
              </a:rPr>
              <a:t>時間序列</a:t>
            </a:r>
            <a:endParaRPr kumimoji="1" lang="zh-TW" altLang="en-US" dirty="0">
              <a:latin typeface="BiauKai"/>
              <a:ea typeface="BiauKai"/>
              <a:cs typeface="BiauKai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422160"/>
              </p:ext>
            </p:extLst>
          </p:nvPr>
        </p:nvGraphicFramePr>
        <p:xfrm>
          <a:off x="657374" y="2665997"/>
          <a:ext cx="3425676" cy="756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方程式" r:id="rId3" imgW="977900" imgH="215900" progId="Equation.3">
                  <p:embed/>
                </p:oleObj>
              </mc:Choice>
              <mc:Fallback>
                <p:oleObj name="方程式" r:id="rId3" imgW="9779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7374" y="2665997"/>
                        <a:ext cx="3425676" cy="7563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103055"/>
              </p:ext>
            </p:extLst>
          </p:nvPr>
        </p:nvGraphicFramePr>
        <p:xfrm>
          <a:off x="657374" y="5005470"/>
          <a:ext cx="5425258" cy="720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方程式" r:id="rId5" imgW="1625600" imgH="215900" progId="Equation.3">
                  <p:embed/>
                </p:oleObj>
              </mc:Choice>
              <mc:Fallback>
                <p:oleObj name="方程式" r:id="rId5" imgW="16256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7374" y="5005470"/>
                        <a:ext cx="5425258" cy="720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5579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Lee-Carter</a:t>
            </a:r>
            <a:endParaRPr kumimoji="1"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787856"/>
              </p:ext>
            </p:extLst>
          </p:nvPr>
        </p:nvGraphicFramePr>
        <p:xfrm>
          <a:off x="2222500" y="1477963"/>
          <a:ext cx="45085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方程式" r:id="rId3" imgW="1422400" imgH="215900" progId="Equation.3">
                  <p:embed/>
                </p:oleObj>
              </mc:Choice>
              <mc:Fallback>
                <p:oleObj name="方程式" r:id="rId3" imgW="14224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2500" y="1477963"/>
                        <a:ext cx="4508500" cy="684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816256"/>
              </p:ext>
            </p:extLst>
          </p:nvPr>
        </p:nvGraphicFramePr>
        <p:xfrm>
          <a:off x="122237" y="2705100"/>
          <a:ext cx="8899525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方程式" r:id="rId5" imgW="3720960" imgH="1143000" progId="Equation.3">
                  <p:embed/>
                </p:oleObj>
              </mc:Choice>
              <mc:Fallback>
                <p:oleObj name="方程式" r:id="rId5" imgW="3720960" imgH="1143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237" y="2705100"/>
                        <a:ext cx="8899525" cy="273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9822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Lee-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kumimoji="1"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arter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模型的配適方法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SVD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Singular Value Decomposition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SVD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近似法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參數加權平方估計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WLSE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Weighted Least Square Estimation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最大概似估計法（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MLE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619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Singular Value Decomposition</a:t>
            </a:r>
            <a:endParaRPr kumimoji="1"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661396"/>
              </p:ext>
            </p:extLst>
          </p:nvPr>
        </p:nvGraphicFramePr>
        <p:xfrm>
          <a:off x="398463" y="3084513"/>
          <a:ext cx="8345487" cy="2690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方程式" r:id="rId3" imgW="3619500" imgH="1168400" progId="Equation.3">
                  <p:embed/>
                </p:oleObj>
              </mc:Choice>
              <mc:Fallback>
                <p:oleObj name="方程式" r:id="rId3" imgW="3619500" imgH="116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8463" y="3084513"/>
                        <a:ext cx="8345487" cy="2690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608824"/>
              </p:ext>
            </p:extLst>
          </p:nvPr>
        </p:nvGraphicFramePr>
        <p:xfrm>
          <a:off x="2222500" y="1919120"/>
          <a:ext cx="45085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name="方程式" r:id="rId5" imgW="1422400" imgH="215900" progId="Equation.3">
                  <p:embed/>
                </p:oleObj>
              </mc:Choice>
              <mc:Fallback>
                <p:oleObj name="方程式" r:id="rId5" imgW="14224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22500" y="1919120"/>
                        <a:ext cx="4508500" cy="684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3724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SVD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近似法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0134"/>
              </p:ext>
            </p:extLst>
          </p:nvPr>
        </p:nvGraphicFramePr>
        <p:xfrm>
          <a:off x="1255712" y="1868487"/>
          <a:ext cx="6518275" cy="295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" name="方程式" r:id="rId3" imgW="3276600" imgH="1485900" progId="Equation.3">
                  <p:embed/>
                </p:oleObj>
              </mc:Choice>
              <mc:Fallback>
                <p:oleObj name="方程式" r:id="rId3" imgW="3276600" imgH="148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5712" y="1868487"/>
                        <a:ext cx="6518275" cy="295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380111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" name="方程式" r:id="rId5" imgW="114300" imgH="165100" progId="Equation.3">
                  <p:embed/>
                </p:oleObj>
              </mc:Choice>
              <mc:Fallback>
                <p:oleObj name="方程式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9241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加權平方估計法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420974"/>
              </p:ext>
            </p:extLst>
          </p:nvPr>
        </p:nvGraphicFramePr>
        <p:xfrm>
          <a:off x="1718209" y="4217391"/>
          <a:ext cx="6250043" cy="835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7" name="方程式" r:id="rId3" imgW="3517900" imgH="469900" progId="Equation.3">
                  <p:embed/>
                </p:oleObj>
              </mc:Choice>
              <mc:Fallback>
                <p:oleObj name="方程式" r:id="rId3" imgW="3517900" imgH="469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18209" y="4217391"/>
                        <a:ext cx="6250043" cy="8358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723893"/>
              </p:ext>
            </p:extLst>
          </p:nvPr>
        </p:nvGraphicFramePr>
        <p:xfrm>
          <a:off x="964197" y="1999007"/>
          <a:ext cx="7821692" cy="146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name="方程式" r:id="rId5" imgW="1968500" imgH="368300" progId="Equation.3">
                  <p:embed/>
                </p:oleObj>
              </mc:Choice>
              <mc:Fallback>
                <p:oleObj name="方程式" r:id="rId5" imgW="19685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4197" y="1999007"/>
                        <a:ext cx="7821692" cy="1463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4468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加權平方估計法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7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629647"/>
              </p:ext>
            </p:extLst>
          </p:nvPr>
        </p:nvGraphicFramePr>
        <p:xfrm>
          <a:off x="674688" y="1563688"/>
          <a:ext cx="7810500" cy="439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方程式" r:id="rId3" imgW="4330700" imgH="2438400" progId="Equation.3">
                  <p:embed/>
                </p:oleObj>
              </mc:Choice>
              <mc:Fallback>
                <p:oleObj name="方程式" r:id="rId3" imgW="4330700" imgH="243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4688" y="1563688"/>
                        <a:ext cx="7810500" cy="4398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039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加權平方估計法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65509"/>
              </p:ext>
            </p:extLst>
          </p:nvPr>
        </p:nvGraphicFramePr>
        <p:xfrm>
          <a:off x="2087143" y="1667040"/>
          <a:ext cx="5479383" cy="4916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方程式" r:id="rId3" imgW="2717800" imgH="2438400" progId="Equation.3">
                  <p:embed/>
                </p:oleObj>
              </mc:Choice>
              <mc:Fallback>
                <p:oleObj name="方程式" r:id="rId3" imgW="2717800" imgH="243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87143" y="1667040"/>
                        <a:ext cx="5479383" cy="49160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2359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BiauKai"/>
                <a:ea typeface="BiauKai"/>
                <a:cs typeface="BiauKai"/>
              </a:rPr>
              <a:t>收斂標準</a:t>
            </a:r>
            <a:endParaRPr kumimoji="1" lang="zh-TW" altLang="en-US" dirty="0">
              <a:latin typeface="BiauKai"/>
              <a:ea typeface="BiauKai"/>
              <a:cs typeface="BiauKai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040426"/>
              </p:ext>
            </p:extLst>
          </p:nvPr>
        </p:nvGraphicFramePr>
        <p:xfrm>
          <a:off x="195406" y="3636209"/>
          <a:ext cx="8760587" cy="1470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方程式" r:id="rId3" imgW="3556000" imgH="596900" progId="Equation.3">
                  <p:embed/>
                </p:oleObj>
              </mc:Choice>
              <mc:Fallback>
                <p:oleObj name="方程式" r:id="rId3" imgW="3556000" imgH="596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406" y="3636209"/>
                        <a:ext cx="8760587" cy="1470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88738" y="2045954"/>
            <a:ext cx="71922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 smtClean="0">
                <a:latin typeface="Times New Roman"/>
                <a:ea typeface="BiauKai"/>
                <a:cs typeface="Times New Roman"/>
              </a:rPr>
              <a:t>WLSE</a:t>
            </a:r>
            <a:r>
              <a:rPr kumimoji="1" lang="zh-TW" altLang="en-US" sz="2800" dirty="0" smtClean="0">
                <a:latin typeface="Times New Roman"/>
                <a:ea typeface="BiauKai"/>
                <a:cs typeface="Times New Roman"/>
              </a:rPr>
              <a:t>與</a:t>
            </a:r>
            <a:r>
              <a:rPr kumimoji="1" lang="en-US" altLang="zh-TW" sz="2800" dirty="0" smtClean="0">
                <a:latin typeface="Times New Roman"/>
                <a:ea typeface="BiauKai"/>
                <a:cs typeface="Times New Roman"/>
              </a:rPr>
              <a:t>MLE</a:t>
            </a:r>
            <a:r>
              <a:rPr kumimoji="1" lang="zh-TW" altLang="en-US" sz="2800" dirty="0" smtClean="0">
                <a:latin typeface="Times New Roman"/>
                <a:ea typeface="BiauKai"/>
                <a:cs typeface="Times New Roman"/>
              </a:rPr>
              <a:t>利用遞迴方式求解，而參數收斂標準如下：</a:t>
            </a:r>
            <a:endParaRPr kumimoji="1" lang="zh-TW" altLang="en-US" sz="2800" dirty="0">
              <a:latin typeface="Times New Roman"/>
              <a:ea typeface="BiauKa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482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5007</TotalTime>
  <Words>121</Words>
  <Application>Microsoft Macintosh PowerPoint</Application>
  <PresentationFormat>如螢幕大小 (4:3)</PresentationFormat>
  <Paragraphs>29</Paragraphs>
  <Slides>14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伺服器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6" baseType="lpstr">
      <vt:lpstr>Office 佈景主題</vt:lpstr>
      <vt:lpstr>方程式</vt:lpstr>
      <vt:lpstr>Lee-Carter模型分析</vt:lpstr>
      <vt:lpstr>Lee-Carter</vt:lpstr>
      <vt:lpstr>Lee-Carter模型的配適方法</vt:lpstr>
      <vt:lpstr>Singular Value Decomposition</vt:lpstr>
      <vt:lpstr>SVD 近似法</vt:lpstr>
      <vt:lpstr>加權平方估計法</vt:lpstr>
      <vt:lpstr>加權平方估計法</vt:lpstr>
      <vt:lpstr>加權平方估計法</vt:lpstr>
      <vt:lpstr>收斂標準</vt:lpstr>
      <vt:lpstr>最大概似估計法</vt:lpstr>
      <vt:lpstr>最大概似估計法</vt:lpstr>
      <vt:lpstr>最大概似估計法</vt:lpstr>
      <vt:lpstr>最大概似估計法</vt:lpstr>
      <vt:lpstr>時間序列模型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Lee-Carter模型分析</dc:title>
  <dc:creator> ChienHsun Hsu</dc:creator>
  <cp:lastModifiedBy> ChienHsun Hsu</cp:lastModifiedBy>
  <cp:revision>47</cp:revision>
  <dcterms:created xsi:type="dcterms:W3CDTF">2013-11-06T12:44:06Z</dcterms:created>
  <dcterms:modified xsi:type="dcterms:W3CDTF">2013-11-12T10:18:16Z</dcterms:modified>
</cp:coreProperties>
</file>