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4" r:id="rId18"/>
    <p:sldId id="275" r:id="rId19"/>
    <p:sldId id="278" r:id="rId20"/>
    <p:sldId id="277" r:id="rId21"/>
    <p:sldId id="272" r:id="rId22"/>
    <p:sldId id="273" r:id="rId2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704" autoAdjust="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15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Relationship Id="rId6" Type="http://schemas.openxmlformats.org/officeDocument/2006/relationships/image" Target="../media/image48.wmf"/><Relationship Id="rId5" Type="http://schemas.openxmlformats.org/officeDocument/2006/relationships/image" Target="../media/image47.wmf"/><Relationship Id="rId4" Type="http://schemas.openxmlformats.org/officeDocument/2006/relationships/image" Target="../media/image46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50.wmf"/><Relationship Id="rId1" Type="http://schemas.openxmlformats.org/officeDocument/2006/relationships/image" Target="../media/image49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Relationship Id="rId5" Type="http://schemas.openxmlformats.org/officeDocument/2006/relationships/image" Target="../media/image39.wmf"/><Relationship Id="rId4" Type="http://schemas.openxmlformats.org/officeDocument/2006/relationships/image" Target="../media/image54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56.wmf"/><Relationship Id="rId1" Type="http://schemas.openxmlformats.org/officeDocument/2006/relationships/image" Target="../media/image5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1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.wmf"/><Relationship Id="rId1" Type="http://schemas.openxmlformats.org/officeDocument/2006/relationships/image" Target="../media/image11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2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F60DC1-59FA-4EBE-9A74-683225729367}" type="datetimeFigureOut">
              <a:rPr lang="zh-TW" altLang="en-US" smtClean="0"/>
              <a:t>2013/7/28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0CB15E-27E8-4F0D-8470-4FCB2D65F7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3101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CB15E-27E8-4F0D-8470-4FCB2D65F723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1573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21EE8-D70D-4191-A35F-70FF02B74D79}" type="datetimeFigureOut">
              <a:rPr lang="zh-TW" altLang="en-US" smtClean="0"/>
              <a:t>2013/7/28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611D0-59A2-4FC8-8A1F-4012EBD72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9060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21EE8-D70D-4191-A35F-70FF02B74D79}" type="datetimeFigureOut">
              <a:rPr lang="zh-TW" altLang="en-US" smtClean="0"/>
              <a:t>2013/7/28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611D0-59A2-4FC8-8A1F-4012EBD72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0942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21EE8-D70D-4191-A35F-70FF02B74D79}" type="datetimeFigureOut">
              <a:rPr lang="zh-TW" altLang="en-US" smtClean="0"/>
              <a:t>2013/7/28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611D0-59A2-4FC8-8A1F-4012EBD72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841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21EE8-D70D-4191-A35F-70FF02B74D79}" type="datetimeFigureOut">
              <a:rPr lang="zh-TW" altLang="en-US" smtClean="0"/>
              <a:t>2013/7/28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611D0-59A2-4FC8-8A1F-4012EBD72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9849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21EE8-D70D-4191-A35F-70FF02B74D79}" type="datetimeFigureOut">
              <a:rPr lang="zh-TW" altLang="en-US" smtClean="0"/>
              <a:t>2013/7/28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611D0-59A2-4FC8-8A1F-4012EBD72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92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21EE8-D70D-4191-A35F-70FF02B74D79}" type="datetimeFigureOut">
              <a:rPr lang="zh-TW" altLang="en-US" smtClean="0"/>
              <a:t>2013/7/28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611D0-59A2-4FC8-8A1F-4012EBD72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341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21EE8-D70D-4191-A35F-70FF02B74D79}" type="datetimeFigureOut">
              <a:rPr lang="zh-TW" altLang="en-US" smtClean="0"/>
              <a:t>2013/7/28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611D0-59A2-4FC8-8A1F-4012EBD72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9103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21EE8-D70D-4191-A35F-70FF02B74D79}" type="datetimeFigureOut">
              <a:rPr lang="zh-TW" altLang="en-US" smtClean="0"/>
              <a:t>2013/7/28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611D0-59A2-4FC8-8A1F-4012EBD72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8453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21EE8-D70D-4191-A35F-70FF02B74D79}" type="datetimeFigureOut">
              <a:rPr lang="zh-TW" altLang="en-US" smtClean="0"/>
              <a:t>2013/7/28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611D0-59A2-4FC8-8A1F-4012EBD72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9218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21EE8-D70D-4191-A35F-70FF02B74D79}" type="datetimeFigureOut">
              <a:rPr lang="zh-TW" altLang="en-US" smtClean="0"/>
              <a:t>2013/7/28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611D0-59A2-4FC8-8A1F-4012EBD72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8736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21EE8-D70D-4191-A35F-70FF02B74D79}" type="datetimeFigureOut">
              <a:rPr lang="zh-TW" altLang="en-US" smtClean="0"/>
              <a:t>2013/7/28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611D0-59A2-4FC8-8A1F-4012EBD72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0391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21EE8-D70D-4191-A35F-70FF02B74D79}" type="datetimeFigureOut">
              <a:rPr lang="zh-TW" altLang="en-US" smtClean="0"/>
              <a:t>2013/7/28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5611D0-59A2-4FC8-8A1F-4012EBD729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455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25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34.bin"/><Relationship Id="rId4" Type="http://schemas.openxmlformats.org/officeDocument/2006/relationships/image" Target="../media/image29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32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38.bin"/><Relationship Id="rId4" Type="http://schemas.openxmlformats.org/officeDocument/2006/relationships/image" Target="../media/image33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oleObject" Target="../embeddings/oleObject39.bin"/><Relationship Id="rId7" Type="http://schemas.openxmlformats.org/officeDocument/2006/relationships/oleObject" Target="../embeddings/oleObject4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40.bin"/><Relationship Id="rId4" Type="http://schemas.openxmlformats.org/officeDocument/2006/relationships/image" Target="../media/image15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oleObject" Target="../embeddings/oleObject42.bin"/><Relationship Id="rId7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43.bin"/><Relationship Id="rId4" Type="http://schemas.openxmlformats.org/officeDocument/2006/relationships/image" Target="../media/image37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3" Type="http://schemas.openxmlformats.org/officeDocument/2006/relationships/oleObject" Target="../embeddings/oleObject45.bin"/><Relationship Id="rId7" Type="http://schemas.openxmlformats.org/officeDocument/2006/relationships/oleObject" Target="../embeddings/oleObject4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46.bin"/><Relationship Id="rId4" Type="http://schemas.openxmlformats.org/officeDocument/2006/relationships/image" Target="../media/image40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13" Type="http://schemas.openxmlformats.org/officeDocument/2006/relationships/oleObject" Target="../embeddings/oleObject53.bin"/><Relationship Id="rId3" Type="http://schemas.openxmlformats.org/officeDocument/2006/relationships/oleObject" Target="../embeddings/oleObject48.bin"/><Relationship Id="rId7" Type="http://schemas.openxmlformats.org/officeDocument/2006/relationships/oleObject" Target="../embeddings/oleObject50.bin"/><Relationship Id="rId12" Type="http://schemas.openxmlformats.org/officeDocument/2006/relationships/image" Target="../media/image4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4.wmf"/><Relationship Id="rId11" Type="http://schemas.openxmlformats.org/officeDocument/2006/relationships/oleObject" Target="../embeddings/oleObject52.bin"/><Relationship Id="rId5" Type="http://schemas.openxmlformats.org/officeDocument/2006/relationships/oleObject" Target="../embeddings/oleObject49.bin"/><Relationship Id="rId10" Type="http://schemas.openxmlformats.org/officeDocument/2006/relationships/image" Target="../media/image46.wmf"/><Relationship Id="rId4" Type="http://schemas.openxmlformats.org/officeDocument/2006/relationships/image" Target="../media/image43.wmf"/><Relationship Id="rId9" Type="http://schemas.openxmlformats.org/officeDocument/2006/relationships/oleObject" Target="../embeddings/oleObject51.bin"/><Relationship Id="rId14" Type="http://schemas.openxmlformats.org/officeDocument/2006/relationships/image" Target="../media/image48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50.wmf"/><Relationship Id="rId5" Type="http://schemas.openxmlformats.org/officeDocument/2006/relationships/oleObject" Target="../embeddings/oleObject55.bin"/><Relationship Id="rId4" Type="http://schemas.openxmlformats.org/officeDocument/2006/relationships/image" Target="../media/image49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3" Type="http://schemas.openxmlformats.org/officeDocument/2006/relationships/oleObject" Target="../embeddings/oleObject56.bin"/><Relationship Id="rId7" Type="http://schemas.openxmlformats.org/officeDocument/2006/relationships/oleObject" Target="../embeddings/oleObject58.bin"/><Relationship Id="rId12" Type="http://schemas.openxmlformats.org/officeDocument/2006/relationships/image" Target="../media/image3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52.wmf"/><Relationship Id="rId11" Type="http://schemas.openxmlformats.org/officeDocument/2006/relationships/oleObject" Target="../embeddings/oleObject60.bin"/><Relationship Id="rId5" Type="http://schemas.openxmlformats.org/officeDocument/2006/relationships/oleObject" Target="../embeddings/oleObject57.bin"/><Relationship Id="rId10" Type="http://schemas.openxmlformats.org/officeDocument/2006/relationships/image" Target="../media/image54.wmf"/><Relationship Id="rId4" Type="http://schemas.openxmlformats.org/officeDocument/2006/relationships/image" Target="../media/image51.wmf"/><Relationship Id="rId9" Type="http://schemas.openxmlformats.org/officeDocument/2006/relationships/oleObject" Target="../embeddings/oleObject59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39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56.wmf"/><Relationship Id="rId5" Type="http://schemas.openxmlformats.org/officeDocument/2006/relationships/oleObject" Target="../embeddings/oleObject63.bin"/><Relationship Id="rId4" Type="http://schemas.openxmlformats.org/officeDocument/2006/relationships/image" Target="../media/image55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5.bin"/><Relationship Id="rId10" Type="http://schemas.openxmlformats.org/officeDocument/2006/relationships/image" Target="../media/image8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7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13" Type="http://schemas.openxmlformats.org/officeDocument/2006/relationships/oleObject" Target="../embeddings/oleObject14.bin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2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12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image" Target="../media/image16.w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12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wmf"/><Relationship Id="rId11" Type="http://schemas.openxmlformats.org/officeDocument/2006/relationships/oleObject" Target="../embeddings/oleObject19.bin"/><Relationship Id="rId5" Type="http://schemas.openxmlformats.org/officeDocument/2006/relationships/oleObject" Target="../embeddings/oleObject16.bin"/><Relationship Id="rId10" Type="http://schemas.openxmlformats.org/officeDocument/2006/relationships/image" Target="../media/image15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18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18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13" Type="http://schemas.openxmlformats.org/officeDocument/2006/relationships/oleObject" Target="../embeddings/oleObject29.bin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2.w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24.wmf"/><Relationship Id="rId4" Type="http://schemas.openxmlformats.org/officeDocument/2006/relationships/image" Target="../media/image21.wmf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0" y="1257300"/>
            <a:ext cx="9144000" cy="2590800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4.3</a:t>
            </a:r>
            <a:br>
              <a:rPr lang="en-US" altLang="zh-TW" dirty="0" smtClean="0"/>
            </a:b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Ito’s Integral for General </a:t>
            </a:r>
            <a:r>
              <a:rPr lang="en-US" altLang="zh-TW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Intrgrands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>
          <a:xfrm>
            <a:off x="1143000" y="4240213"/>
            <a:ext cx="6858000" cy="1655762"/>
          </a:xfrm>
        </p:spPr>
        <p:txBody>
          <a:bodyPr/>
          <a:lstStyle/>
          <a:p>
            <a:r>
              <a:rPr lang="zh-TW" altLang="en-US" dirty="0" smtClean="0"/>
              <a:t>徐健勳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78893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42899" y="365126"/>
            <a:ext cx="8696325" cy="59975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TW" dirty="0" smtClean="0">
                <a:latin typeface="Times New Roman" panose="02020603050405020304" pitchFamily="18" charset="0"/>
              </a:rPr>
              <a:t>Example 4.3.2 Computing                      We choose a large integer n and approximate the integrand                   by the simple process </a:t>
            </a:r>
            <a:endParaRPr lang="en-US" altLang="zh-TW" dirty="0">
              <a:latin typeface="Times New Roman" panose="02020603050405020304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1440154"/>
              </p:ext>
            </p:extLst>
          </p:nvPr>
        </p:nvGraphicFramePr>
        <p:xfrm>
          <a:off x="4450458" y="441746"/>
          <a:ext cx="1899353" cy="7000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6" name="Equation" r:id="rId3" imgW="901309" imgH="330057" progId="Equation.DSMT4">
                  <p:embed/>
                </p:oleObj>
              </mc:Choice>
              <mc:Fallback>
                <p:oleObj name="Equation" r:id="rId3" imgW="901309" imgH="330057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0458" y="441746"/>
                        <a:ext cx="1899353" cy="7000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3940826"/>
              </p:ext>
            </p:extLst>
          </p:nvPr>
        </p:nvGraphicFramePr>
        <p:xfrm>
          <a:off x="6395902" y="1198467"/>
          <a:ext cx="1587590" cy="5096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7" name="Equation" r:id="rId5" imgW="799753" imgH="253890" progId="Equation.DSMT4">
                  <p:embed/>
                </p:oleObj>
              </mc:Choice>
              <mc:Fallback>
                <p:oleObj name="Equation" r:id="rId5" imgW="799753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5902" y="1198467"/>
                        <a:ext cx="1587590" cy="50965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9622902"/>
              </p:ext>
            </p:extLst>
          </p:nvPr>
        </p:nvGraphicFramePr>
        <p:xfrm>
          <a:off x="800099" y="2339206"/>
          <a:ext cx="6953251" cy="41584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8" name="Equation" r:id="rId7" imgW="2679700" imgH="1600200" progId="Equation.DSMT4">
                  <p:embed/>
                </p:oleObj>
              </mc:Choice>
              <mc:Fallback>
                <p:oleObj name="Equation" r:id="rId7" imgW="2679700" imgH="1600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099" y="2339206"/>
                        <a:ext cx="6953251" cy="415843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2030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8862" y="-811690"/>
            <a:ext cx="9587111" cy="7669690"/>
          </a:xfrm>
        </p:spPr>
      </p:pic>
    </p:spTree>
    <p:extLst>
      <p:ext uri="{BB962C8B-B14F-4D97-AF65-F5344CB8AC3E}">
        <p14:creationId xmlns:p14="http://schemas.microsoft.com/office/powerpoint/2010/main" val="208826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00049" y="285750"/>
            <a:ext cx="8372475" cy="5891213"/>
          </a:xfrm>
        </p:spPr>
        <p:txBody>
          <a:bodyPr/>
          <a:lstStyle/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shown in Figure 4.3.2. Then</a:t>
            </a:r>
          </a:p>
          <a:p>
            <a:pPr>
              <a:lnSpc>
                <a:spcPct val="150000"/>
              </a:lnSpc>
            </a:pP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definition, </a:t>
            </a:r>
          </a:p>
          <a:p>
            <a:pPr>
              <a:lnSpc>
                <a:spcPct val="150000"/>
              </a:lnSpc>
            </a:pP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simplify notation, we denote </a:t>
            </a: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3734370"/>
              </p:ext>
            </p:extLst>
          </p:nvPr>
        </p:nvGraphicFramePr>
        <p:xfrm>
          <a:off x="5248274" y="173632"/>
          <a:ext cx="3895725" cy="7304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77" name="方程式" r:id="rId3" imgW="1828800" imgH="342720" progId="Equation.3">
                  <p:embed/>
                </p:oleObj>
              </mc:Choice>
              <mc:Fallback>
                <p:oleObj name="方程式" r:id="rId3" imgW="1828800" imgH="3427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48274" y="173632"/>
                        <a:ext cx="3895725" cy="7304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3045593"/>
              </p:ext>
            </p:extLst>
          </p:nvPr>
        </p:nvGraphicFramePr>
        <p:xfrm>
          <a:off x="628650" y="1584722"/>
          <a:ext cx="8077200" cy="195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78" name="Equation" r:id="rId5" imgW="3581400" imgH="863600" progId="Equation.DSMT4">
                  <p:embed/>
                </p:oleObj>
              </mc:Choice>
              <mc:Fallback>
                <p:oleObj name="Equation" r:id="rId5" imgW="3581400" imgH="863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0" y="1584722"/>
                        <a:ext cx="8077200" cy="195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8981731"/>
              </p:ext>
            </p:extLst>
          </p:nvPr>
        </p:nvGraphicFramePr>
        <p:xfrm>
          <a:off x="5334000" y="3823493"/>
          <a:ext cx="19812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79" name="Equation" r:id="rId7" imgW="901309" imgH="431613" progId="Equation.DSMT4">
                  <p:embed/>
                </p:oleObj>
              </mc:Choice>
              <mc:Fallback>
                <p:oleObj name="Equation" r:id="rId7" imgW="901309" imgH="431613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3823493"/>
                        <a:ext cx="1981200" cy="936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5636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graphicFrame>
        <p:nvGraphicFramePr>
          <p:cNvPr id="4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1092571"/>
              </p:ext>
            </p:extLst>
          </p:nvPr>
        </p:nvGraphicFramePr>
        <p:xfrm>
          <a:off x="629525" y="752474"/>
          <a:ext cx="7885825" cy="50655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7" name="Equation" r:id="rId3" imgW="3657600" imgH="2349360" progId="Equation.DSMT4">
                  <p:embed/>
                </p:oleObj>
              </mc:Choice>
              <mc:Fallback>
                <p:oleObj name="Equation" r:id="rId3" imgW="3657600" imgH="234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525" y="752474"/>
                        <a:ext cx="7885825" cy="50655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7042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0" y="307974"/>
            <a:ext cx="7886700" cy="1325563"/>
          </a:xfrm>
        </p:spPr>
        <p:txBody>
          <a:bodyPr/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61949" y="533399"/>
            <a:ext cx="8315325" cy="5400675"/>
          </a:xfrm>
        </p:spPr>
        <p:txBody>
          <a:bodyPr/>
          <a:lstStyle/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conclude that </a:t>
            </a:r>
          </a:p>
          <a:p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the original notation, this is </a:t>
            </a:r>
          </a:p>
          <a:p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8365334"/>
              </p:ext>
            </p:extLst>
          </p:nvPr>
        </p:nvGraphicFramePr>
        <p:xfrm>
          <a:off x="1390650" y="970755"/>
          <a:ext cx="5867400" cy="998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6" name="Equation" r:id="rId3" imgW="2743200" imgH="469900" progId="Equation.DSMT4">
                  <p:embed/>
                </p:oleObj>
              </mc:Choice>
              <mc:Fallback>
                <p:oleObj name="Equation" r:id="rId3" imgW="2743200" imgH="4699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0650" y="970755"/>
                        <a:ext cx="5867400" cy="998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4593863"/>
              </p:ext>
            </p:extLst>
          </p:nvPr>
        </p:nvGraphicFramePr>
        <p:xfrm>
          <a:off x="628650" y="2924175"/>
          <a:ext cx="8364970" cy="2686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7" name="Equation" r:id="rId5" imgW="3377880" imgH="1091880" progId="Equation.DSMT4">
                  <p:embed/>
                </p:oleObj>
              </mc:Choice>
              <mc:Fallback>
                <p:oleObj name="Equation" r:id="rId5" imgW="3377880" imgH="10918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0" y="2924175"/>
                        <a:ext cx="8364970" cy="26860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0098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09575" y="552450"/>
            <a:ext cx="8334375" cy="5624513"/>
          </a:xfrm>
        </p:spPr>
        <p:txBody>
          <a:bodyPr/>
          <a:lstStyle/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              , we get</a:t>
            </a:r>
          </a:p>
          <a:p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Compare with ordinary calculus. If g is a differentiable function with g(0)=0, then  </a:t>
            </a:r>
          </a:p>
          <a:p>
            <a:pPr marL="0" indent="0">
              <a:buNone/>
            </a:pP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9856443"/>
              </p:ext>
            </p:extLst>
          </p:nvPr>
        </p:nvGraphicFramePr>
        <p:xfrm>
          <a:off x="1196972" y="647700"/>
          <a:ext cx="1209748" cy="3802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29" name="方程式" r:id="rId3" imgW="444240" imgH="139680" progId="Equation.3">
                  <p:embed/>
                </p:oleObj>
              </mc:Choice>
              <mc:Fallback>
                <p:oleObj name="方程式" r:id="rId3" imgW="444240" imgH="1396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96972" y="647700"/>
                        <a:ext cx="1209748" cy="3802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4010444"/>
              </p:ext>
            </p:extLst>
          </p:nvPr>
        </p:nvGraphicFramePr>
        <p:xfrm>
          <a:off x="628649" y="1123157"/>
          <a:ext cx="6886575" cy="21756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30" name="Equation" r:id="rId5" imgW="2565400" imgH="812800" progId="Equation.DSMT4">
                  <p:embed/>
                </p:oleObj>
              </mc:Choice>
              <mc:Fallback>
                <p:oleObj name="Equation" r:id="rId5" imgW="2565400" imgH="812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49" y="1123157"/>
                        <a:ext cx="6886575" cy="21756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9665117"/>
              </p:ext>
            </p:extLst>
          </p:nvPr>
        </p:nvGraphicFramePr>
        <p:xfrm>
          <a:off x="1687357" y="5137150"/>
          <a:ext cx="5769285" cy="1039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31" name="方程式" r:id="rId7" imgW="2184120" imgH="393480" progId="Equation.3">
                  <p:embed/>
                </p:oleObj>
              </mc:Choice>
              <mc:Fallback>
                <p:oleObj name="方程式" r:id="rId7" imgW="218412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687357" y="5137150"/>
                        <a:ext cx="5769285" cy="1039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6292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42900" y="1279526"/>
            <a:ext cx="8629650" cy="5811837"/>
          </a:xfrm>
        </p:spPr>
        <p:txBody>
          <a:bodyPr/>
          <a:lstStyle/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we evaluated</a:t>
            </a:r>
          </a:p>
          <a:p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then we would not have gotten            ,this term.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other words,  </a:t>
            </a:r>
          </a:p>
          <a:p>
            <a:pPr>
              <a:lnSpc>
                <a:spcPct val="150000"/>
              </a:lnSpc>
            </a:pP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4507312"/>
              </p:ext>
            </p:extLst>
          </p:nvPr>
        </p:nvGraphicFramePr>
        <p:xfrm>
          <a:off x="628650" y="1690689"/>
          <a:ext cx="6507163" cy="189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45" name="Equation" r:id="rId3" imgW="2984400" imgH="863280" progId="Equation.DSMT4">
                  <p:embed/>
                </p:oleObj>
              </mc:Choice>
              <mc:Fallback>
                <p:oleObj name="Equation" r:id="rId3" imgW="2984400" imgH="8632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0" y="1690689"/>
                        <a:ext cx="6507163" cy="1892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4541672"/>
              </p:ext>
            </p:extLst>
          </p:nvPr>
        </p:nvGraphicFramePr>
        <p:xfrm>
          <a:off x="5006974" y="3582989"/>
          <a:ext cx="917575" cy="9808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46" name="方程式" r:id="rId5" imgW="368280" imgH="393480" progId="Equation.3">
                  <p:embed/>
                </p:oleObj>
              </mc:Choice>
              <mc:Fallback>
                <p:oleObj name="方程式" r:id="rId5" imgW="36828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006974" y="3582989"/>
                        <a:ext cx="917575" cy="9808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1537838"/>
              </p:ext>
            </p:extLst>
          </p:nvPr>
        </p:nvGraphicFramePr>
        <p:xfrm>
          <a:off x="1710531" y="5341829"/>
          <a:ext cx="4343400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47" name="Equation" r:id="rId7" imgW="1739900" imgH="393700" progId="Equation.DSMT4">
                  <p:embed/>
                </p:oleObj>
              </mc:Choice>
              <mc:Fallback>
                <p:oleObj name="Equation" r:id="rId7" imgW="1739900" imgH="393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0531" y="5341829"/>
                        <a:ext cx="4343400" cy="971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1537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1153433"/>
              </p:ext>
            </p:extLst>
          </p:nvPr>
        </p:nvGraphicFramePr>
        <p:xfrm>
          <a:off x="795337" y="365126"/>
          <a:ext cx="7553325" cy="22927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41" name="方程式" r:id="rId3" imgW="2844720" imgH="863280" progId="Equation.3">
                  <p:embed/>
                </p:oleObj>
              </mc:Choice>
              <mc:Fallback>
                <p:oleObj name="方程式" r:id="rId3" imgW="2844720" imgH="8632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95337" y="365126"/>
                        <a:ext cx="7553325" cy="22927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795336" y="3181350"/>
            <a:ext cx="6948489" cy="1141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simplify notation, we 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denote                                 and</a:t>
            </a:r>
            <a:endParaRPr lang="zh-TW" altLang="en-US" sz="2400" dirty="0"/>
          </a:p>
        </p:txBody>
      </p:sp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4750378"/>
              </p:ext>
            </p:extLst>
          </p:nvPr>
        </p:nvGraphicFramePr>
        <p:xfrm>
          <a:off x="4924425" y="2854376"/>
          <a:ext cx="2266950" cy="1468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42" name="方程式" r:id="rId5" imgW="1333440" imgH="863280" progId="Equation.3">
                  <p:embed/>
                </p:oleObj>
              </mc:Choice>
              <mc:Fallback>
                <p:oleObj name="方程式" r:id="rId5" imgW="1333440" imgH="8632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24425" y="2854376"/>
                        <a:ext cx="2266950" cy="14681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物件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7488355"/>
              </p:ext>
            </p:extLst>
          </p:nvPr>
        </p:nvGraphicFramePr>
        <p:xfrm>
          <a:off x="1485900" y="3717265"/>
          <a:ext cx="1586859" cy="8174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43" name="方程式" r:id="rId7" imgW="838080" imgH="431640" progId="Equation.3">
                  <p:embed/>
                </p:oleObj>
              </mc:Choice>
              <mc:Fallback>
                <p:oleObj name="方程式" r:id="rId7" imgW="83808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485900" y="3717265"/>
                        <a:ext cx="1586859" cy="8174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209590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0" y="343694"/>
            <a:ext cx="7886700" cy="1325563"/>
          </a:xfrm>
        </p:spPr>
        <p:txBody>
          <a:bodyPr/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0507220"/>
              </p:ext>
            </p:extLst>
          </p:nvPr>
        </p:nvGraphicFramePr>
        <p:xfrm>
          <a:off x="647700" y="343694"/>
          <a:ext cx="7058025" cy="96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63" name="方程式" r:id="rId3" imgW="3263760" imgH="444240" progId="Equation.3">
                  <p:embed/>
                </p:oleObj>
              </mc:Choice>
              <mc:Fallback>
                <p:oleObj name="方程式" r:id="rId3" imgW="3263760" imgH="444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47700" y="343694"/>
                        <a:ext cx="7058025" cy="961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3206218"/>
              </p:ext>
            </p:extLst>
          </p:nvPr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64" name="方程式" r:id="rId5" imgW="114120" imgH="215640" progId="Equation.3">
                  <p:embed/>
                </p:oleObj>
              </mc:Choice>
              <mc:Fallback>
                <p:oleObj name="方程式" r:id="rId5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6064158"/>
              </p:ext>
            </p:extLst>
          </p:nvPr>
        </p:nvGraphicFramePr>
        <p:xfrm>
          <a:off x="628650" y="1543050"/>
          <a:ext cx="6991350" cy="8903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65" name="方程式" r:id="rId7" imgW="3492360" imgH="444240" progId="Equation.3">
                  <p:embed/>
                </p:oleObj>
              </mc:Choice>
              <mc:Fallback>
                <p:oleObj name="方程式" r:id="rId7" imgW="3492360" imgH="444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28650" y="1543050"/>
                        <a:ext cx="6991350" cy="8903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7737261" y="639934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---</a:t>
            </a:r>
            <a:r>
              <a:rPr lang="zh-TW" altLang="en-US" dirty="0" smtClean="0"/>
              <a:t>①</a:t>
            </a:r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7737261" y="1803563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---</a:t>
            </a:r>
            <a:r>
              <a:rPr lang="zh-TW" altLang="en-US" dirty="0" smtClean="0"/>
              <a:t>②</a:t>
            </a:r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701637" y="2765377"/>
            <a:ext cx="1651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Then,</a:t>
            </a:r>
            <a:r>
              <a:rPr lang="en-US" altLang="zh-TW" dirty="0" smtClean="0"/>
              <a:t> </a:t>
            </a:r>
            <a:r>
              <a:rPr lang="zh-TW" altLang="en-US" dirty="0" smtClean="0"/>
              <a:t>①</a:t>
            </a:r>
            <a:r>
              <a:rPr lang="en-US" altLang="zh-TW" dirty="0" smtClean="0"/>
              <a:t>-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②</a:t>
            </a:r>
            <a:endParaRPr lang="zh-TW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物件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6134741"/>
              </p:ext>
            </p:extLst>
          </p:nvPr>
        </p:nvGraphicFramePr>
        <p:xfrm>
          <a:off x="2141587" y="2621091"/>
          <a:ext cx="5629275" cy="865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66" name="方程式" r:id="rId9" imgW="3136680" imgH="482400" progId="Equation.3">
                  <p:embed/>
                </p:oleObj>
              </mc:Choice>
              <mc:Fallback>
                <p:oleObj name="方程式" r:id="rId9" imgW="3136680" imgH="48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41587" y="2621091"/>
                        <a:ext cx="5629275" cy="8651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物件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2811534"/>
              </p:ext>
            </p:extLst>
          </p:nvPr>
        </p:nvGraphicFramePr>
        <p:xfrm>
          <a:off x="2139912" y="3632765"/>
          <a:ext cx="5762876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67" name="方程式" r:id="rId11" imgW="3162240" imgH="482400" progId="Equation.3">
                  <p:embed/>
                </p:oleObj>
              </mc:Choice>
              <mc:Fallback>
                <p:oleObj name="方程式" r:id="rId11" imgW="3162240" imgH="48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139912" y="3632765"/>
                        <a:ext cx="5762876" cy="879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文字方塊 11"/>
          <p:cNvSpPr txBox="1"/>
          <p:nvPr/>
        </p:nvSpPr>
        <p:spPr>
          <a:xfrm>
            <a:off x="701637" y="4658727"/>
            <a:ext cx="22904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conclude that</a:t>
            </a:r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物件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646539"/>
              </p:ext>
            </p:extLst>
          </p:nvPr>
        </p:nvGraphicFramePr>
        <p:xfrm>
          <a:off x="153988" y="5272088"/>
          <a:ext cx="8950325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68" name="方程式" r:id="rId13" imgW="4825800" imgH="444240" progId="Equation.3">
                  <p:embed/>
                </p:oleObj>
              </mc:Choice>
              <mc:Fallback>
                <p:oleObj name="方程式" r:id="rId13" imgW="4825800" imgH="444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3988" y="5272088"/>
                        <a:ext cx="8950325" cy="825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45672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3647056"/>
              </p:ext>
            </p:extLst>
          </p:nvPr>
        </p:nvGraphicFramePr>
        <p:xfrm>
          <a:off x="122137" y="200416"/>
          <a:ext cx="7315200" cy="10616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3" name="方程式" r:id="rId3" imgW="3327120" imgH="482400" progId="Equation.3">
                  <p:embed/>
                </p:oleObj>
              </mc:Choice>
              <mc:Fallback>
                <p:oleObj name="方程式" r:id="rId3" imgW="3327120" imgH="48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2137" y="200416"/>
                        <a:ext cx="7315200" cy="10616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1298188"/>
              </p:ext>
            </p:extLst>
          </p:nvPr>
        </p:nvGraphicFramePr>
        <p:xfrm>
          <a:off x="122137" y="1426773"/>
          <a:ext cx="9021863" cy="46132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4" name="方程式" r:id="rId5" imgW="4724280" imgH="2412720" progId="Equation.3">
                  <p:embed/>
                </p:oleObj>
              </mc:Choice>
              <mc:Fallback>
                <p:oleObj name="方程式" r:id="rId5" imgW="4724280" imgH="24127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2137" y="1426773"/>
                        <a:ext cx="9021863" cy="46132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34781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 smtClean="0"/>
              <a:t>Review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Construction of the </a:t>
            </a:r>
            <a:r>
              <a:rPr lang="en-US" altLang="zh-TW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Integral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  <p:graphicFrame>
        <p:nvGraphicFramePr>
          <p:cNvPr id="1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4107354"/>
              </p:ext>
            </p:extLst>
          </p:nvPr>
        </p:nvGraphicFramePr>
        <p:xfrm>
          <a:off x="5519738" y="1611712"/>
          <a:ext cx="2449512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4" name="Equation" r:id="rId3" imgW="888840" imgH="330120" progId="Equation.DSMT4">
                  <p:embed/>
                </p:oleObj>
              </mc:Choice>
              <mc:Fallback>
                <p:oleObj name="Equation" r:id="rId3" imgW="888840" imgH="3301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9738" y="1611712"/>
                        <a:ext cx="2449512" cy="911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0891914"/>
              </p:ext>
            </p:extLst>
          </p:nvPr>
        </p:nvGraphicFramePr>
        <p:xfrm>
          <a:off x="928689" y="2522937"/>
          <a:ext cx="7948612" cy="22416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5" name="Equation" r:id="rId5" imgW="2565360" imgH="723600" progId="Equation.DSMT4">
                  <p:embed/>
                </p:oleObj>
              </mc:Choice>
              <mc:Fallback>
                <p:oleObj name="Equation" r:id="rId5" imgW="2565360" imgH="723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689" y="2522937"/>
                        <a:ext cx="7948612" cy="22416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物件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4877649"/>
              </p:ext>
            </p:extLst>
          </p:nvPr>
        </p:nvGraphicFramePr>
        <p:xfrm>
          <a:off x="928689" y="4922715"/>
          <a:ext cx="4367211" cy="714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6" name="方程式" r:id="rId7" imgW="1396800" imgH="228600" progId="Equation.3">
                  <p:embed/>
                </p:oleObj>
              </mc:Choice>
              <mc:Fallback>
                <p:oleObj name="方程式" r:id="rId7" imgW="13968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28689" y="4922715"/>
                        <a:ext cx="4367211" cy="714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376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38150" y="615950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conclude that                                             and </a:t>
            </a:r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8881435"/>
              </p:ext>
            </p:extLst>
          </p:nvPr>
        </p:nvGraphicFramePr>
        <p:xfrm>
          <a:off x="3047999" y="365126"/>
          <a:ext cx="3869871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03" name="方程式" r:id="rId3" imgW="1714320" imgH="444240" progId="Equation.3">
                  <p:embed/>
                </p:oleObj>
              </mc:Choice>
              <mc:Fallback>
                <p:oleObj name="方程式" r:id="rId3" imgW="1714320" imgH="444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47999" y="365126"/>
                        <a:ext cx="3869871" cy="1003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0385120"/>
              </p:ext>
            </p:extLst>
          </p:nvPr>
        </p:nvGraphicFramePr>
        <p:xfrm>
          <a:off x="628650" y="1368426"/>
          <a:ext cx="4071937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04" name="方程式" r:id="rId5" imgW="1803240" imgH="444240" progId="Equation.3">
                  <p:embed/>
                </p:oleObj>
              </mc:Choice>
              <mc:Fallback>
                <p:oleObj name="方程式" r:id="rId5" imgW="1803240" imgH="444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28650" y="1368426"/>
                        <a:ext cx="4071937" cy="1003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9996496"/>
              </p:ext>
            </p:extLst>
          </p:nvPr>
        </p:nvGraphicFramePr>
        <p:xfrm>
          <a:off x="96838" y="2551113"/>
          <a:ext cx="8950325" cy="82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05" name="方程式" r:id="rId7" imgW="4825800" imgH="444240" progId="Equation.3">
                  <p:embed/>
                </p:oleObj>
              </mc:Choice>
              <mc:Fallback>
                <p:oleObj name="方程式" r:id="rId7" imgW="4825800" imgH="444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6838" y="2551113"/>
                        <a:ext cx="8950325" cy="823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1031767"/>
              </p:ext>
            </p:extLst>
          </p:nvPr>
        </p:nvGraphicFramePr>
        <p:xfrm>
          <a:off x="186529" y="3822533"/>
          <a:ext cx="8770938" cy="15459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06" name="方程式" r:id="rId9" imgW="4902120" imgH="863280" progId="Equation.3">
                  <p:embed/>
                </p:oleObj>
              </mc:Choice>
              <mc:Fallback>
                <p:oleObj name="方程式" r:id="rId9" imgW="4902120" imgH="8632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86529" y="3822533"/>
                        <a:ext cx="8770938" cy="15459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字方塊 8"/>
          <p:cNvSpPr txBox="1"/>
          <p:nvPr/>
        </p:nvSpPr>
        <p:spPr>
          <a:xfrm>
            <a:off x="4891087" y="1580222"/>
            <a:ext cx="985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So</a:t>
            </a:r>
            <a:endParaRPr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4643310"/>
              </p:ext>
            </p:extLst>
          </p:nvPr>
        </p:nvGraphicFramePr>
        <p:xfrm>
          <a:off x="2400298" y="5494229"/>
          <a:ext cx="4343400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07" name="Equation" r:id="rId11" imgW="1739900" imgH="393700" progId="Equation.DSMT4">
                  <p:embed/>
                </p:oleObj>
              </mc:Choice>
              <mc:Fallback>
                <p:oleObj name="Equation" r:id="rId11" imgW="1739900" imgH="393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0298" y="5494229"/>
                        <a:ext cx="4343400" cy="971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文字方塊 10"/>
          <p:cNvSpPr txBox="1"/>
          <p:nvPr/>
        </p:nvSpPr>
        <p:spPr>
          <a:xfrm>
            <a:off x="1000125" y="5749171"/>
            <a:ext cx="1243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have</a:t>
            </a:r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9595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1076325"/>
            <a:ext cx="7886700" cy="51006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TW" dirty="0" smtClean="0">
                <a:latin typeface="Times New Roman" panose="02020603050405020304" pitchFamily="18" charset="0"/>
              </a:rPr>
              <a:t>                                                is called </a:t>
            </a:r>
            <a:r>
              <a:rPr lang="en-US" altLang="zh-TW" dirty="0">
                <a:latin typeface="Times New Roman" panose="02020603050405020304" pitchFamily="18" charset="0"/>
              </a:rPr>
              <a:t>the </a:t>
            </a:r>
            <a:r>
              <a:rPr lang="en-US" altLang="zh-TW" i="1" dirty="0" err="1">
                <a:latin typeface="Times New Roman" panose="02020603050405020304" pitchFamily="18" charset="0"/>
              </a:rPr>
              <a:t>Stratonovich</a:t>
            </a:r>
            <a:r>
              <a:rPr lang="en-US" altLang="zh-TW" i="1" dirty="0">
                <a:latin typeface="Times New Roman" panose="02020603050405020304" pitchFamily="18" charset="0"/>
              </a:rPr>
              <a:t> integral</a:t>
            </a:r>
            <a:r>
              <a:rPr lang="en-US" altLang="zh-TW" dirty="0" smtClean="0">
                <a:latin typeface="Times New Roman" panose="02020603050405020304" pitchFamily="18" charset="0"/>
              </a:rPr>
              <a:t>.</a:t>
            </a:r>
            <a:endParaRPr lang="en-US" altLang="zh-TW" dirty="0"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dirty="0" err="1">
                <a:latin typeface="Times New Roman" panose="02020603050405020304" pitchFamily="18" charset="0"/>
              </a:rPr>
              <a:t>Stratonovich</a:t>
            </a:r>
            <a:r>
              <a:rPr lang="en-US" altLang="zh-TW" dirty="0">
                <a:latin typeface="Times New Roman" panose="02020603050405020304" pitchFamily="18" charset="0"/>
              </a:rPr>
              <a:t> integral is inappropriate for finance.</a:t>
            </a:r>
          </a:p>
          <a:p>
            <a:pPr>
              <a:lnSpc>
                <a:spcPct val="150000"/>
              </a:lnSpc>
            </a:pPr>
            <a:r>
              <a:rPr lang="en-US" altLang="zh-TW" dirty="0">
                <a:latin typeface="Times New Roman" panose="02020603050405020304" pitchFamily="18" charset="0"/>
              </a:rPr>
              <a:t>In finance, the integrand represents a position in an asset and the integrator represents the price of that asset.</a:t>
            </a:r>
          </a:p>
          <a:p>
            <a:pPr>
              <a:lnSpc>
                <a:spcPct val="150000"/>
              </a:lnSpc>
            </a:pPr>
            <a:endParaRPr lang="zh-TW" alt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2047301"/>
              </p:ext>
            </p:extLst>
          </p:nvPr>
        </p:nvGraphicFramePr>
        <p:xfrm>
          <a:off x="819150" y="1027907"/>
          <a:ext cx="4343400" cy="982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5" name="Equation" r:id="rId3" imgW="1739900" imgH="393700" progId="Equation.DSMT4">
                  <p:embed/>
                </p:oleObj>
              </mc:Choice>
              <mc:Fallback>
                <p:oleObj name="Equation" r:id="rId3" imgW="1739900" imgH="393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9150" y="1027907"/>
                        <a:ext cx="4343400" cy="982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37624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altLang="zh-TW" dirty="0">
                <a:latin typeface="Times New Roman" panose="02020603050405020304" pitchFamily="18" charset="0"/>
              </a:rPr>
              <a:t>The upper limit of integrand T is arbitrary, then</a:t>
            </a:r>
          </a:p>
          <a:p>
            <a:pPr>
              <a:lnSpc>
                <a:spcPct val="150000"/>
              </a:lnSpc>
            </a:pPr>
            <a:endParaRPr lang="en-US" altLang="zh-TW" dirty="0"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TW" dirty="0"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dirty="0">
                <a:latin typeface="Times New Roman" panose="02020603050405020304" pitchFamily="18" charset="0"/>
              </a:rPr>
              <a:t>By Theorem4.3.1</a:t>
            </a:r>
          </a:p>
          <a:p>
            <a:pPr>
              <a:lnSpc>
                <a:spcPct val="150000"/>
              </a:lnSpc>
            </a:pPr>
            <a:r>
              <a:rPr lang="en-US" altLang="zh-TW" dirty="0">
                <a:latin typeface="Times New Roman" panose="02020603050405020304" pitchFamily="18" charset="0"/>
              </a:rPr>
              <a:t>At t = 0, this martingale is 0 and its expectation is 0.</a:t>
            </a:r>
          </a:p>
          <a:p>
            <a:pPr>
              <a:lnSpc>
                <a:spcPct val="150000"/>
              </a:lnSpc>
            </a:pPr>
            <a:r>
              <a:rPr lang="en-US" altLang="zh-TW" dirty="0">
                <a:latin typeface="Times New Roman" panose="02020603050405020304" pitchFamily="18" charset="0"/>
              </a:rPr>
              <a:t>At t &gt; 0, if  the term        is not present and  EW</a:t>
            </a:r>
            <a:r>
              <a:rPr lang="en-US" altLang="zh-TW" baseline="30000" dirty="0">
                <a:latin typeface="Times New Roman" panose="02020603050405020304" pitchFamily="18" charset="0"/>
              </a:rPr>
              <a:t>2</a:t>
            </a:r>
            <a:r>
              <a:rPr lang="en-US" altLang="zh-TW" dirty="0">
                <a:latin typeface="Times New Roman" panose="02020603050405020304" pitchFamily="18" charset="0"/>
              </a:rPr>
              <a:t>(t) = t, it is not martingale. </a:t>
            </a:r>
          </a:p>
          <a:p>
            <a:pPr>
              <a:lnSpc>
                <a:spcPct val="150000"/>
              </a:lnSpc>
            </a:pPr>
            <a:endParaRPr lang="zh-TW" altLang="en-US" dirty="0"/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3637010"/>
              </p:ext>
            </p:extLst>
          </p:nvPr>
        </p:nvGraphicFramePr>
        <p:xfrm>
          <a:off x="1009650" y="2352675"/>
          <a:ext cx="5410200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7" name="Equation" r:id="rId3" imgW="2336800" imgH="393700" progId="Equation.DSMT4">
                  <p:embed/>
                </p:oleObj>
              </mc:Choice>
              <mc:Fallback>
                <p:oleObj name="Equation" r:id="rId3" imgW="2336800" imgH="393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9650" y="2352675"/>
                        <a:ext cx="5410200" cy="904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6364565"/>
              </p:ext>
            </p:extLst>
          </p:nvPr>
        </p:nvGraphicFramePr>
        <p:xfrm>
          <a:off x="3581400" y="4943475"/>
          <a:ext cx="682625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8" name="Equation" r:id="rId5" imgW="317225" imgH="393359" progId="Equation.DSMT4">
                  <p:embed/>
                </p:oleObj>
              </mc:Choice>
              <mc:Fallback>
                <p:oleObj name="Equation" r:id="rId5" imgW="317225" imgH="39335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4943475"/>
                        <a:ext cx="682625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48453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03" y="365126"/>
            <a:ext cx="8756897" cy="5892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034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0504331"/>
              </p:ext>
            </p:extLst>
          </p:nvPr>
        </p:nvGraphicFramePr>
        <p:xfrm>
          <a:off x="628650" y="885999"/>
          <a:ext cx="3867150" cy="10259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9" name="方程式" r:id="rId3" imgW="1244520" imgH="330120" progId="Equation.3">
                  <p:embed/>
                </p:oleObj>
              </mc:Choice>
              <mc:Fallback>
                <p:oleObj name="方程式" r:id="rId3" imgW="1244520" imgH="3301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8650" y="885999"/>
                        <a:ext cx="3867150" cy="10259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6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1318425"/>
              </p:ext>
            </p:extLst>
          </p:nvPr>
        </p:nvGraphicFramePr>
        <p:xfrm>
          <a:off x="628650" y="2246233"/>
          <a:ext cx="8115300" cy="16790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0" name="Equation" r:id="rId5" imgW="3314520" imgH="685800" progId="Equation.DSMT4">
                  <p:embed/>
                </p:oleObj>
              </mc:Choice>
              <mc:Fallback>
                <p:oleObj name="Equation" r:id="rId5" imgW="3314520" imgH="685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0" y="2246233"/>
                        <a:ext cx="8115300" cy="16790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1187637"/>
              </p:ext>
            </p:extLst>
          </p:nvPr>
        </p:nvGraphicFramePr>
        <p:xfrm>
          <a:off x="5143500" y="1157917"/>
          <a:ext cx="1636713" cy="6268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1" name="方程式" r:id="rId7" imgW="596880" imgH="228600" progId="Equation.3">
                  <p:embed/>
                </p:oleObj>
              </mc:Choice>
              <mc:Fallback>
                <p:oleObj name="方程式" r:id="rId7" imgW="59688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143500" y="1157917"/>
                        <a:ext cx="1636713" cy="6268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628650" y="3912150"/>
            <a:ext cx="7553326" cy="2485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Martingale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Ito </a:t>
            </a:r>
            <a:r>
              <a:rPr lang="en-US" altLang="zh-TW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Isometry</a:t>
            </a:r>
            <a:endParaRPr lang="en-US" altLang="zh-TW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Quadratic Variation</a:t>
            </a:r>
            <a:endParaRPr lang="zh-TW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0777997"/>
              </p:ext>
            </p:extLst>
          </p:nvPr>
        </p:nvGraphicFramePr>
        <p:xfrm>
          <a:off x="3581400" y="4874942"/>
          <a:ext cx="3124200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2" name="Equation" r:id="rId9" imgW="1434477" imgH="355446" progId="Equation.DSMT4">
                  <p:embed/>
                </p:oleObj>
              </mc:Choice>
              <mc:Fallback>
                <p:oleObj name="Equation" r:id="rId9" imgW="1434477" imgH="355446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4874942"/>
                        <a:ext cx="3124200" cy="765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0715464"/>
              </p:ext>
            </p:extLst>
          </p:nvPr>
        </p:nvGraphicFramePr>
        <p:xfrm>
          <a:off x="4806950" y="5640117"/>
          <a:ext cx="3276600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3" name="Equation" r:id="rId11" imgW="1371600" imgH="355600" progId="Equation.DSMT4">
                  <p:embed/>
                </p:oleObj>
              </mc:Choice>
              <mc:Fallback>
                <p:oleObj name="Equation" r:id="rId11" imgW="1371600" imgH="355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6950" y="5640117"/>
                        <a:ext cx="3276600" cy="841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5457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2412" y="374651"/>
            <a:ext cx="8639176" cy="1325563"/>
          </a:xfrm>
        </p:spPr>
        <p:txBody>
          <a:bodyPr/>
          <a:lstStyle/>
          <a:p>
            <a:r>
              <a:rPr lang="en-US" altLang="zh-TW" dirty="0" smtClean="0"/>
              <a:t>4.3 Ito Integral for General Integrands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this section, the Ito Integral                                 for integrands          that allowed to vary continuously with  time and jump</a:t>
            </a:r>
          </a:p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Assume</a:t>
            </a:r>
          </a:p>
          <a:p>
            <a:pPr marL="0" indent="0">
              <a:buNone/>
            </a:pP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  <a:p>
            <a:pPr lvl="1"/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is adapted to the filtration</a:t>
            </a:r>
          </a:p>
          <a:p>
            <a:pPr lvl="1"/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Also assume                    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3936953"/>
              </p:ext>
            </p:extLst>
          </p:nvPr>
        </p:nvGraphicFramePr>
        <p:xfrm>
          <a:off x="5386388" y="1742399"/>
          <a:ext cx="2224087" cy="8273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43" name="Equation" r:id="rId3" imgW="888840" imgH="330120" progId="Equation.DSMT4">
                  <p:embed/>
                </p:oleObj>
              </mc:Choice>
              <mc:Fallback>
                <p:oleObj name="Equation" r:id="rId3" imgW="888840" imgH="3301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6388" y="1742399"/>
                        <a:ext cx="2224087" cy="8273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9014270"/>
              </p:ext>
            </p:extLst>
          </p:nvPr>
        </p:nvGraphicFramePr>
        <p:xfrm>
          <a:off x="2990850" y="2678911"/>
          <a:ext cx="762001" cy="5080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44" name="方程式" r:id="rId5" imgW="304560" imgH="203040" progId="Equation.3">
                  <p:embed/>
                </p:oleObj>
              </mc:Choice>
              <mc:Fallback>
                <p:oleObj name="方程式" r:id="rId5" imgW="30456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990850" y="2678911"/>
                        <a:ext cx="762001" cy="5080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1138666"/>
              </p:ext>
            </p:extLst>
          </p:nvPr>
        </p:nvGraphicFramePr>
        <p:xfrm>
          <a:off x="2257423" y="3882118"/>
          <a:ext cx="838202" cy="5588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45" name="方程式" r:id="rId7" imgW="304560" imgH="203040" progId="Equation.3">
                  <p:embed/>
                </p:oleObj>
              </mc:Choice>
              <mc:Fallback>
                <p:oleObj name="方程式" r:id="rId7" imgW="30456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257423" y="3882118"/>
                        <a:ext cx="838202" cy="5588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物件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3680517"/>
              </p:ext>
            </p:extLst>
          </p:nvPr>
        </p:nvGraphicFramePr>
        <p:xfrm>
          <a:off x="5386388" y="4868280"/>
          <a:ext cx="1471613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46" name="方程式" r:id="rId9" imgW="685800" imgH="203040" progId="Equation.3">
                  <p:embed/>
                </p:oleObj>
              </mc:Choice>
              <mc:Fallback>
                <p:oleObj name="方程式" r:id="rId9" imgW="68580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386388" y="4868280"/>
                        <a:ext cx="1471613" cy="436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物件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5835715"/>
              </p:ext>
            </p:extLst>
          </p:nvPr>
        </p:nvGraphicFramePr>
        <p:xfrm>
          <a:off x="3095625" y="5477880"/>
          <a:ext cx="2047875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47" name="方程式" r:id="rId11" imgW="990360" imgH="330120" progId="Equation.3">
                  <p:embed/>
                </p:oleObj>
              </mc:Choice>
              <mc:Fallback>
                <p:oleObj name="方程式" r:id="rId11" imgW="990360" imgH="3301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095625" y="5477880"/>
                        <a:ext cx="2047875" cy="682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物件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0042078"/>
              </p:ext>
            </p:extLst>
          </p:nvPr>
        </p:nvGraphicFramePr>
        <p:xfrm>
          <a:off x="1390647" y="4796842"/>
          <a:ext cx="762001" cy="5080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48" name="方程式" r:id="rId13" imgW="304560" imgH="203040" progId="Equation.3">
                  <p:embed/>
                </p:oleObj>
              </mc:Choice>
              <mc:Fallback>
                <p:oleObj name="方程式" r:id="rId13" imgW="30456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390647" y="4796842"/>
                        <a:ext cx="762001" cy="5080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2408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882650"/>
            <a:ext cx="7886700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order to define                          , we approximate   by simple process.</a:t>
            </a:r>
          </a:p>
          <a:p>
            <a:pPr>
              <a:lnSpc>
                <a:spcPct val="150000"/>
              </a:lnSpc>
            </a:pPr>
            <a:r>
              <a:rPr lang="en-US" altLang="zh-TW" dirty="0">
                <a:latin typeface="Times New Roman" panose="02020603050405020304" pitchFamily="18" charset="0"/>
              </a:rPr>
              <a:t>it is possible to choose a sequence </a:t>
            </a:r>
            <a:r>
              <a:rPr lang="en-US" altLang="zh-TW" dirty="0" smtClean="0">
                <a:latin typeface="Times New Roman" panose="02020603050405020304" pitchFamily="18" charset="0"/>
              </a:rPr>
              <a:t>           of </a:t>
            </a:r>
            <a:r>
              <a:rPr lang="en-US" altLang="zh-TW" dirty="0">
                <a:latin typeface="Times New Roman" panose="02020603050405020304" pitchFamily="18" charset="0"/>
              </a:rPr>
              <a:t>simple processes such that as           </a:t>
            </a:r>
            <a:r>
              <a:rPr lang="en-US" altLang="zh-TW" dirty="0" smtClean="0">
                <a:latin typeface="Times New Roman" panose="02020603050405020304" pitchFamily="18" charset="0"/>
              </a:rPr>
              <a:t>  these </a:t>
            </a:r>
            <a:r>
              <a:rPr lang="en-US" altLang="zh-TW" dirty="0">
                <a:latin typeface="Times New Roman" panose="02020603050405020304" pitchFamily="18" charset="0"/>
              </a:rPr>
              <a:t>processes converge to the continuously varying        </a:t>
            </a:r>
            <a:r>
              <a:rPr lang="en-US" altLang="zh-TW" dirty="0" smtClean="0">
                <a:latin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zh-TW" dirty="0">
                <a:latin typeface="Times New Roman" panose="02020603050405020304" pitchFamily="18" charset="0"/>
              </a:rPr>
              <a:t>By “converge”, we mean </a:t>
            </a:r>
            <a:r>
              <a:rPr lang="en-US" altLang="zh-TW" dirty="0" smtClean="0">
                <a:latin typeface="Times New Roman" panose="02020603050405020304" pitchFamily="18" charset="0"/>
              </a:rPr>
              <a:t>that </a:t>
            </a:r>
            <a:r>
              <a:rPr lang="en-US" altLang="zh-TW" dirty="0" smtClean="0"/>
              <a:t> </a:t>
            </a:r>
            <a:endParaRPr lang="en-US" altLang="zh-TW" dirty="0"/>
          </a:p>
          <a:p>
            <a:pPr>
              <a:lnSpc>
                <a:spcPct val="150000"/>
              </a:lnSpc>
            </a:pPr>
            <a:endParaRPr lang="en-US" altLang="zh-TW" dirty="0">
              <a:latin typeface="Times New Roman" panose="02020603050405020304" pitchFamily="18" charset="0"/>
            </a:endParaRPr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6042864"/>
              </p:ext>
            </p:extLst>
          </p:nvPr>
        </p:nvGraphicFramePr>
        <p:xfrm>
          <a:off x="8181973" y="977527"/>
          <a:ext cx="838202" cy="5588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8" name="方程式" r:id="rId3" imgW="304560" imgH="203040" progId="Equation.3">
                  <p:embed/>
                </p:oleObj>
              </mc:Choice>
              <mc:Fallback>
                <p:oleObj name="方程式" r:id="rId3" imgW="30456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181973" y="977527"/>
                        <a:ext cx="838202" cy="5588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106317"/>
              </p:ext>
            </p:extLst>
          </p:nvPr>
        </p:nvGraphicFramePr>
        <p:xfrm>
          <a:off x="3459956" y="843245"/>
          <a:ext cx="2224087" cy="8273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9" name="Equation" r:id="rId5" imgW="888840" imgH="330120" progId="Equation.DSMT4">
                  <p:embed/>
                </p:oleObj>
              </mc:Choice>
              <mc:Fallback>
                <p:oleObj name="Equation" r:id="rId5" imgW="888840" imgH="3301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9956" y="843245"/>
                        <a:ext cx="2224087" cy="8273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2108472"/>
              </p:ext>
            </p:extLst>
          </p:nvPr>
        </p:nvGraphicFramePr>
        <p:xfrm>
          <a:off x="5897561" y="2416847"/>
          <a:ext cx="946151" cy="5872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30" name="方程式" r:id="rId7" imgW="368280" imgH="228600" progId="Equation.3">
                  <p:embed/>
                </p:oleObj>
              </mc:Choice>
              <mc:Fallback>
                <p:oleObj name="方程式" r:id="rId7" imgW="36828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897561" y="2416847"/>
                        <a:ext cx="946151" cy="5872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8207733"/>
              </p:ext>
            </p:extLst>
          </p:nvPr>
        </p:nvGraphicFramePr>
        <p:xfrm>
          <a:off x="4092572" y="3231370"/>
          <a:ext cx="1117603" cy="3512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31" name="方程式" r:id="rId9" imgW="444240" imgH="139680" progId="Equation.3">
                  <p:embed/>
                </p:oleObj>
              </mc:Choice>
              <mc:Fallback>
                <p:oleObj name="方程式" r:id="rId9" imgW="444240" imgH="1396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092572" y="3231370"/>
                        <a:ext cx="1117603" cy="3512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物件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946761"/>
              </p:ext>
            </p:extLst>
          </p:nvPr>
        </p:nvGraphicFramePr>
        <p:xfrm>
          <a:off x="6219823" y="3738190"/>
          <a:ext cx="838202" cy="5588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32" name="方程式" r:id="rId11" imgW="304560" imgH="203040" progId="Equation.3">
                  <p:embed/>
                </p:oleObj>
              </mc:Choice>
              <mc:Fallback>
                <p:oleObj name="方程式" r:id="rId11" imgW="30456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19823" y="3738190"/>
                        <a:ext cx="838202" cy="5588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2791789"/>
              </p:ext>
            </p:extLst>
          </p:nvPr>
        </p:nvGraphicFramePr>
        <p:xfrm>
          <a:off x="1011626" y="5123298"/>
          <a:ext cx="5253440" cy="11074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33" name="Equation" r:id="rId12" imgW="1765300" imgH="368300" progId="Equation.DSMT4">
                  <p:embed/>
                </p:oleObj>
              </mc:Choice>
              <mc:Fallback>
                <p:oleObj name="Equation" r:id="rId12" imgW="1765300" imgH="368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1626" y="5123298"/>
                        <a:ext cx="5253440" cy="11074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164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4512" y="-698501"/>
            <a:ext cx="9234687" cy="7387750"/>
          </a:xfrm>
        </p:spPr>
      </p:pic>
    </p:spTree>
    <p:extLst>
      <p:ext uri="{BB962C8B-B14F-4D97-AF65-F5344CB8AC3E}">
        <p14:creationId xmlns:p14="http://schemas.microsoft.com/office/powerpoint/2010/main" val="132744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  </a:t>
            </a:r>
            <a:endParaRPr lang="zh-TW" altLang="en-US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0" y="257176"/>
            <a:ext cx="9144000" cy="61817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Tx/>
              <a:buNone/>
            </a:pPr>
            <a:r>
              <a:rPr lang="en-US" altLang="zh-TW" b="1" dirty="0" smtClean="0">
                <a:latin typeface="Times New Roman" panose="02020603050405020304" pitchFamily="18" charset="0"/>
              </a:rPr>
              <a:t>   Theorem 4.3.1  </a:t>
            </a:r>
            <a:r>
              <a:rPr lang="en-US" altLang="zh-TW" dirty="0" smtClean="0">
                <a:latin typeface="Times New Roman" panose="02020603050405020304" pitchFamily="18" charset="0"/>
              </a:rPr>
              <a:t>Let T be a positive constant and let                                 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en-US" altLang="zh-TW" dirty="0">
                <a:latin typeface="Times New Roman" panose="02020603050405020304" pitchFamily="18" charset="0"/>
              </a:rPr>
              <a:t> </a:t>
            </a:r>
            <a:r>
              <a:rPr lang="en-US" altLang="zh-TW" dirty="0" smtClean="0">
                <a:latin typeface="Times New Roman" panose="02020603050405020304" pitchFamily="18" charset="0"/>
              </a:rPr>
              <a:t>                    be adapted to the filtration </a:t>
            </a:r>
            <a:r>
              <a:rPr lang="en-US" altLang="zh-TW" i="1" dirty="0" smtClean="0">
                <a:latin typeface="Times New Roman" panose="02020603050405020304" pitchFamily="18" charset="0"/>
              </a:rPr>
              <a:t>F</a:t>
            </a:r>
            <a:r>
              <a:rPr lang="en-US" altLang="zh-TW" dirty="0" smtClean="0">
                <a:latin typeface="Times New Roman" panose="02020603050405020304" pitchFamily="18" charset="0"/>
              </a:rPr>
              <a:t>(t) and be an adapted stochastic process that satisfies                         Then   </a:t>
            </a:r>
          </a:p>
          <a:p>
            <a:pPr>
              <a:lnSpc>
                <a:spcPct val="150000"/>
              </a:lnSpc>
              <a:buFontTx/>
              <a:buNone/>
            </a:pPr>
            <a:endParaRPr lang="en-US" altLang="zh-TW" dirty="0" smtClean="0"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Tx/>
              <a:buNone/>
            </a:pPr>
            <a:r>
              <a:rPr lang="en-US" altLang="zh-TW" dirty="0">
                <a:latin typeface="Times New Roman" panose="02020603050405020304" pitchFamily="18" charset="0"/>
              </a:rPr>
              <a:t> </a:t>
            </a:r>
            <a:r>
              <a:rPr lang="en-US" altLang="zh-TW" dirty="0" smtClean="0">
                <a:latin typeface="Times New Roman" panose="02020603050405020304" pitchFamily="18" charset="0"/>
              </a:rPr>
              <a:t>has the following properties.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en-US" altLang="zh-TW" dirty="0" smtClean="0">
                <a:latin typeface="Times New Roman" panose="02020603050405020304" pitchFamily="18" charset="0"/>
              </a:rPr>
              <a:t>(1)(Continuity) As a function of the upper limit of integration t, the paths of I(t) are continuous.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en-US" altLang="zh-TW" dirty="0" smtClean="0">
                <a:latin typeface="Times New Roman" panose="02020603050405020304" pitchFamily="18" charset="0"/>
              </a:rPr>
              <a:t>(2)(</a:t>
            </a:r>
            <a:r>
              <a:rPr lang="en-US" altLang="zh-TW" dirty="0" err="1" smtClean="0">
                <a:latin typeface="Times New Roman" panose="02020603050405020304" pitchFamily="18" charset="0"/>
              </a:rPr>
              <a:t>Adaptivity</a:t>
            </a:r>
            <a:r>
              <a:rPr lang="en-US" altLang="zh-TW" dirty="0" smtClean="0">
                <a:latin typeface="Times New Roman" panose="02020603050405020304" pitchFamily="18" charset="0"/>
              </a:rPr>
              <a:t>)For each t, I(t) is F(t)-measurable.</a:t>
            </a:r>
            <a:endParaRPr lang="en-US" altLang="zh-TW" dirty="0">
              <a:latin typeface="Times New Roman" panose="02020603050405020304" pitchFamily="18" charset="0"/>
            </a:endParaRP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9604063"/>
              </p:ext>
            </p:extLst>
          </p:nvPr>
        </p:nvGraphicFramePr>
        <p:xfrm>
          <a:off x="133350" y="1209675"/>
          <a:ext cx="1780202" cy="4810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3" name="Equation" r:id="rId3" imgW="952087" imgH="253890" progId="Equation.DSMT4">
                  <p:embed/>
                </p:oleObj>
              </mc:Choice>
              <mc:Fallback>
                <p:oleObj name="Equation" r:id="rId3" imgW="952087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350" y="1209675"/>
                        <a:ext cx="1780202" cy="48101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6724221"/>
              </p:ext>
            </p:extLst>
          </p:nvPr>
        </p:nvGraphicFramePr>
        <p:xfrm>
          <a:off x="4838700" y="1756851"/>
          <a:ext cx="1990725" cy="6045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4" name="Equation" r:id="rId5" imgW="1091726" imgH="330057" progId="Equation.DSMT4">
                  <p:embed/>
                </p:oleObj>
              </mc:Choice>
              <mc:Fallback>
                <p:oleObj name="Equation" r:id="rId5" imgW="1091726" imgH="330057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8700" y="1756851"/>
                        <a:ext cx="1990725" cy="60450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26377"/>
              </p:ext>
            </p:extLst>
          </p:nvPr>
        </p:nvGraphicFramePr>
        <p:xfrm>
          <a:off x="324991" y="2321041"/>
          <a:ext cx="8494018" cy="899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" name="Equation" r:id="rId7" imgW="3238500" imgH="342900" progId="Equation.DSMT4">
                  <p:embed/>
                </p:oleObj>
              </mc:Choice>
              <mc:Fallback>
                <p:oleObj name="Equation" r:id="rId7" imgW="3238500" imgH="3429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991" y="2321041"/>
                        <a:ext cx="8494018" cy="8994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5429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33375" y="365126"/>
            <a:ext cx="8353425" cy="576103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altLang="zh-TW" dirty="0" smtClean="0">
                <a:latin typeface="Times New Roman" panose="02020603050405020304" pitchFamily="18" charset="0"/>
              </a:rPr>
              <a:t>(3)(Linearity) If                                     and                         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en-US" altLang="zh-TW" dirty="0" smtClean="0">
                <a:latin typeface="Times New Roman" panose="02020603050405020304" pitchFamily="18" charset="0"/>
              </a:rPr>
              <a:t>                                         then 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en-US" altLang="zh-TW" dirty="0" smtClean="0">
                <a:latin typeface="Times New Roman" panose="02020603050405020304" pitchFamily="18" charset="0"/>
              </a:rPr>
              <a:t>                            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en-US" altLang="zh-TW" dirty="0">
                <a:latin typeface="Times New Roman" panose="02020603050405020304" pitchFamily="18" charset="0"/>
              </a:rPr>
              <a:t> </a:t>
            </a:r>
            <a:r>
              <a:rPr lang="en-US" altLang="zh-TW" dirty="0" smtClean="0">
                <a:latin typeface="Times New Roman" panose="02020603050405020304" pitchFamily="18" charset="0"/>
              </a:rPr>
              <a:t>          furthermore, for every constant c, </a:t>
            </a:r>
          </a:p>
          <a:p>
            <a:pPr>
              <a:lnSpc>
                <a:spcPct val="150000"/>
              </a:lnSpc>
              <a:buFontTx/>
              <a:buNone/>
            </a:pPr>
            <a:endParaRPr lang="en-US" altLang="zh-TW" dirty="0" smtClean="0">
              <a:latin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dirty="0" smtClean="0">
                <a:latin typeface="Times New Roman" panose="02020603050405020304" pitchFamily="18" charset="0"/>
              </a:rPr>
              <a:t>(4)(Martingale) I(t) is a martingale.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dirty="0" smtClean="0">
                <a:latin typeface="Times New Roman" panose="02020603050405020304" pitchFamily="18" charset="0"/>
              </a:rPr>
              <a:t>(5)(Ito </a:t>
            </a:r>
            <a:r>
              <a:rPr lang="en-US" altLang="zh-TW" dirty="0" err="1" smtClean="0">
                <a:latin typeface="Times New Roman" panose="02020603050405020304" pitchFamily="18" charset="0"/>
              </a:rPr>
              <a:t>isometry</a:t>
            </a:r>
            <a:r>
              <a:rPr lang="en-US" altLang="zh-TW" dirty="0" smtClean="0">
                <a:latin typeface="Times New Roman" panose="02020603050405020304" pitchFamily="18" charset="0"/>
              </a:rPr>
              <a:t>)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dirty="0" smtClean="0">
                <a:latin typeface="Times New Roman" panose="02020603050405020304" pitchFamily="18" charset="0"/>
              </a:rPr>
              <a:t>(6)(Quadratic variation) </a:t>
            </a:r>
            <a:endParaRPr lang="en-US" altLang="zh-TW" dirty="0">
              <a:latin typeface="Times New Roman" panose="02020603050405020304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3613619"/>
              </p:ext>
            </p:extLst>
          </p:nvPr>
        </p:nvGraphicFramePr>
        <p:xfrm>
          <a:off x="2825750" y="385763"/>
          <a:ext cx="3124200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36" name="Equation" r:id="rId3" imgW="1358900" imgH="330200" progId="Equation.DSMT4">
                  <p:embed/>
                </p:oleObj>
              </mc:Choice>
              <mc:Fallback>
                <p:oleObj name="Equation" r:id="rId3" imgW="1358900" imgH="330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5750" y="385763"/>
                        <a:ext cx="3124200" cy="765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4248157"/>
              </p:ext>
            </p:extLst>
          </p:nvPr>
        </p:nvGraphicFramePr>
        <p:xfrm>
          <a:off x="663575" y="970757"/>
          <a:ext cx="33528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37" name="Equation" r:id="rId5" imgW="1422400" imgH="330200" progId="Equation.DSMT4">
                  <p:embed/>
                </p:oleObj>
              </mc:Choice>
              <mc:Fallback>
                <p:oleObj name="Equation" r:id="rId5" imgW="1422400" imgH="330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575" y="970757"/>
                        <a:ext cx="33528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1609500"/>
              </p:ext>
            </p:extLst>
          </p:nvPr>
        </p:nvGraphicFramePr>
        <p:xfrm>
          <a:off x="1333500" y="1696243"/>
          <a:ext cx="51054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38" name="Equation" r:id="rId7" imgW="2349500" imgH="330200" progId="Equation.DSMT4">
                  <p:embed/>
                </p:oleObj>
              </mc:Choice>
              <mc:Fallback>
                <p:oleObj name="Equation" r:id="rId7" imgW="2349500" imgH="330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3500" y="1696243"/>
                        <a:ext cx="5105400" cy="722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8895413"/>
              </p:ext>
            </p:extLst>
          </p:nvPr>
        </p:nvGraphicFramePr>
        <p:xfrm>
          <a:off x="1333500" y="3149601"/>
          <a:ext cx="3352800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39" name="Equation" r:id="rId9" imgW="1485900" imgH="330200" progId="Equation.DSMT4">
                  <p:embed/>
                </p:oleObj>
              </mc:Choice>
              <mc:Fallback>
                <p:oleObj name="Equation" r:id="rId9" imgW="1485900" imgH="330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3500" y="3149601"/>
                        <a:ext cx="3352800" cy="752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1718061"/>
              </p:ext>
            </p:extLst>
          </p:nvPr>
        </p:nvGraphicFramePr>
        <p:xfrm>
          <a:off x="2947987" y="4732338"/>
          <a:ext cx="3124200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40" name="Equation" r:id="rId11" imgW="1434477" imgH="355446" progId="Equation.DSMT4">
                  <p:embed/>
                </p:oleObj>
              </mc:Choice>
              <mc:Fallback>
                <p:oleObj name="Equation" r:id="rId11" imgW="1434477" imgH="355446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7987" y="4732338"/>
                        <a:ext cx="3124200" cy="765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384471"/>
              </p:ext>
            </p:extLst>
          </p:nvPr>
        </p:nvGraphicFramePr>
        <p:xfrm>
          <a:off x="3978275" y="5407025"/>
          <a:ext cx="3276600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41" name="Equation" r:id="rId13" imgW="1371600" imgH="355600" progId="Equation.DSMT4">
                  <p:embed/>
                </p:oleObj>
              </mc:Choice>
              <mc:Fallback>
                <p:oleObj name="Equation" r:id="rId13" imgW="1371600" imgH="355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8275" y="5407025"/>
                        <a:ext cx="3276600" cy="841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7362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1619</TotalTime>
  <Words>412</Words>
  <Application>Microsoft Office PowerPoint</Application>
  <PresentationFormat>如螢幕大小 (4:3)</PresentationFormat>
  <Paragraphs>93</Paragraphs>
  <Slides>22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3</vt:i4>
      </vt:variant>
      <vt:variant>
        <vt:lpstr>投影片標題</vt:lpstr>
      </vt:variant>
      <vt:variant>
        <vt:i4>22</vt:i4>
      </vt:variant>
    </vt:vector>
  </HeadingPairs>
  <TitlesOfParts>
    <vt:vector size="31" baseType="lpstr">
      <vt:lpstr>新細明體</vt:lpstr>
      <vt:lpstr>Arial</vt:lpstr>
      <vt:lpstr>Calibri</vt:lpstr>
      <vt:lpstr>Calibri Light</vt:lpstr>
      <vt:lpstr>Times New Roman</vt:lpstr>
      <vt:lpstr>Office 佈景主題</vt:lpstr>
      <vt:lpstr>方程式</vt:lpstr>
      <vt:lpstr>Equation</vt:lpstr>
      <vt:lpstr>Microsoft 方程式編輯器 3.0</vt:lpstr>
      <vt:lpstr>4.3 Ito’s Integral for General Intrgrands</vt:lpstr>
      <vt:lpstr>Review</vt:lpstr>
      <vt:lpstr>PowerPoint 簡報</vt:lpstr>
      <vt:lpstr> </vt:lpstr>
      <vt:lpstr>4.3 Ito Integral for General Integrands</vt:lpstr>
      <vt:lpstr> </vt:lpstr>
      <vt:lpstr>PowerPoint 簡報</vt:lpstr>
      <vt:lpstr> </vt:lpstr>
      <vt:lpstr> </vt:lpstr>
      <vt:lpstr> </vt:lpstr>
      <vt:lpstr>PowerPoint 簡報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PowerPoint 簡報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79</cp:revision>
  <dcterms:created xsi:type="dcterms:W3CDTF">2013-07-18T23:50:44Z</dcterms:created>
  <dcterms:modified xsi:type="dcterms:W3CDTF">2013-07-28T15:48:18Z</dcterms:modified>
</cp:coreProperties>
</file>