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2">
  <p:sldMasterIdLst>
    <p:sldMasterId id="2147483648" r:id="rId1"/>
  </p:sldMasterIdLst>
  <p:notesMasterIdLst>
    <p:notesMasterId r:id="rId44"/>
  </p:notesMasterIdLst>
  <p:sldIdLst>
    <p:sldId id="256" r:id="rId2"/>
    <p:sldId id="277" r:id="rId3"/>
    <p:sldId id="278" r:id="rId4"/>
    <p:sldId id="284" r:id="rId5"/>
    <p:sldId id="285" r:id="rId6"/>
    <p:sldId id="286" r:id="rId7"/>
    <p:sldId id="274" r:id="rId8"/>
    <p:sldId id="283" r:id="rId9"/>
    <p:sldId id="279" r:id="rId10"/>
    <p:sldId id="280" r:id="rId11"/>
    <p:sldId id="275" r:id="rId12"/>
    <p:sldId id="281" r:id="rId13"/>
    <p:sldId id="282" r:id="rId14"/>
    <p:sldId id="258" r:id="rId15"/>
    <p:sldId id="287" r:id="rId16"/>
    <p:sldId id="268" r:id="rId17"/>
    <p:sldId id="269" r:id="rId18"/>
    <p:sldId id="260" r:id="rId19"/>
    <p:sldId id="290" r:id="rId20"/>
    <p:sldId id="288" r:id="rId21"/>
    <p:sldId id="270" r:id="rId22"/>
    <p:sldId id="271" r:id="rId23"/>
    <p:sldId id="289" r:id="rId24"/>
    <p:sldId id="295" r:id="rId25"/>
    <p:sldId id="291" r:id="rId26"/>
    <p:sldId id="296" r:id="rId27"/>
    <p:sldId id="292" r:id="rId28"/>
    <p:sldId id="297" r:id="rId29"/>
    <p:sldId id="298" r:id="rId30"/>
    <p:sldId id="293" r:id="rId31"/>
    <p:sldId id="294" r:id="rId32"/>
    <p:sldId id="299" r:id="rId33"/>
    <p:sldId id="304" r:id="rId34"/>
    <p:sldId id="261" r:id="rId35"/>
    <p:sldId id="300" r:id="rId36"/>
    <p:sldId id="264" r:id="rId37"/>
    <p:sldId id="262" r:id="rId38"/>
    <p:sldId id="301" r:id="rId39"/>
    <p:sldId id="305" r:id="rId40"/>
    <p:sldId id="266" r:id="rId41"/>
    <p:sldId id="302" r:id="rId42"/>
    <p:sldId id="303" r:id="rId43"/>
  </p:sldIdLst>
  <p:sldSz cx="9144000" cy="6858000" type="screen4x3"/>
  <p:notesSz cx="6858000" cy="9144000"/>
  <p:defaultTextStyle>
    <a:defPPr>
      <a:defRPr lang="zh-TW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13" autoAdjust="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22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wmf"/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wmf"/><Relationship Id="rId1" Type="http://schemas.openxmlformats.org/officeDocument/2006/relationships/image" Target="../media/image21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27.wmf"/><Relationship Id="rId2" Type="http://schemas.openxmlformats.org/officeDocument/2006/relationships/image" Target="../media/image26.wmf"/><Relationship Id="rId1" Type="http://schemas.openxmlformats.org/officeDocument/2006/relationships/image" Target="../media/image25.w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wmf"/><Relationship Id="rId1" Type="http://schemas.openxmlformats.org/officeDocument/2006/relationships/image" Target="../media/image28.w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wmf"/><Relationship Id="rId2" Type="http://schemas.openxmlformats.org/officeDocument/2006/relationships/image" Target="../media/image37.wmf"/><Relationship Id="rId1" Type="http://schemas.openxmlformats.org/officeDocument/2006/relationships/image" Target="../media/image36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6.wmf"/><Relationship Id="rId1" Type="http://schemas.openxmlformats.org/officeDocument/2006/relationships/image" Target="../media/image38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image" Target="../media/image5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wmf"/></Relationships>
</file>

<file path=ppt/drawings/_rels/vmlDrawing2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3.w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7.emf"/></Relationships>
</file>

<file path=ppt/drawings/_rels/vmlDrawing2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0.wmf"/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34.wmf"/><Relationship Id="rId1" Type="http://schemas.openxmlformats.org/officeDocument/2006/relationships/image" Target="../media/image51.wmf"/></Relationships>
</file>

<file path=ppt/drawings/_rels/vmlDrawing26.vml.rels><?xml version="1.0" encoding="UTF-8" standalone="yes"?>
<Relationships xmlns="http://schemas.openxmlformats.org/package/2006/relationships"><Relationship Id="rId2" Type="http://schemas.openxmlformats.org/officeDocument/2006/relationships/image" Target="../media/image54.wmf"/><Relationship Id="rId1" Type="http://schemas.openxmlformats.org/officeDocument/2006/relationships/image" Target="../media/image53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image" Target="../media/image1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3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image" Target="../media/image16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9.wmf"/><Relationship Id="rId1" Type="http://schemas.openxmlformats.org/officeDocument/2006/relationships/image" Target="../media/image1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7ACDD6-CDCE-D341-8A8A-E5687BAFEEBE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477FA3-ED58-954D-93EE-5A50C81F90E6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91492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18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9029304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30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098899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31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692074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32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5470103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參數越多的模型與資料的吻合度當然越高，但卻不是精簡的模型。在模型的選取上一般都用</a:t>
            </a:r>
            <a:r>
              <a:rPr kumimoji="1" lang="en-US" altLang="zh-TW" dirty="0" smtClean="0"/>
              <a:t>AIC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or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BIC</a:t>
            </a:r>
            <a:r>
              <a:rPr kumimoji="1" lang="zh-TW" altLang="en-US" dirty="0" smtClean="0"/>
              <a:t>來選擇，這兩者都是</a:t>
            </a:r>
            <a:r>
              <a:rPr kumimoji="1" lang="en-US" altLang="zh-TW" dirty="0" smtClean="0"/>
              <a:t>MLE</a:t>
            </a:r>
            <a:r>
              <a:rPr kumimoji="1" lang="zh-TW" altLang="en-US" dirty="0" smtClean="0"/>
              <a:t>衍生而來，考慮了參數的數目與誤差。增加自由參數數目提高模型的配適性，但為了避免過度配適的問題，應優先選</a:t>
            </a:r>
            <a:r>
              <a:rPr kumimoji="1" lang="en-US" altLang="zh-TW" dirty="0" smtClean="0"/>
              <a:t>AIC</a:t>
            </a:r>
            <a:r>
              <a:rPr kumimoji="1" lang="zh-TW" altLang="en-US" dirty="0" smtClean="0"/>
              <a:t>、</a:t>
            </a:r>
            <a:r>
              <a:rPr kumimoji="1" lang="en-US" altLang="zh-TW" dirty="0" smtClean="0"/>
              <a:t>BIC</a:t>
            </a:r>
            <a:r>
              <a:rPr kumimoji="1" lang="zh-TW" altLang="en-US" dirty="0" smtClean="0"/>
              <a:t>最小的</a:t>
            </a:r>
            <a:endParaRPr kumimoji="1" lang="en-US" altLang="zh-TW" dirty="0" smtClean="0"/>
          </a:p>
          <a:p>
            <a:r>
              <a:rPr kumimoji="1" lang="zh-TW" altLang="zh-TW" dirty="0" smtClean="0"/>
              <a:t>L</a:t>
            </a:r>
            <a:r>
              <a:rPr kumimoji="1" lang="zh-TW" altLang="en-US" dirty="0" smtClean="0"/>
              <a:t>為被估計模型的</a:t>
            </a:r>
            <a:r>
              <a:rPr kumimoji="1" lang="en-US" altLang="zh-TW" dirty="0" smtClean="0"/>
              <a:t>likelihood</a:t>
            </a:r>
            <a:r>
              <a:rPr kumimoji="1" lang="zh-TW" altLang="en-US" dirty="0" smtClean="0"/>
              <a:t> </a:t>
            </a:r>
            <a:r>
              <a:rPr kumimoji="1" lang="en-US" altLang="zh-TW" dirty="0" smtClean="0"/>
              <a:t>function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36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472462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20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4577862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23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985297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24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847946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25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0829934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26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671536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27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271847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28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3714542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kumimoji="1" lang="zh-TW" altLang="en-US" dirty="0" smtClean="0"/>
              <a:t>可以討論在假設不成立時，即死亡力不等於中央死亡率時的狀況</a:t>
            </a:r>
            <a:endParaRPr kumimoji="1"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E477FA3-ED58-954D-93EE-5A50C81F90E6}" type="slidenum">
              <a:rPr kumimoji="1" lang="zh-TW" altLang="en-US" smtClean="0"/>
              <a:t>29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345218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zh-TW" altLang="en-US" smtClean="0"/>
              <a:t>按一下以編輯母片子標題樣式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726074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8760587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垂直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74958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055283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490889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090922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28743630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439084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8324496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1815828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12529642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zh-TW" altLang="en-US" smtClean="0"/>
              <a:t>按一下以編輯母片標題樣式</a:t>
            </a:r>
            <a:endParaRPr kumimoji="1"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zh-TW" altLang="en-US" smtClean="0"/>
              <a:t>按一下以編輯母片文字樣式</a:t>
            </a:r>
          </a:p>
          <a:p>
            <a:pPr lvl="1"/>
            <a:r>
              <a:rPr kumimoji="1" lang="zh-TW" altLang="en-US" smtClean="0"/>
              <a:t>第二層</a:t>
            </a:r>
          </a:p>
          <a:p>
            <a:pPr lvl="2"/>
            <a:r>
              <a:rPr kumimoji="1" lang="zh-TW" altLang="en-US" smtClean="0"/>
              <a:t>第三層</a:t>
            </a:r>
          </a:p>
          <a:p>
            <a:pPr lvl="3"/>
            <a:r>
              <a:rPr kumimoji="1" lang="zh-TW" altLang="en-US" smtClean="0"/>
              <a:t>第四層</a:t>
            </a:r>
          </a:p>
          <a:p>
            <a:pPr lvl="4"/>
            <a:r>
              <a:rPr kumimoji="1" lang="zh-TW" altLang="en-US" smtClean="0"/>
              <a:t>第五層</a:t>
            </a:r>
            <a:endParaRPr kumimoji="1"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4086994-0AAD-AC4F-B725-0788550852D9}" type="datetimeFigureOut">
              <a:rPr kumimoji="1" lang="zh-TW" altLang="en-US" smtClean="0"/>
              <a:t>2014/6/3</a:t>
            </a:fld>
            <a:endParaRPr kumimoji="1"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D44073-E9E3-A543-8AB3-59E01B42EAE5}" type="slidenum">
              <a:rPr kumimoji="1" lang="zh-TW" altLang="en-US" smtClean="0"/>
              <a:t>‹#›</a:t>
            </a:fld>
            <a:endParaRPr kumimoji="1" lang="zh-TW" altLang="en-US"/>
          </a:p>
        </p:txBody>
      </p:sp>
    </p:spTree>
    <p:extLst>
      <p:ext uri="{BB962C8B-B14F-4D97-AF65-F5344CB8AC3E}">
        <p14:creationId xmlns:p14="http://schemas.microsoft.com/office/powerpoint/2010/main" val="33960852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5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8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5" Type="http://schemas.openxmlformats.org/officeDocument/2006/relationships/image" Target="../media/image7.wmf"/><Relationship Id="rId4" Type="http://schemas.openxmlformats.org/officeDocument/2006/relationships/oleObject" Target="../embeddings/oleObject6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0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9.bin"/><Relationship Id="rId5" Type="http://schemas.openxmlformats.org/officeDocument/2006/relationships/image" Target="../media/image9.wmf"/><Relationship Id="rId4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2.emf"/><Relationship Id="rId5" Type="http://schemas.openxmlformats.org/officeDocument/2006/relationships/oleObject" Target="../embeddings/oleObject11.bin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6.png"/><Relationship Id="rId4" Type="http://schemas.openxmlformats.org/officeDocument/2006/relationships/image" Target="../media/image13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4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1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5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1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8.bin"/><Relationship Id="rId5" Type="http://schemas.openxmlformats.org/officeDocument/2006/relationships/image" Target="../media/image18.wmf"/><Relationship Id="rId4" Type="http://schemas.openxmlformats.org/officeDocument/2006/relationships/oleObject" Target="../embeddings/oleObject17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w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1.w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4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2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5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7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7" Type="http://schemas.openxmlformats.org/officeDocument/2006/relationships/image" Target="../media/image29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6.bin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1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30.wmf"/><Relationship Id="rId4" Type="http://schemas.openxmlformats.org/officeDocument/2006/relationships/oleObject" Target="../embeddings/oleObject28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3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30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35.png"/><Relationship Id="rId5" Type="http://schemas.openxmlformats.org/officeDocument/2006/relationships/image" Target="../media/image34.wmf"/><Relationship Id="rId4" Type="http://schemas.openxmlformats.org/officeDocument/2006/relationships/oleObject" Target="../embeddings/oleObject32.bin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5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37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34.bin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3.bin"/><Relationship Id="rId9" Type="http://schemas.openxmlformats.org/officeDocument/2006/relationships/image" Target="../media/image14.w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36.w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6.bin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39.wmf"/><Relationship Id="rId4" Type="http://schemas.openxmlformats.org/officeDocument/2006/relationships/oleObject" Target="../embeddings/oleObject38.bin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4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41.png"/><Relationship Id="rId5" Type="http://schemas.openxmlformats.org/officeDocument/2006/relationships/image" Target="../media/image40.wmf"/><Relationship Id="rId4" Type="http://schemas.openxmlformats.org/officeDocument/2006/relationships/oleObject" Target="../embeddings/oleObject39.bin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44.png"/><Relationship Id="rId5" Type="http://schemas.openxmlformats.org/officeDocument/2006/relationships/image" Target="../media/image43.wmf"/><Relationship Id="rId4" Type="http://schemas.openxmlformats.org/officeDocument/2006/relationships/oleObject" Target="../embeddings/oleObject40.bin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47.emf"/><Relationship Id="rId4" Type="http://schemas.openxmlformats.org/officeDocument/2006/relationships/oleObject" Target="../embeddings/oleObject41.bin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wmf"/><Relationship Id="rId3" Type="http://schemas.openxmlformats.org/officeDocument/2006/relationships/oleObject" Target="../embeddings/oleObject42.bin"/><Relationship Id="rId7" Type="http://schemas.openxmlformats.org/officeDocument/2006/relationships/oleObject" Target="../embeddings/oleObject4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8.wm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45.bin"/><Relationship Id="rId7" Type="http://schemas.openxmlformats.org/officeDocument/2006/relationships/oleObject" Target="../embeddings/oleObject47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46.bin"/><Relationship Id="rId4" Type="http://schemas.openxmlformats.org/officeDocument/2006/relationships/image" Target="../media/image51.w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7" Type="http://schemas.openxmlformats.org/officeDocument/2006/relationships/image" Target="../media/image55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54.wmf"/><Relationship Id="rId5" Type="http://schemas.openxmlformats.org/officeDocument/2006/relationships/oleObject" Target="../embeddings/oleObject49.bin"/><Relationship Id="rId4" Type="http://schemas.openxmlformats.org/officeDocument/2006/relationships/image" Target="../media/image53.wmf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1.wmf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不同死亡率下的保證終身提領給付保險附約評價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子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指導老師：戴天時、楊曉文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學生：徐健勳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11013139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Cairns, Blake, Dowd, Coughlan, Epstein, Ong, and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Balevich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2007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討論</a:t>
            </a:r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下列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7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個模型，及其參數最佳估計值的方法，並以英格蘭和威爾斯在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1961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至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2004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年、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89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歲以及美國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1968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2003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年、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60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89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歲的資料做為研究分析</a:t>
            </a:r>
            <a:r>
              <a:rPr lang="zh-TW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。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lang="en-US" altLang="zh-TW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並以</a:t>
            </a:r>
            <a:r>
              <a:rPr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Bayesian Information Criterion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（</a:t>
            </a:r>
            <a:r>
              <a:rPr kumimoji="1" lang="en-US" altLang="zh-TW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BIC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）為判斷模型參數估計是否精確的依據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2150860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114217"/>
            <a:ext cx="8229600" cy="1143000"/>
          </a:xfrm>
        </p:spPr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死亡率模型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Rectangle 38"/>
          <p:cNvSpPr>
            <a:spLocks noChangeArrowheads="1"/>
          </p:cNvSpPr>
          <p:nvPr/>
        </p:nvSpPr>
        <p:spPr bwMode="auto">
          <a:xfrm>
            <a:off x="457200" y="1257217"/>
            <a:ext cx="1166572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3837918"/>
              </p:ext>
            </p:extLst>
          </p:nvPr>
        </p:nvGraphicFramePr>
        <p:xfrm>
          <a:off x="228600" y="1280076"/>
          <a:ext cx="8686800" cy="419524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58" name="方程式" r:id="rId3" imgW="4571280" imgH="2248920" progId="Equation.3">
                  <p:embed/>
                </p:oleObj>
              </mc:Choice>
              <mc:Fallback>
                <p:oleObj name="方程式" r:id="rId3" imgW="4571280" imgH="2248920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1280076"/>
                        <a:ext cx="8686800" cy="419524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1"/>
          <p:cNvSpPr>
            <a:spLocks noChangeArrowheads="1"/>
          </p:cNvSpPr>
          <p:nvPr/>
        </p:nvSpPr>
        <p:spPr bwMode="auto">
          <a:xfrm flipV="1">
            <a:off x="1306285" y="5820228"/>
            <a:ext cx="1265181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08739867"/>
              </p:ext>
            </p:extLst>
          </p:nvPr>
        </p:nvGraphicFramePr>
        <p:xfrm>
          <a:off x="1306285" y="5575413"/>
          <a:ext cx="3294743" cy="8829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659" name="方程式" r:id="rId5" imgW="1864800" imgH="493560" progId="Equation.3">
                  <p:embed/>
                </p:oleObj>
              </mc:Choice>
              <mc:Fallback>
                <p:oleObj name="方程式" r:id="rId5" imgW="1864800" imgH="493560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06285" y="5575413"/>
                        <a:ext cx="3294743" cy="8829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91147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Lee, Wang, Huang, 2012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在風險中立測度時，無法直接帶入真實世界下的死亡率，而須使用風險中立測度下的死亡率，因此本文使用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Wang</a:t>
                </a:r>
                <a:r>
                  <a:rPr lang="en-US" altLang="zh-TW" sz="24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-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Transform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將真實世界下的死亡率轉換為風險中立機率下的死亡率</a:t>
                </a:r>
                <a:r>
                  <a:rPr lang="zh-TW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。</a:t>
                </a:r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其中上標</a:t>
                </a:r>
                <a:r>
                  <a:rPr lang="en-US" altLang="zh-TW" sz="24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Q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表示風險中立機率；無上標代表真實世界的機率；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𝜆</m:t>
                    </m:r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為風險中立調整</a:t>
                </a:r>
                <a:r>
                  <a:rPr lang="zh-TW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因子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；</a:t>
                </a:r>
                <a14:m>
                  <m:oMath xmlns:m="http://schemas.openxmlformats.org/officeDocument/2006/math">
                    <m:r>
                      <a:rPr lang="zh-TW" altLang="en-US" sz="2400" i="1" smtClean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𝜗</m:t>
                    </m:r>
                  </m:oMath>
                </a14:m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為</a:t>
                </a:r>
                <a:r>
                  <a:rPr lang="en-US" altLang="zh-TW" sz="2400" i="1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g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的相關性</a:t>
                </a:r>
                <a:endParaRPr lang="zh-TW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63" t="-1078" r="-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98065839"/>
              </p:ext>
            </p:extLst>
          </p:nvPr>
        </p:nvGraphicFramePr>
        <p:xfrm>
          <a:off x="457200" y="3284991"/>
          <a:ext cx="8314123" cy="960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22" name="方程式" r:id="rId4" imgW="4178160" imgH="482400" progId="Equation.3">
                  <p:embed/>
                </p:oleObj>
              </mc:Choice>
              <mc:Fallback>
                <p:oleObj name="方程式" r:id="rId4" imgW="4178160" imgH="482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57200" y="3284991"/>
                        <a:ext cx="8314123" cy="960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7113481"/>
              </p:ext>
            </p:extLst>
          </p:nvPr>
        </p:nvGraphicFramePr>
        <p:xfrm>
          <a:off x="2729205" y="5498063"/>
          <a:ext cx="3685590" cy="525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923" name="方程式" r:id="rId6" imgW="1600200" imgH="228600" progId="Equation.3">
                  <p:embed/>
                </p:oleObj>
              </mc:Choice>
              <mc:Fallback>
                <p:oleObj name="方程式" r:id="rId6" imgW="16002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729205" y="5498063"/>
                        <a:ext cx="3685590" cy="5254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9971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A.E.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Renshaw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S. </a:t>
            </a:r>
            <a:r>
              <a:rPr lang="en-US" altLang="zh-TW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Haberman</a:t>
            </a:r>
            <a:r>
              <a:rPr lang="en-US" altLang="zh-TW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2006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提出藉</a:t>
                </a:r>
                <a:r>
                  <a:rPr lang="zh-TW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由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ARMA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模型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預測時間序列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𝛾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，在透過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Lee-Carter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模型的延伸版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M2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預測死亡率，其預測方式如下</a:t>
                </a:r>
                <a:r>
                  <a:rPr lang="zh-TW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：</a:t>
                </a:r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其中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𝑚</m:t>
                        </m:r>
                      </m:e>
                    </m:acc>
                    <m:d>
                      <m:d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為預測死亡率；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𝑚</m:t>
                    </m:r>
                    <m:d>
                      <m:d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為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  <m:r>
                      <a:rPr lang="zh-TW" altLang="zh-TW" sz="2400">
                        <a:latin typeface="Cambria Math" panose="02040503050406030204" pitchFamily="18" charset="0"/>
                      </a:rPr>
                      <m:t>年且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zh-TW" altLang="zh-TW" sz="2400">
                        <a:latin typeface="Cambria Math" panose="02040503050406030204" pitchFamily="18" charset="0"/>
                      </a:rPr>
                      <m:t>歲</m:t>
                    </m:r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的歷史資料；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為預測函數，其函數如下：</a:t>
                </a:r>
              </a:p>
              <a:p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𝜅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</m:sub>
                    </m:sSub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̇"/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𝛾</m:t>
                            </m:r>
                          </m:e>
                        </m:acc>
                      </m:e>
                      <m:sub>
                        <m:sSub>
                          <m:sSubPr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𝑘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h</m:t>
                            </m:r>
                          </m:sub>
                        </m:s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</m:sSub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分別透過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ARMA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模型預測所得的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period-effect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與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cohort-effect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。</a:t>
                </a:r>
              </a:p>
              <a:p>
                <a:endPara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63" t="-1078" r="-51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9821883"/>
              </p:ext>
            </p:extLst>
          </p:nvPr>
        </p:nvGraphicFramePr>
        <p:xfrm>
          <a:off x="3019425" y="2733868"/>
          <a:ext cx="3104395" cy="43853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39" name="方程式" r:id="rId4" imgW="1752600" imgH="228600" progId="Equation.3">
                  <p:embed/>
                </p:oleObj>
              </mc:Choice>
              <mc:Fallback>
                <p:oleObj name="方程式" r:id="rId4" imgW="1752600" imgH="2286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19425" y="2733868"/>
                        <a:ext cx="3104395" cy="43853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6985530"/>
              </p:ext>
            </p:extLst>
          </p:nvPr>
        </p:nvGraphicFramePr>
        <p:xfrm>
          <a:off x="1961772" y="4420685"/>
          <a:ext cx="521970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940" name="方程式" r:id="rId6" imgW="3124200" imgH="266700" progId="Equation.3">
                  <p:embed/>
                </p:oleObj>
              </mc:Choice>
              <mc:Fallback>
                <p:oleObj name="方程式" r:id="rId6" imgW="3124200" imgH="266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61772" y="4420685"/>
                        <a:ext cx="5219700" cy="457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5322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626595"/>
            <a:ext cx="8229600" cy="1143000"/>
          </a:xfrm>
        </p:spPr>
        <p:txBody>
          <a:bodyPr>
            <a:normAutofit/>
          </a:bodyPr>
          <a:lstStyle/>
          <a:p>
            <a:r>
              <a:rPr lang="zh-TW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張國培</a:t>
            </a:r>
            <a:r>
              <a:rPr lang="en-US" altLang="zh-TW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, 2012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982719473"/>
              </p:ext>
            </p:extLst>
          </p:nvPr>
        </p:nvGraphicFramePr>
        <p:xfrm>
          <a:off x="2217738" y="2103438"/>
          <a:ext cx="4811712" cy="2568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8" name="方程式" r:id="rId3" imgW="1879600" imgH="1003300" progId="Equation.3">
                  <p:embed/>
                </p:oleObj>
              </mc:Choice>
              <mc:Fallback>
                <p:oleObj name="方程式" r:id="rId3" imgW="1879600" imgH="10033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7738" y="2103438"/>
                        <a:ext cx="4811712" cy="2568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457200" y="4671528"/>
            <a:ext cx="786255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dirty="0"/>
              <a:t> </a:t>
            </a:r>
            <a:r>
              <a:rPr kumimoji="1" lang="en-US" altLang="zh-TW" dirty="0" smtClean="0"/>
              <a:t>        </a:t>
            </a:r>
            <a:r>
              <a:rPr kumimoji="1" lang="zh-TW" altLang="en-US" dirty="0" smtClean="0"/>
              <a:t>     ：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表示投資金額</a:t>
            </a:r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endParaRPr kumimoji="1" lang="en-US" altLang="zh-TW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     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：表示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</a:t>
            </a:r>
            <a:r>
              <a:rPr kumimoji="1" lang="en-US" altLang="zh-TW" i="1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x 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歲的人購買一個未來第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</a:t>
            </a:r>
            <a:r>
              <a:rPr kumimoji="1" lang="en-US" altLang="zh-TW" i="1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j 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期會支付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</a:t>
            </a:r>
            <a:r>
              <a:rPr kumimoji="1" lang="en-US" altLang="zh-TW" i="1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C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元的生存年金現值</a:t>
            </a:r>
            <a:endParaRPr kumimoji="1" lang="en-US" altLang="zh-TW" i="1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endParaRPr kumimoji="1" lang="en-US" altLang="zh-TW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en-US" altLang="zh-TW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     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：存活率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21564930"/>
              </p:ext>
            </p:extLst>
          </p:nvPr>
        </p:nvGraphicFramePr>
        <p:xfrm>
          <a:off x="650172" y="4671528"/>
          <a:ext cx="554335" cy="14773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9" name="方程式" r:id="rId5" imgW="279400" imgH="723900" progId="Equation.3">
                  <p:embed/>
                </p:oleObj>
              </mc:Choice>
              <mc:Fallback>
                <p:oleObj name="方程式" r:id="rId5" imgW="279400" imgH="7239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650172" y="4671528"/>
                        <a:ext cx="554335" cy="14773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27888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死亡率模型參數估計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5775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Poisson Distribution</a:t>
            </a:r>
            <a:endParaRPr kumimoji="1"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3894354"/>
              </p:ext>
            </p:extLst>
          </p:nvPr>
        </p:nvGraphicFramePr>
        <p:xfrm>
          <a:off x="798513" y="2477180"/>
          <a:ext cx="7566025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16" name="方程式" r:id="rId3" imgW="2323800" imgH="215640" progId="Equation.3">
                  <p:embed/>
                </p:oleObj>
              </mc:Choice>
              <mc:Fallback>
                <p:oleObj name="方程式" r:id="rId3" imgW="232380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98513" y="2477180"/>
                        <a:ext cx="7566025" cy="7032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798513" y="3621647"/>
                <a:ext cx="6563340" cy="119180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zh-TW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假定</a:t>
                </a:r>
                <a:r>
                  <a:rPr lang="en-US" altLang="zh-TW" sz="24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t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</a:t>
                </a:r>
                <a:r>
                  <a:rPr lang="en-US" altLang="zh-TW" sz="24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x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歲暴露在死亡風險的人數為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𝐸</m:t>
                    </m:r>
                    <m:d>
                      <m:d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而死亡人數為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𝐷</m:t>
                    </m:r>
                    <m:d>
                      <m:d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zh-TW" altLang="en-US" sz="2400" i="1">
                        <a:latin typeface="Cambria Math" panose="02040503050406030204" pitchFamily="18" charset="0"/>
                      </a:rPr>
                      <m:t>。</m:t>
                    </m:r>
                  </m:oMath>
                </a14:m>
                <a:endParaRPr lang="en-US" altLang="zh-TW" sz="2400" dirty="0" smtClean="0">
                  <a:latin typeface="Times New Roman" panose="02020603050405020304" pitchFamily="18" charset="0"/>
                </a:endParaRPr>
              </a:p>
              <a:p>
                <a:r>
                  <a:rPr lang="zh-TW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其中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𝑘</m:t>
                        </m:r>
                      </m:sub>
                    </m:sSub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且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≤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sz="2400" i="1">
                        <a:latin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TW" altLang="zh-TW" dirty="0"/>
                  <a:t>。</a:t>
                </a:r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513" y="3621647"/>
                <a:ext cx="6563340" cy="1191801"/>
              </a:xfrm>
              <a:prstGeom prst="rect">
                <a:avLst/>
              </a:prstGeom>
              <a:blipFill rotWithShape="0">
                <a:blip r:embed="rId5"/>
                <a:stretch>
                  <a:fillRect l="-1486" t="-4082" b="-1122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10148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最大概似函數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3" name="Rectangle 168"/>
          <p:cNvSpPr>
            <a:spLocks noChangeArrowheads="1"/>
          </p:cNvSpPr>
          <p:nvPr/>
        </p:nvSpPr>
        <p:spPr bwMode="auto">
          <a:xfrm>
            <a:off x="525625" y="1709746"/>
            <a:ext cx="11835909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46895917"/>
              </p:ext>
            </p:extLst>
          </p:nvPr>
        </p:nvGraphicFramePr>
        <p:xfrm>
          <a:off x="525625" y="1417638"/>
          <a:ext cx="8161175" cy="9610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5" name="方程式" r:id="rId3" imgW="3797300" imgH="444500" progId="Equation.3">
                  <p:embed/>
                </p:oleObj>
              </mc:Choice>
              <mc:Fallback>
                <p:oleObj name="方程式" r:id="rId3" imgW="3797300" imgH="444500" progId="Equation.3">
                  <p:embed/>
                  <p:pic>
                    <p:nvPicPr>
                      <p:cNvPr id="0" name="Object 1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5625" y="1417638"/>
                        <a:ext cx="8161175" cy="96109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74"/>
          <p:cNvSpPr>
            <a:spLocks noChangeArrowheads="1"/>
          </p:cNvSpPr>
          <p:nvPr/>
        </p:nvSpPr>
        <p:spPr bwMode="auto">
          <a:xfrm>
            <a:off x="525626" y="2638694"/>
            <a:ext cx="11641558" cy="482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91246448"/>
              </p:ext>
            </p:extLst>
          </p:nvPr>
        </p:nvGraphicFramePr>
        <p:xfrm>
          <a:off x="457199" y="2467244"/>
          <a:ext cx="8292215" cy="413358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506" name="方程式" r:id="rId5" imgW="6121400" imgH="3048000" progId="Equation.3">
                  <p:embed/>
                </p:oleObj>
              </mc:Choice>
              <mc:Fallback>
                <p:oleObj name="方程式" r:id="rId5" imgW="6121400" imgH="3048000" progId="Equation.3">
                  <p:embed/>
                  <p:pic>
                    <p:nvPicPr>
                      <p:cNvPr id="0" name="Object 17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9" y="2467244"/>
                        <a:ext cx="8292215" cy="413358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94688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M1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1512126"/>
              </p:ext>
            </p:extLst>
          </p:nvPr>
        </p:nvGraphicFramePr>
        <p:xfrm>
          <a:off x="1662113" y="1862656"/>
          <a:ext cx="6108700" cy="690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4" name="方程式" r:id="rId4" imgW="2133360" imgH="241200" progId="Equation.3">
                  <p:embed/>
                </p:oleObj>
              </mc:Choice>
              <mc:Fallback>
                <p:oleObj name="方程式" r:id="rId4" imgW="213336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662113" y="1862656"/>
                        <a:ext cx="6108700" cy="690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250950" y="3543368"/>
            <a:ext cx="787767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kumimoji="1"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年齡在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年時的死亡率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年時的死亡率強度（趨勢）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年齡死亡率取</a:t>
            </a:r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log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的平均值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 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年齡相對死亡率的變化速度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（趨勢的反應程度）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en-US" altLang="zh-TW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kumimoji="1"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模型的殘差項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131682"/>
              </p:ext>
            </p:extLst>
          </p:nvPr>
        </p:nvGraphicFramePr>
        <p:xfrm>
          <a:off x="457200" y="3688801"/>
          <a:ext cx="793750" cy="2151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85" name="方程式" r:id="rId6" imgW="431640" imgH="1168200" progId="Equation.3">
                  <p:embed/>
                </p:oleObj>
              </mc:Choice>
              <mc:Fallback>
                <p:oleObj name="方程式" r:id="rId6" imgW="431640" imgH="1168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57200" y="3688801"/>
                        <a:ext cx="793750" cy="21510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43"/>
          <p:cNvSpPr>
            <a:spLocks noChangeArrowheads="1"/>
          </p:cNvSpPr>
          <p:nvPr/>
        </p:nvSpPr>
        <p:spPr bwMode="auto">
          <a:xfrm>
            <a:off x="1752600" y="5354883"/>
            <a:ext cx="1671523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250950" y="2983390"/>
            <a:ext cx="549060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 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Lee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Carter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1992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）發表的死亡率</a:t>
            </a:r>
            <a:r>
              <a:rPr lang="zh-TW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模型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280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Model M1</a:t>
            </a:r>
            <a:endParaRPr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Lee</a:t>
                </a:r>
                <a:r>
                  <a:rPr lang="en-US" altLang="zh-TW" sz="2400" i="1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-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Carter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模型在估計上會有參數不唯一的問題，舉例如下</a:t>
                </a:r>
                <a:r>
                  <a:rPr lang="zh-TW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：</a:t>
                </a:r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r>
                  <a:rPr lang="zh-TW" altLang="zh-TW" sz="24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對於一組解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TW" altLang="zh-TW" sz="2400" i="1"/>
                        </m:ctrlPr>
                      </m:dPr>
                      <m:e>
                        <m:sSubSup>
                          <m:sSubSupPr>
                            <m:ctrlPr>
                              <a:rPr lang="zh-TW" altLang="zh-TW" sz="2400" i="1"/>
                            </m:ctrlPr>
                          </m:sSubSupPr>
                          <m:e>
                            <m:r>
                              <a:rPr lang="en-US" altLang="zh-TW" sz="2400" i="1"/>
                              <m:t>𝛽</m:t>
                            </m:r>
                          </m:e>
                          <m:sub>
                            <m:r>
                              <a:rPr lang="en-US" altLang="zh-TW" sz="2400" i="1"/>
                              <m:t>𝑥</m:t>
                            </m:r>
                          </m:sub>
                          <m:sup>
                            <m:r>
                              <a:rPr lang="en-US" altLang="zh-TW" sz="2400" i="1"/>
                              <m:t>(1)</m:t>
                            </m:r>
                          </m:sup>
                        </m:sSubSup>
                        <m:r>
                          <a:rPr lang="en-US" altLang="zh-TW" sz="2400" i="1"/>
                          <m:t>, </m:t>
                        </m:r>
                        <m:sSubSup>
                          <m:sSubSupPr>
                            <m:ctrlPr>
                              <a:rPr lang="zh-TW" altLang="zh-TW" sz="2400" i="1"/>
                            </m:ctrlPr>
                          </m:sSubSupPr>
                          <m:e>
                            <m:r>
                              <a:rPr lang="en-US" altLang="zh-TW" sz="2400" i="1"/>
                              <m:t>𝛽</m:t>
                            </m:r>
                          </m:e>
                          <m:sub>
                            <m:r>
                              <a:rPr lang="en-US" altLang="zh-TW" sz="2400" i="1"/>
                              <m:t>𝑥</m:t>
                            </m:r>
                          </m:sub>
                          <m:sup>
                            <m:r>
                              <a:rPr lang="en-US" altLang="zh-TW" sz="2400" i="1"/>
                              <m:t>(2)</m:t>
                            </m:r>
                          </m:sup>
                        </m:sSubSup>
                        <m:r>
                          <a:rPr lang="en-US" altLang="zh-TW" sz="2400" i="1"/>
                          <m:t>,</m:t>
                        </m:r>
                        <m:sSub>
                          <m:sSubPr>
                            <m:ctrlPr>
                              <a:rPr lang="zh-TW" altLang="zh-TW" sz="2400" i="1"/>
                            </m:ctrlPr>
                          </m:sSubPr>
                          <m:e>
                            <m:r>
                              <a:rPr lang="en-US" altLang="zh-TW" sz="2400" i="1"/>
                              <m:t>𝜅</m:t>
                            </m:r>
                          </m:e>
                          <m:sub>
                            <m:r>
                              <a:rPr lang="en-US" altLang="zh-TW" sz="2400" i="1"/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zh-TW" sz="24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可透過上述式子得到另一組解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zh-TW" altLang="zh-TW" sz="2400" i="1"/>
                        </m:ctrlPr>
                      </m:dPr>
                      <m:e>
                        <m:sSubSup>
                          <m:sSubSupPr>
                            <m:ctrlPr>
                              <a:rPr lang="zh-TW" altLang="zh-TW" sz="2400" i="1"/>
                            </m:ctrlPr>
                          </m:sSubSupPr>
                          <m:e>
                            <m:acc>
                              <m:accPr>
                                <m:chr m:val="̃"/>
                                <m:ctrlPr>
                                  <a:rPr lang="zh-TW" altLang="zh-TW" sz="2400" i="1"/>
                                </m:ctrlPr>
                              </m:accPr>
                              <m:e>
                                <m:r>
                                  <a:rPr lang="en-US" altLang="zh-TW" sz="2400" i="1"/>
                                  <m:t>𝛽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400" i="1"/>
                              <m:t>𝑥</m:t>
                            </m:r>
                          </m:sub>
                          <m:sup>
                            <m:r>
                              <a:rPr lang="en-US" altLang="zh-TW" sz="2400" i="1"/>
                              <m:t>(1)</m:t>
                            </m:r>
                          </m:sup>
                        </m:sSubSup>
                        <m:r>
                          <a:rPr lang="en-US" altLang="zh-TW" sz="2400" i="1"/>
                          <m:t>, </m:t>
                        </m:r>
                        <m:sSubSup>
                          <m:sSubSupPr>
                            <m:ctrlPr>
                              <a:rPr lang="zh-TW" altLang="zh-TW" sz="2400" i="1"/>
                            </m:ctrlPr>
                          </m:sSubSupPr>
                          <m:e>
                            <m:acc>
                              <m:accPr>
                                <m:chr m:val="̃"/>
                                <m:ctrlPr>
                                  <a:rPr lang="zh-TW" altLang="zh-TW" sz="2400" i="1"/>
                                </m:ctrlPr>
                              </m:accPr>
                              <m:e>
                                <m:r>
                                  <a:rPr lang="en-US" altLang="zh-TW" sz="2400" i="1"/>
                                  <m:t>𝛽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400" i="1"/>
                              <m:t>𝑥</m:t>
                            </m:r>
                          </m:sub>
                          <m:sup>
                            <m:r>
                              <a:rPr lang="en-US" altLang="zh-TW" sz="2400" i="1"/>
                              <m:t>(2)</m:t>
                            </m:r>
                          </m:sup>
                        </m:sSubSup>
                        <m:r>
                          <a:rPr lang="en-US" altLang="zh-TW" sz="2400" i="1"/>
                          <m:t>,</m:t>
                        </m:r>
                        <m:sSub>
                          <m:sSubPr>
                            <m:ctrlPr>
                              <a:rPr lang="zh-TW" altLang="zh-TW" sz="2400" i="1"/>
                            </m:ctrlPr>
                          </m:sSubPr>
                          <m:e>
                            <m:acc>
                              <m:accPr>
                                <m:chr m:val="̃"/>
                                <m:ctrlPr>
                                  <a:rPr lang="zh-TW" altLang="zh-TW" sz="2400" i="1"/>
                                </m:ctrlPr>
                              </m:accPr>
                              <m:e>
                                <m:r>
                                  <a:rPr lang="en-US" altLang="zh-TW" sz="2400" i="1"/>
                                  <m:t>𝜅</m:t>
                                </m:r>
                              </m:e>
                            </m:acc>
                          </m:e>
                          <m:sub>
                            <m:r>
                              <a:rPr lang="en-US" altLang="zh-TW" sz="2400" i="1"/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zh-TW" sz="24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。為了規避這問題，在模型中加入以下限制式：</a:t>
                </a:r>
              </a:p>
              <a:p>
                <a:endPara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 rotWithShape="0">
                <a:blip r:embed="rId3"/>
                <a:stretch>
                  <a:fillRect l="-963" t="-1078" b="-25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36659953"/>
              </p:ext>
            </p:extLst>
          </p:nvPr>
        </p:nvGraphicFramePr>
        <p:xfrm>
          <a:off x="1660877" y="5497663"/>
          <a:ext cx="3929744" cy="105317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59" name="方程式" r:id="rId4" imgW="1701800" imgH="444500" progId="Equation.3">
                  <p:embed/>
                </p:oleObj>
              </mc:Choice>
              <mc:Fallback>
                <p:oleObj name="方程式" r:id="rId4" imgW="17018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877" y="5497663"/>
                        <a:ext cx="3929744" cy="105317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629832"/>
              </p:ext>
            </p:extLst>
          </p:nvPr>
        </p:nvGraphicFramePr>
        <p:xfrm>
          <a:off x="1660877" y="2378427"/>
          <a:ext cx="3937490" cy="219823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960" name="方程式" r:id="rId6" imgW="2108200" imgH="1168400" progId="Equation.3">
                  <p:embed/>
                </p:oleObj>
              </mc:Choice>
              <mc:Fallback>
                <p:oleObj name="方程式" r:id="rId6" imgW="2108200" imgH="11684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0877" y="2378427"/>
                        <a:ext cx="3937490" cy="219823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94159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大綱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研究動機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GLWB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介紹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死亡率介紹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文獻探討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死亡率模型參數估計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死亡率預測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</a:rPr>
              <a:t>模型比</a:t>
            </a:r>
            <a:r>
              <a:rPr lang="zh-TW" altLang="en-US" dirty="0">
                <a:latin typeface="Times New Roman" panose="02020603050405020304" pitchFamily="18" charset="0"/>
                <a:ea typeface="標楷體" panose="03000509000000000000" pitchFamily="65" charset="-120"/>
              </a:rPr>
              <a:t>較</a:t>
            </a:r>
            <a:endParaRPr lang="en-US" altLang="zh-TW" dirty="0" smtClean="0">
              <a:latin typeface="Times New Roman" panose="02020603050405020304" pitchFamily="18" charset="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7314141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M1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559837" y="2817845"/>
                <a:ext cx="8229600" cy="2645845"/>
              </a:xfrm>
            </p:spPr>
            <p:txBody>
              <a:bodyPr>
                <a:normAutofit/>
              </a:bodyPr>
              <a:lstStyle/>
              <a:p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將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Model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en-US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M1</a:t>
                </a:r>
                <a:r>
                  <a:rPr lang="zh-TW" altLang="en-US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代入最大概似估計函數，且不考慮殘差項</a:t>
                </a:r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(1)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sSubSup>
                          <m:sSubSupPr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𝛽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sub>
                          <m:sup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(2)</m:t>
                            </m:r>
                          </m:sup>
                        </m:sSub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zh-TW" altLang="zh-TW" sz="24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𝜅</m:t>
                            </m:r>
                          </m:e>
                          <m:sub>
                            <m:r>
                              <a:rPr lang="en-US" altLang="zh-TW" sz="2400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存在雙線性項（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Bilinear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）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𝛽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(2)</m:t>
                        </m:r>
                      </m:sup>
                    </m:sSubSup>
                    <m:sSub>
                      <m:sSubPr>
                        <m:ctrlPr>
                          <a:rPr lang="zh-TW" altLang="zh-TW" sz="24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𝜅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r>
                  <a:rPr lang="zh-TW" altLang="zh-TW" sz="2400" dirty="0" smtClean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因此</a:t>
                </a:r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我們利用遞迴的方式估計含雙線性項的模型參數</a:t>
                </a:r>
                <a14:m>
                  <m:oMath xmlns:m="http://schemas.openxmlformats.org/officeDocument/2006/math">
                    <m:r>
                      <a:rPr lang="en-US" altLang="zh-TW" sz="2400" i="1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endParaRPr lang="en-US" altLang="zh-TW" sz="2400" dirty="0" smtClean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en-US" altLang="zh-TW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  <a:p>
                <a:endPara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59837" y="2817845"/>
                <a:ext cx="8229600" cy="2645845"/>
              </a:xfrm>
              <a:blipFill rotWithShape="0">
                <a:blip r:embed="rId4"/>
                <a:stretch>
                  <a:fillRect l="-1037" t="-18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01701671"/>
              </p:ext>
            </p:extLst>
          </p:nvPr>
        </p:nvGraphicFramePr>
        <p:xfrm>
          <a:off x="360849" y="1785579"/>
          <a:ext cx="8325951" cy="75234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31" name="方程式" r:id="rId5" imgW="5054600" imgH="457200" progId="Equation.3">
                  <p:embed/>
                </p:oleObj>
              </mc:Choice>
              <mc:Fallback>
                <p:oleObj name="方程式" r:id="rId5" imgW="5054600" imgH="457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0849" y="1785579"/>
                        <a:ext cx="8325951" cy="752345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4"/>
          <p:cNvSpPr>
            <a:spLocks noChangeArrowheads="1"/>
          </p:cNvSpPr>
          <p:nvPr/>
        </p:nvSpPr>
        <p:spPr bwMode="auto">
          <a:xfrm flipV="1">
            <a:off x="3130809" y="5597075"/>
            <a:ext cx="10345380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0" name="物件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0291288"/>
              </p:ext>
            </p:extLst>
          </p:nvPr>
        </p:nvGraphicFramePr>
        <p:xfrm>
          <a:off x="2673608" y="5315340"/>
          <a:ext cx="2698492" cy="11231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932" name="方程式" r:id="rId7" imgW="1549400" imgH="647700" progId="Equation.3">
                  <p:embed/>
                </p:oleObj>
              </mc:Choice>
              <mc:Fallback>
                <p:oleObj name="方程式" r:id="rId7" imgW="1549400" imgH="6477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73608" y="5315340"/>
                        <a:ext cx="2698492" cy="112315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6904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遞迴公式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033519"/>
              </p:ext>
            </p:extLst>
          </p:nvPr>
        </p:nvGraphicFramePr>
        <p:xfrm>
          <a:off x="422275" y="1671638"/>
          <a:ext cx="8299450" cy="4084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5" name="方程式" r:id="rId3" imgW="4749480" imgH="2336760" progId="Equation.3">
                  <p:embed/>
                </p:oleObj>
              </mc:Choice>
              <mc:Fallback>
                <p:oleObj name="方程式" r:id="rId3" imgW="4749480" imgH="23367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2275" y="1671638"/>
                        <a:ext cx="8299450" cy="40846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747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最大概似估計法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graphicFrame>
        <p:nvGraphicFramePr>
          <p:cNvPr id="5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017275"/>
              </p:ext>
            </p:extLst>
          </p:nvPr>
        </p:nvGraphicFramePr>
        <p:xfrm>
          <a:off x="221321" y="1703355"/>
          <a:ext cx="8701358" cy="372706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08" name="方程式" r:id="rId3" imgW="5752800" imgH="2463480" progId="Equation.3">
                  <p:embed/>
                </p:oleObj>
              </mc:Choice>
              <mc:Fallback>
                <p:oleObj name="方程式" r:id="rId3" imgW="5752800" imgH="246348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21321" y="1703355"/>
                        <a:ext cx="8701358" cy="372706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5699636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M2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80378806"/>
              </p:ext>
            </p:extLst>
          </p:nvPr>
        </p:nvGraphicFramePr>
        <p:xfrm>
          <a:off x="1517650" y="1918838"/>
          <a:ext cx="6108700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6" name="方程式" r:id="rId4" imgW="2730240" imgH="241200" progId="Equation.3">
                  <p:embed/>
                </p:oleObj>
              </mc:Choice>
              <mc:Fallback>
                <p:oleObj name="方程式" r:id="rId4" imgW="27302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17650" y="1918838"/>
                        <a:ext cx="6108700" cy="539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981075" y="4067179"/>
            <a:ext cx="78776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:</a:t>
            </a:r>
            <a:r>
              <a:rPr kumimoji="1"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 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t-x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的世代死亡率趨勢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49298087"/>
              </p:ext>
            </p:extLst>
          </p:nvPr>
        </p:nvGraphicFramePr>
        <p:xfrm>
          <a:off x="514350" y="4118445"/>
          <a:ext cx="466725" cy="420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7" name="方程式" r:id="rId6" imgW="253800" imgH="228600" progId="Equation.3">
                  <p:embed/>
                </p:oleObj>
              </mc:Choice>
              <mc:Fallback>
                <p:oleObj name="方程式" r:id="rId6" imgW="2538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14350" y="4118445"/>
                        <a:ext cx="466725" cy="4206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矩形 2"/>
          <p:cNvSpPr/>
          <p:nvPr/>
        </p:nvSpPr>
        <p:spPr>
          <a:xfrm>
            <a:off x="713792" y="3119535"/>
            <a:ext cx="77164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Renshaw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en-US" altLang="zh-TW" sz="2400" dirty="0" err="1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Haberman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2006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）將世代效應納入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Lee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Carter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模型。含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cohort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-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effect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的死亡率模型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8328333"/>
              </p:ext>
            </p:extLst>
          </p:nvPr>
        </p:nvGraphicFramePr>
        <p:xfrm>
          <a:off x="2400300" y="4707045"/>
          <a:ext cx="3181350" cy="164594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988" name="方程式" r:id="rId8" imgW="1752600" imgH="914400" progId="Equation.3">
                  <p:embed/>
                </p:oleObj>
              </mc:Choice>
              <mc:Fallback>
                <p:oleObj name="方程式" r:id="rId8" imgW="1752600" imgH="9144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00300" y="4707045"/>
                        <a:ext cx="3181350" cy="1645949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91663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M2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5468192"/>
              </p:ext>
            </p:extLst>
          </p:nvPr>
        </p:nvGraphicFramePr>
        <p:xfrm>
          <a:off x="106362" y="1950733"/>
          <a:ext cx="8902185" cy="66861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65" name="方程式" r:id="rId4" imgW="6083280" imgH="457200" progId="Equation.3">
                  <p:embed/>
                </p:oleObj>
              </mc:Choice>
              <mc:Fallback>
                <p:oleObj name="方程式" r:id="rId4" imgW="608328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6362" y="1950733"/>
                        <a:ext cx="8902185" cy="66861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8282911"/>
              </p:ext>
            </p:extLst>
          </p:nvPr>
        </p:nvGraphicFramePr>
        <p:xfrm>
          <a:off x="1228725" y="3110495"/>
          <a:ext cx="6361113" cy="3284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066" name="方程式" r:id="rId6" imgW="4203360" imgH="2171520" progId="Equation.3">
                  <p:embed/>
                </p:oleObj>
              </mc:Choice>
              <mc:Fallback>
                <p:oleObj name="方程式" r:id="rId6" imgW="4203360" imgH="217152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28725" y="3110495"/>
                        <a:ext cx="6361113" cy="3284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35444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</a:t>
            </a:r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M3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45122020"/>
              </p:ext>
            </p:extLst>
          </p:nvPr>
        </p:nvGraphicFramePr>
        <p:xfrm>
          <a:off x="2043113" y="1997373"/>
          <a:ext cx="5056187" cy="539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75" name="方程式" r:id="rId4" imgW="2260440" imgH="241200" progId="Equation.3">
                  <p:embed/>
                </p:oleObj>
              </mc:Choice>
              <mc:Fallback>
                <p:oleObj name="方程式" r:id="rId4" imgW="226044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43113" y="1997373"/>
                        <a:ext cx="5056187" cy="5397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9" name="矩形 8"/>
          <p:cNvSpPr/>
          <p:nvPr/>
        </p:nvSpPr>
        <p:spPr>
          <a:xfrm>
            <a:off x="1014412" y="3352904"/>
            <a:ext cx="58162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Currie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2006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）提出更簡化的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APC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模型</a:t>
            </a:r>
            <a:endParaRPr lang="zh-TW" altLang="en-US" sz="2400" dirty="0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949204" y="4400720"/>
            <a:ext cx="121096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902861"/>
              </p:ext>
            </p:extLst>
          </p:nvPr>
        </p:nvGraphicFramePr>
        <p:xfrm>
          <a:off x="2758281" y="4446439"/>
          <a:ext cx="3625850" cy="965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76" name="方程式" r:id="rId6" imgW="1790640" imgH="457200" progId="Equation.3">
                  <p:embed/>
                </p:oleObj>
              </mc:Choice>
              <mc:Fallback>
                <p:oleObj name="方程式" r:id="rId6" imgW="1790640" imgH="4572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58281" y="4446439"/>
                        <a:ext cx="3625850" cy="9652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97737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</a:t>
            </a:r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M3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3077225"/>
              </p:ext>
            </p:extLst>
          </p:nvPr>
        </p:nvGraphicFramePr>
        <p:xfrm>
          <a:off x="784225" y="1951038"/>
          <a:ext cx="7545388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4" name="方程式" r:id="rId4" imgW="5155920" imgH="457200" progId="Equation.3">
                  <p:embed/>
                </p:oleObj>
              </mc:Choice>
              <mc:Fallback>
                <p:oleObj name="方程式" r:id="rId4" imgW="515592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225" y="1951038"/>
                        <a:ext cx="7545388" cy="668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4333991"/>
              </p:ext>
            </p:extLst>
          </p:nvPr>
        </p:nvGraphicFramePr>
        <p:xfrm>
          <a:off x="1574006" y="3152775"/>
          <a:ext cx="5995987" cy="2459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85" name="方程式" r:id="rId6" imgW="3962160" imgH="1625400" progId="Equation.3">
                  <p:embed/>
                </p:oleObj>
              </mc:Choice>
              <mc:Fallback>
                <p:oleObj name="方程式" r:id="rId6" imgW="3962160" imgH="1625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574006" y="3152775"/>
                        <a:ext cx="5995987" cy="2459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421697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</a:t>
            </a:r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M4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949204" y="4400720"/>
            <a:ext cx="121096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617145"/>
              </p:ext>
            </p:extLst>
          </p:nvPr>
        </p:nvGraphicFramePr>
        <p:xfrm>
          <a:off x="1889242" y="2083609"/>
          <a:ext cx="5363925" cy="5584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58" name="方程式" r:id="rId4" imgW="2387600" imgH="241300" progId="Equation.3">
                  <p:embed/>
                </p:oleObj>
              </mc:Choice>
              <mc:Fallback>
                <p:oleObj name="方程式" r:id="rId4" imgW="23876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9242" y="2083609"/>
                        <a:ext cx="5363925" cy="558436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/>
          <p:nvPr/>
        </p:nvSpPr>
        <p:spPr>
          <a:xfrm>
            <a:off x="457200" y="3320078"/>
            <a:ext cx="8143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Cairns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、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Blake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與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Down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2006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CBD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）提出的死亡率模型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2" name="矩形 11"/>
              <p:cNvSpPr/>
              <p:nvPr/>
            </p:nvSpPr>
            <p:spPr>
              <a:xfrm>
                <a:off x="499267" y="4042349"/>
                <a:ext cx="7568407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lang="zh-TW" altLang="zh-TW" sz="24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𝑥</m:t>
                        </m:r>
                        <m:r>
                          <a:rPr lang="en-US" altLang="zh-TW" sz="2400" i="1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zh-TW" altLang="zh-TW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i="1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𝑥</m:t>
                            </m:r>
                          </m:e>
                        </m:acc>
                      </m:e>
                    </m:d>
                  </m:oMath>
                </a14:m>
                <a:r>
                  <a:rPr lang="zh-TW" altLang="zh-TW" sz="2400" dirty="0">
                    <a:effectLst/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</a:t>
                </a:r>
                <a:r>
                  <a:rPr lang="zh-TW" altLang="zh-TW" sz="2400" dirty="0" smtClean="0">
                    <a:effectLst/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年齡</a:t>
                </a:r>
                <a:r>
                  <a:rPr lang="zh-TW" altLang="en-US" sz="24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離均值越</a:t>
                </a:r>
                <a:r>
                  <a:rPr lang="zh-TW" altLang="en-US" sz="24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遠</a:t>
                </a:r>
                <a:r>
                  <a:rPr lang="zh-TW" altLang="zh-TW" sz="2400" dirty="0" smtClean="0">
                    <a:effectLst/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對死亡率的</a:t>
                </a:r>
                <a:r>
                  <a:rPr lang="zh-TW" altLang="zh-TW" sz="2400" dirty="0">
                    <a:effectLst/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影響也越大。</a:t>
                </a:r>
                <a:endParaRPr lang="zh-TW" altLang="en-US" sz="2400" dirty="0"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</p:txBody>
          </p:sp>
        </mc:Choice>
        <mc:Fallback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267" y="4042349"/>
                <a:ext cx="7568407" cy="461665"/>
              </a:xfrm>
              <a:prstGeom prst="rect">
                <a:avLst/>
              </a:prstGeom>
              <a:blipFill rotWithShape="0">
                <a:blip r:embed="rId6"/>
                <a:stretch>
                  <a:fillRect t="-10526" b="-289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488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</a:t>
            </a:r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M4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949204" y="4400720"/>
            <a:ext cx="121096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9" name="物件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80549897"/>
              </p:ext>
            </p:extLst>
          </p:nvPr>
        </p:nvGraphicFramePr>
        <p:xfrm>
          <a:off x="114300" y="1576692"/>
          <a:ext cx="8896350" cy="812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45" name="方程式" r:id="rId4" imgW="5041800" imgH="457200" progId="Equation.3">
                  <p:embed/>
                </p:oleObj>
              </mc:Choice>
              <mc:Fallback>
                <p:oleObj name="方程式" r:id="rId4" imgW="5041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1576692"/>
                        <a:ext cx="8896350" cy="8129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物件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03674600"/>
              </p:ext>
            </p:extLst>
          </p:nvPr>
        </p:nvGraphicFramePr>
        <p:xfrm>
          <a:off x="1641198" y="3269684"/>
          <a:ext cx="3880403" cy="3530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46" name="方程式" r:id="rId6" imgW="2273040" imgH="2006280" progId="Equation.3">
                  <p:embed/>
                </p:oleObj>
              </mc:Choice>
              <mc:Fallback>
                <p:oleObj name="方程式" r:id="rId6" imgW="2273040" imgH="20062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41198" y="3269684"/>
                        <a:ext cx="3880403" cy="353060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2675698"/>
              </p:ext>
            </p:extLst>
          </p:nvPr>
        </p:nvGraphicFramePr>
        <p:xfrm>
          <a:off x="1847850" y="2630313"/>
          <a:ext cx="5429250" cy="63937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147" name="方程式" r:id="rId8" imgW="3797300" imgH="444500" progId="Equation.3">
                  <p:embed/>
                </p:oleObj>
              </mc:Choice>
              <mc:Fallback>
                <p:oleObj name="方程式" r:id="rId8" imgW="3797300" imgH="4445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47850" y="2630313"/>
                        <a:ext cx="5429250" cy="639372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183434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</a:t>
            </a:r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M4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949204" y="4400720"/>
            <a:ext cx="121096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24953874"/>
              </p:ext>
            </p:extLst>
          </p:nvPr>
        </p:nvGraphicFramePr>
        <p:xfrm>
          <a:off x="311272" y="2636171"/>
          <a:ext cx="8699378" cy="36205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36" name="方程式" r:id="rId4" imgW="6108480" imgH="2539800" progId="Equation.3">
                  <p:embed/>
                </p:oleObj>
              </mc:Choice>
              <mc:Fallback>
                <p:oleObj name="方程式" r:id="rId4" imgW="6108480" imgH="2539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1272" y="2636171"/>
                        <a:ext cx="8699378" cy="362053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物件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15817470"/>
              </p:ext>
            </p:extLst>
          </p:nvPr>
        </p:nvGraphicFramePr>
        <p:xfrm>
          <a:off x="114300" y="1576692"/>
          <a:ext cx="8896350" cy="812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37" name="方程式" r:id="rId6" imgW="5041800" imgH="457200" progId="Equation.3">
                  <p:embed/>
                </p:oleObj>
              </mc:Choice>
              <mc:Fallback>
                <p:oleObj name="方程式" r:id="rId6" imgW="5041800" imgH="457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1576692"/>
                        <a:ext cx="8896350" cy="81292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989889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研究動機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張國培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（</a:t>
            </a:r>
            <a:r>
              <a:rPr kumimoji="1" lang="en-US" altLang="zh-TW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2012</a:t>
            </a:r>
            <a:r>
              <a:rPr kumimoji="1" lang="zh-TW" altLang="en-US" sz="28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）提出在隨機利率及隨機死亡率評價保證終身提領給付附約</a:t>
            </a:r>
            <a:endParaRPr kumimoji="1" lang="en-US" altLang="zh-TW" sz="28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pPr marL="0" indent="0">
              <a:buNone/>
            </a:pPr>
            <a:r>
              <a:rPr lang="zh-TW" altLang="en-US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zh-TW" altLang="zh-TW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（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Guaranteed Lifelong Withdrawal Benefit</a:t>
            </a:r>
            <a:r>
              <a:rPr lang="zh-TW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；</a:t>
            </a:r>
            <a:r>
              <a:rPr lang="en-US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GLWB</a:t>
            </a:r>
            <a:r>
              <a:rPr lang="zh-TW" altLang="zh-TW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）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較貼近真實世界來評價</a:t>
            </a:r>
            <a:r>
              <a:rPr kumimoji="1"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GLWB</a:t>
            </a:r>
          </a:p>
          <a:p>
            <a:pPr lvl="1"/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使用</a:t>
            </a:r>
            <a:r>
              <a:rPr kumimoji="1"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Biffs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（</a:t>
            </a:r>
            <a:r>
              <a:rPr kumimoji="1" lang="en-US" altLang="zh-TW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rPr>
              <a:t>2005a</a:t>
            </a:r>
            <a:r>
              <a:rPr kumimoji="1"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）的隨機死亡率模型</a:t>
            </a:r>
            <a:endParaRPr kumimoji="1"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各國所適用之死亡率模型不同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比較不同死亡率模型的預測值對評價結果之影</a:t>
            </a:r>
            <a:r>
              <a:rPr kumimoji="1" lang="zh-TW" altLang="en-US" sz="2400" dirty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響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653443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</a:t>
            </a:r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M5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949204" y="4400720"/>
            <a:ext cx="121096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19250" y="2318513"/>
            <a:ext cx="1016240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4" name="物件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0020295"/>
              </p:ext>
            </p:extLst>
          </p:nvPr>
        </p:nvGraphicFramePr>
        <p:xfrm>
          <a:off x="1737876" y="2234377"/>
          <a:ext cx="5668248" cy="5104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79" name="方程式" r:id="rId4" imgW="2743200" imgH="241300" progId="Equation.3">
                  <p:embed/>
                </p:oleObj>
              </mc:Choice>
              <mc:Fallback>
                <p:oleObj name="方程式" r:id="rId4" imgW="27432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37876" y="2234377"/>
                        <a:ext cx="5668248" cy="51041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/>
          <p:cNvSpPr/>
          <p:nvPr/>
        </p:nvSpPr>
        <p:spPr>
          <a:xfrm>
            <a:off x="1209676" y="3505317"/>
            <a:ext cx="72009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Cairns et al.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2007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）考慮將世代效應納入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CBD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模型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5376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</a:t>
            </a:r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M6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949204" y="4400720"/>
            <a:ext cx="121096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19250" y="2318513"/>
            <a:ext cx="1016240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flipV="1">
            <a:off x="647700" y="2407087"/>
            <a:ext cx="957363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13" name="物件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97613739"/>
              </p:ext>
            </p:extLst>
          </p:nvPr>
        </p:nvGraphicFramePr>
        <p:xfrm>
          <a:off x="114300" y="2338260"/>
          <a:ext cx="8924925" cy="5605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06" name="方程式" r:id="rId4" imgW="3937000" imgH="254000" progId="Equation.3">
                  <p:embed/>
                </p:oleObj>
              </mc:Choice>
              <mc:Fallback>
                <p:oleObj name="方程式" r:id="rId4" imgW="3937000" imgH="2540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4300" y="2338260"/>
                        <a:ext cx="8924925" cy="56057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14" name="矩形 13"/>
              <p:cNvSpPr/>
              <p:nvPr/>
            </p:nvSpPr>
            <p:spPr>
              <a:xfrm>
                <a:off x="647700" y="2943638"/>
                <a:ext cx="3848101" cy="87767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  <a:spcAft>
                    <a:spcPts val="0"/>
                  </a:spcAft>
                </a:pPr>
                <a:r>
                  <a:rPr lang="zh-TW" altLang="zh-TW" sz="2400" kern="1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其中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zh-TW" altLang="zh-TW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acc>
                          <m:accPr>
                            <m:chr m:val="̂"/>
                            <m:ctrlPr>
                              <a:rPr lang="zh-TW" altLang="zh-TW" sz="2400" i="1" kern="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</m:acc>
                      </m:e>
                      <m:sub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𝑥</m:t>
                        </m:r>
                      </m:sub>
                      <m:sup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sz="2400" kern="100">
                        <a:effectLst/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=</m:t>
                    </m:r>
                    <m:f>
                      <m:fPr>
                        <m:ctrlPr>
                          <a:rPr lang="zh-TW" altLang="zh-TW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𝑛</m:t>
                        </m:r>
                      </m:den>
                    </m:f>
                    <m:nary>
                      <m:naryPr>
                        <m:chr m:val="∑"/>
                        <m:limLoc m:val="undOvr"/>
                        <m:ctrlPr>
                          <a:rPr lang="zh-TW" altLang="zh-TW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naryPr>
                      <m:sub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𝑖</m:t>
                        </m:r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𝑛</m:t>
                        </m:r>
                      </m:sup>
                      <m:e>
                        <m:sSup>
                          <m:sSupPr>
                            <m:ctrlPr>
                              <a:rPr lang="zh-TW" altLang="zh-TW" sz="2400" i="1" kern="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zh-TW" altLang="zh-TW" sz="2400" i="1" kern="100">
                                    <a:effectLst/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  <a:cs typeface="Times New Roman" panose="020206030504050203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zh-TW" altLang="zh-TW" sz="2400" i="1" kern="10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400" i="1" kern="100">
                                        <a:effectLst/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sz="2400" i="1" kern="100">
                                        <a:effectLst/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𝑖</m:t>
                                    </m:r>
                                  </m:sub>
                                </m:sSub>
                                <m:r>
                                  <a:rPr lang="en-US" altLang="zh-TW" sz="2400" i="1" kern="100">
                                    <a:effectLst/>
                                    <a:latin typeface="Cambria Math" panose="02040503050406030204" pitchFamily="18" charset="0"/>
                                    <a:ea typeface="標楷體" panose="03000509000000000000" pitchFamily="65" charset="-120"/>
                                    <a:cs typeface="Times New Roman" panose="02020603050405020304" pitchFamily="18" charset="0"/>
                                  </a:rPr>
                                  <m:t>−</m:t>
                                </m:r>
                                <m:acc>
                                  <m:accPr>
                                    <m:chr m:val="̅"/>
                                    <m:ctrlPr>
                                      <a:rPr lang="zh-TW" altLang="zh-TW" sz="2400" i="1" kern="100">
                                        <a:effectLst/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  <a:cs typeface="Times New Roman" panose="020206030504050203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altLang="zh-TW" sz="2400" i="1" kern="100">
                                        <a:effectLst/>
                                        <a:latin typeface="Cambria Math" panose="02040503050406030204" pitchFamily="18" charset="0"/>
                                        <a:ea typeface="標楷體" panose="03000509000000000000" pitchFamily="65" charset="-120"/>
                                        <a:cs typeface="Times New Roman" panose="02020603050405020304" pitchFamily="18" charset="0"/>
                                      </a:rPr>
                                      <m:t>𝑥</m:t>
                                    </m:r>
                                  </m:e>
                                </m:acc>
                              </m:e>
                            </m:d>
                          </m:e>
                          <m:sup>
                            <m:r>
                              <a:rPr lang="en-US" altLang="zh-TW" sz="24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nary>
                  </m:oMath>
                </a14:m>
                <a:r>
                  <a:rPr lang="en-US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endParaRPr lang="zh-TW" altLang="zh-TW" sz="2400" kern="100" dirty="0">
                  <a:effectLst/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4" name="矩形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" y="2943638"/>
                <a:ext cx="3848101" cy="877676"/>
              </a:xfrm>
              <a:prstGeom prst="rect">
                <a:avLst/>
              </a:prstGeom>
              <a:blipFill rotWithShape="0">
                <a:blip r:embed="rId6"/>
                <a:stretch>
                  <a:fillRect l="-237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5" name="矩形 14"/>
              <p:cNvSpPr/>
              <p:nvPr/>
            </p:nvSpPr>
            <p:spPr>
              <a:xfrm>
                <a:off x="647700" y="4273274"/>
                <a:ext cx="8039100" cy="8785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C</a:t>
                </a:r>
                <a:r>
                  <a:rPr lang="en-US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airns et al.</a:t>
                </a:r>
                <a:r>
                  <a:rPr lang="zh-TW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（</a:t>
                </a:r>
                <a:r>
                  <a:rPr lang="en-US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2007</a:t>
                </a:r>
                <a:r>
                  <a:rPr lang="zh-TW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）提出某些死亡率資料，以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400">
                        <a:effectLst/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logit</m:t>
                    </m:r>
                    <m:d>
                      <m:dPr>
                        <m:ctrlPr>
                          <a:rPr lang="zh-TW" altLang="zh-TW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𝑞</m:t>
                        </m:r>
                        <m:d>
                          <m:dPr>
                            <m:ctrlPr>
                              <a:rPr lang="zh-TW" altLang="zh-TW" sz="2400" i="1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400" i="1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𝑥</m:t>
                            </m:r>
                            <m:r>
                              <a:rPr lang="en-US" altLang="zh-TW" sz="2400" i="1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,</m:t>
                            </m:r>
                            <m:r>
                              <a:rPr lang="en-US" altLang="zh-TW" sz="2400" i="1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</m:oMath>
                </a14:m>
                <a:r>
                  <a:rPr lang="zh-TW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描點繪圖時會有曲線的出現，因此在</a:t>
                </a:r>
                <a:r>
                  <a:rPr lang="en-US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M5</a:t>
                </a:r>
                <a:r>
                  <a:rPr lang="zh-TW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加入二次項的模型</a:t>
                </a:r>
                <a:endParaRPr lang="zh-TW" altLang="en-US" sz="2400" dirty="0">
                  <a:latin typeface="Times New Roman" panose="02020603050405020304" pitchFamily="18" charset="0"/>
                  <a:ea typeface="標楷體" panose="03000509000000000000" pitchFamily="65" charset="-12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15" name="矩形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00" y="4273274"/>
                <a:ext cx="8039100" cy="878510"/>
              </a:xfrm>
              <a:prstGeom prst="rect">
                <a:avLst/>
              </a:prstGeom>
              <a:blipFill rotWithShape="0">
                <a:blip r:embed="rId7"/>
                <a:stretch>
                  <a:fillRect l="-1137" t="-2778" b="-1527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9604918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</a:t>
            </a:r>
            <a:r>
              <a:rPr kumimoji="1" lang="en-US" altLang="zh-TW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M7</a:t>
            </a:r>
            <a:r>
              <a:rPr kumimoji="1" lang="zh-TW" altLang="en-US" b="1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 </a:t>
            </a:r>
            <a:endParaRPr kumimoji="1" lang="zh-TW" altLang="en-US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13"/>
          <p:cNvSpPr>
            <a:spLocks noChangeArrowheads="1"/>
          </p:cNvSpPr>
          <p:nvPr/>
        </p:nvSpPr>
        <p:spPr bwMode="auto">
          <a:xfrm>
            <a:off x="2266950" y="4707045"/>
            <a:ext cx="1179187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1949204" y="4400720"/>
            <a:ext cx="12109622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19250" y="2318513"/>
            <a:ext cx="1016240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auto">
          <a:xfrm flipV="1">
            <a:off x="647700" y="2407087"/>
            <a:ext cx="9573638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sp>
        <p:nvSpPr>
          <p:cNvPr id="4" name="矩形 3"/>
          <p:cNvSpPr/>
          <p:nvPr/>
        </p:nvSpPr>
        <p:spPr>
          <a:xfrm>
            <a:off x="108811" y="3899622"/>
            <a:ext cx="86963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Cairns et al.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2007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）根據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M2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模型考慮年齡對於世代的反應程度，因此提出與之類似的</a:t>
            </a:r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M7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模型</a:t>
            </a:r>
            <a:endParaRPr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457200" y="2129110"/>
            <a:ext cx="9535886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8" name="物件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13768581"/>
              </p:ext>
            </p:extLst>
          </p:nvPr>
        </p:nvGraphicFramePr>
        <p:xfrm>
          <a:off x="457199" y="2129110"/>
          <a:ext cx="8347937" cy="64739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119" name="方程式" r:id="rId4" imgW="3175000" imgH="241300" progId="Equation.3">
                  <p:embed/>
                </p:oleObj>
              </mc:Choice>
              <mc:Fallback>
                <p:oleObj name="方程式" r:id="rId4" imgW="3175000" imgH="241300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9" y="2129110"/>
                        <a:ext cx="8347937" cy="647391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86645" y="3354666"/>
                <a:ext cx="4414532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zh-TW" sz="2400" dirty="0"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其中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i="1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sz="2400" i="1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𝑐</m:t>
                        </m:r>
                      </m:sub>
                    </m:sSub>
                  </m:oMath>
                </a14:m>
                <a:r>
                  <a:rPr lang="zh-TW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為一個固定的常數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645" y="3354666"/>
                <a:ext cx="4414532" cy="461665"/>
              </a:xfrm>
              <a:prstGeom prst="rect">
                <a:avLst/>
              </a:prstGeom>
              <a:blipFill rotWithShape="0">
                <a:blip r:embed="rId6"/>
                <a:stretch>
                  <a:fillRect l="-2072" t="-11842" b="-2763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18042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死亡率預測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048110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時間序列模型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矩形 9"/>
              <p:cNvSpPr/>
              <p:nvPr/>
            </p:nvSpPr>
            <p:spPr>
              <a:xfrm>
                <a:off x="1427768" y="2929811"/>
                <a:ext cx="6288463" cy="131734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zh-TW" altLang="en-US" sz="280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𝑦</m:t>
                          </m:r>
                        </m:e>
                        <m:sub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  <m:r>
                        <a:rPr lang="zh-TW" altLang="en-US" sz="28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zh-TW" altLang="en-US" sz="2800" i="1">
                          <a:latin typeface="Cambria Math" panose="02040503050406030204" pitchFamily="18" charset="0"/>
                        </a:rPr>
                        <m:t>𝜔</m:t>
                      </m:r>
                      <m:r>
                        <a:rPr lang="zh-TW" altLang="en-US" sz="2800" i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zh-TW" alt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zh-TW" altLang="en-US" sz="2800" i="0">
                              <a:latin typeface="Cambria Math" panose="02040503050406030204" pitchFamily="18" charset="0"/>
                            </a:rPr>
                            <m:t>=1</m:t>
                          </m:r>
                        </m:sub>
                        <m:sup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𝑝</m:t>
                          </m:r>
                        </m:sup>
                        <m:e>
                          <m:sSub>
                            <m:sSubPr>
                              <m:ctrlP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𝜑</m:t>
                              </m:r>
                            </m:e>
                            <m:sub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</m:e>
                            <m:sub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zh-TW" altLang="en-US" sz="28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  <m:r>
                        <a:rPr lang="zh-TW" altLang="en-US" sz="2800" i="0">
                          <a:latin typeface="Cambria Math" panose="02040503050406030204" pitchFamily="18" charset="0"/>
                        </a:rPr>
                        <m:t>+</m:t>
                      </m:r>
                      <m:nary>
                        <m:naryPr>
                          <m:chr m:val="∑"/>
                          <m:limLoc m:val="undOvr"/>
                          <m:ctrlPr>
                            <a:rPr lang="zh-TW" altLang="en-US" sz="2800" i="1">
                              <a:latin typeface="Cambria Math" panose="02040503050406030204" pitchFamily="18" charset="0"/>
                            </a:rPr>
                          </m:ctrlPr>
                        </m:naryPr>
                        <m:sub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𝑗</m:t>
                          </m:r>
                          <m:r>
                            <a:rPr lang="zh-TW" altLang="en-US" sz="2800" i="0">
                              <a:latin typeface="Cambria Math" panose="02040503050406030204" pitchFamily="18" charset="0"/>
                            </a:rPr>
                            <m:t>=0</m:t>
                          </m:r>
                        </m:sub>
                        <m:sup>
                          <m:r>
                            <a:rPr lang="zh-TW" altLang="en-US" sz="2800" i="1">
                              <a:latin typeface="Cambria Math" panose="02040503050406030204" pitchFamily="18" charset="0"/>
                            </a:rPr>
                            <m:t>𝑞</m:t>
                          </m:r>
                        </m:sup>
                        <m:e>
                          <m:sSub>
                            <m:sSubPr>
                              <m:ctrlP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𝜃</m:t>
                              </m:r>
                            </m:e>
                            <m:sub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  <m:sSub>
                            <m:sSubPr>
                              <m:ctrlP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𝑒</m:t>
                              </m:r>
                            </m:e>
                            <m:sub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zh-TW" altLang="en-US" sz="2800" i="0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zh-TW" altLang="en-US" sz="2800" i="1">
                                  <a:latin typeface="Cambria Math" panose="02040503050406030204" pitchFamily="18" charset="0"/>
                                </a:rPr>
                                <m:t>𝑗</m:t>
                              </m:r>
                            </m:sub>
                          </m:sSub>
                        </m:e>
                      </m:nary>
                    </m:oMath>
                  </m:oMathPara>
                </a14:m>
                <a:endParaRPr lang="zh-TW" altLang="en-US" dirty="0"/>
              </a:p>
            </p:txBody>
          </p:sp>
        </mc:Choice>
        <mc:Fallback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27768" y="2929811"/>
                <a:ext cx="6288463" cy="1317348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2" name="矩形 11"/>
              <p:cNvSpPr/>
              <p:nvPr/>
            </p:nvSpPr>
            <p:spPr>
              <a:xfrm>
                <a:off x="265921" y="4750948"/>
                <a:ext cx="8612155" cy="11791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355600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r>
                      <a:rPr lang="en-US" altLang="zh-TW" sz="2400" i="1" kern="10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𝜔</m:t>
                    </m:r>
                    <m:r>
                      <a:rPr lang="zh-TW" altLang="zh-TW" sz="2400" i="1" kern="100">
                        <a:effectLst/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、</m:t>
                    </m:r>
                    <m:sSub>
                      <m:sSubPr>
                        <m:ctrlPr>
                          <a:rPr lang="zh-TW" altLang="zh-TW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𝜑</m:t>
                        </m:r>
                      </m:e>
                      <m:sub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  <m:r>
                      <a:rPr lang="zh-TW" altLang="zh-TW" sz="2400" i="1" kern="100">
                        <a:effectLst/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、</m:t>
                    </m:r>
                    <m:sSub>
                      <m:sSubPr>
                        <m:ctrlPr>
                          <a:rPr lang="zh-TW" altLang="zh-TW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𝜃</m:t>
                        </m:r>
                      </m:e>
                      <m:sub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𝑗</m:t>
                        </m:r>
                      </m:sub>
                    </m:sSub>
                  </m:oMath>
                </a14:m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依序為</a:t>
                </a:r>
                <a:r>
                  <a:rPr lang="en-US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drift</a:t>
                </a:r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、</a:t>
                </a:r>
                <a:r>
                  <a:rPr lang="en-US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AR</a:t>
                </a:r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參數與</a:t>
                </a:r>
                <a:r>
                  <a:rPr lang="en-US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MA</a:t>
                </a:r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參數；而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zh-TW" altLang="zh-TW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Pr>
                      <m:e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sz="2400" kern="100">
                        <a:effectLst/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~</m:t>
                    </m:r>
                    <m:r>
                      <a:rPr lang="en-US" altLang="zh-TW" sz="2400" i="1" kern="100">
                        <a:effectLst/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𝑁</m:t>
                    </m:r>
                    <m:d>
                      <m:dPr>
                        <m:ctrlPr>
                          <a:rPr lang="zh-TW" altLang="zh-TW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0,</m:t>
                        </m:r>
                        <m:sSup>
                          <m:sSupPr>
                            <m:ctrlPr>
                              <a:rPr lang="zh-TW" altLang="zh-TW" sz="2400" i="1" kern="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4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𝜎</m:t>
                            </m:r>
                          </m:e>
                          <m:sup>
                            <m:r>
                              <a:rPr lang="en-US" altLang="zh-TW" sz="24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，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zh-TW" altLang="zh-TW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pPr>
                      <m:e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由參數校準估出</a:t>
                </a:r>
              </a:p>
            </p:txBody>
          </p:sp>
        </mc:Choice>
        <mc:Fallback>
          <p:sp>
            <p:nvSpPr>
              <p:cNvPr id="12" name="矩形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5921" y="4750948"/>
                <a:ext cx="8612155" cy="1179169"/>
              </a:xfrm>
              <a:prstGeom prst="rect">
                <a:avLst/>
              </a:prstGeom>
              <a:blipFill rotWithShape="0">
                <a:blip r:embed="rId3"/>
                <a:stretch>
                  <a:fillRect r="-4674" b="-108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矩形 14"/>
          <p:cNvSpPr/>
          <p:nvPr/>
        </p:nvSpPr>
        <p:spPr>
          <a:xfrm>
            <a:off x="634131" y="2123919"/>
            <a:ext cx="28023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dirty="0">
                <a:latin typeface="Times New Roman" panose="02020603050405020304" pitchFamily="18" charset="0"/>
                <a:ea typeface="標楷體" panose="03000509000000000000" pitchFamily="65" charset="-120"/>
              </a:rPr>
              <a:t>ARMA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（</a:t>
            </a:r>
            <a:r>
              <a:rPr lang="en-US" altLang="zh-TW" sz="2400" i="1" dirty="0">
                <a:latin typeface="Times New Roman" panose="02020603050405020304" pitchFamily="18" charset="0"/>
                <a:ea typeface="標楷體" panose="03000509000000000000" pitchFamily="65" charset="-120"/>
              </a:rPr>
              <a:t>p, q</a:t>
            </a:r>
            <a:r>
              <a:rPr lang="zh-TW" altLang="zh-TW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）模型</a:t>
            </a:r>
            <a:endParaRPr lang="zh-TW" altLang="en-US" sz="2400" dirty="0"/>
          </a:p>
        </p:txBody>
      </p:sp>
    </p:spTree>
    <p:extLst>
      <p:ext uri="{BB962C8B-B14F-4D97-AF65-F5344CB8AC3E}">
        <p14:creationId xmlns:p14="http://schemas.microsoft.com/office/powerpoint/2010/main" val="338626175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zh-TW" sz="5400" i="1" dirty="0" smtClean="0">
                <a:latin typeface="Times New Roman"/>
                <a:cs typeface="Times New Roman"/>
              </a:rPr>
              <a:t>Stationary</a:t>
            </a:r>
            <a:endParaRPr kumimoji="1" lang="zh-TW" altLang="en-US" sz="5400" i="1" dirty="0">
              <a:latin typeface="Times New Roman"/>
              <a:cs typeface="Times New Roman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805473"/>
            <a:ext cx="8229600" cy="4525963"/>
          </a:xfrm>
        </p:spPr>
        <p:txBody>
          <a:bodyPr>
            <a:normAutofit/>
          </a:bodyPr>
          <a:lstStyle/>
          <a:p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單位根檢驗（</a:t>
            </a:r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Unit Root Test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單位根檢驗是檢測資料</a:t>
            </a:r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序列</a:t>
            </a:r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是否定</a:t>
            </a:r>
            <a:r>
              <a:rPr kumimoji="1" lang="zh-TW" altLang="en-US" sz="24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態</a:t>
            </a:r>
            <a:endParaRPr kumimoji="1" lang="en-US" altLang="zh-TW" sz="24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endParaRPr kumimoji="1" lang="en-US" altLang="zh-TW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非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定</a:t>
            </a:r>
            <a:r>
              <a:rPr kumimoji="1"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態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時間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序列可透過差分方法來消除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單位根進一步得到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定</a:t>
            </a:r>
            <a:r>
              <a:rPr kumimoji="1" lang="zh-TW" altLang="en-US" sz="2800" dirty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態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時間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序列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endParaRPr kumimoji="1" lang="en-US" altLang="zh-TW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單位根檢驗方法：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pPr lvl="1"/>
            <a:r>
              <a:rPr kumimoji="1"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ADF-test, PP-test, NP-test </a:t>
            </a:r>
            <a:r>
              <a:rPr kumimoji="1" lang="zh-TW" altLang="en-US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等</a:t>
            </a:r>
            <a:r>
              <a:rPr kumimoji="1" lang="en-US" altLang="zh-TW" sz="24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..</a:t>
            </a:r>
            <a:endParaRPr kumimoji="1" lang="zh-TW" altLang="en-US" sz="24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352482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模型配適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4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449069"/>
              </p:ext>
            </p:extLst>
          </p:nvPr>
        </p:nvGraphicFramePr>
        <p:xfrm>
          <a:off x="2294484" y="2332549"/>
          <a:ext cx="4547029" cy="13037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0" name="方程式" r:id="rId4" imgW="1460500" imgH="419100" progId="Equation.3">
                  <p:embed/>
                </p:oleObj>
              </mc:Choice>
              <mc:Fallback>
                <p:oleObj name="方程式" r:id="rId4" imgW="1460500" imgH="4191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94484" y="2332549"/>
                        <a:ext cx="4547029" cy="13037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文字方塊 4"/>
          <p:cNvSpPr txBox="1"/>
          <p:nvPr/>
        </p:nvSpPr>
        <p:spPr>
          <a:xfrm>
            <a:off x="1506138" y="4081324"/>
            <a:ext cx="612372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2400" i="1" dirty="0" smtClean="0">
                <a:latin typeface="Times New Roman"/>
                <a:cs typeface="Times New Roman"/>
              </a:rPr>
              <a:t>L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：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概似函數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zh-TW" sz="2400" i="1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k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：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參數數量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r>
              <a:rPr kumimoji="1" lang="zh-TW" altLang="zh-TW" sz="2400" i="1" dirty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n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Times New Roman"/>
              </a:rPr>
              <a:t>：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觀察值數量</a:t>
            </a:r>
            <a:endParaRPr kumimoji="1" lang="zh-TW" altLang="en-US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179990330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61251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預測死亡率</a:t>
            </a:r>
            <a:r>
              <a:rPr kumimoji="1" lang="en-US" altLang="zh-TW" dirty="0">
                <a:latin typeface="BiauKai"/>
                <a:ea typeface="BiauKai"/>
                <a:cs typeface="BiauKai"/>
              </a:rPr>
              <a:t/>
            </a:r>
            <a:br>
              <a:rPr kumimoji="1" lang="en-US" altLang="zh-TW" dirty="0">
                <a:latin typeface="BiauKai"/>
                <a:ea typeface="BiauKai"/>
                <a:cs typeface="BiauKai"/>
              </a:rPr>
            </a:br>
            <a:r>
              <a:rPr kumimoji="1" lang="en-US" altLang="zh-TW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Lee-Carter</a:t>
            </a:r>
            <a:br>
              <a:rPr kumimoji="1" lang="en-US" altLang="zh-TW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</a:br>
            <a:r>
              <a:rPr kumimoji="1" lang="en-US" altLang="zh-TW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M1</a:t>
            </a:r>
            <a:endParaRPr kumimoji="1" lang="zh-TW" altLang="en-US" dirty="0">
              <a:latin typeface="Times New Roman" panose="02020603050405020304" pitchFamily="18" charset="0"/>
              <a:ea typeface="BiauKai"/>
              <a:cs typeface="Times New Roman" panose="02020603050405020304" pitchFamily="18" charset="0"/>
            </a:endParaRPr>
          </a:p>
        </p:txBody>
      </p:sp>
      <p:graphicFrame>
        <p:nvGraphicFramePr>
          <p:cNvPr id="4" name="內容版面配置區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36616"/>
              </p:ext>
            </p:extLst>
          </p:nvPr>
        </p:nvGraphicFramePr>
        <p:xfrm>
          <a:off x="1298575" y="2524125"/>
          <a:ext cx="6359525" cy="763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8" name="方程式" r:id="rId3" imgW="2006280" imgH="241200" progId="Equation.3">
                  <p:embed/>
                </p:oleObj>
              </mc:Choice>
              <mc:Fallback>
                <p:oleObj name="方程式" r:id="rId3" imgW="200628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98575" y="2524125"/>
                        <a:ext cx="6359525" cy="763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83297945"/>
              </p:ext>
            </p:extLst>
          </p:nvPr>
        </p:nvGraphicFramePr>
        <p:xfrm>
          <a:off x="349250" y="3792538"/>
          <a:ext cx="8440738" cy="781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39" name="方程式" r:id="rId5" imgW="2882880" imgH="266400" progId="Equation.3">
                  <p:embed/>
                </p:oleObj>
              </mc:Choice>
              <mc:Fallback>
                <p:oleObj name="方程式" r:id="rId5" imgW="2882880" imgH="266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49250" y="3792538"/>
                        <a:ext cx="8440738" cy="7810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物件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4017990"/>
              </p:ext>
            </p:extLst>
          </p:nvPr>
        </p:nvGraphicFramePr>
        <p:xfrm>
          <a:off x="4425950" y="3308350"/>
          <a:ext cx="2921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40" name="方程式" r:id="rId7" imgW="291960" imgH="241200" progId="Equation.3">
                  <p:embed/>
                </p:oleObj>
              </mc:Choice>
              <mc:Fallback>
                <p:oleObj name="方程式" r:id="rId7" imgW="291960" imgH="241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25950" y="3308350"/>
                        <a:ext cx="292100" cy="241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1985730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388436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預測死亡率</a:t>
            </a:r>
            <a:r>
              <a:rPr kumimoji="1" lang="en-US" altLang="zh-TW" dirty="0">
                <a:latin typeface="BiauKai"/>
                <a:ea typeface="BiauKai"/>
                <a:cs typeface="BiauKai"/>
              </a:rPr>
              <a:t/>
            </a:r>
            <a:br>
              <a:rPr kumimoji="1" lang="en-US" altLang="zh-TW" dirty="0">
                <a:latin typeface="BiauKai"/>
                <a:ea typeface="BiauKai"/>
                <a:cs typeface="BiauKai"/>
              </a:rPr>
            </a:br>
            <a:r>
              <a:rPr kumimoji="1" lang="en-US" altLang="zh-TW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CBD</a:t>
            </a:r>
            <a:br>
              <a:rPr kumimoji="1" lang="en-US" altLang="zh-TW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</a:br>
            <a:r>
              <a:rPr kumimoji="1" lang="en-US" altLang="zh-TW" dirty="0" smtClean="0">
                <a:latin typeface="Times New Roman" panose="02020603050405020304" pitchFamily="18" charset="0"/>
                <a:ea typeface="BiauKai"/>
                <a:cs typeface="Times New Roman" panose="02020603050405020304" pitchFamily="18" charset="0"/>
              </a:rPr>
              <a:t>Model M4</a:t>
            </a:r>
            <a:endParaRPr kumimoji="1" lang="zh-TW" altLang="en-US" dirty="0">
              <a:latin typeface="Times New Roman" panose="02020603050405020304" pitchFamily="18" charset="0"/>
              <a:ea typeface="BiauKai"/>
              <a:cs typeface="Times New Roman" panose="02020603050405020304" pitchFamily="18" charset="0"/>
            </a:endParaRPr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7737395"/>
              </p:ext>
            </p:extLst>
          </p:nvPr>
        </p:nvGraphicFramePr>
        <p:xfrm>
          <a:off x="346722" y="3909527"/>
          <a:ext cx="8430071" cy="12973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98" name="方程式" r:id="rId3" imgW="3466800" imgH="533160" progId="Equation.3">
                  <p:embed/>
                </p:oleObj>
              </mc:Choice>
              <mc:Fallback>
                <p:oleObj name="方程式" r:id="rId3" imgW="3466800" imgH="53316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46722" y="3909527"/>
                        <a:ext cx="8430071" cy="12973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44410317"/>
              </p:ext>
            </p:extLst>
          </p:nvPr>
        </p:nvGraphicFramePr>
        <p:xfrm>
          <a:off x="778899" y="2176916"/>
          <a:ext cx="7569083" cy="7880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199" name="方程式" r:id="rId5" imgW="2387600" imgH="241300" progId="Equation.3">
                  <p:embed/>
                </p:oleObj>
              </mc:Choice>
              <mc:Fallback>
                <p:oleObj name="方程式" r:id="rId5" imgW="2387600" imgH="2413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8899" y="2176916"/>
                        <a:ext cx="7569083" cy="788014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7437635"/>
              </p:ext>
            </p:extLst>
          </p:nvPr>
        </p:nvGraphicFramePr>
        <p:xfrm>
          <a:off x="1668463" y="5456238"/>
          <a:ext cx="3651250" cy="552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200" name="方程式" r:id="rId7" imgW="1511280" imgH="228600" progId="Equation.3">
                  <p:embed/>
                </p:oleObj>
              </mc:Choice>
              <mc:Fallback>
                <p:oleObj name="方程式" r:id="rId7" imgW="151128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668463" y="5456238"/>
                        <a:ext cx="3651250" cy="552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7278037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模型比較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0847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GLWB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介紹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871055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438507"/>
            <a:ext cx="8229600" cy="1143000"/>
          </a:xfrm>
        </p:spPr>
        <p:txBody>
          <a:bodyPr>
            <a:normAutofit fontScale="90000"/>
          </a:bodyPr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模型</a:t>
            </a:r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比較</a:t>
            </a: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/>
            </a:r>
            <a:b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</a:br>
            <a:r>
              <a:rPr kumimoji="1" lang="en-US" altLang="zh-TW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MAPE and BIC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4143967"/>
              </p:ext>
            </p:extLst>
          </p:nvPr>
        </p:nvGraphicFramePr>
        <p:xfrm>
          <a:off x="458474" y="1923201"/>
          <a:ext cx="8445611" cy="17619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8" name="方程式" r:id="rId3" imgW="3403440" imgH="711000" progId="Equation.3">
                  <p:embed/>
                </p:oleObj>
              </mc:Choice>
              <mc:Fallback>
                <p:oleObj name="方程式" r:id="rId3" imgW="3403440" imgH="711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58474" y="1923201"/>
                        <a:ext cx="8445611" cy="176199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114"/>
          <p:cNvSpPr>
            <a:spLocks noChangeArrowheads="1"/>
          </p:cNvSpPr>
          <p:nvPr/>
        </p:nvSpPr>
        <p:spPr bwMode="auto">
          <a:xfrm>
            <a:off x="457199" y="4312942"/>
            <a:ext cx="16645533" cy="5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p:graphicFrame>
        <p:nvGraphicFramePr>
          <p:cNvPr id="7" name="物件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66472003"/>
              </p:ext>
            </p:extLst>
          </p:nvPr>
        </p:nvGraphicFramePr>
        <p:xfrm>
          <a:off x="457198" y="4000474"/>
          <a:ext cx="3533267" cy="9323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49" name="方程式" r:id="rId5" imgW="1371600" imgH="393700" progId="Equation.3">
                  <p:embed/>
                </p:oleObj>
              </mc:Choice>
              <mc:Fallback>
                <p:oleObj name="方程式" r:id="rId5" imgW="1371600" imgH="393700" progId="Equation.3">
                  <p:embed/>
                  <p:pic>
                    <p:nvPicPr>
                      <p:cNvPr id="0" name="Object 1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198" y="4000474"/>
                        <a:ext cx="3533267" cy="932390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115"/>
          <p:cNvSpPr>
            <a:spLocks noChangeArrowheads="1"/>
          </p:cNvSpPr>
          <p:nvPr/>
        </p:nvSpPr>
        <p:spPr bwMode="auto">
          <a:xfrm>
            <a:off x="457199" y="4674892"/>
            <a:ext cx="16645533" cy="5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zh-TW" alt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9" name="矩形 8"/>
              <p:cNvSpPr/>
              <p:nvPr/>
            </p:nvSpPr>
            <p:spPr>
              <a:xfrm>
                <a:off x="457198" y="4822430"/>
                <a:ext cx="8553451" cy="16409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>
                  <a:lnSpc>
                    <a:spcPct val="150000"/>
                  </a:lnSpc>
                  <a:spcAft>
                    <a:spcPts val="0"/>
                  </a:spcAft>
                </a:pPr>
                <a14:m>
                  <m:oMath xmlns:m="http://schemas.openxmlformats.org/officeDocument/2006/math">
                    <m:acc>
                      <m:accPr>
                        <m:chr m:val="̂"/>
                        <m:ctrlPr>
                          <a:rPr lang="zh-TW" altLang="zh-TW" sz="2400" i="1" kern="10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accPr>
                      <m:e>
                        <m:r>
                          <a:rPr lang="en-US" altLang="zh-TW" sz="2400" i="1" kern="100">
                            <a:effectLst/>
                            <a:latin typeface="Cambria Math" panose="02040503050406030204" pitchFamily="18" charset="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𝜙</m:t>
                        </m:r>
                      </m:e>
                    </m:acc>
                  </m:oMath>
                </a14:m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表示最大概似估計值；</a:t>
                </a:r>
                <a14:m>
                  <m:oMath xmlns:m="http://schemas.openxmlformats.org/officeDocument/2006/math">
                    <m:r>
                      <a:rPr lang="en-US" altLang="zh-TW" sz="2400" i="1" kern="100">
                        <a:effectLst/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𝑙</m:t>
                    </m:r>
                    <m:d>
                      <m:dPr>
                        <m:ctrlPr>
                          <a:rPr lang="zh-TW" altLang="zh-TW" sz="2400" i="1" kern="100">
                            <a:effectLst/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acc>
                          <m:accPr>
                            <m:chr m:val="̂"/>
                            <m:ctrlPr>
                              <a:rPr lang="zh-TW" altLang="zh-TW" sz="2400" i="1" kern="100">
                                <a:effectLst/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anose="020206030504050203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400" i="1" kern="100">
                                <a:effectLst/>
                                <a:latin typeface="Cambria Math" panose="02040503050406030204" pitchFamily="18" charset="0"/>
                                <a:ea typeface="標楷體" panose="03000509000000000000" pitchFamily="65" charset="-120"/>
                                <a:cs typeface="Times New Roman" panose="02020603050405020304" pitchFamily="18" charset="0"/>
                              </a:rPr>
                              <m:t>𝜙</m:t>
                            </m:r>
                          </m:e>
                        </m:acc>
                      </m:e>
                    </m:d>
                  </m:oMath>
                </a14:m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表示最大概似估計值取</a:t>
                </a:r>
                <a:r>
                  <a:rPr lang="en-US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log</a:t>
                </a:r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；</a:t>
                </a:r>
                <a:r>
                  <a:rPr lang="en-US" altLang="zh-TW" sz="2400" i="1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N</a:t>
                </a:r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為資料個數；</a:t>
                </a:r>
                <a14:m>
                  <m:oMath xmlns:m="http://schemas.openxmlformats.org/officeDocument/2006/math">
                    <m:r>
                      <a:rPr lang="en-US" altLang="zh-TW" sz="2400" i="1" kern="100">
                        <a:effectLst/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𝜈</m:t>
                    </m:r>
                  </m:oMath>
                </a14:m>
                <a:r>
                  <a:rPr lang="zh-TW" altLang="zh-TW" sz="2400" kern="1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是參數個數。</a:t>
                </a:r>
              </a:p>
              <a:p>
                <a:r>
                  <a:rPr lang="zh-TW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換言之，</a:t>
                </a:r>
                <a:r>
                  <a:rPr lang="en-US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</a:rPr>
                  <a:t>BIC</a:t>
                </a:r>
                <a:r>
                  <a:rPr lang="zh-TW" altLang="zh-TW" sz="2400" dirty="0">
                    <a:effectLst/>
                    <a:latin typeface="Times New Roman" panose="02020603050405020304" pitchFamily="18" charset="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越大表示其模型參數估計較為精確</a:t>
                </a:r>
                <a:endParaRPr lang="zh-TW" altLang="en-US" sz="2400" dirty="0"/>
              </a:p>
            </p:txBody>
          </p:sp>
        </mc:Choice>
        <mc:Fallback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198" y="4822430"/>
                <a:ext cx="8553451" cy="1640962"/>
              </a:xfrm>
              <a:prstGeom prst="rect">
                <a:avLst/>
              </a:prstGeom>
              <a:blipFill rotWithShape="0">
                <a:blip r:embed="rId7"/>
                <a:stretch>
                  <a:fillRect l="-1069" r="-1069" b="-74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66598995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比較結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果</a:t>
            </a:r>
          </a:p>
        </p:txBody>
      </p:sp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0767995"/>
              </p:ext>
            </p:extLst>
          </p:nvPr>
        </p:nvGraphicFramePr>
        <p:xfrm>
          <a:off x="824204" y="1564335"/>
          <a:ext cx="7321420" cy="440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30355"/>
                <a:gridCol w="1830355"/>
                <a:gridCol w="1830355"/>
                <a:gridCol w="1830355"/>
              </a:tblGrid>
              <a:tr h="476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BIC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MAPE</a:t>
                      </a:r>
                      <a:r>
                        <a:rPr lang="zh-TW" altLang="en-US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 </a:t>
                      </a: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estimation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MAPE </a:t>
                      </a:r>
                    </a:p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forecast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</a:tr>
              <a:tr h="476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M1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-33656.9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3.14%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3.67%</a:t>
                      </a:r>
                    </a:p>
                  </a:txBody>
                  <a:tcPr marL="9525" marR="9525" marT="9525" marB="0" anchor="ctr"/>
                </a:tc>
              </a:tr>
              <a:tr h="476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M2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-26496.3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FF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2.02%</a:t>
                      </a:r>
                      <a:endParaRPr lang="en-US" altLang="zh-TW" sz="2800" b="0" i="0" u="none" strike="noStrike" dirty="0">
                        <a:solidFill>
                          <a:srgbClr val="FF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5.06%</a:t>
                      </a:r>
                      <a:endParaRPr lang="en-US" altLang="zh-TW" sz="2800" b="0" i="0" u="none" strike="noStrike" dirty="0">
                        <a:solidFill>
                          <a:srgbClr val="000000"/>
                        </a:solidFill>
                        <a:effectLst/>
                        <a:latin typeface="新細明體" panose="02020500000000000000" pitchFamily="18" charset="-120"/>
                        <a:ea typeface="新細明體" panose="02020500000000000000" pitchFamily="18" charset="-120"/>
                      </a:endParaRPr>
                    </a:p>
                  </a:txBody>
                  <a:tcPr marL="9525" marR="9525" marT="9525" marB="0" anchor="ctr"/>
                </a:tc>
              </a:tr>
              <a:tr h="476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M3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-33961.3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5.16%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FF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2.47%</a:t>
                      </a:r>
                    </a:p>
                  </a:txBody>
                  <a:tcPr marL="9525" marR="9525" marT="9525" marB="0" anchor="ctr"/>
                </a:tc>
              </a:tr>
              <a:tr h="476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M4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-71061.4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6.38%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3.45%</a:t>
                      </a:r>
                    </a:p>
                  </a:txBody>
                  <a:tcPr marL="9525" marR="9525" marT="9525" marB="0" anchor="ctr"/>
                </a:tc>
              </a:tr>
              <a:tr h="476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M5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-51282.9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5.41%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5.53%</a:t>
                      </a:r>
                    </a:p>
                  </a:txBody>
                  <a:tcPr marL="9525" marR="9525" marT="9525" marB="0" anchor="ctr"/>
                </a:tc>
              </a:tr>
              <a:tr h="476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M6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-44192.4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5.28%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5.05%</a:t>
                      </a:r>
                    </a:p>
                  </a:txBody>
                  <a:tcPr marL="9525" marR="9525" marT="9525" marB="0" anchor="ctr"/>
                </a:tc>
              </a:tr>
              <a:tr h="47626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altLang="zh-TW" sz="2000" baseline="0" dirty="0" smtClean="0">
                          <a:latin typeface="Times New Roman" panose="02020603050405020304" pitchFamily="18" charset="0"/>
                          <a:ea typeface="標楷體" panose="03000509000000000000" pitchFamily="65" charset="-120"/>
                        </a:rPr>
                        <a:t>M7</a:t>
                      </a:r>
                      <a:endParaRPr lang="zh-TW" altLang="en-US" sz="2000" baseline="0" dirty="0">
                        <a:latin typeface="Times New Roman" panose="02020603050405020304" pitchFamily="18" charset="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-47588.8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4.84%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5.38%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930809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GLWB</a:t>
            </a:r>
            <a:r>
              <a:rPr lang="zh-TW" altLang="en-US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結果</a:t>
            </a:r>
            <a:endParaRPr lang="zh-TW" altLang="en-US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1480995"/>
              </p:ext>
            </p:extLst>
          </p:nvPr>
        </p:nvGraphicFramePr>
        <p:xfrm>
          <a:off x="1524000" y="2330061"/>
          <a:ext cx="6096000" cy="299783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048000"/>
                <a:gridCol w="3048000"/>
              </a:tblGrid>
              <a:tr h="370840">
                <a:tc>
                  <a:txBody>
                    <a:bodyPr/>
                    <a:lstStyle/>
                    <a:p>
                      <a:pPr algn="ctr"/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Fair Charge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M1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5.7444763%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M2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11.012421%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M3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0.0054932%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M4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5.7616425%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M5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4.5426750%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M6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6.3432312%</a:t>
                      </a:r>
                    </a:p>
                  </a:txBody>
                  <a:tcPr marL="9525" marR="9525" marT="9525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altLang="zh-TW" dirty="0" smtClean="0"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Times New Roman" panose="02020603050405020304" pitchFamily="18" charset="0"/>
                        </a:rPr>
                        <a:t>M7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zh-TW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新細明體" panose="02020500000000000000" pitchFamily="18" charset="-120"/>
                          <a:ea typeface="新細明體" panose="02020500000000000000" pitchFamily="18" charset="-120"/>
                        </a:rPr>
                        <a:t>5.4210663%</a:t>
                      </a: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168990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GLWB</a:t>
            </a:r>
            <a:endParaRPr lang="zh-TW" alt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5" name="直線單箭頭接點 4"/>
          <p:cNvCxnSpPr/>
          <p:nvPr/>
        </p:nvCxnSpPr>
        <p:spPr>
          <a:xfrm flipV="1">
            <a:off x="662473" y="2463282"/>
            <a:ext cx="7343192" cy="279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7" name="直線接點 6"/>
          <p:cNvCxnSpPr/>
          <p:nvPr/>
        </p:nvCxnSpPr>
        <p:spPr>
          <a:xfrm>
            <a:off x="3387012" y="2024743"/>
            <a:ext cx="0" cy="914400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8" name="文字方塊 7"/>
          <p:cNvSpPr txBox="1"/>
          <p:nvPr/>
        </p:nvSpPr>
        <p:spPr>
          <a:xfrm>
            <a:off x="1166326" y="1602634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遞延期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文字方塊 8"/>
          <p:cNvSpPr txBox="1"/>
          <p:nvPr/>
        </p:nvSpPr>
        <p:spPr>
          <a:xfrm>
            <a:off x="4842504" y="1605067"/>
            <a:ext cx="1107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提領期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文字方塊 9"/>
          <p:cNvSpPr txBox="1"/>
          <p:nvPr/>
        </p:nvSpPr>
        <p:spPr>
          <a:xfrm>
            <a:off x="506739" y="3180816"/>
            <a:ext cx="7712368" cy="34778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遞延期：無法提領帳戶價值，主要為累積帳戶價值用，每期需增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資一筆金額到此帳戶。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提領期：投保人每期可領取一筆固定年金金額，直到投保人死亡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     。而超過固定年金金額的部份須乘上懲罰比率當違約金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在遞延期或提領期投保人死亡時，皆可提領死亡當時的帳戶價值</a:t>
            </a:r>
            <a:endParaRPr lang="en-US" altLang="zh-TW" sz="2000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2000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為死亡保險金</a:t>
            </a:r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797993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死亡率介紹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103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名詞定義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sp>
        <p:nvSpPr>
          <p:cNvPr id="4" name="文字方塊 3"/>
          <p:cNvSpPr txBox="1"/>
          <p:nvPr/>
        </p:nvSpPr>
        <p:spPr>
          <a:xfrm>
            <a:off x="1224744" y="3894507"/>
            <a:ext cx="563808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假設、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瞬間死亡率在</a:t>
            </a:r>
            <a:r>
              <a:rPr kumimoji="1" lang="en-US" altLang="zh-TW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歲</a:t>
            </a:r>
            <a:r>
              <a:rPr kumimoji="1" lang="en-US" altLang="zh-TW" sz="24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</a:t>
            </a:r>
            <a:r>
              <a:rPr kumimoji="1" lang="zh-TW" altLang="en-US" sz="2400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年裡都不變，即</a:t>
            </a:r>
            <a:endParaRPr kumimoji="1" lang="en-US" altLang="zh-TW" sz="2400" dirty="0" smtClean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  <a:p>
            <a:endParaRPr kumimoji="1" lang="en-US" altLang="zh-TW" sz="2400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  <p:graphicFrame>
        <p:nvGraphicFramePr>
          <p:cNvPr id="5" name="物件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4588040"/>
              </p:ext>
            </p:extLst>
          </p:nvPr>
        </p:nvGraphicFramePr>
        <p:xfrm>
          <a:off x="2128838" y="4410075"/>
          <a:ext cx="4025900" cy="37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00" name="方程式" r:id="rId3" imgW="2298600" imgH="215640" progId="Equation.3">
                  <p:embed/>
                </p:oleObj>
              </mc:Choice>
              <mc:Fallback>
                <p:oleObj name="方程式" r:id="rId3" imgW="2298600" imgH="2156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128838" y="4410075"/>
                        <a:ext cx="4025900" cy="3778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物件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86402096"/>
              </p:ext>
            </p:extLst>
          </p:nvPr>
        </p:nvGraphicFramePr>
        <p:xfrm>
          <a:off x="955675" y="5083175"/>
          <a:ext cx="6548438" cy="1095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01" name="方程式" r:id="rId5" imgW="2730240" imgH="457200" progId="Equation.3">
                  <p:embed/>
                </p:oleObj>
              </mc:Choice>
              <mc:Fallback>
                <p:oleObj name="方程式" r:id="rId5" imgW="273024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55675" y="5083175"/>
                        <a:ext cx="6548438" cy="1095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內容版面配置區 3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0947147"/>
              </p:ext>
            </p:extLst>
          </p:nvPr>
        </p:nvGraphicFramePr>
        <p:xfrm>
          <a:off x="532039" y="1398594"/>
          <a:ext cx="835160" cy="13027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802" name="方程式" r:id="rId7" imgW="431640" imgH="672840" progId="Equation.3">
                  <p:embed/>
                </p:oleObj>
              </mc:Choice>
              <mc:Fallback>
                <p:oleObj name="方程式" r:id="rId7" imgW="431640" imgH="67284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32039" y="1398594"/>
                        <a:ext cx="835160" cy="13027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字方塊 7"/>
          <p:cNvSpPr txBox="1"/>
          <p:nvPr/>
        </p:nvSpPr>
        <p:spPr>
          <a:xfrm>
            <a:off x="1224744" y="1365002"/>
            <a:ext cx="755770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：（</a:t>
            </a:r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central death rate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）在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年時，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歲的死亡率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：（</a:t>
            </a:r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mortality rate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）在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年時，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歲的死亡機率</a:t>
            </a:r>
            <a:endParaRPr kumimoji="1" lang="en-US" altLang="zh-TW" sz="2800" dirty="0" smtClean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  <a:p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：（</a:t>
            </a:r>
            <a:r>
              <a:rPr kumimoji="1" lang="en-US" altLang="zh-TW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mortality force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）在時間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t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，</a:t>
            </a:r>
            <a:r>
              <a:rPr kumimoji="1" lang="en-US" altLang="zh-TW" sz="2800" i="1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x</a:t>
            </a:r>
            <a:r>
              <a:rPr kumimoji="1" lang="zh-TW" altLang="en-US" sz="2800" dirty="0" smtClean="0">
                <a:latin typeface="Times New Roman" panose="02020603050405020304" pitchFamily="18" charset="0"/>
                <a:ea typeface="標楷體" panose="03000509000000000000" pitchFamily="65" charset="-120"/>
                <a:cs typeface="Times New Roman" panose="02020603050405020304" pitchFamily="18" charset="0"/>
              </a:rPr>
              <a:t>歲的瞬間死亡率</a:t>
            </a:r>
            <a:endParaRPr kumimoji="1" lang="zh-TW" altLang="en-US" sz="2800" dirty="0">
              <a:latin typeface="Times New Roman" panose="02020603050405020304" pitchFamily="18" charset="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9" name="標題 1"/>
          <p:cNvSpPr txBox="1">
            <a:spLocks/>
          </p:cNvSpPr>
          <p:nvPr/>
        </p:nvSpPr>
        <p:spPr>
          <a:xfrm>
            <a:off x="457200" y="2812417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  <a:cs typeface="BiauKai"/>
              </a:rPr>
              <a:t>死亡率的關係</a:t>
            </a:r>
            <a:endParaRPr kumimoji="1" lang="zh-TW" altLang="en-US" dirty="0">
              <a:latin typeface="標楷體" panose="03000509000000000000" pitchFamily="65" charset="-120"/>
              <a:ea typeface="標楷體" panose="03000509000000000000" pitchFamily="65" charset="-120"/>
              <a:cs typeface="BiauKai"/>
            </a:endParaRPr>
          </a:p>
        </p:txBody>
      </p:sp>
    </p:spTree>
    <p:extLst>
      <p:ext uri="{BB962C8B-B14F-4D97-AF65-F5344CB8AC3E}">
        <p14:creationId xmlns:p14="http://schemas.microsoft.com/office/powerpoint/2010/main" val="3480647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22514" y="-112647"/>
            <a:ext cx="8229600" cy="1143000"/>
          </a:xfrm>
        </p:spPr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死亡率資料形式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0282" y="711200"/>
            <a:ext cx="5274310" cy="614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73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文獻探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討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9681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20040</TotalTime>
  <Words>1272</Words>
  <Application>Microsoft Office PowerPoint</Application>
  <PresentationFormat>如螢幕大小 (4:3)</PresentationFormat>
  <Paragraphs>216</Paragraphs>
  <Slides>42</Slides>
  <Notes>13</Notes>
  <HiddenSlides>0</HiddenSlides>
  <MMClips>0</MMClips>
  <ScaleCrop>false</ScaleCrop>
  <HeadingPairs>
    <vt:vector size="8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內嵌 OLE 伺服程式</vt:lpstr>
      </vt:variant>
      <vt:variant>
        <vt:i4>2</vt:i4>
      </vt:variant>
      <vt:variant>
        <vt:lpstr>投影片標題</vt:lpstr>
      </vt:variant>
      <vt:variant>
        <vt:i4>42</vt:i4>
      </vt:variant>
    </vt:vector>
  </HeadingPairs>
  <TitlesOfParts>
    <vt:vector size="52" baseType="lpstr">
      <vt:lpstr>BiauKai</vt:lpstr>
      <vt:lpstr>新細明體</vt:lpstr>
      <vt:lpstr>標楷體</vt:lpstr>
      <vt:lpstr>Arial</vt:lpstr>
      <vt:lpstr>Calibri</vt:lpstr>
      <vt:lpstr>Cambria Math</vt:lpstr>
      <vt:lpstr>Times New Roman</vt:lpstr>
      <vt:lpstr>Office 佈景主題</vt:lpstr>
      <vt:lpstr>方程式</vt:lpstr>
      <vt:lpstr>Microsoft 方程式編輯器 3.0</vt:lpstr>
      <vt:lpstr>不同死亡率下的保證終身提領給付保險附約評價</vt:lpstr>
      <vt:lpstr>大綱</vt:lpstr>
      <vt:lpstr>研究動機</vt:lpstr>
      <vt:lpstr>GLWB介紹</vt:lpstr>
      <vt:lpstr>GLWB</vt:lpstr>
      <vt:lpstr>死亡率介紹</vt:lpstr>
      <vt:lpstr>名詞定義</vt:lpstr>
      <vt:lpstr>死亡率資料形式</vt:lpstr>
      <vt:lpstr>文獻探討</vt:lpstr>
      <vt:lpstr>Cairns, Blake, Dowd, Coughlan, Epstein, Ong, and Balevich, 2007</vt:lpstr>
      <vt:lpstr>死亡率模型</vt:lpstr>
      <vt:lpstr>Lee, Wang, Huang, 2012</vt:lpstr>
      <vt:lpstr>A.E. Renshaw, S. Haberman, 2006</vt:lpstr>
      <vt:lpstr>張國培, 2012</vt:lpstr>
      <vt:lpstr>死亡率模型參數估計</vt:lpstr>
      <vt:lpstr>Poisson Distribution</vt:lpstr>
      <vt:lpstr>最大概似函數</vt:lpstr>
      <vt:lpstr>Model M1 </vt:lpstr>
      <vt:lpstr>Model M1</vt:lpstr>
      <vt:lpstr>Model M1 </vt:lpstr>
      <vt:lpstr>遞迴公式</vt:lpstr>
      <vt:lpstr>最大概似估計法</vt:lpstr>
      <vt:lpstr>Model M2 </vt:lpstr>
      <vt:lpstr>Model M2 </vt:lpstr>
      <vt:lpstr>Model M3 </vt:lpstr>
      <vt:lpstr>Model M3 </vt:lpstr>
      <vt:lpstr>Model M4 </vt:lpstr>
      <vt:lpstr>Model M4 </vt:lpstr>
      <vt:lpstr>Model M4 </vt:lpstr>
      <vt:lpstr>Model M5 </vt:lpstr>
      <vt:lpstr>Model M6 </vt:lpstr>
      <vt:lpstr>Model M7 </vt:lpstr>
      <vt:lpstr>死亡率預測</vt:lpstr>
      <vt:lpstr>時間序列模型</vt:lpstr>
      <vt:lpstr>Stationary</vt:lpstr>
      <vt:lpstr>模型配適</vt:lpstr>
      <vt:lpstr>預測死亡率 Lee-Carter Model M1</vt:lpstr>
      <vt:lpstr>預測死亡率 CBD Model M4</vt:lpstr>
      <vt:lpstr>模型比較</vt:lpstr>
      <vt:lpstr>模型比較 MAPE and BIC</vt:lpstr>
      <vt:lpstr>比較結果</vt:lpstr>
      <vt:lpstr>GLWB結果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 ChienHsun Hsu</dc:creator>
  <cp:lastModifiedBy>JasonHsu</cp:lastModifiedBy>
  <cp:revision>160</cp:revision>
  <dcterms:created xsi:type="dcterms:W3CDTF">2014-01-25T12:34:30Z</dcterms:created>
  <dcterms:modified xsi:type="dcterms:W3CDTF">2014-06-03T08:48:35Z</dcterms:modified>
</cp:coreProperties>
</file>