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433" r:id="rId3"/>
    <p:sldId id="434" r:id="rId4"/>
    <p:sldId id="266" r:id="rId5"/>
    <p:sldId id="267" r:id="rId6"/>
    <p:sldId id="436" r:id="rId7"/>
    <p:sldId id="270" r:id="rId8"/>
    <p:sldId id="271" r:id="rId9"/>
    <p:sldId id="279" r:id="rId10"/>
    <p:sldId id="273" r:id="rId11"/>
    <p:sldId id="274" r:id="rId12"/>
    <p:sldId id="275" r:id="rId13"/>
    <p:sldId id="276" r:id="rId14"/>
    <p:sldId id="277" r:id="rId15"/>
    <p:sldId id="278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300" r:id="rId25"/>
    <p:sldId id="288" r:id="rId26"/>
    <p:sldId id="439" r:id="rId27"/>
    <p:sldId id="299" r:id="rId28"/>
    <p:sldId id="297" r:id="rId29"/>
    <p:sldId id="416" r:id="rId30"/>
    <p:sldId id="435" r:id="rId31"/>
    <p:sldId id="378" r:id="rId32"/>
    <p:sldId id="291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26" r:id="rId41"/>
    <p:sldId id="328" r:id="rId42"/>
    <p:sldId id="329" r:id="rId43"/>
    <p:sldId id="362" r:id="rId44"/>
    <p:sldId id="370" r:id="rId45"/>
    <p:sldId id="372" r:id="rId46"/>
    <p:sldId id="371" r:id="rId47"/>
    <p:sldId id="373" r:id="rId48"/>
    <p:sldId id="375" r:id="rId49"/>
    <p:sldId id="387" r:id="rId50"/>
    <p:sldId id="415" r:id="rId51"/>
    <p:sldId id="419" r:id="rId52"/>
    <p:sldId id="404" r:id="rId53"/>
    <p:sldId id="432" r:id="rId54"/>
    <p:sldId id="430" r:id="rId55"/>
    <p:sldId id="438" r:id="rId56"/>
    <p:sldId id="425" r:id="rId57"/>
    <p:sldId id="426" r:id="rId58"/>
    <p:sldId id="442" r:id="rId59"/>
    <p:sldId id="403" r:id="rId60"/>
    <p:sldId id="428" r:id="rId61"/>
    <p:sldId id="427" r:id="rId62"/>
    <p:sldId id="429" r:id="rId63"/>
    <p:sldId id="392" r:id="rId64"/>
    <p:sldId id="393" r:id="rId65"/>
    <p:sldId id="394" r:id="rId66"/>
    <p:sldId id="395" r:id="rId67"/>
    <p:sldId id="396" r:id="rId68"/>
    <p:sldId id="399" r:id="rId69"/>
    <p:sldId id="397" r:id="rId70"/>
    <p:sldId id="440" r:id="rId71"/>
    <p:sldId id="398" r:id="rId72"/>
    <p:sldId id="441" r:id="rId7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116E1"/>
    <a:srgbClr val="0A8AF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9767" autoAdjust="0"/>
  </p:normalViewPr>
  <p:slideViewPr>
    <p:cSldViewPr>
      <p:cViewPr varScale="1">
        <p:scale>
          <a:sx n="115" d="100"/>
          <a:sy n="115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bboylu\Dropbox\BTT%20code\Excel\BTT_CB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bboylu\Dropbox\BTT%20code\Excel\BTT_C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>
        <c:rich>
          <a:bodyPr/>
          <a:lstStyle/>
          <a:p>
            <a:pPr>
              <a:defRPr/>
            </a:pPr>
            <a:r>
              <a:rPr lang="zh-TW"/>
              <a:t>獨佔與完全競爭轉換差異圖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CB value</c:v>
          </c:tx>
          <c:spPr>
            <a:ln w="44450"/>
          </c:spPr>
          <c:marker>
            <c:symbol val="none"/>
          </c:marker>
          <c:dPt>
            <c:idx val="1"/>
          </c:dPt>
          <c:dPt>
            <c:idx val="2"/>
            <c:marker>
              <c:symbol val="diamond"/>
              <c:size val="13"/>
              <c:spPr>
                <a:solidFill>
                  <a:srgbClr val="FF0000"/>
                </a:solidFill>
              </c:spPr>
            </c:marker>
          </c:dPt>
          <c:dPt>
            <c:idx val="3"/>
            <c:marker>
              <c:symbol val="diamond"/>
              <c:size val="13"/>
              <c:spPr>
                <a:solidFill>
                  <a:schemeClr val="tx1"/>
                </a:solidFill>
              </c:spPr>
            </c:marker>
          </c:dPt>
          <c:xVal>
            <c:numRef>
              <c:f>'min CB monopoly (2)'!$B$178:$G$178</c:f>
              <c:numCache>
                <c:formatCode>0%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0.60000000000000064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'min CB monopoly (2)'!$B$179:$G$179</c:f>
              <c:numCache>
                <c:formatCode>General</c:formatCode>
                <c:ptCount val="6"/>
                <c:pt idx="0">
                  <c:v>108</c:v>
                </c:pt>
                <c:pt idx="1">
                  <c:v>108.31649125938118</c:v>
                </c:pt>
                <c:pt idx="2">
                  <c:v>108.33429829649405</c:v>
                </c:pt>
                <c:pt idx="3">
                  <c:v>108.19490311136136</c:v>
                </c:pt>
                <c:pt idx="4">
                  <c:v>107.96261570399186</c:v>
                </c:pt>
                <c:pt idx="5">
                  <c:v>107.67087727439046</c:v>
                </c:pt>
              </c:numCache>
            </c:numRef>
          </c:yVal>
          <c:smooth val="1"/>
        </c:ser>
        <c:ser>
          <c:idx val="1"/>
          <c:order val="1"/>
          <c:tx>
            <c:v>原債務價值</c:v>
          </c:tx>
          <c:spPr>
            <a:ln w="44450"/>
          </c:spPr>
          <c:marker>
            <c:symbol val="none"/>
          </c:marker>
          <c:xVal>
            <c:numRef>
              <c:f>'min CB monopoly (2)'!$I$171:$N$171</c:f>
              <c:numCache>
                <c:formatCode>0%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0.60000000000000064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'min CB monopoly (2)'!$I$174:$N$174</c:f>
              <c:numCache>
                <c:formatCode>General</c:formatCode>
                <c:ptCount val="6"/>
                <c:pt idx="0">
                  <c:v>108</c:v>
                </c:pt>
                <c:pt idx="1">
                  <c:v>108</c:v>
                </c:pt>
                <c:pt idx="2">
                  <c:v>108</c:v>
                </c:pt>
                <c:pt idx="3">
                  <c:v>108</c:v>
                </c:pt>
                <c:pt idx="4">
                  <c:v>108</c:v>
                </c:pt>
                <c:pt idx="5">
                  <c:v>108</c:v>
                </c:pt>
              </c:numCache>
            </c:numRef>
          </c:yVal>
          <c:smooth val="1"/>
        </c:ser>
        <c:axId val="81490304"/>
        <c:axId val="81492224"/>
      </c:scatterChart>
      <c:valAx>
        <c:axId val="81490304"/>
        <c:scaling>
          <c:orientation val="minMax"/>
          <c:max val="1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zh-TW"/>
                  <a:t>轉換比例</a:t>
                </a:r>
              </a:p>
            </c:rich>
          </c:tx>
          <c:layout/>
        </c:title>
        <c:numFmt formatCode="0%" sourceLinked="1"/>
        <c:majorTickMark val="none"/>
        <c:tickLblPos val="nextTo"/>
        <c:crossAx val="81492224"/>
        <c:crosses val="autoZero"/>
        <c:crossBetween val="midCat"/>
      </c:valAx>
      <c:valAx>
        <c:axId val="814922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CB Value</a:t>
                </a:r>
              </a:p>
            </c:rich>
          </c:tx>
          <c:layout/>
        </c:title>
        <c:numFmt formatCode="General" sourceLinked="1"/>
        <c:tickLblPos val="nextTo"/>
        <c:crossAx val="81490304"/>
        <c:crosses val="autoZero"/>
        <c:crossBetween val="midCat"/>
      </c:valAx>
      <c:spPr>
        <a:ln w="12700" cmpd="sng"/>
      </c:spPr>
    </c:plotArea>
    <c:legend>
      <c:legendPos val="r"/>
      <c:layout/>
    </c:legend>
    <c:plotVisOnly val="1"/>
    <c:dispBlanksAs val="gap"/>
  </c:chart>
  <c:spPr>
    <a:ln cap="rnd"/>
  </c:spPr>
  <c:txPr>
    <a:bodyPr/>
    <a:lstStyle/>
    <a:p>
      <a:pPr>
        <a:defRPr sz="1400"/>
      </a:pPr>
      <a:endParaRPr lang="zh-TW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>
        <c:rich>
          <a:bodyPr/>
          <a:lstStyle/>
          <a:p>
            <a:pPr>
              <a:defRPr/>
            </a:pPr>
            <a:r>
              <a:rPr lang="zh-TW"/>
              <a:t>完全競爭轉換示意圖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轉換價值</c:v>
          </c:tx>
          <c:spPr>
            <a:ln w="44450"/>
          </c:spPr>
          <c:marker>
            <c:symbol val="none"/>
          </c:marker>
          <c:xVal>
            <c:numRef>
              <c:f>'min CB monopoly (2)'!$B$178:$G$178</c:f>
              <c:numCache>
                <c:formatCode>0%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0.60000000000000064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'min CB monopoly (2)'!$I$180:$N$180</c:f>
              <c:numCache>
                <c:formatCode>General</c:formatCode>
                <c:ptCount val="6"/>
                <c:pt idx="0">
                  <c:v>110.77719318597823</c:v>
                </c:pt>
                <c:pt idx="1">
                  <c:v>109.58245629690585</c:v>
                </c:pt>
                <c:pt idx="2">
                  <c:v>108.83574574123601</c:v>
                </c:pt>
                <c:pt idx="3">
                  <c:v>108.3248385189351</c:v>
                </c:pt>
                <c:pt idx="4">
                  <c:v>107.95326962999046</c:v>
                </c:pt>
                <c:pt idx="5">
                  <c:v>107.67087727439046</c:v>
                </c:pt>
              </c:numCache>
            </c:numRef>
          </c:yVal>
          <c:smooth val="1"/>
        </c:ser>
        <c:ser>
          <c:idx val="1"/>
          <c:order val="1"/>
          <c:tx>
            <c:v>不轉換價值</c:v>
          </c:tx>
          <c:spPr>
            <a:ln w="44450"/>
          </c:spPr>
          <c:marker>
            <c:symbol val="none"/>
          </c:marker>
          <c:dPt>
            <c:idx val="3"/>
            <c:marker>
              <c:symbol val="diamond"/>
              <c:size val="13"/>
              <c:spPr>
                <a:solidFill>
                  <a:schemeClr val="tx1"/>
                </a:solidFill>
              </c:spPr>
            </c:marker>
          </c:dPt>
          <c:xVal>
            <c:numRef>
              <c:f>'min CB monopoly (2)'!$I$178:$N$178</c:f>
              <c:numCache>
                <c:formatCode>0%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0.60000000000000064</c:v>
                </c:pt>
                <c:pt idx="4">
                  <c:v>0.8</c:v>
                </c:pt>
                <c:pt idx="5">
                  <c:v>1</c:v>
                </c:pt>
              </c:numCache>
            </c:numRef>
          </c:xVal>
          <c:yVal>
            <c:numRef>
              <c:f>'min CB monopoly (2)'!$I$181:$N$181</c:f>
              <c:numCache>
                <c:formatCode>General</c:formatCode>
                <c:ptCount val="6"/>
                <c:pt idx="0">
                  <c:v>108</c:v>
                </c:pt>
                <c:pt idx="1">
                  <c:v>108</c:v>
                </c:pt>
                <c:pt idx="2">
                  <c:v>108</c:v>
                </c:pt>
                <c:pt idx="3">
                  <c:v>108</c:v>
                </c:pt>
                <c:pt idx="4">
                  <c:v>108</c:v>
                </c:pt>
                <c:pt idx="5">
                  <c:v>108</c:v>
                </c:pt>
              </c:numCache>
            </c:numRef>
          </c:yVal>
          <c:smooth val="1"/>
        </c:ser>
        <c:axId val="86081920"/>
        <c:axId val="86083840"/>
      </c:scatterChart>
      <c:valAx>
        <c:axId val="86081920"/>
        <c:scaling>
          <c:orientation val="minMax"/>
          <c:max val="1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zh-TW"/>
                  <a:t>轉換比例</a:t>
                </a:r>
              </a:p>
            </c:rich>
          </c:tx>
          <c:layout/>
        </c:title>
        <c:numFmt formatCode="0%" sourceLinked="1"/>
        <c:majorTickMark val="none"/>
        <c:tickLblPos val="nextTo"/>
        <c:crossAx val="86083840"/>
        <c:crosses val="autoZero"/>
        <c:crossBetween val="midCat"/>
      </c:valAx>
      <c:valAx>
        <c:axId val="860838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CB Value</a:t>
                </a:r>
              </a:p>
            </c:rich>
          </c:tx>
          <c:layout/>
        </c:title>
        <c:numFmt formatCode="General" sourceLinked="1"/>
        <c:tickLblPos val="nextTo"/>
        <c:crossAx val="86081920"/>
        <c:crosses val="autoZero"/>
        <c:crossBetween val="midCat"/>
      </c:valAx>
    </c:plotArea>
    <c:legend>
      <c:legendPos val="r"/>
      <c:layout/>
    </c:legend>
    <c:plotVisOnly val="1"/>
    <c:dispBlanksAs val="gap"/>
  </c:chart>
  <c:spPr>
    <a:ln cap="rnd"/>
  </c:spPr>
  <c:txPr>
    <a:bodyPr/>
    <a:lstStyle/>
    <a:p>
      <a:pPr>
        <a:defRPr sz="1400"/>
      </a:pPr>
      <a:endParaRPr lang="zh-TW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16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0.62162</cdr:x>
      <cdr:y>0.45161</cdr:y>
    </cdr:from>
    <cdr:to>
      <cdr:x>0.64865</cdr:x>
      <cdr:y>0.49104</cdr:y>
    </cdr:to>
    <cdr:sp macro="" textlink="">
      <cdr:nvSpPr>
        <cdr:cNvPr id="2" name="等腰三角形 1"/>
        <cdr:cNvSpPr/>
      </cdr:nvSpPr>
      <cdr:spPr>
        <a:xfrm xmlns:a="http://schemas.openxmlformats.org/drawingml/2006/main">
          <a:off x="4968553" y="2016224"/>
          <a:ext cx="216024" cy="176040"/>
        </a:xfrm>
        <a:prstGeom xmlns:a="http://schemas.openxmlformats.org/drawingml/2006/main" prst="triangle">
          <a:avLst/>
        </a:prstGeom>
        <a:solidFill xmlns:a="http://schemas.openxmlformats.org/drawingml/2006/main">
          <a:sysClr val="windowText" lastClr="000000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0.30631</cdr:x>
      <cdr:y>0.14516</cdr:y>
    </cdr:from>
    <cdr:to>
      <cdr:x>0.33661</cdr:x>
      <cdr:y>0.18896</cdr:y>
    </cdr:to>
    <cdr:sp macro="" textlink="">
      <cdr:nvSpPr>
        <cdr:cNvPr id="3" name="等腰三角形 2"/>
        <cdr:cNvSpPr/>
      </cdr:nvSpPr>
      <cdr:spPr>
        <a:xfrm xmlns:a="http://schemas.openxmlformats.org/drawingml/2006/main">
          <a:off x="2448272" y="648072"/>
          <a:ext cx="242211" cy="195556"/>
        </a:xfrm>
        <a:prstGeom xmlns:a="http://schemas.openxmlformats.org/drawingml/2006/main" prst="triangle">
          <a:avLst/>
        </a:prstGeom>
        <a:solidFill xmlns:a="http://schemas.openxmlformats.org/drawingml/2006/main">
          <a:srgbClr val="FF0000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zh-TW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0.60417</cdr:x>
      <cdr:y>0.7</cdr:y>
    </cdr:from>
    <cdr:to>
      <cdr:x>0.63525</cdr:x>
      <cdr:y>0.73681</cdr:y>
    </cdr:to>
    <cdr:sp macro="" textlink="">
      <cdr:nvSpPr>
        <cdr:cNvPr id="3" name="等腰三角形 1"/>
        <cdr:cNvSpPr/>
      </cdr:nvSpPr>
      <cdr:spPr>
        <a:xfrm xmlns:a="http://schemas.openxmlformats.org/drawingml/2006/main">
          <a:off x="4176464" y="3024336"/>
          <a:ext cx="214849" cy="159037"/>
        </a:xfrm>
        <a:prstGeom xmlns:a="http://schemas.openxmlformats.org/drawingml/2006/main" prst="triangle">
          <a:avLst/>
        </a:prstGeom>
        <a:solidFill xmlns:a="http://schemas.openxmlformats.org/drawingml/2006/main">
          <a:sysClr val="windowText" lastClr="000000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zh-TW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63B41-E81F-4F94-8551-262454996A68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FAFE4-8034-46A0-9D04-42BE62EAE9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AFE4-8034-46A0-9D04-42BE62EAE978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4D737-1612-44BD-81D8-54E5CB6CD877}" type="datetimeFigureOut">
              <a:rPr lang="zh-TW" altLang="en-US" smtClean="0"/>
              <a:pPr/>
              <a:t>2013/6/27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B3AB3-930B-42BD-AFC6-DBA50AE283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28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35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slide" Target="slide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38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4" Type="http://schemas.openxmlformats.org/officeDocument/2006/relationships/oleObject" Target="../embeddings/oleObject46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5" Type="http://schemas.openxmlformats.org/officeDocument/2006/relationships/oleObject" Target="../embeddings/oleObject47.bin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060848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在浮動利率下，以賽局理論評價可轉換公司債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556720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指導教授：戴天時教授</a:t>
            </a:r>
            <a:endParaRPr lang="en-US" altLang="zh-TW" sz="3000" dirty="0" smtClean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財金</a:t>
            </a:r>
            <a:r>
              <a:rPr lang="zh-TW" altLang="en-US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所　路</a:t>
            </a:r>
            <a:r>
              <a:rPr lang="zh-TW" altLang="en-US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德大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建構資產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CRR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樹－浮動利率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由於公司資產價值會隨利率影響，將隨機過程由                     改為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0728" name="Object 8"/>
          <p:cNvGraphicFramePr>
            <a:graphicFrameLocks noChangeAspect="1"/>
          </p:cNvGraphicFramePr>
          <p:nvPr/>
        </p:nvGraphicFramePr>
        <p:xfrm>
          <a:off x="971600" y="3356992"/>
          <a:ext cx="4386838" cy="936104"/>
        </p:xfrm>
        <a:graphic>
          <a:graphicData uri="http://schemas.openxmlformats.org/presentationml/2006/ole">
            <p:oleObj spid="_x0000_s30749" name="Equation" r:id="rId3" imgW="2273300" imgH="482600" progId="Equation.DSMT4">
              <p:embed/>
            </p:oleObj>
          </a:graphicData>
        </a:graphic>
      </p:graphicFrame>
      <p:graphicFrame>
        <p:nvGraphicFramePr>
          <p:cNvPr id="30730" name="Object 10"/>
          <p:cNvGraphicFramePr>
            <a:graphicFrameLocks noChangeAspect="1"/>
          </p:cNvGraphicFramePr>
          <p:nvPr/>
        </p:nvGraphicFramePr>
        <p:xfrm>
          <a:off x="2170534" y="2348880"/>
          <a:ext cx="4057650" cy="909637"/>
        </p:xfrm>
        <a:graphic>
          <a:graphicData uri="http://schemas.openxmlformats.org/presentationml/2006/ole">
            <p:oleObj spid="_x0000_s30750" name="Equation" r:id="rId4" imgW="2171700" imgH="482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將兩隨機過程正交化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由於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資產隨機過程與利率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相關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，將隨機過程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                改寫為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將利率隨機過程與資產隨機過程正交化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，使得機率獨立。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971600" y="2204864"/>
          <a:ext cx="4386263" cy="935037"/>
        </p:xfrm>
        <a:graphic>
          <a:graphicData uri="http://schemas.openxmlformats.org/presentationml/2006/ole">
            <p:oleObj spid="_x0000_s31767" name="Equation" r:id="rId3" imgW="2273300" imgH="482600" progId="Equation.DSMT4">
              <p:embed/>
            </p:oleObj>
          </a:graphicData>
        </a:graphic>
      </p:graphicFrame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971600" y="3212976"/>
          <a:ext cx="6222338" cy="936104"/>
        </p:xfrm>
        <a:graphic>
          <a:graphicData uri="http://schemas.openxmlformats.org/presentationml/2006/ole">
            <p:oleObj spid="_x0000_s31768" name="Equation" r:id="rId4" imgW="3225800" imgH="482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將兩隨機過程正交化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兩資產之隨機過程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為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左右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乘以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906463" y="2276475"/>
          <a:ext cx="6102350" cy="1125538"/>
        </p:xfrm>
        <a:graphic>
          <a:graphicData uri="http://schemas.openxmlformats.org/presentationml/2006/ole">
            <p:oleObj spid="_x0000_s32793" name="Equation" r:id="rId3" imgW="3568700" imgH="660400" progId="Equation.DSMT4">
              <p:embed/>
            </p:oleObj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2411760" y="3429000"/>
            <a:ext cx="136815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期望值向量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995936" y="3429000"/>
            <a:ext cx="316835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Cholesky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decomposition matrix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2774" name="Object 6"/>
          <p:cNvGraphicFramePr>
            <a:graphicFrameLocks noChangeAspect="1"/>
          </p:cNvGraphicFramePr>
          <p:nvPr/>
        </p:nvGraphicFramePr>
        <p:xfrm>
          <a:off x="2736871" y="3888432"/>
          <a:ext cx="2483201" cy="1442942"/>
        </p:xfrm>
        <a:graphic>
          <a:graphicData uri="http://schemas.openxmlformats.org/presentationml/2006/ole">
            <p:oleObj spid="_x0000_s32794" name="Equation" r:id="rId4" imgW="1612900" imgH="939800" progId="Equation.DSMT4">
              <p:embed/>
            </p:oleObj>
          </a:graphicData>
        </a:graphic>
      </p:graphicFrame>
      <p:sp>
        <p:nvSpPr>
          <p:cNvPr id="16" name="文字方塊 15"/>
          <p:cNvSpPr txBox="1"/>
          <p:nvPr/>
        </p:nvSpPr>
        <p:spPr>
          <a:xfrm>
            <a:off x="2339752" y="5445224"/>
            <a:ext cx="338437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Cholesky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decomposition inversion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將兩隨機過程正交化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587375" y="1341438"/>
          <a:ext cx="7200900" cy="5111750"/>
        </p:xfrm>
        <a:graphic>
          <a:graphicData uri="http://schemas.openxmlformats.org/presentationml/2006/ole">
            <p:oleObj spid="_x0000_s33806" name="Equation" r:id="rId3" imgW="4279900" imgH="30353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將兩隨機過程正交化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將上式積分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2771800" y="1236808"/>
          <a:ext cx="6985704" cy="5621192"/>
        </p:xfrm>
        <a:graphic>
          <a:graphicData uri="http://schemas.openxmlformats.org/presentationml/2006/ole">
            <p:oleObj spid="_x0000_s34829" name="Equation" r:id="rId3" imgW="4483100" imgH="3606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將兩隨機過程正交化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827584" y="1512168"/>
          <a:ext cx="7546522" cy="2492896"/>
        </p:xfrm>
        <a:graphic>
          <a:graphicData uri="http://schemas.openxmlformats.org/presentationml/2006/ole">
            <p:oleObj spid="_x0000_s35865" name="Equation" r:id="rId3" imgW="4241800" imgH="1397000" progId="Equation.DSMT4">
              <p:embed/>
            </p:oleObj>
          </a:graphicData>
        </a:graphic>
      </p:graphicFrame>
      <p:graphicFrame>
        <p:nvGraphicFramePr>
          <p:cNvPr id="35846" name="Object 6"/>
          <p:cNvGraphicFramePr>
            <a:graphicFrameLocks noChangeAspect="1"/>
          </p:cNvGraphicFramePr>
          <p:nvPr/>
        </p:nvGraphicFramePr>
        <p:xfrm>
          <a:off x="858862" y="4335463"/>
          <a:ext cx="6521450" cy="461962"/>
        </p:xfrm>
        <a:graphic>
          <a:graphicData uri="http://schemas.openxmlformats.org/presentationml/2006/ole">
            <p:oleObj spid="_x0000_s35866" name="Equation" r:id="rId4" imgW="2870200" imgH="203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 txBox="1">
            <a:spLocks/>
          </p:cNvSpPr>
          <p:nvPr/>
        </p:nvSpPr>
        <p:spPr>
          <a:xfrm>
            <a:off x="395536" y="1595933"/>
            <a:ext cx="8280920" cy="514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由於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為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之線性變換，所以機率與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相同。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公司資產價值是以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CRR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樹狀結構模擬，轉換為隨機過程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後同樣以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CRR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樹狀結構模擬。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在風險中立機率測度下可求出：</a:t>
            </a: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隨機過程對應之機率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899592" y="3194697"/>
          <a:ext cx="5112568" cy="1558554"/>
        </p:xfrm>
        <a:graphic>
          <a:graphicData uri="http://schemas.openxmlformats.org/presentationml/2006/ole">
            <p:oleObj spid="_x0000_s37924" name="Equation" r:id="rId4" imgW="3416300" imgH="1041400" progId="Equation.DSMT4">
              <p:embed/>
            </p:oleObj>
          </a:graphicData>
        </a:graphic>
      </p:graphicFrame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5404930"/>
            <a:ext cx="5400600" cy="40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6074711"/>
            <a:ext cx="8062868" cy="450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隨機過程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之樹狀結構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46081" name="Object 1"/>
          <p:cNvGraphicFramePr>
            <a:graphicFrameLocks noChangeAspect="1"/>
          </p:cNvGraphicFramePr>
          <p:nvPr/>
        </p:nvGraphicFramePr>
        <p:xfrm>
          <a:off x="755576" y="1721797"/>
          <a:ext cx="7128792" cy="3291379"/>
        </p:xfrm>
        <a:graphic>
          <a:graphicData uri="http://schemas.openxmlformats.org/presentationml/2006/ole">
            <p:oleObj spid="_x0000_s46091" name="Visio" r:id="rId3" imgW="5110105" imgH="2356290" progId="Visio.Drawing.11">
              <p:embed/>
            </p:oleObj>
          </a:graphicData>
        </a:graphic>
      </p:graphicFrame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6021288"/>
            <a:ext cx="2664296" cy="46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5992" y="5157192"/>
            <a:ext cx="677235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隨機過程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之立體樹狀結構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79873" name="Object 1"/>
          <p:cNvGraphicFramePr>
            <a:graphicFrameLocks noChangeAspect="1"/>
          </p:cNvGraphicFramePr>
          <p:nvPr/>
        </p:nvGraphicFramePr>
        <p:xfrm>
          <a:off x="2771800" y="1293116"/>
          <a:ext cx="3528392" cy="5448252"/>
        </p:xfrm>
        <a:graphic>
          <a:graphicData uri="http://schemas.openxmlformats.org/presentationml/2006/ole">
            <p:oleObj spid="_x0000_s79878" name="Visio" r:id="rId3" imgW="4529319" imgH="7001910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利用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求出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971600" y="1839153"/>
          <a:ext cx="5040560" cy="1805871"/>
        </p:xfrm>
        <a:graphic>
          <a:graphicData uri="http://schemas.openxmlformats.org/presentationml/2006/ole">
            <p:oleObj spid="_x0000_s47129" name="Equation" r:id="rId3" imgW="2413000" imgH="863600" progId="Equation.DSMT4">
              <p:embed/>
            </p:oleObj>
          </a:graphicData>
        </a:graphic>
      </p:graphicFrame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971601" y="3734739"/>
          <a:ext cx="3672408" cy="702373"/>
        </p:xfrm>
        <a:graphic>
          <a:graphicData uri="http://schemas.openxmlformats.org/presentationml/2006/ole">
            <p:oleObj spid="_x0000_s47130" name="Equation" r:id="rId4" imgW="1752600" imgH="330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研究動機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可轉換公司債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(CB)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有債權及股權雙重性質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建立利率模型及資產模型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傳統研究中持有人為塊狀履約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(Block)</a:t>
            </a: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考慮部份轉換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(Sequential Conversion)</a:t>
            </a: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獨佔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(Monopoly)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和完全競爭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(Competitive)</a:t>
            </a: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以賽局理論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(Game Theory)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分析在不同持有情況下的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轉換均衡點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並以賽局理論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分析不同贖回策略下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(min. CB &amp; max. Equity)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的最適決策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資產價值立體樹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7" name="圖片 16" descr="繪圖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5736" y="1340768"/>
            <a:ext cx="4392488" cy="5112568"/>
          </a:xfrm>
          <a:prstGeom prst="rect">
            <a:avLst/>
          </a:prstGeom>
        </p:spPr>
      </p:pic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8" name="文字方塊 17">
            <a:hlinkClick r:id="rId3" action="ppaction://hlinksldjump"/>
          </p:cNvPr>
          <p:cNvSpPr txBox="1"/>
          <p:nvPr/>
        </p:nvSpPr>
        <p:spPr>
          <a:xfrm>
            <a:off x="8316416" y="623731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116E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P59</a:t>
            </a:r>
            <a:endParaRPr lang="zh-TW" altLang="en-US" dirty="0">
              <a:solidFill>
                <a:srgbClr val="0116E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模型設定－完全競爭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352928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轉換判斷：</a:t>
            </a:r>
            <a:endParaRPr lang="en-US" altLang="zh-TW" sz="29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9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可轉債持有人會進行轉換動作，直到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全數轉換完或是左式小於右式時，才會停止轉換。</a:t>
            </a:r>
            <a:endParaRPr lang="en-US" altLang="zh-TW" sz="29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9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等號成立表示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持有人對於轉換與否並無偏好，此時達到無異點</a:t>
            </a:r>
            <a:r>
              <a:rPr lang="en-US" altLang="zh-TW" sz="2900" dirty="0" smtClean="0">
                <a:latin typeface="Times New Roman" pitchFamily="18" charset="0"/>
                <a:cs typeface="Times New Roman" pitchFamily="18" charset="0"/>
              </a:rPr>
              <a:t>(Indifference Point)</a:t>
            </a:r>
            <a:r>
              <a:rPr lang="zh-TW" altLang="en-US" sz="2900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zh-TW" altLang="en-US" sz="29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49160" name="Object 8"/>
          <p:cNvGraphicFramePr>
            <a:graphicFrameLocks noChangeAspect="1"/>
          </p:cNvGraphicFramePr>
          <p:nvPr/>
        </p:nvGraphicFramePr>
        <p:xfrm>
          <a:off x="2906002" y="1628800"/>
          <a:ext cx="2458086" cy="548680"/>
        </p:xfrm>
        <a:graphic>
          <a:graphicData uri="http://schemas.openxmlformats.org/presentationml/2006/ole">
            <p:oleObj spid="_x0000_s49170" name="Equation" r:id="rId3" imgW="1091726" imgH="241195" progId="Equation.DSMT4">
              <p:embed/>
            </p:oleObj>
          </a:graphicData>
        </a:graphic>
      </p:graphicFrame>
      <p:sp>
        <p:nvSpPr>
          <p:cNvPr id="18" name="文字方塊 17"/>
          <p:cNvSpPr txBox="1"/>
          <p:nvPr/>
        </p:nvSpPr>
        <p:spPr>
          <a:xfrm>
            <a:off x="2771800" y="2132856"/>
            <a:ext cx="115212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轉換價值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139952" y="2132856"/>
            <a:ext cx="136815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不轉換價值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圖表 18"/>
          <p:cNvGraphicFramePr/>
          <p:nvPr/>
        </p:nvGraphicFramePr>
        <p:xfrm>
          <a:off x="683568" y="1628800"/>
          <a:ext cx="756084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獨佔與完全競爭之轉換差異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3672408" y="2084230"/>
          <a:ext cx="395536" cy="408666"/>
        </p:xfrm>
        <a:graphic>
          <a:graphicData uri="http://schemas.openxmlformats.org/presentationml/2006/ole">
            <p:oleObj spid="_x0000_s50222" name="Equation" r:id="rId4" imgW="177646" imgH="228402" progId="Equation.DSMT4">
              <p:embed/>
            </p:oleObj>
          </a:graphicData>
        </a:graphic>
      </p:graphicFrame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3071832" y="1916832"/>
          <a:ext cx="420048" cy="360040"/>
        </p:xfrm>
        <a:graphic>
          <a:graphicData uri="http://schemas.openxmlformats.org/presentationml/2006/ole">
            <p:oleObj spid="_x0000_s50223" name="Equation" r:id="rId5" imgW="266584" imgH="228501" progId="Equation.DSMT4">
              <p:embed/>
            </p:oleObj>
          </a:graphicData>
        </a:graphic>
      </p:graphicFrame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4716016" y="2708920"/>
          <a:ext cx="216024" cy="317682"/>
        </p:xfrm>
        <a:graphic>
          <a:graphicData uri="http://schemas.openxmlformats.org/presentationml/2006/ole">
            <p:oleObj spid="_x0000_s50224" name="Equation" r:id="rId6" imgW="165028" imgH="228501" progId="Equation.DSMT4">
              <p:embed/>
            </p:oleObj>
          </a:graphicData>
        </a:graphic>
      </p:graphicFrame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0185" name="Object 9"/>
          <p:cNvGraphicFramePr>
            <a:graphicFrameLocks noChangeAspect="1"/>
          </p:cNvGraphicFramePr>
          <p:nvPr/>
        </p:nvGraphicFramePr>
        <p:xfrm>
          <a:off x="5508104" y="3356992"/>
          <a:ext cx="395536" cy="339031"/>
        </p:xfrm>
        <a:graphic>
          <a:graphicData uri="http://schemas.openxmlformats.org/presentationml/2006/ole">
            <p:oleObj spid="_x0000_s50225" name="Equation" r:id="rId7" imgW="266584" imgH="228501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圖表 17"/>
          <p:cNvGraphicFramePr/>
          <p:nvPr/>
        </p:nvGraphicFramePr>
        <p:xfrm>
          <a:off x="1115616" y="1556792"/>
          <a:ext cx="691276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獨佔與完全競爭之轉換差異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4427984" y="4365104"/>
          <a:ext cx="215900" cy="319088"/>
        </p:xfrm>
        <a:graphic>
          <a:graphicData uri="http://schemas.openxmlformats.org/presentationml/2006/ole">
            <p:oleObj spid="_x0000_s51226" name="Equation" r:id="rId4" imgW="165028" imgH="228501" progId="Equation.DSMT4">
              <p:embed/>
            </p:oleObj>
          </a:graphicData>
        </a:graphic>
      </p:graphicFrame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5436096" y="4365104"/>
          <a:ext cx="395288" cy="338138"/>
        </p:xfrm>
        <a:graphic>
          <a:graphicData uri="http://schemas.openxmlformats.org/presentationml/2006/ole">
            <p:oleObj spid="_x0000_s51227" name="Equation" r:id="rId5" imgW="266584" imgH="228501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可轉換公司債部份轉換情況模擬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1" name="內容版面配置區 2"/>
          <p:cNvSpPr>
            <a:spLocks noGrp="1"/>
          </p:cNvSpPr>
          <p:nvPr>
            <p:ph idx="1"/>
          </p:nvPr>
        </p:nvSpPr>
        <p:spPr>
          <a:xfrm>
            <a:off x="5220072" y="3501212"/>
            <a:ext cx="3682752" cy="10799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縱軸為前期累積已轉換比例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橫軸為當期累積已轉換比例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3497" name="Object 9"/>
          <p:cNvGraphicFramePr>
            <a:graphicFrameLocks noChangeAspect="1"/>
          </p:cNvGraphicFramePr>
          <p:nvPr/>
        </p:nvGraphicFramePr>
        <p:xfrm>
          <a:off x="539552" y="1772816"/>
          <a:ext cx="4427984" cy="4139516"/>
        </p:xfrm>
        <a:graphic>
          <a:graphicData uri="http://schemas.openxmlformats.org/presentationml/2006/ole">
            <p:oleObj spid="_x0000_s63503" name="Visio" r:id="rId3" imgW="2919867" imgH="2734560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轉換策略比較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4653136"/>
            <a:ext cx="8229600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塊狀履約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(Block)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：橘底框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獨佔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(Monopoly)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：紅字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完全競爭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(Competitive)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：粗體字及藍底框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403648" y="1687465"/>
          <a:ext cx="6034487" cy="2605631"/>
        </p:xfrm>
        <a:graphic>
          <a:graphicData uri="http://schemas.openxmlformats.org/drawingml/2006/table">
            <a:tbl>
              <a:tblPr/>
              <a:tblGrid>
                <a:gridCol w="864559"/>
                <a:gridCol w="836582"/>
                <a:gridCol w="836582"/>
                <a:gridCol w="836582"/>
                <a:gridCol w="957665"/>
                <a:gridCol w="865935"/>
                <a:gridCol w="836582"/>
              </a:tblGrid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CB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Value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108.3165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108.3343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108.195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107.9626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107.6709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86.4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86.5672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86.5299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86.3720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86.1367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64.8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64.8650</a:t>
                      </a:r>
                      <a:endParaRPr lang="en-US" altLang="zh-TW" sz="16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64.7813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64.6025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43.2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43.1907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43.0684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21.6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21.5342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以債作股情況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4653136"/>
            <a:ext cx="8229600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獨佔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(Monopoly)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：紅字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完全競爭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(Competitive)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：粗體字及藍底框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403648" y="1687465"/>
          <a:ext cx="6034487" cy="2605631"/>
        </p:xfrm>
        <a:graphic>
          <a:graphicData uri="http://schemas.openxmlformats.org/drawingml/2006/table">
            <a:tbl>
              <a:tblPr/>
              <a:tblGrid>
                <a:gridCol w="864559"/>
                <a:gridCol w="836582"/>
                <a:gridCol w="836582"/>
                <a:gridCol w="836582"/>
                <a:gridCol w="957665"/>
                <a:gridCol w="865935"/>
                <a:gridCol w="836582"/>
              </a:tblGrid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CB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Value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65.1221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53.6111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45.1085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38.5314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64.9611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50.1407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39.2314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30.8251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64.8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46.6704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33.3543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23.1188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43.2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27.4771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15.4126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21.6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7.7063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贖回策略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568952" cy="5256584"/>
          </a:xfrm>
        </p:spPr>
        <p:txBody>
          <a:bodyPr>
            <a:normAutofit lnSpcReduction="10000"/>
          </a:bodyPr>
          <a:lstStyle/>
          <a:p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以往對於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的贖回判斷，取決於當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的價值超過贖回價格時，公司便會決定贖回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，表示公司採用的決策為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”Minimize CB Value”</a:t>
            </a:r>
          </a:p>
          <a:p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但在加入了</a:t>
            </a:r>
            <a:r>
              <a:rPr lang="zh-TW" altLang="en-US" sz="27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稅盾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的影響因素後，我們發現此考量對於公司並非最佳決策方式，公司股東和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持有人之間的利益關係並</a:t>
            </a:r>
            <a:r>
              <a:rPr lang="zh-TW" altLang="en-US" sz="27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非單純的零和遊戲</a:t>
            </a:r>
            <a:r>
              <a:rPr lang="en-US" altLang="zh-TW" sz="27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(Zero sum game)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，亦即公司如果最小化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持有人的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價值，並不見得對公司股東最有幫助。</a:t>
            </a:r>
            <a:endParaRPr lang="en-US" altLang="zh-TW" sz="27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7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因此我們嘗試以另一種贖回方式加入評價過程中，並觀察對於評價結果有何影響。</a:t>
            </a:r>
          </a:p>
          <a:p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贖回策略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568952" cy="5256584"/>
          </a:xfrm>
        </p:spPr>
        <p:txBody>
          <a:bodyPr>
            <a:normAutofit/>
          </a:bodyPr>
          <a:lstStyle/>
          <a:p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最小化可轉換公司債價值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(Minimize CB Value)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若可轉債的當期贖回價格低於存續價值</a:t>
            </a:r>
            <a:r>
              <a:rPr lang="en-US" altLang="zh-TW" sz="2700" i="1" dirty="0" err="1" smtClean="0">
                <a:latin typeface="Times New Roman" pitchFamily="18" charset="0"/>
                <a:cs typeface="Times New Roman" pitchFamily="18" charset="0"/>
              </a:rPr>
              <a:t>CB</a:t>
            </a:r>
            <a:r>
              <a:rPr lang="en-US" altLang="zh-TW" sz="2700" i="1" baseline="-25000" dirty="0" err="1" smtClean="0">
                <a:latin typeface="Times New Roman" pitchFamily="18" charset="0"/>
                <a:cs typeface="Times New Roman" pitchFamily="18" charset="0"/>
              </a:rPr>
              <a:t>continue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，則贖回可轉債；反之則不贖回。</a:t>
            </a:r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7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最大化股東權益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(Maximize Equity Value)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若公司執行贖回可轉債後的股東權益，大於未贖回可轉債前的股東權益，則贖回可轉債；反之則不贖回。</a:t>
            </a:r>
            <a:endParaRPr lang="en-US" altLang="zh-TW" sz="27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贖回策略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568952" cy="5256584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以到期日為例：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左邊不等式成立時：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當贖回價格</a:t>
            </a:r>
            <a:r>
              <a:rPr lang="en-US" altLang="zh-TW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CP</a:t>
            </a:r>
            <a:r>
              <a:rPr lang="en-US" altLang="zh-TW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符合上述不等式時，會造成不同贖回策略下的贖回決策不同。</a:t>
            </a:r>
            <a:endParaRPr lang="en-US" altLang="zh-TW" i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3249" name="Object 1"/>
          <p:cNvGraphicFramePr>
            <a:graphicFrameLocks noChangeAspect="1"/>
          </p:cNvGraphicFramePr>
          <p:nvPr/>
        </p:nvGraphicFramePr>
        <p:xfrm>
          <a:off x="1691680" y="1844824"/>
          <a:ext cx="5256584" cy="499702"/>
        </p:xfrm>
        <a:graphic>
          <a:graphicData uri="http://schemas.openxmlformats.org/presentationml/2006/ole">
            <p:oleObj spid="_x0000_s180231" name="Equation" r:id="rId3" imgW="2590800" imgH="254000" progId="Equation.DSMT4">
              <p:embed/>
            </p:oleObj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4716016" y="2348880"/>
            <a:ext cx="331236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Min. CB value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下的贖回判斷式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259632" y="2348880"/>
            <a:ext cx="302433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Max. Equity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下的贖回判斷式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180235" name="Object 11"/>
          <p:cNvGraphicFramePr>
            <a:graphicFrameLocks noChangeAspect="1"/>
          </p:cNvGraphicFramePr>
          <p:nvPr/>
        </p:nvGraphicFramePr>
        <p:xfrm>
          <a:off x="1268413" y="3630613"/>
          <a:ext cx="5121275" cy="1166812"/>
        </p:xfrm>
        <a:graphic>
          <a:graphicData uri="http://schemas.openxmlformats.org/presentationml/2006/ole">
            <p:oleObj spid="_x0000_s180235" name="Equation" r:id="rId4" imgW="3288960" imgH="749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配合文獻探討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贖回延遲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(Call delay)</a:t>
            </a: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－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Ingersoll(1977)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3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利率波動度與債券的關係</a:t>
            </a: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－ 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Kim &amp;</a:t>
            </a:r>
            <a:r>
              <a:rPr lang="zh-TW" altLang="en-US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 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Stock(2011)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3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比較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在不同償債順序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(Seniority)</a:t>
            </a: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下，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存續期間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(Duration)</a:t>
            </a: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的差異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－ 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Don M. Chance(1990), </a:t>
            </a:r>
            <a:r>
              <a:rPr lang="en-US" altLang="zh-TW" sz="24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Sudipto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4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Sarkar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(1999)</a:t>
            </a:r>
          </a:p>
          <a:p>
            <a:endParaRPr lang="en-US" altLang="zh-TW" sz="3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Conversion fraction</a:t>
            </a: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與債券存續期間的關係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－ </a:t>
            </a:r>
            <a:r>
              <a:rPr lang="en-US" altLang="zh-TW" sz="24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Sudipto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4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Sarkar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(1999)</a:t>
            </a:r>
          </a:p>
          <a:p>
            <a:endParaRPr lang="en-US" altLang="zh-TW" sz="3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贖回延遲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80920" cy="48574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Brennan </a:t>
            </a:r>
            <a:r>
              <a:rPr lang="en-US" altLang="zh-TW" sz="3200" dirty="0">
                <a:latin typeface="Times New Roman" pitchFamily="18" charset="0"/>
                <a:cs typeface="Times New Roman" pitchFamily="18" charset="0"/>
              </a:rPr>
              <a:t>and Schwartz(1977)</a:t>
            </a:r>
            <a:r>
              <a:rPr lang="zh-TW" altLang="zh-TW" sz="2800" b="1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可轉換公司債的轉換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價值大於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贖回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價格就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應立刻被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贖回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Ingersoll(1977b</a:t>
            </a:r>
            <a:r>
              <a:rPr lang="en-US" altLang="zh-TW" sz="32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市場上贖回情況與理論不同，因為市場非完美市場，即模型所使用的贖回策略與實際贖回策略可能不相同。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32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Paul Asquith(1995)</a:t>
            </a:r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：可轉換公司債的贖回延遲並非贖回得太晚，而是為了避免造成贖回失敗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(Call Failure)</a:t>
            </a:r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3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32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Backward Induction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樹狀結構分成三個階段來討論：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到期日、到期前、發行日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每個節點中又需分別求算：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股東權益、普通債、可轉換公司債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在求算不同價值時贖回情況分為：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贖回、未贖回、之前已贖回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Equity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到期日：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公司未贖回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先前已被贖回：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股票價值計算：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5297" name="Object 1"/>
          <p:cNvGraphicFramePr>
            <a:graphicFrameLocks noChangeAspect="1"/>
          </p:cNvGraphicFramePr>
          <p:nvPr/>
        </p:nvGraphicFramePr>
        <p:xfrm>
          <a:off x="899592" y="2420888"/>
          <a:ext cx="7920880" cy="396044"/>
        </p:xfrm>
        <a:graphic>
          <a:graphicData uri="http://schemas.openxmlformats.org/presentationml/2006/ole">
            <p:oleObj spid="_x0000_s55340" name="Equation" r:id="rId3" imgW="4762500" imgH="241300" progId="Equation.DSMT4">
              <p:embed/>
            </p:oleObj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275856" y="2708920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公司價值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004048" y="2708920"/>
            <a:ext cx="11521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普通債價值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020272" y="2708920"/>
            <a:ext cx="1656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可轉債贖回價值</a:t>
            </a:r>
            <a:endParaRPr lang="zh-TW" altLang="en-US" sz="15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297234" y="3429000"/>
          <a:ext cx="8811270" cy="380592"/>
        </p:xfrm>
        <a:graphic>
          <a:graphicData uri="http://schemas.openxmlformats.org/presentationml/2006/ole">
            <p:oleObj spid="_x0000_s55341" name="Equation" r:id="rId4" imgW="5715000" imgH="241300" progId="Equation.DSMT4">
              <p:embed/>
            </p:oleObj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6660232" y="3717032"/>
            <a:ext cx="1656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可轉債存續價值</a:t>
            </a:r>
            <a:endParaRPr lang="zh-TW" altLang="en-US" sz="15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283968" y="3717032"/>
            <a:ext cx="11521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普通債價值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699792" y="3717032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公司價值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/>
        </p:nvGraphicFramePr>
        <p:xfrm>
          <a:off x="899592" y="4503738"/>
          <a:ext cx="5832648" cy="368749"/>
        </p:xfrm>
        <a:graphic>
          <a:graphicData uri="http://schemas.openxmlformats.org/presentationml/2006/ole">
            <p:oleObj spid="_x0000_s55342" name="Equation" r:id="rId5" imgW="3759200" imgH="241300" progId="Equation.DSMT4">
              <p:embed/>
            </p:oleObj>
          </a:graphicData>
        </a:graphic>
      </p:graphicFrame>
      <p:sp>
        <p:nvSpPr>
          <p:cNvPr id="17" name="文字方塊 16"/>
          <p:cNvSpPr txBox="1"/>
          <p:nvPr/>
        </p:nvSpPr>
        <p:spPr>
          <a:xfrm>
            <a:off x="3275856" y="4762019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公司價值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932040" y="4725144"/>
            <a:ext cx="11521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普通債價值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5303" name="Object 7"/>
          <p:cNvGraphicFramePr>
            <a:graphicFrameLocks noChangeAspect="1"/>
          </p:cNvGraphicFramePr>
          <p:nvPr/>
        </p:nvGraphicFramePr>
        <p:xfrm>
          <a:off x="899592" y="5599112"/>
          <a:ext cx="7465149" cy="1070247"/>
        </p:xfrm>
        <a:graphic>
          <a:graphicData uri="http://schemas.openxmlformats.org/presentationml/2006/ole">
            <p:oleObj spid="_x0000_s55343" name="Equation" r:id="rId6" imgW="4965700" imgH="711200" progId="Equation.DSMT4">
              <p:embed/>
            </p:oleObj>
          </a:graphicData>
        </a:graphic>
      </p:graphicFrame>
      <p:sp>
        <p:nvSpPr>
          <p:cNvPr id="21" name="文字方塊 20"/>
          <p:cNvSpPr txBox="1"/>
          <p:nvPr/>
        </p:nvSpPr>
        <p:spPr>
          <a:xfrm>
            <a:off x="1907704" y="6160948"/>
            <a:ext cx="1944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原股數 轉換後的股數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Straight Bond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到期日：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5542" name="Object 6"/>
          <p:cNvGraphicFramePr>
            <a:graphicFrameLocks noChangeAspect="1"/>
          </p:cNvGraphicFramePr>
          <p:nvPr/>
        </p:nvGraphicFramePr>
        <p:xfrm>
          <a:off x="611560" y="2060849"/>
          <a:ext cx="7992888" cy="1152128"/>
        </p:xfrm>
        <a:graphic>
          <a:graphicData uri="http://schemas.openxmlformats.org/presentationml/2006/ole">
            <p:oleObj spid="_x0000_s65552" name="Equation" r:id="rId3" imgW="4660900" imgH="736600" progId="Equation.DSMT4">
              <p:embed/>
            </p:oleObj>
          </a:graphicData>
        </a:graphic>
      </p:graphicFrame>
      <p:sp>
        <p:nvSpPr>
          <p:cNvPr id="24" name="文字方塊 23"/>
          <p:cNvSpPr txBox="1"/>
          <p:nvPr/>
        </p:nvSpPr>
        <p:spPr>
          <a:xfrm>
            <a:off x="7812360" y="2132856"/>
            <a:ext cx="7920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8316416" y="2457763"/>
            <a:ext cx="7920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2915816" y="2673787"/>
            <a:ext cx="11521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破產成本</a:t>
            </a:r>
            <a:endParaRPr lang="zh-TW" altLang="en-US" sz="15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851920" y="2673787"/>
            <a:ext cx="11521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公司資產</a:t>
            </a:r>
            <a:endParaRPr lang="zh-TW" altLang="en-US" sz="15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5148064" y="2673787"/>
            <a:ext cx="11521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普通債價值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987824" y="2276872"/>
            <a:ext cx="11521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普通債價值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Convertible Bond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到期日：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公司未贖回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6563" name="Object 3"/>
          <p:cNvGraphicFramePr>
            <a:graphicFrameLocks noChangeAspect="1"/>
          </p:cNvGraphicFramePr>
          <p:nvPr/>
        </p:nvGraphicFramePr>
        <p:xfrm>
          <a:off x="55563" y="2564954"/>
          <a:ext cx="9140825" cy="1222375"/>
        </p:xfrm>
        <a:graphic>
          <a:graphicData uri="http://schemas.openxmlformats.org/presentationml/2006/ole">
            <p:oleObj spid="_x0000_s66584" name="Equation" r:id="rId3" imgW="5486400" imgH="736600" progId="Equation.DSMT4">
              <p:embed/>
            </p:oleObj>
          </a:graphicData>
        </a:graphic>
      </p:graphicFrame>
      <p:sp>
        <p:nvSpPr>
          <p:cNvPr id="19" name="文字方塊 18"/>
          <p:cNvSpPr txBox="1"/>
          <p:nvPr/>
        </p:nvSpPr>
        <p:spPr>
          <a:xfrm>
            <a:off x="360040" y="3239398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可轉債未轉換張數</a:t>
            </a:r>
            <a:endParaRPr lang="zh-TW" altLang="en-US" sz="11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584176" y="3239398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贖回價值</a:t>
            </a:r>
            <a:endParaRPr lang="zh-TW" altLang="en-US" sz="11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2843808" y="3239398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可轉債本期轉換張數</a:t>
            </a:r>
            <a:endParaRPr lang="zh-TW" altLang="en-US" sz="11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644008" y="323939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本期股價</a:t>
            </a:r>
            <a:r>
              <a:rPr lang="en-US" altLang="zh-TW" sz="11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(call)</a:t>
            </a:r>
            <a:endParaRPr lang="zh-TW" altLang="en-US" sz="11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8172400" y="3212976"/>
            <a:ext cx="13681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6372200" y="3393867"/>
            <a:ext cx="13681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1187624" y="3640668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剩餘公司資產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3203848" y="3640668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普通債價值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6565" name="Object 5"/>
          <p:cNvGraphicFramePr>
            <a:graphicFrameLocks noChangeAspect="1"/>
          </p:cNvGraphicFramePr>
          <p:nvPr/>
        </p:nvGraphicFramePr>
        <p:xfrm>
          <a:off x="107504" y="4461018"/>
          <a:ext cx="9036497" cy="1056214"/>
        </p:xfrm>
        <a:graphic>
          <a:graphicData uri="http://schemas.openxmlformats.org/presentationml/2006/ole">
            <p:oleObj spid="_x0000_s66585" name="Equation" r:id="rId4" imgW="6286500" imgH="736600" progId="Equation.DSMT4">
              <p:embed/>
            </p:oleObj>
          </a:graphicData>
        </a:graphic>
      </p:graphicFrame>
      <p:sp>
        <p:nvSpPr>
          <p:cNvPr id="33" name="文字方塊 32"/>
          <p:cNvSpPr txBox="1"/>
          <p:nvPr/>
        </p:nvSpPr>
        <p:spPr>
          <a:xfrm>
            <a:off x="7740352" y="5050051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4788024" y="5338083"/>
            <a:ext cx="13681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79512" y="5013176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可轉債未轉換張數</a:t>
            </a:r>
            <a:endParaRPr lang="zh-TW" altLang="en-US" sz="11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619672" y="5013176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可轉債價值</a:t>
            </a:r>
            <a:endParaRPr lang="zh-TW" altLang="en-US" sz="11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3347864" y="5013176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可轉債本期轉換張數</a:t>
            </a:r>
            <a:endParaRPr lang="zh-TW" altLang="en-US" sz="11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4932040" y="503959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本期股價</a:t>
            </a:r>
            <a:r>
              <a:rPr lang="en-US" altLang="zh-TW" sz="11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sz="1100" dirty="0" err="1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uncall</a:t>
            </a:r>
            <a:r>
              <a:rPr lang="en-US" altLang="zh-TW" sz="11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sz="11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971600" y="5440868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剩餘公司資產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2987824" y="5440868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普通債價值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Equity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到期前及發行日：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7590" name="Object 6"/>
          <p:cNvGraphicFramePr>
            <a:graphicFrameLocks noChangeAspect="1"/>
          </p:cNvGraphicFramePr>
          <p:nvPr/>
        </p:nvGraphicFramePr>
        <p:xfrm>
          <a:off x="107504" y="2420888"/>
          <a:ext cx="9050255" cy="2708920"/>
        </p:xfrm>
        <a:graphic>
          <a:graphicData uri="http://schemas.openxmlformats.org/presentationml/2006/ole">
            <p:oleObj spid="_x0000_s67600" name="Equation" r:id="rId3" imgW="5600700" imgH="1676400" progId="Equation.DSMT4">
              <p:embed/>
            </p:oleObj>
          </a:graphicData>
        </a:graphic>
      </p:graphicFrame>
      <p:sp>
        <p:nvSpPr>
          <p:cNvPr id="24" name="文字方塊 23"/>
          <p:cNvSpPr txBox="1"/>
          <p:nvPr/>
        </p:nvSpPr>
        <p:spPr>
          <a:xfrm>
            <a:off x="611560" y="3033827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1400" dirty="0" err="1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i</a:t>
            </a:r>
            <a:r>
              <a:rPr lang="zh-TW" altLang="en-US" sz="14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期的流通在外股數</a:t>
            </a:r>
            <a:endParaRPr lang="zh-TW" altLang="en-US" sz="14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627784" y="3033827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未來股價折現</a:t>
            </a:r>
            <a:endParaRPr lang="zh-TW" altLang="en-US" sz="14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851920" y="3033827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rgbClr val="0116E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payout</a:t>
            </a:r>
            <a:endParaRPr lang="zh-TW" altLang="en-US" sz="1400" dirty="0">
              <a:solidFill>
                <a:srgbClr val="0116E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644008" y="3049215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普通債債息</a:t>
            </a:r>
            <a:endParaRPr lang="zh-TW" altLang="en-US" sz="14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6516216" y="3049215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可轉債贖回價值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539552" y="3429000"/>
            <a:ext cx="82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立體樹上未來股價的期望值折現，由於可轉債已贖回，所以未來股價之轉換比例固定為</a:t>
            </a:r>
            <a:r>
              <a:rPr lang="en-US" altLang="zh-TW" sz="1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y%</a:t>
            </a:r>
            <a:r>
              <a:rPr lang="en-US" altLang="zh-TW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                             </a:t>
            </a:r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123728" y="3933056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利率上漲，資產上漲之股價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123728" y="443711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利率至中點，資產上漲之股價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2123728" y="494116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利率下跌，資產上漲之股價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372200" y="3913311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利率上漲，資產下跌之股價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6372200" y="4417367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利率至中點，資產下跌之股價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372200" y="4921423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利率下跌，資產下跌之股價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9" name="文字方塊 28">
            <a:hlinkClick r:id="rId4" action="ppaction://hlinksldjump"/>
          </p:cNvPr>
          <p:cNvSpPr txBox="1"/>
          <p:nvPr/>
        </p:nvSpPr>
        <p:spPr>
          <a:xfrm>
            <a:off x="7308304" y="623731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116E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資產價值立體樹</a:t>
            </a:r>
            <a:endParaRPr lang="zh-TW" altLang="en-US" dirty="0">
              <a:solidFill>
                <a:srgbClr val="0116E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5148064" y="1569566"/>
            <a:ext cx="374441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計算方法與到期日差在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以流通在外股數乘上未來股價折現代替公司資產價值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2555776" y="5445224"/>
            <a:ext cx="3960440" cy="323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若計算發行日則無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payout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也無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的債息</a:t>
            </a:r>
            <a:endParaRPr lang="zh-TW" altLang="en-US" sz="15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11" name="Object 3"/>
          <p:cNvGraphicFramePr>
            <a:graphicFrameLocks noChangeAspect="1"/>
          </p:cNvGraphicFramePr>
          <p:nvPr/>
        </p:nvGraphicFramePr>
        <p:xfrm>
          <a:off x="36511" y="2280507"/>
          <a:ext cx="9144001" cy="3113172"/>
        </p:xfrm>
        <a:graphic>
          <a:graphicData uri="http://schemas.openxmlformats.org/presentationml/2006/ole">
            <p:oleObj spid="_x0000_s68626" name="Equation" r:id="rId3" imgW="5778500" imgH="1981200" progId="Equation.DSMT4">
              <p:embed/>
            </p:oleObj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Equity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45207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到期前及發行日：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公司未贖回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4" name="文字方塊 23"/>
          <p:cNvSpPr txBox="1"/>
          <p:nvPr/>
        </p:nvSpPr>
        <p:spPr>
          <a:xfrm>
            <a:off x="683568" y="2873399"/>
            <a:ext cx="20162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1300" dirty="0" err="1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i</a:t>
            </a:r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期的流通在外股數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699792" y="2873399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未來股價折現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923928" y="2873399"/>
            <a:ext cx="7200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00" dirty="0" smtClean="0">
                <a:solidFill>
                  <a:srgbClr val="0116E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payout</a:t>
            </a:r>
            <a:endParaRPr lang="zh-TW" altLang="en-US" sz="1300" dirty="0">
              <a:solidFill>
                <a:srgbClr val="0116E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716016" y="2888787"/>
            <a:ext cx="11521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普通債債息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6804248" y="2888787"/>
            <a:ext cx="165618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可轉債債息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611560" y="3268572"/>
            <a:ext cx="82089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立體樹上未來股價的期望值折現，所以未來股價之轉換比例為最適轉換比率</a:t>
            </a:r>
            <a:r>
              <a:rPr lang="en-US" altLang="zh-TW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                             </a:t>
            </a:r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267744" y="3805147"/>
            <a:ext cx="27363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利率上漲，資產上漲之股價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267744" y="4309203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利率至中點</a:t>
            </a:r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，資產上漲之股價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2267744" y="4813259"/>
            <a:ext cx="27363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利率下跌，資產上漲之股價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516216" y="3785402"/>
            <a:ext cx="27363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利率上漲，資產下跌之股價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6516216" y="428945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利率至中點</a:t>
            </a:r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，資產下跌之股價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516216" y="4793514"/>
            <a:ext cx="27363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利率下跌，資產下跌之股價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8617" name="Object 9"/>
          <p:cNvGraphicFramePr>
            <a:graphicFrameLocks noChangeAspect="1"/>
          </p:cNvGraphicFramePr>
          <p:nvPr/>
        </p:nvGraphicFramePr>
        <p:xfrm>
          <a:off x="251520" y="5445224"/>
          <a:ext cx="6849447" cy="1275333"/>
        </p:xfrm>
        <a:graphic>
          <a:graphicData uri="http://schemas.openxmlformats.org/presentationml/2006/ole">
            <p:oleObj spid="_x0000_s68627" name="Equation" r:id="rId4" imgW="5181480" imgH="965160" progId="Equation.DSMT4">
              <p:embed/>
            </p:oleObj>
          </a:graphicData>
        </a:graphic>
      </p:graphicFrame>
      <p:sp>
        <p:nvSpPr>
          <p:cNvPr id="38" name="文字方塊 37"/>
          <p:cNvSpPr txBox="1"/>
          <p:nvPr/>
        </p:nvSpPr>
        <p:spPr>
          <a:xfrm>
            <a:off x="5148064" y="1569566"/>
            <a:ext cx="374441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計算方法與到期日差在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以流通在外股數乘上未來股價折現代替公司資產價值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3851920" y="5085184"/>
            <a:ext cx="3960440" cy="323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若計算發行日則無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payout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也無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的債息</a:t>
            </a:r>
            <a:endParaRPr lang="zh-TW" altLang="en-US" sz="15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" y="116632"/>
            <a:ext cx="375476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Equity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期望值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折現示意圖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9642" name="Object 10"/>
          <p:cNvGraphicFramePr>
            <a:graphicFrameLocks noChangeAspect="1"/>
          </p:cNvGraphicFramePr>
          <p:nvPr/>
        </p:nvGraphicFramePr>
        <p:xfrm>
          <a:off x="1207135" y="0"/>
          <a:ext cx="4805025" cy="6858000"/>
        </p:xfrm>
        <a:graphic>
          <a:graphicData uri="http://schemas.openxmlformats.org/presentationml/2006/ole">
            <p:oleObj spid="_x0000_s69648" name="Visio" r:id="rId3" imgW="7878157" imgH="11248200" progId="Visio.Drawing.11">
              <p:embed/>
            </p:oleObj>
          </a:graphicData>
        </a:graphic>
      </p:graphicFrame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6012160" y="3068960"/>
            <a:ext cx="3131840" cy="7920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縱軸為前期累積已轉換比例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橫軸為當期累積已轉換比例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661" name="Object 5"/>
          <p:cNvGraphicFramePr>
            <a:graphicFrameLocks noChangeAspect="1"/>
          </p:cNvGraphicFramePr>
          <p:nvPr/>
        </p:nvGraphicFramePr>
        <p:xfrm>
          <a:off x="34925" y="2420888"/>
          <a:ext cx="9109075" cy="2722562"/>
        </p:xfrm>
        <a:graphic>
          <a:graphicData uri="http://schemas.openxmlformats.org/presentationml/2006/ole">
            <p:oleObj spid="_x0000_s70671" name="Equation" r:id="rId3" imgW="5600700" imgH="1676400" progId="Equation.DSMT4">
              <p:embed/>
            </p:oleObj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Equity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到期前：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已先被贖回：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4" name="文字方塊 23"/>
          <p:cNvSpPr txBox="1"/>
          <p:nvPr/>
        </p:nvSpPr>
        <p:spPr>
          <a:xfrm>
            <a:off x="611560" y="3064604"/>
            <a:ext cx="20162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1300" dirty="0" err="1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i</a:t>
            </a:r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期的流通在外股數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555776" y="3064604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未來股價折現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707904" y="3064604"/>
            <a:ext cx="5760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支出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572000" y="3064604"/>
            <a:ext cx="11521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普通債債息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539552" y="3429000"/>
            <a:ext cx="82089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立體樹上未來股價的期望值折現，由於可轉債已贖回，所以未來股價之轉換比例固定為</a:t>
            </a:r>
            <a:r>
              <a:rPr lang="en-US" altLang="zh-TW" sz="13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y%</a:t>
            </a:r>
            <a:r>
              <a:rPr lang="en-US" altLang="zh-TW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                             </a:t>
            </a:r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123728" y="3985319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利率上漲，資產上漲之股價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123728" y="4489375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利率至中點，資產上漲之股價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2123728" y="4993431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利率下跌，資產上漲之股價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372200" y="3985319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利率上漲，資產下跌之股價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6372200" y="4489375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利率至中點，資產下跌之股價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372200" y="4993431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利率下跌，資產下跌之股價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5148064" y="1569566"/>
            <a:ext cx="374441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計算方法與到期日差在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以流通在外股數乘上未來股價折現代替公司資產價值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9" name="Object 9"/>
          <p:cNvGraphicFramePr>
            <a:graphicFrameLocks noChangeAspect="1"/>
          </p:cNvGraphicFramePr>
          <p:nvPr/>
        </p:nvGraphicFramePr>
        <p:xfrm>
          <a:off x="-1" y="2564904"/>
          <a:ext cx="9140249" cy="3691880"/>
        </p:xfrm>
        <a:graphic>
          <a:graphicData uri="http://schemas.openxmlformats.org/presentationml/2006/ole">
            <p:oleObj spid="_x0000_s71694" name="Equation" r:id="rId3" imgW="5333760" imgH="2158920" progId="Equation.DSMT4">
              <p:embed/>
            </p:oleObj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Straight Bond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到期前及發行日：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或已先被贖回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3347864" y="4869160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普通債未來價值之期望值折現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39552" y="5301208"/>
            <a:ext cx="11521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當期債息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1259632" y="5733256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當期剩餘資產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2483768" y="5733256"/>
            <a:ext cx="18002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普通債現金流量現值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8316416" y="5050051"/>
            <a:ext cx="7920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5148064" y="5482099"/>
            <a:ext cx="7920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169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4" name="文字方塊 23"/>
          <p:cNvSpPr txBox="1"/>
          <p:nvPr/>
        </p:nvSpPr>
        <p:spPr>
          <a:xfrm>
            <a:off x="2051720" y="6309320"/>
            <a:ext cx="4824536" cy="323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若計算發行日則無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的債息，且沒有已先被贖回的情況</a:t>
            </a:r>
            <a:endParaRPr lang="zh-TW" altLang="en-US" sz="15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基礎假設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Brennan and 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Schwartz(1977)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有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以下三點假設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ct val="20000"/>
              </a:spcBef>
              <a:buFont typeface="+mj-lt"/>
              <a:buAutoNum type="arabicPeriod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公司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資產由普通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債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(SB)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、可轉換公司債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(CB)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及股東權益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(Equity)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所構成。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ct val="20000"/>
              </a:spcBef>
              <a:buFont typeface="+mj-lt"/>
              <a:buAutoNum type="arabicPeriod"/>
            </a:pP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普通債與可轉換公司債的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發行日與到期日皆相同。</a:t>
            </a:r>
          </a:p>
          <a:p>
            <a:pPr marL="971550" lvl="1" indent="-514350">
              <a:spcBef>
                <a:spcPct val="20000"/>
              </a:spcBef>
              <a:buFont typeface="+mj-lt"/>
              <a:buAutoNum type="arabicPeriod"/>
            </a:pP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公司破產時，普通債的償債順序高於可轉換公司債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933" name="Object 5"/>
          <p:cNvGraphicFramePr>
            <a:graphicFrameLocks noChangeAspect="1"/>
          </p:cNvGraphicFramePr>
          <p:nvPr/>
        </p:nvGraphicFramePr>
        <p:xfrm>
          <a:off x="0" y="2498792"/>
          <a:ext cx="9144000" cy="3738520"/>
        </p:xfrm>
        <a:graphic>
          <a:graphicData uri="http://schemas.openxmlformats.org/presentationml/2006/ole">
            <p:oleObj spid="_x0000_s124938" name="Equation" r:id="rId3" imgW="5511600" imgH="2247840" progId="Equation.DSMT4">
              <p:embed/>
            </p:oleObj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Straight Bond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到期前及發行日：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公司未贖回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3131840" y="4869160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普通債未來價值之期望值折現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39552" y="5307104"/>
            <a:ext cx="11521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當期債息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827584" y="5734796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當期剩餘資產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2123728" y="5734796"/>
            <a:ext cx="18002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普通債現金流量現值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8172400" y="5019072"/>
            <a:ext cx="7920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5004048" y="5445224"/>
            <a:ext cx="7920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49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4" name="文字方塊 23"/>
          <p:cNvSpPr txBox="1"/>
          <p:nvPr/>
        </p:nvSpPr>
        <p:spPr>
          <a:xfrm>
            <a:off x="4716016" y="2699628"/>
            <a:ext cx="374441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最適點之選取與計算股價折現相同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3491880" y="6309320"/>
            <a:ext cx="2592288" cy="323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若計算發行日則無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的債息</a:t>
            </a:r>
            <a:endParaRPr lang="zh-TW" altLang="en-US" sz="15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980" name="Object 4"/>
          <p:cNvGraphicFramePr>
            <a:graphicFrameLocks noChangeAspect="1"/>
          </p:cNvGraphicFramePr>
          <p:nvPr/>
        </p:nvGraphicFramePr>
        <p:xfrm>
          <a:off x="31595" y="2448272"/>
          <a:ext cx="9112408" cy="1412776"/>
        </p:xfrm>
        <a:graphic>
          <a:graphicData uri="http://schemas.openxmlformats.org/presentationml/2006/ole">
            <p:oleObj spid="_x0000_s126985" name="Equation" r:id="rId3" imgW="4978400" imgH="762000" progId="Equation.DSMT4">
              <p:embed/>
            </p:oleObj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Convertible Bond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到期前及發行日：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360040" y="3239398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可轉債未轉換張數</a:t>
            </a:r>
            <a:endParaRPr lang="zh-TW" altLang="en-US" sz="11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763688" y="3239398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贖回價值</a:t>
            </a:r>
            <a:endParaRPr lang="zh-TW" altLang="en-US" sz="11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131840" y="3239398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可轉債本期轉換張數</a:t>
            </a:r>
            <a:endParaRPr lang="zh-TW" altLang="en-US" sz="11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5364088" y="323939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本期股價</a:t>
            </a:r>
            <a:r>
              <a:rPr lang="en-US" altLang="zh-TW" sz="11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(call)</a:t>
            </a:r>
            <a:endParaRPr lang="zh-TW" altLang="en-US" sz="11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8172400" y="3212976"/>
            <a:ext cx="13681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7164288" y="3393867"/>
            <a:ext cx="13681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1187624" y="3712676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剩餘公司資產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3203848" y="3712676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普通債價值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69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4" name="文字方塊 23"/>
          <p:cNvSpPr txBox="1"/>
          <p:nvPr/>
        </p:nvSpPr>
        <p:spPr>
          <a:xfrm>
            <a:off x="5364088" y="2492896"/>
            <a:ext cx="252028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計算方法與到期日相同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3563888" y="4293096"/>
            <a:ext cx="2376264" cy="323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若計算發行日則</a:t>
            </a:r>
            <a:r>
              <a:rPr lang="en-US" altLang="zh-TW" sz="1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%=0%</a:t>
            </a:r>
            <a:endParaRPr lang="zh-TW" altLang="en-US" sz="15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004" name="Object 4"/>
          <p:cNvGraphicFramePr>
            <a:graphicFrameLocks noChangeAspect="1"/>
          </p:cNvGraphicFramePr>
          <p:nvPr/>
        </p:nvGraphicFramePr>
        <p:xfrm>
          <a:off x="0" y="2488163"/>
          <a:ext cx="9144000" cy="3461117"/>
        </p:xfrm>
        <a:graphic>
          <a:graphicData uri="http://schemas.openxmlformats.org/presentationml/2006/ole">
            <p:oleObj spid="_x0000_s128009" name="Equation" r:id="rId3" imgW="5829300" imgH="2209800" progId="Equation.DSMT4">
              <p:embed/>
            </p:oleObj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Convertible Bond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52565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到期前及發行日：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公司未贖回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3" name="文字方塊 32"/>
          <p:cNvSpPr txBox="1"/>
          <p:nvPr/>
        </p:nvSpPr>
        <p:spPr>
          <a:xfrm>
            <a:off x="7236296" y="2889811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未破產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372200" y="3249851"/>
            <a:ext cx="13681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破產</a:t>
            </a:r>
            <a:endParaRPr lang="zh-TW" altLang="en-US" sz="15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35496" y="3140968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可轉債存續價值</a:t>
            </a:r>
            <a:endParaRPr lang="zh-TW" altLang="en-US" sz="11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1619672" y="3140968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可轉債本期轉換張數</a:t>
            </a:r>
            <a:endParaRPr lang="zh-TW" altLang="en-US" sz="11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3347864" y="314096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本期股價</a:t>
            </a:r>
            <a:r>
              <a:rPr lang="en-US" altLang="zh-TW" sz="11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sz="1100" dirty="0" err="1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uncall</a:t>
            </a:r>
            <a:r>
              <a:rPr lang="en-US" altLang="zh-TW" sz="11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sz="11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827584" y="3501008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剩餘公司資產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2483768" y="3501008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普通債價值</a:t>
            </a:r>
            <a:endParaRPr lang="zh-TW" altLang="en-US" sz="13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69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1" name="文字方塊 40"/>
          <p:cNvSpPr txBox="1"/>
          <p:nvPr/>
        </p:nvSpPr>
        <p:spPr>
          <a:xfrm>
            <a:off x="2987824" y="5373216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可轉債未來價值之期望值折現</a:t>
            </a:r>
            <a:endParaRPr lang="zh-TW" altLang="en-US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1115616" y="5872916"/>
            <a:ext cx="11521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當期債息</a:t>
            </a:r>
            <a:endParaRPr lang="zh-TW" altLang="en-US" sz="13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004048" y="3645024"/>
            <a:ext cx="374441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最適點之選取與計算股價折現相同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2915816" y="6165304"/>
            <a:ext cx="3456384" cy="323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若計算發行日則</a:t>
            </a:r>
            <a:r>
              <a:rPr lang="en-US" altLang="zh-TW" sz="1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%=0%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，且無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債息</a:t>
            </a:r>
            <a:endParaRPr lang="zh-TW" altLang="en-US" sz="15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償債順序改變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讓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的償債順序高於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由於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償債順序所牽涉到的問題只在公司違約時發生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，而公司違約時股東權益必為零，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所以模型中的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股東權益在未違約時的價值皆不受影響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計算方式即為公司違約時，剩餘資產先分給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，有剩餘的再分給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zh-TW" altLang="en-US" sz="2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期望到期日的估計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在到期前可能發生以下三種狀況，導致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提前結束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提前贖回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公司違約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持有人將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全數轉換完畢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本文模型可模擬以上狀況，使用動態規劃法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(Dynamic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Programing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估計出可轉換公司債的平均期望到期日。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期望到期日的估計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在各期節點上設定一</a:t>
            </a:r>
            <a:r>
              <a:rPr lang="en-US" altLang="zh-TW" sz="2600" i="1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life</a:t>
            </a:r>
            <a:r>
              <a:rPr lang="en-US" altLang="zh-TW" sz="2600" i="1" baseline="-250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sz="2600" i="1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en-US" altLang="zh-TW" sz="2600" i="1" baseline="-250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%)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紀錄可轉換公司債在各節點不同轉換比率</a:t>
            </a:r>
            <a:r>
              <a:rPr lang="en-US" altLang="zh-TW" sz="2600" i="1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en-US" altLang="zh-TW" sz="2600" i="1" baseline="-250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%</a:t>
            </a:r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下之期望到期日。</a:t>
            </a:r>
            <a:endParaRPr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面臨：債務到期、贖回、公司違約及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被全數轉換，則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當期</a:t>
            </a:r>
            <a:r>
              <a:rPr lang="en-US" altLang="zh-TW" sz="2600" i="1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life</a:t>
            </a:r>
            <a:r>
              <a:rPr lang="en-US" altLang="zh-TW" sz="2600" i="1" baseline="-250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sz="2600" i="1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en-US" altLang="zh-TW" sz="2600" i="1" baseline="-250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%)=0</a:t>
            </a:r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若可轉換公司債未發生上述情況，則期望到期日為</a:t>
            </a:r>
            <a:endParaRPr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689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689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547664" y="4149080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殘存可轉債比率</a:t>
            </a:r>
            <a:endParaRPr lang="zh-TW" altLang="en-US" sz="12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059832" y="4149080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solidFill>
                  <a:srgbClr val="0116E1"/>
                </a:solidFill>
                <a:latin typeface="標楷體" pitchFamily="65" charset="-120"/>
                <a:ea typeface="標楷體" pitchFamily="65" charset="-120"/>
              </a:rPr>
              <a:t>下一期之期望到期日的期望值</a:t>
            </a:r>
            <a:endParaRPr lang="zh-TW" altLang="en-US" sz="1200" dirty="0">
              <a:solidFill>
                <a:srgbClr val="0116E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89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0" y="3933056"/>
          <a:ext cx="9144000" cy="2203010"/>
        </p:xfrm>
        <a:graphic>
          <a:graphicData uri="http://schemas.openxmlformats.org/presentationml/2006/ole">
            <p:oleObj spid="_x0000_s168970" name="Equation" r:id="rId3" imgW="7429500" imgH="18034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052736"/>
            <a:ext cx="6470184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期望到期日的估計－範例</a:t>
            </a:r>
            <a:endParaRPr lang="zh-TW" altLang="en-US" dirty="0"/>
          </a:p>
        </p:txBody>
      </p:sp>
      <p:sp>
        <p:nvSpPr>
          <p:cNvPr id="29" name="內容版面配置區 2"/>
          <p:cNvSpPr>
            <a:spLocks noGrp="1"/>
          </p:cNvSpPr>
          <p:nvPr>
            <p:ph idx="1"/>
          </p:nvPr>
        </p:nvSpPr>
        <p:spPr>
          <a:xfrm>
            <a:off x="5616624" y="1412776"/>
            <a:ext cx="3635896" cy="25488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點移動到下一期上層之機率為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1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(A)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；</a:t>
            </a:r>
            <a:endParaRPr lang="en-US" altLang="zh-TW" sz="1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點移動到下一期下層之機率為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1-</a:t>
            </a:r>
            <a:r>
              <a:rPr lang="en-US" altLang="zh-TW" sz="1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p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(A)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；</a:t>
            </a:r>
            <a:endParaRPr lang="en-US" altLang="zh-TW" sz="1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點移動到下一期左節點之機率為</a:t>
            </a:r>
            <a:r>
              <a:rPr lang="en-US" altLang="zh-TW" sz="1500" i="1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</a:t>
            </a:r>
            <a:r>
              <a:rPr lang="en-US" altLang="zh-TW" sz="1500" i="1" baseline="-250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u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(A)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；</a:t>
            </a:r>
            <a:endParaRPr lang="en-US" altLang="zh-TW" sz="1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點移動到下一期中節點之機率為</a:t>
            </a:r>
            <a:r>
              <a:rPr lang="en-US" altLang="zh-TW" sz="1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</a:t>
            </a:r>
            <a:r>
              <a:rPr lang="en-US" altLang="zh-TW" sz="15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(A)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；</a:t>
            </a:r>
            <a:endParaRPr lang="en-US" altLang="zh-TW" sz="1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點移動到下一期左節點之機率為</a:t>
            </a:r>
            <a:r>
              <a:rPr lang="en-US" altLang="zh-TW" sz="1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</a:t>
            </a:r>
            <a:r>
              <a:rPr lang="en-US" altLang="zh-TW" sz="15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</a:t>
            </a:r>
            <a:r>
              <a:rPr lang="en-US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(A)</a:t>
            </a: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endParaRPr lang="en-US" altLang="zh-TW" sz="1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zh-TW" altLang="zh-TW" sz="1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其他節點依此類推。</a:t>
            </a:r>
          </a:p>
          <a:p>
            <a:endParaRPr lang="zh-TW" alt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182521"/>
            <a:ext cx="2664296" cy="239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期望到期日的估計－範例：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期望到期日為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的點：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B1~B3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：可轉換公司債遭贖回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E1~E5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：公司發生違約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F1~F7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G1~G7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：可轉換公司債到期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D1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同理：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D2=60%×</a:t>
            </a:r>
            <a:r>
              <a:rPr lang="el-GR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Δ</a:t>
            </a:r>
            <a:r>
              <a:rPr lang="en-US" altLang="zh-TW" sz="28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D3=70%×</a:t>
            </a:r>
            <a:r>
              <a:rPr lang="el-GR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Δ</a:t>
            </a:r>
            <a:r>
              <a:rPr lang="en-US" altLang="zh-TW" sz="28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   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D4=80%×</a:t>
            </a:r>
            <a:r>
              <a:rPr lang="el-GR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Δ</a:t>
            </a:r>
            <a:r>
              <a:rPr lang="en-US" altLang="zh-TW" sz="28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D5=90%×</a:t>
            </a:r>
            <a:r>
              <a:rPr lang="el-GR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Δ</a:t>
            </a:r>
            <a:r>
              <a:rPr lang="en-US" altLang="zh-TW" sz="28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sz="2800" i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171009" name="Object 1"/>
          <p:cNvGraphicFramePr>
            <a:graphicFrameLocks noChangeAspect="1"/>
          </p:cNvGraphicFramePr>
          <p:nvPr/>
        </p:nvGraphicFramePr>
        <p:xfrm>
          <a:off x="1619672" y="4221088"/>
          <a:ext cx="6912768" cy="1490989"/>
        </p:xfrm>
        <a:graphic>
          <a:graphicData uri="http://schemas.openxmlformats.org/presentationml/2006/ole">
            <p:oleObj spid="_x0000_s171014" name="Equation" r:id="rId4" imgW="3886200" imgH="838080" progId="Equation.DSMT4">
              <p:embed/>
            </p:oleObj>
          </a:graphicData>
        </a:graphic>
      </p:graphicFrame>
      <p:sp>
        <p:nvSpPr>
          <p:cNvPr id="6" name="矩形 5"/>
          <p:cNvSpPr/>
          <p:nvPr/>
        </p:nvSpPr>
        <p:spPr>
          <a:xfrm>
            <a:off x="5076056" y="4293096"/>
            <a:ext cx="21602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4283968" y="3933056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F1~F3</a:t>
            </a:r>
            <a:r>
              <a:rPr lang="zh-TW" altLang="en-US" sz="1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之期望到期日</a:t>
            </a:r>
            <a:endParaRPr lang="zh-TW" altLang="en-US" sz="14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948264" y="4293096"/>
            <a:ext cx="21602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300192" y="3933056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G1~G3</a:t>
            </a:r>
            <a:r>
              <a:rPr lang="zh-TW" altLang="en-US" sz="1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之期望到期日</a:t>
            </a:r>
            <a:endParaRPr lang="zh-TW" altLang="en-US" sz="14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4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24744"/>
            <a:ext cx="3312368" cy="368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268760"/>
            <a:ext cx="3384376" cy="30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C1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172035" name="Object 3"/>
          <p:cNvGraphicFramePr>
            <a:graphicFrameLocks noChangeAspect="1"/>
          </p:cNvGraphicFramePr>
          <p:nvPr/>
        </p:nvGraphicFramePr>
        <p:xfrm>
          <a:off x="-792595" y="4581128"/>
          <a:ext cx="9829091" cy="2016224"/>
        </p:xfrm>
        <a:graphic>
          <a:graphicData uri="http://schemas.openxmlformats.org/presentationml/2006/ole">
            <p:oleObj spid="_x0000_s172040" name="Equation" r:id="rId5" imgW="5448240" imgH="1117440" progId="Equation.DSMT4">
              <p:embed/>
            </p:oleObj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期望到期日的估計－範例：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8" name="向右箭號 17"/>
          <p:cNvSpPr/>
          <p:nvPr/>
        </p:nvSpPr>
        <p:spPr>
          <a:xfrm>
            <a:off x="4211960" y="2636912"/>
            <a:ext cx="792088" cy="64807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5148064" y="4653136"/>
            <a:ext cx="1008112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4788024" y="429309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D1~D3</a:t>
            </a:r>
            <a:r>
              <a:rPr lang="zh-TW" altLang="en-US" sz="1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之期望到期日</a:t>
            </a:r>
            <a:endParaRPr lang="zh-TW" altLang="en-US" sz="14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884368" y="4653136"/>
            <a:ext cx="21602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7092280" y="4293096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E1~E3</a:t>
            </a:r>
            <a:r>
              <a:rPr lang="zh-TW" altLang="en-US" sz="1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之期望到期日</a:t>
            </a:r>
            <a:endParaRPr lang="zh-TW" altLang="en-US" sz="14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敏感度分析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429200"/>
          </a:xfrm>
        </p:spPr>
        <p:txBody>
          <a:bodyPr>
            <a:normAutofit fontScale="77500" lnSpcReduction="20000"/>
          </a:bodyPr>
          <a:lstStyle/>
          <a:p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假設普通債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和可轉債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面額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都為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100</a:t>
            </a:r>
          </a:p>
          <a:p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普通債票面利率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10%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，可轉債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票面利率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8%</a:t>
            </a: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普通債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5000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張，可轉換公司債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4000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張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公司初始資產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3,000,000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、資產波動度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35%</a:t>
            </a: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資產支出比率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2%</a:t>
            </a:r>
          </a:p>
          <a:p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流通在外股數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100,000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股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，轉換比例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</a:p>
          <a:p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利率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波動度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0.7%</a:t>
            </a: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均值回歸常數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0.1</a:t>
            </a:r>
          </a:p>
          <a:p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破產成本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60%</a:t>
            </a:r>
          </a:p>
          <a:p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稅率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30%</a:t>
            </a:r>
          </a:p>
          <a:p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債券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後到期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，其中贖回保護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(Call Protection)3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年，通過贖回保護期後贖回價格統一為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104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零息利率採用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2000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~2006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年市場資料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初始利率為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6.0574%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參數設定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3571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484784"/>
            <a:ext cx="5143533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2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1583" y="1556792"/>
            <a:ext cx="3836921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敏感度分析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19256" cy="4968552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分別調整：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長期利率水準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資產支出比率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轉換比例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利率波動度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對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value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 value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期望到期日及公司槓桿價值做敏感度分析。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敏感度分析－債券價值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429200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持有情況不同對債券價值的影響：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Monopoly&gt;Block&gt;Competitive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－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Constantinides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(1984)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3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贖回策略不同對債券價值的影響：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Maximize Equity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value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 value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會高於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Minimize CB value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value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 value</a:t>
            </a: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償債順序不同對債券價值的影響：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CB&gt;SB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value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高於 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value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 value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高於 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CB&gt;SB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 value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敏感度分析－債券價值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429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對債券價值的影響：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長期利率水準↑，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value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↓、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 value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↓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資產支出比率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↑，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value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↓、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 value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轉換比例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↑，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value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↑、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 value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↑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利率波動度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↑，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value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 value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lnSpc>
                <a:spcPct val="150000"/>
              </a:lnSpc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利率波動度對債券價值的影響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429200"/>
          </a:xfrm>
        </p:spPr>
        <p:txBody>
          <a:bodyPr>
            <a:normAutofit/>
          </a:bodyPr>
          <a:lstStyle/>
          <a:p>
            <a:r>
              <a:rPr lang="en-US" altLang="zh-TW" sz="27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Longstaff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&amp; Schwartz(1993)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zh-TW" sz="24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σ</a:t>
            </a:r>
            <a:r>
              <a:rPr lang="en-US" altLang="zh-TW" sz="24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</a:t>
            </a:r>
            <a:r>
              <a:rPr lang="zh-TW" altLang="en-US" sz="24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↑，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risk-free bond</a:t>
            </a:r>
            <a:r>
              <a:rPr lang="zh-TW" altLang="en-US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 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公債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) yield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↓</a:t>
            </a:r>
            <a:endParaRPr lang="en-US" altLang="zh-TW" sz="2400" dirty="0" smtClean="0">
              <a:latin typeface="新細明體-ExtB" pitchFamily="18" charset="-120"/>
              <a:ea typeface="新細明體-ExtB" pitchFamily="18" charset="-120"/>
              <a:cs typeface="Times New Roman" pitchFamily="18" charset="0"/>
            </a:endParaRPr>
          </a:p>
          <a:p>
            <a:r>
              <a:rPr lang="en-US" altLang="zh-TW" sz="27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Kim &amp;</a:t>
            </a:r>
            <a:r>
              <a:rPr lang="zh-TW" altLang="en-US" sz="27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 </a:t>
            </a:r>
            <a:r>
              <a:rPr lang="en-US" altLang="zh-TW" sz="27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Stock(2011)</a:t>
            </a:r>
            <a:r>
              <a:rPr lang="zh-TW" altLang="en-US" sz="27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：</a:t>
            </a:r>
            <a:endParaRPr lang="en-US" altLang="zh-TW" sz="2700" dirty="0" smtClean="0">
              <a:latin typeface="Times New Roman" pitchFamily="18" charset="0"/>
              <a:ea typeface="新細明體-ExtB" pitchFamily="18" charset="-120"/>
              <a:cs typeface="Times New Roman" pitchFamily="18" charset="0"/>
            </a:endParaRPr>
          </a:p>
          <a:p>
            <a:pPr lvl="1"/>
            <a:r>
              <a:rPr lang="zh-TW" altLang="zh-TW" sz="2400" i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σ</a:t>
            </a:r>
            <a:r>
              <a:rPr lang="en-US" altLang="zh-TW" sz="2400" i="1" baseline="-25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</a:t>
            </a:r>
            <a:r>
              <a:rPr lang="zh-TW" altLang="en-US" sz="24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↑，</a:t>
            </a:r>
            <a:r>
              <a:rPr lang="en-US" altLang="zh-TW" sz="2400" dirty="0" err="1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defaultable</a:t>
            </a:r>
            <a:r>
              <a:rPr lang="zh-TW" altLang="en-US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 </a:t>
            </a:r>
            <a:r>
              <a:rPr lang="en-US" altLang="zh-TW" sz="2400" dirty="0" err="1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noncallable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 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bond 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公司債</a:t>
            </a:r>
            <a:r>
              <a:rPr lang="en-US" altLang="zh-TW" sz="2400" dirty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)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 yield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↑</a:t>
            </a:r>
            <a:endParaRPr lang="en-US" altLang="zh-TW" sz="2400" dirty="0" smtClean="0">
              <a:latin typeface="新細明體-ExtB" pitchFamily="18" charset="-120"/>
              <a:ea typeface="新細明體-ExtB" pitchFamily="18" charset="-120"/>
              <a:cs typeface="Times New Roman" pitchFamily="18" charset="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若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為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callable bond</a:t>
            </a: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則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yield</a:t>
            </a: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↑幅度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較大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7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由於債券的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yield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price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呈反向變動關係</a:t>
            </a:r>
            <a:endParaRPr lang="en-US" altLang="zh-TW" sz="27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7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若債券違約風險越低：</a:t>
            </a:r>
            <a:endParaRPr lang="en-US" altLang="zh-TW" sz="27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則</a:t>
            </a:r>
            <a:r>
              <a:rPr lang="zh-TW" altLang="zh-TW" sz="24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σ</a:t>
            </a:r>
            <a:r>
              <a:rPr lang="en-US" altLang="zh-TW" sz="24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</a:t>
            </a:r>
            <a:r>
              <a:rPr lang="zh-TW" altLang="en-US" sz="24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↑，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bond price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 ↑</a:t>
            </a: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or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減少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幅度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7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若債券違約風險越高</a:t>
            </a:r>
            <a:r>
              <a:rPr lang="zh-TW" altLang="en-US" sz="27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：</a:t>
            </a:r>
            <a:endParaRPr lang="en-US" altLang="zh-TW" sz="2700" dirty="0" smtClean="0">
              <a:latin typeface="Times New Roman" pitchFamily="18" charset="0"/>
              <a:ea typeface="新細明體-ExtB" pitchFamily="18" charset="-120"/>
              <a:cs typeface="Times New Roman" pitchFamily="18" charset="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則</a:t>
            </a:r>
            <a:r>
              <a:rPr lang="zh-TW" altLang="zh-TW" sz="24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σ</a:t>
            </a:r>
            <a:r>
              <a:rPr lang="en-US" altLang="zh-TW" sz="24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</a:t>
            </a:r>
            <a:r>
              <a:rPr lang="zh-TW" altLang="en-US" sz="24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↑，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bond price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 ↓ </a:t>
            </a:r>
            <a:r>
              <a:rPr lang="en-US" altLang="zh-TW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or</a:t>
            </a:r>
            <a:r>
              <a:rPr lang="zh-TW" altLang="en-US" sz="2400" dirty="0" smtClean="0">
                <a:latin typeface="Times New Roman" pitchFamily="18" charset="0"/>
                <a:ea typeface="新細明體-ExtB" pitchFamily="18" charset="-12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減少</a:t>
            </a:r>
            <a:r>
              <a:rPr lang="zh-TW" altLang="en-US" sz="2400" dirty="0" smtClean="0">
                <a:latin typeface="新細明體-ExtB" pitchFamily="18" charset="-120"/>
                <a:ea typeface="新細明體-ExtB" pitchFamily="18" charset="-120"/>
                <a:cs typeface="Times New Roman" pitchFamily="18" charset="0"/>
              </a:rPr>
              <a:t>↑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幅度</a:t>
            </a:r>
            <a:endParaRPr lang="en-US" altLang="zh-TW" sz="2400" dirty="0" smtClean="0">
              <a:latin typeface="新細明體-ExtB" pitchFamily="18" charset="-120"/>
              <a:ea typeface="新細明體-ExtB" pitchFamily="18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101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 descr="C:\Users\bboylu\Dropbox\BTT code\敏感度分析\圖\SigmaofR v.s CB N=48 SifmaofV=0.001~0.0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0417"/>
            <a:ext cx="4824536" cy="4647583"/>
          </a:xfrm>
          <a:prstGeom prst="rect">
            <a:avLst/>
          </a:prstGeom>
          <a:noFill/>
        </p:spPr>
      </p:pic>
      <p:pic>
        <p:nvPicPr>
          <p:cNvPr id="215041" name="Picture 1" descr="C:\Users\bboylu\Dropbox\BTT code\敏感度分析\圖\SigmaofR v.s CB N=48 SifmaofV=0.001~0.005_chan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204864"/>
            <a:ext cx="4824536" cy="465313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敏感度分析－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3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利率波動度</a:t>
            </a:r>
            <a:r>
              <a:rPr lang="en-US" altLang="zh-TW" sz="3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V.S </a:t>
            </a:r>
            <a:r>
              <a:rPr lang="zh-TW" altLang="en-US" sz="3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可轉換公司債</a:t>
            </a:r>
            <a:endParaRPr lang="zh-TW" altLang="en-US" sz="39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償債順序：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endParaRPr lang="zh-TW" altLang="en-US" sz="3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076056" y="1700808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償債順序：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CB&gt;SB</a:t>
            </a:r>
            <a:endParaRPr lang="zh-TW" altLang="en-US" sz="3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623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 descr="C:\Users\bboylu\Dropbox\BTT code\敏感度分析\圖\SigmaofR v.s CB N=48 SifmaofV=0.001~0.0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0417"/>
            <a:ext cx="4824536" cy="4647583"/>
          </a:xfrm>
          <a:prstGeom prst="rect">
            <a:avLst/>
          </a:prstGeom>
          <a:noFill/>
        </p:spPr>
      </p:pic>
      <p:pic>
        <p:nvPicPr>
          <p:cNvPr id="215041" name="Picture 1" descr="C:\Users\bboylu\Dropbox\BTT code\敏感度分析\圖\SigmaofR v.s CB N=48 SifmaofV=0.001~0.005_chan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204864"/>
            <a:ext cx="4824536" cy="465313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敏感度分析－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3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利率波動度</a:t>
            </a:r>
            <a:r>
              <a:rPr lang="en-US" altLang="zh-TW" sz="3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V.S </a:t>
            </a:r>
            <a:r>
              <a:rPr lang="zh-TW" altLang="en-US" sz="3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可轉換公司債</a:t>
            </a:r>
            <a:endParaRPr lang="zh-TW" altLang="en-US" sz="39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償債順序：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endParaRPr lang="zh-TW" altLang="en-US" sz="3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076056" y="1700808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償債順序：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CB&gt;SB</a:t>
            </a:r>
            <a:endParaRPr lang="zh-TW" altLang="en-US" sz="3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2276872"/>
            <a:ext cx="9144000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107504" y="2492896"/>
          <a:ext cx="4320479" cy="1728193"/>
        </p:xfrm>
        <a:graphic>
          <a:graphicData uri="http://schemas.openxmlformats.org/drawingml/2006/table">
            <a:tbl>
              <a:tblPr/>
              <a:tblGrid>
                <a:gridCol w="1261679"/>
                <a:gridCol w="764700"/>
                <a:gridCol w="764700"/>
                <a:gridCol w="764700"/>
                <a:gridCol w="764700"/>
              </a:tblGrid>
              <a:tr h="267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Min CB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7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CB value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spread\</a:t>
                      </a: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zh-TW" altLang="zh-TW" sz="1300" i="1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σ</a:t>
                      </a:r>
                      <a:r>
                        <a:rPr lang="en-US" altLang="zh-TW" sz="1300" i="1" baseline="-250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r</a:t>
                      </a:r>
                      <a:r>
                        <a:rPr lang="zh-TW" altLang="en-US" sz="1200" i="1" baseline="-250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0.001-0.002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0.002-0.003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0.003-0.004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0.004-0.005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block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-1.42E-02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-1.69E-02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-1.69E-02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-2.33E-02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monopoly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-7.01E-03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-7.49E-03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-7.49E-03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-2.01E-02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competitive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-2.16E-02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-2.00E-02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-2.00E-02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-3.31E-02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4716017" y="2492896"/>
          <a:ext cx="4320479" cy="1728193"/>
        </p:xfrm>
        <a:graphic>
          <a:graphicData uri="http://schemas.openxmlformats.org/drawingml/2006/table">
            <a:tbl>
              <a:tblPr/>
              <a:tblGrid>
                <a:gridCol w="1261679"/>
                <a:gridCol w="764700"/>
                <a:gridCol w="764700"/>
                <a:gridCol w="764700"/>
                <a:gridCol w="764700"/>
              </a:tblGrid>
              <a:tr h="267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Min CB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7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CB value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spread\</a:t>
                      </a: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zh-TW" altLang="zh-TW" sz="1300" i="1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σ</a:t>
                      </a:r>
                      <a:r>
                        <a:rPr lang="en-US" altLang="zh-TW" sz="1300" i="1" baseline="-250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r</a:t>
                      </a:r>
                      <a:r>
                        <a:rPr lang="zh-TW" altLang="en-US" sz="1200" i="1" baseline="-250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0.001-0.002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0.002-0.003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0.003-0.004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0.004-0.005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block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-1.57E-03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-4.67E-03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-4.67E-03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-1.26E-02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monopoly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-1.56E-03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-4.23E-03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-4.23E-03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-1.28E-02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competitive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-9.00E-04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-4.75E-03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-4.75E-03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-1.34E-02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3623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敏感度分析－公司槓桿價值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429200"/>
          </a:xfrm>
        </p:spPr>
        <p:txBody>
          <a:bodyPr>
            <a:normAutofit/>
          </a:bodyPr>
          <a:lstStyle/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持有情況不同對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公司槓桿價值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的影響：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Monopoly&gt;Competitive</a:t>
            </a:r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Block</a:t>
            </a:r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不定</a:t>
            </a:r>
            <a:endParaRPr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3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贖回策略不同對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公司槓桿價值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的影響：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Maximize Equity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下的公司槓桿價值高於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Minimize CB value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下的公司槓桿價值</a:t>
            </a:r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償債順序不同對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公司槓桿價值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的影響：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下的公司槓桿價值高於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CB&gt;SB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下的公司槓桿價值</a:t>
            </a:r>
            <a:endParaRPr lang="en-US" altLang="zh-TW" sz="27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216065" name="Object 1"/>
          <p:cNvGraphicFramePr>
            <a:graphicFrameLocks noChangeAspect="1"/>
          </p:cNvGraphicFramePr>
          <p:nvPr/>
        </p:nvGraphicFramePr>
        <p:xfrm>
          <a:off x="1691680" y="1273675"/>
          <a:ext cx="5112568" cy="499141"/>
        </p:xfrm>
        <a:graphic>
          <a:graphicData uri="http://schemas.openxmlformats.org/presentationml/2006/ole">
            <p:oleObj spid="_x0000_s216065" name="Equation" r:id="rId3" imgW="23495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敏感度分析－公司槓桿價值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429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對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公司槓桿價值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的影響：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長期利率水準↑，不定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資產支出比率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↑，公司槓桿價值↓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轉換比例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↑，公司槓桿價值↓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利率波動度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↑，公司槓桿價值↓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敏感度分析－期望到期日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429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General case</a:t>
            </a: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sz="3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value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和期望到期日會呈反向變動關係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Special case</a:t>
            </a: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sz="3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長期利率水準↑，期望到期日先↑再↓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en-US" altLang="zh-TW" sz="23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6166" y="2132856"/>
            <a:ext cx="485808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敏感度分析－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3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長期利率水準 </a:t>
            </a:r>
            <a:r>
              <a:rPr lang="en-US" altLang="zh-TW" sz="3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V.S </a:t>
            </a:r>
            <a:r>
              <a:rPr lang="zh-TW" altLang="en-US" sz="39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公司槓桿價值</a:t>
            </a:r>
            <a:endParaRPr lang="zh-TW" altLang="en-US" sz="39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771800" y="1628800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償債順序：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endParaRPr lang="zh-TW" altLang="en-US" sz="3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976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666408"/>
            <a:ext cx="4752529" cy="207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13"/>
          <p:cNvSpPr/>
          <p:nvPr/>
        </p:nvSpPr>
        <p:spPr>
          <a:xfrm>
            <a:off x="4499992" y="2348880"/>
            <a:ext cx="45719" cy="414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7020272" y="2852936"/>
            <a:ext cx="523220" cy="244827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與期望到期日比較</a:t>
            </a:r>
            <a:endParaRPr lang="zh-TW" altLang="en-US" sz="2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915816" y="425302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債權性質高</a:t>
            </a:r>
            <a:endParaRPr lang="zh-TW" altLang="en-US" sz="20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644008" y="425302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股權性質高</a:t>
            </a:r>
            <a:endParaRPr lang="zh-TW" altLang="en-US" sz="20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模型建構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先以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Hull-White interest rate model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建立利率樹模擬浮動利率。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再利用利率樹為基底，建立出會隨著利率而改變的資產樹。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建構出資產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的立體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樹。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996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zh-TW" altLang="zh-TW" sz="4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債券存續期間</a:t>
            </a:r>
            <a:r>
              <a:rPr lang="zh-TW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conversion fraction</a:t>
            </a:r>
            <a:r>
              <a:rPr lang="zh-TW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關係</a:t>
            </a:r>
            <a:endParaRPr lang="zh-TW" altLang="en-US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9" name="內容版面配置區 1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Don M. Chance(1990)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債券違約風險↑，債券存續期間↓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Sudipto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Sarkar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(1999)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的存續期間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&lt; SB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的存續期間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Conversion fraction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↑，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diff. between duration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↑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(Conversion fraction=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                            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198658" name="Object 2"/>
          <p:cNvGraphicFramePr>
            <a:graphicFrameLocks noChangeAspect="1"/>
          </p:cNvGraphicFramePr>
          <p:nvPr/>
        </p:nvGraphicFramePr>
        <p:xfrm>
          <a:off x="4139952" y="4688227"/>
          <a:ext cx="3384376" cy="867551"/>
        </p:xfrm>
        <a:graphic>
          <a:graphicData uri="http://schemas.openxmlformats.org/presentationml/2006/ole">
            <p:oleObj spid="_x0000_s198658" name="Equation" r:id="rId3" imgW="135864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zh-TW" altLang="zh-TW" sz="4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債券存續期間</a:t>
            </a:r>
            <a:r>
              <a:rPr lang="zh-TW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conversion fraction</a:t>
            </a:r>
            <a:r>
              <a:rPr lang="zh-TW" altLang="zh-TW" sz="4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</a:t>
            </a:r>
            <a:r>
              <a:rPr lang="zh-TW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分析</a:t>
            </a:r>
            <a:endParaRPr lang="zh-TW" altLang="en-US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79512" y="3573016"/>
          <a:ext cx="1954981" cy="1450863"/>
        </p:xfrm>
        <a:graphic>
          <a:graphicData uri="http://schemas.openxmlformats.org/drawingml/2006/table">
            <a:tbl>
              <a:tblPr/>
              <a:tblGrid>
                <a:gridCol w="1168293"/>
                <a:gridCol w="786688"/>
              </a:tblGrid>
              <a:tr h="3609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CB duration\ LTR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6.1%-6.2%</a:t>
                      </a:r>
                      <a:endParaRPr lang="zh-TW" sz="12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block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1.91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monopoly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1.92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competitive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1.75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內容版面配置區 3"/>
          <p:cNvGraphicFramePr>
            <a:graphicFrameLocks/>
          </p:cNvGraphicFramePr>
          <p:nvPr/>
        </p:nvGraphicFramePr>
        <p:xfrm>
          <a:off x="2195736" y="3573016"/>
          <a:ext cx="1954981" cy="1450863"/>
        </p:xfrm>
        <a:graphic>
          <a:graphicData uri="http://schemas.openxmlformats.org/drawingml/2006/table">
            <a:tbl>
              <a:tblPr/>
              <a:tblGrid>
                <a:gridCol w="1168293"/>
                <a:gridCol w="786688"/>
              </a:tblGrid>
              <a:tr h="3609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SB duration\ LTR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6.1%-6.2%</a:t>
                      </a:r>
                      <a:endParaRPr lang="zh-TW" altLang="zh-TW" sz="1200" kern="1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block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4.75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monopoly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4.75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competitive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4.40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內容版面配置區 3"/>
          <p:cNvGraphicFramePr>
            <a:graphicFrameLocks/>
          </p:cNvGraphicFramePr>
          <p:nvPr/>
        </p:nvGraphicFramePr>
        <p:xfrm>
          <a:off x="4993283" y="3573016"/>
          <a:ext cx="1954981" cy="1450863"/>
        </p:xfrm>
        <a:graphic>
          <a:graphicData uri="http://schemas.openxmlformats.org/drawingml/2006/table">
            <a:tbl>
              <a:tblPr/>
              <a:tblGrid>
                <a:gridCol w="1168293"/>
                <a:gridCol w="786688"/>
              </a:tblGrid>
              <a:tr h="3609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CB duration\ LTR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6.1%-6.2%</a:t>
                      </a:r>
                      <a:endParaRPr lang="zh-TW" altLang="zh-TW" sz="1200" kern="1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block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2.04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monopoly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2.03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competitive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2.06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內容版面配置區 3"/>
          <p:cNvGraphicFramePr>
            <a:graphicFrameLocks/>
          </p:cNvGraphicFramePr>
          <p:nvPr/>
        </p:nvGraphicFramePr>
        <p:xfrm>
          <a:off x="7009507" y="3573016"/>
          <a:ext cx="1954981" cy="1450863"/>
        </p:xfrm>
        <a:graphic>
          <a:graphicData uri="http://schemas.openxmlformats.org/drawingml/2006/table">
            <a:tbl>
              <a:tblPr/>
              <a:tblGrid>
                <a:gridCol w="1168293"/>
                <a:gridCol w="786688"/>
              </a:tblGrid>
              <a:tr h="3609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SB duration\ LTR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6.1%-6.2%</a:t>
                      </a:r>
                      <a:endParaRPr lang="zh-TW" altLang="zh-TW" sz="1200" kern="1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block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3.69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monopoly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3.75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competitive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3.68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1259632" y="2780928"/>
            <a:ext cx="21602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Min. CB value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012160" y="2780928"/>
            <a:ext cx="20882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Min. CB value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51520" y="5517232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Maximize Equity</a:t>
            </a: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贖回策略下也有相同的結果</a:t>
            </a:r>
            <a:endParaRPr lang="zh-TW" altLang="en-US" sz="2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683568" y="1556792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償債順序：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endParaRPr lang="zh-TW" altLang="en-US" sz="3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076056" y="1556792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償債順序：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CB&gt;SB</a:t>
            </a:r>
            <a:endParaRPr lang="zh-TW" altLang="en-US" sz="3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zh-TW" altLang="zh-TW" sz="4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債券存續期間</a:t>
            </a:r>
            <a:r>
              <a:rPr lang="zh-TW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conversion fraction</a:t>
            </a:r>
            <a:r>
              <a:rPr lang="zh-TW" altLang="zh-TW" sz="4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</a:t>
            </a:r>
            <a:r>
              <a:rPr lang="zh-TW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分析</a:t>
            </a:r>
            <a:endParaRPr lang="zh-TW" altLang="en-US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539552" y="2636912"/>
          <a:ext cx="3312368" cy="1450863"/>
        </p:xfrm>
        <a:graphic>
          <a:graphicData uri="http://schemas.openxmlformats.org/drawingml/2006/table">
            <a:tbl>
              <a:tblPr/>
              <a:tblGrid>
                <a:gridCol w="2448272"/>
                <a:gridCol w="864096"/>
              </a:tblGrid>
              <a:tr h="3609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Diff.</a:t>
                      </a:r>
                      <a:r>
                        <a:rPr lang="en-US" sz="1200" kern="1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between durations</a:t>
                      </a: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\ 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LTR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6.1%-6.2%</a:t>
                      </a:r>
                      <a:endParaRPr lang="zh-TW" sz="12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block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2.84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monopoly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2.83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competitive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2.65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1187624" y="2159858"/>
            <a:ext cx="21602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Min. CB value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724128" y="2159858"/>
            <a:ext cx="20882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Min. CB value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51520" y="6351711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Maximize Equity</a:t>
            </a: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贖回策略下也有相同的結果</a:t>
            </a:r>
            <a:endParaRPr lang="zh-TW" altLang="en-US" sz="2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683568" y="1556792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償債順序：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endParaRPr lang="zh-TW" altLang="en-US" sz="3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076056" y="1556792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TW" altLang="en-US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償債順序：</a:t>
            </a:r>
            <a:r>
              <a:rPr lang="en-US" altLang="zh-TW" sz="3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CB&gt;SB</a:t>
            </a:r>
            <a:endParaRPr lang="zh-TW" altLang="en-US" sz="3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995936" y="4293096"/>
            <a:ext cx="11521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CR=5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內容版面配置區 3"/>
          <p:cNvGraphicFramePr>
            <a:graphicFrameLocks/>
          </p:cNvGraphicFramePr>
          <p:nvPr/>
        </p:nvGraphicFramePr>
        <p:xfrm>
          <a:off x="5076056" y="2626209"/>
          <a:ext cx="3312368" cy="1450863"/>
        </p:xfrm>
        <a:graphic>
          <a:graphicData uri="http://schemas.openxmlformats.org/drawingml/2006/table">
            <a:tbl>
              <a:tblPr/>
              <a:tblGrid>
                <a:gridCol w="2448272"/>
                <a:gridCol w="864096"/>
              </a:tblGrid>
              <a:tr h="3609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Diff.</a:t>
                      </a:r>
                      <a:r>
                        <a:rPr lang="en-US" sz="1200" kern="1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between durations</a:t>
                      </a: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\ 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LTR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6.1%-6.2%</a:t>
                      </a:r>
                      <a:endParaRPr lang="zh-TW" sz="12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block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1.65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monopoly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1.72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competitive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1.62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7" name="內容版面配置區 3"/>
          <p:cNvGraphicFramePr>
            <a:graphicFrameLocks/>
          </p:cNvGraphicFramePr>
          <p:nvPr/>
        </p:nvGraphicFramePr>
        <p:xfrm>
          <a:off x="539552" y="4858457"/>
          <a:ext cx="3312368" cy="1450863"/>
        </p:xfrm>
        <a:graphic>
          <a:graphicData uri="http://schemas.openxmlformats.org/drawingml/2006/table">
            <a:tbl>
              <a:tblPr/>
              <a:tblGrid>
                <a:gridCol w="2448272"/>
                <a:gridCol w="864096"/>
              </a:tblGrid>
              <a:tr h="3609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Diff.</a:t>
                      </a:r>
                      <a:r>
                        <a:rPr lang="en-US" sz="1200" kern="1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between durations</a:t>
                      </a: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\ 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LTR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6.1%-6.2%</a:t>
                      </a:r>
                      <a:endParaRPr lang="zh-TW" sz="12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block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4</a:t>
                      </a: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monopoly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3.87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competitive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3.76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8" name="內容版面配置區 3"/>
          <p:cNvGraphicFramePr>
            <a:graphicFrameLocks/>
          </p:cNvGraphicFramePr>
          <p:nvPr/>
        </p:nvGraphicFramePr>
        <p:xfrm>
          <a:off x="5076056" y="4858457"/>
          <a:ext cx="3312368" cy="1450863"/>
        </p:xfrm>
        <a:graphic>
          <a:graphicData uri="http://schemas.openxmlformats.org/drawingml/2006/table">
            <a:tbl>
              <a:tblPr/>
              <a:tblGrid>
                <a:gridCol w="2448272"/>
                <a:gridCol w="864096"/>
              </a:tblGrid>
              <a:tr h="3609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Diff.</a:t>
                      </a:r>
                      <a:r>
                        <a:rPr lang="en-US" sz="1200" kern="1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between durations</a:t>
                      </a: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\ 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LTR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6.1%-6.2%</a:t>
                      </a:r>
                      <a:endParaRPr lang="zh-TW" sz="12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block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2.86</a:t>
                      </a: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monopoly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3.19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competitive</a:t>
                      </a:r>
                      <a:r>
                        <a:rPr lang="en-US" sz="18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2.84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文字方塊 28"/>
          <p:cNvSpPr txBox="1"/>
          <p:nvPr/>
        </p:nvSpPr>
        <p:spPr>
          <a:xfrm>
            <a:off x="3995936" y="2087850"/>
            <a:ext cx="11521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CR=3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187624" y="4392106"/>
            <a:ext cx="21602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Min. CB value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5724128" y="4392106"/>
            <a:ext cx="20882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Min. CB value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實證分析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目標公司：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NVIDIA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2000~2007</a:t>
            </a:r>
          </a:p>
          <a:p>
            <a:pPr lvl="1"/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資料來源：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Bloomberg, SDC</a:t>
            </a:r>
          </a:p>
          <a:p>
            <a:pPr lvl="1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股價、流通在外股數：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CRSP, Yahoo Finance</a:t>
            </a:r>
          </a:p>
          <a:p>
            <a:pPr lvl="2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取發行前一年之股價日資料做計算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採用調整後股價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(CB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發行通常對於股票分割以及股票股利存在反稀釋條款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pPr lvl="1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利率資料來源：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U.S Department of the Treasury</a:t>
            </a:r>
          </a:p>
          <a:p>
            <a:pPr lvl="2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以可轉換公司債發行日之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Daily Yield Curve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估算零息利率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以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2000~2007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3-month T-bill 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月平均利率，引入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The General Method of Moments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odel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估計利率波動度及均值回歸常數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稅率、普通債數量估計：公司財務報表 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from </a:t>
            </a:r>
            <a:r>
              <a:rPr lang="en-US" altLang="zh-TW" sz="20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Compustat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實證資料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債務面額：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SB=100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CB=100</a:t>
            </a:r>
          </a:p>
          <a:p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發布當日調整後收盤價</a:t>
            </a:r>
            <a:r>
              <a:rPr lang="en-US" altLang="zh-TW" sz="2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</a:t>
            </a:r>
            <a:r>
              <a:rPr lang="en-US" altLang="zh-TW" sz="2500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=12.46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流通在外股數</a:t>
            </a:r>
            <a:r>
              <a:rPr lang="en-US" altLang="zh-TW" sz="2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</a:t>
            </a:r>
            <a:r>
              <a:rPr lang="en-US" altLang="zh-TW" sz="2500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=65454000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、股價波動度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=0.462673424</a:t>
            </a:r>
          </a:p>
          <a:p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普通債張數 </a:t>
            </a:r>
            <a:r>
              <a:rPr lang="en-US" altLang="zh-TW" sz="2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</a:t>
            </a:r>
            <a:r>
              <a:rPr lang="en-US" altLang="zh-TW" sz="25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=773870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、普通債債息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</a:t>
            </a:r>
            <a:r>
              <a:rPr lang="en-US" altLang="zh-TW" sz="2800" dirty="0" smtClean="0"/>
              <a:t> </a:t>
            </a:r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6.2455752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%</a:t>
            </a:r>
          </a:p>
          <a:p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可轉債張數 </a:t>
            </a:r>
            <a:r>
              <a:rPr lang="en-US" altLang="zh-TW" sz="25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</a:t>
            </a:r>
            <a:r>
              <a:rPr lang="en-US" altLang="zh-TW" sz="25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=3000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、可轉債債息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=4.75%</a:t>
            </a:r>
          </a:p>
          <a:p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轉換比例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=2.15726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、稅率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=0.32168929</a:t>
            </a:r>
          </a:p>
          <a:p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資產支出比率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=0.001551274</a:t>
            </a:r>
          </a:p>
          <a:p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初始利率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=0.060574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、利率波動度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=0.0070711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、均值回歸常數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=0.37037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、公司資產與利率相關係數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=0.068781396</a:t>
            </a:r>
          </a:p>
          <a:p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贖回價格：前三年贖回保護，第四年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102.714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，第五年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102.036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，第六年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101.357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，第七年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100.679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實證結果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07504" y="1196752"/>
          <a:ext cx="8928993" cy="4716687"/>
        </p:xfrm>
        <a:graphic>
          <a:graphicData uri="http://schemas.openxmlformats.org/drawingml/2006/table">
            <a:tbl>
              <a:tblPr/>
              <a:tblGrid>
                <a:gridCol w="1377390"/>
                <a:gridCol w="938411"/>
                <a:gridCol w="924559"/>
                <a:gridCol w="936104"/>
                <a:gridCol w="485365"/>
                <a:gridCol w="1365909"/>
                <a:gridCol w="1011399"/>
                <a:gridCol w="961871"/>
                <a:gridCol w="927985"/>
              </a:tblGrid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SB&gt;CB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CB&gt;SB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93.198005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93.201385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93.074447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94.865382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100.289693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100.289757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6.453696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6.453741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6.514774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6.515377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899.40099434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899.40099449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899.39408055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892.71087903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892.71092850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892.70651832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93.207512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93.210892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93.076284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94.998736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94.998958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94.868237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6.471753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6.519387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6.471999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6.472019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6.521339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899.40125212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899.40125227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899.3940961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892.70637939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892.70638046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892.7065484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實證結果－比較持有情況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07504" y="1196752"/>
          <a:ext cx="8928993" cy="4716687"/>
        </p:xfrm>
        <a:graphic>
          <a:graphicData uri="http://schemas.openxmlformats.org/drawingml/2006/table">
            <a:tbl>
              <a:tblPr/>
              <a:tblGrid>
                <a:gridCol w="1377390"/>
                <a:gridCol w="938411"/>
                <a:gridCol w="924559"/>
                <a:gridCol w="936104"/>
                <a:gridCol w="485365"/>
                <a:gridCol w="1365909"/>
                <a:gridCol w="1011399"/>
                <a:gridCol w="961871"/>
                <a:gridCol w="927985"/>
              </a:tblGrid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SB&gt;CB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CB&gt;SB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93.198005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93.201385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93.074447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94.865382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100.289693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100.289757 </a:t>
                      </a:r>
                      <a:endParaRPr lang="zh-TW" sz="12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6.453696 </a:t>
                      </a:r>
                      <a:endParaRPr lang="zh-TW" sz="12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6.453741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6.514774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6.515377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899.40099434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899.40099449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899.39408055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892.71087903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892.71092850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892.70651832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93.207512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93.210892 </a:t>
                      </a:r>
                      <a:endParaRPr lang="zh-TW" sz="12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93.076284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94.998736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94.998958 </a:t>
                      </a:r>
                      <a:endParaRPr lang="zh-TW" sz="12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94.868237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6.471753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6.519387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6.471999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6.472019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6.521339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899.40125212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899.40125227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899.3940961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892.70637939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892.70638046 </a:t>
                      </a:r>
                      <a:endParaRPr lang="zh-TW" sz="12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892.7065484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2339752" y="6165304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Result 1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：獨佔情況下，公司整體價值較高</a:t>
            </a:r>
            <a:endParaRPr lang="zh-TW" altLang="en-US" sz="2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實證結果－比較贖回策略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07504" y="1196752"/>
          <a:ext cx="8928993" cy="4716687"/>
        </p:xfrm>
        <a:graphic>
          <a:graphicData uri="http://schemas.openxmlformats.org/drawingml/2006/table">
            <a:tbl>
              <a:tblPr/>
              <a:tblGrid>
                <a:gridCol w="1377390"/>
                <a:gridCol w="938411"/>
                <a:gridCol w="924559"/>
                <a:gridCol w="936104"/>
                <a:gridCol w="485365"/>
                <a:gridCol w="1365909"/>
                <a:gridCol w="1011399"/>
                <a:gridCol w="961871"/>
                <a:gridCol w="927985"/>
              </a:tblGrid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SB&gt;CB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CB&gt;SB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93.198005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93.201385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93.074447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94.865382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100.289693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100.289757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100.283783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★期望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6.453696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6.453741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6.514774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★期望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6.515377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899.40099434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899.40099449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899.39408055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892.71087903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892.71092850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892.70651832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93.207512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93.210892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93.076284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94.998736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94.998958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94.868237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6.471753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6.471799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6.519387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6.471999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6.472019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6.521339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899.40125212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899.40125227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899.3940961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892.70637939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892.70638046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892.7065484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51520" y="6165304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Result 2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Max. Equity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下的期望到期日會比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Min. CB value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下的期望到期日長</a:t>
            </a:r>
            <a:endParaRPr lang="zh-TW" altLang="en-US" sz="2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實證結果－比較償債順序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07504" y="1196752"/>
          <a:ext cx="8928993" cy="4716687"/>
        </p:xfrm>
        <a:graphic>
          <a:graphicData uri="http://schemas.openxmlformats.org/drawingml/2006/table">
            <a:tbl>
              <a:tblPr/>
              <a:tblGrid>
                <a:gridCol w="1377390"/>
                <a:gridCol w="938411"/>
                <a:gridCol w="924559"/>
                <a:gridCol w="936104"/>
                <a:gridCol w="485365"/>
                <a:gridCol w="1365909"/>
                <a:gridCol w="1011399"/>
                <a:gridCol w="961871"/>
                <a:gridCol w="927985"/>
              </a:tblGrid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SB&gt;CB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CB&gt;SB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93.198005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93.201385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93.074447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94.865382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100.289693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100.289757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6.453696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6.453741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6.514774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6.515377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899.40099434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899.40099449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899.39408055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892.71087903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892.71092850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892.70651832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93.207512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93.210892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93.076284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94.998736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94.998958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94.868237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6.471753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6.471799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6.519387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6.471999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6.472019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6.521339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899.40125212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899.40125227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899.3940961 </a:t>
                      </a:r>
                      <a:endParaRPr lang="zh-TW" sz="1200" b="1" u="sng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892.70637939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892.70638046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892.7065484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2339752" y="6165304"/>
            <a:ext cx="5256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Result 3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：在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下，公司整體價值較高</a:t>
            </a:r>
            <a:endParaRPr lang="zh-TW" altLang="en-US" sz="2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實證結果－公司槓桿價值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07504" y="1196752"/>
          <a:ext cx="8928993" cy="4716687"/>
        </p:xfrm>
        <a:graphic>
          <a:graphicData uri="http://schemas.openxmlformats.org/drawingml/2006/table">
            <a:tbl>
              <a:tblPr/>
              <a:tblGrid>
                <a:gridCol w="1377390"/>
                <a:gridCol w="938411"/>
                <a:gridCol w="924559"/>
                <a:gridCol w="936104"/>
                <a:gridCol w="485365"/>
                <a:gridCol w="1365909"/>
                <a:gridCol w="1011399"/>
                <a:gridCol w="961871"/>
                <a:gridCol w="927985"/>
              </a:tblGrid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SB&gt;CB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CB&gt;SB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Minimize CB Value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93.198005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93.201385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93.074447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94.988526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94.865382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100.390630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100.289693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100.289757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6.453696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6.453741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6.514774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6.453599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6.515377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899.40099434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899.40099449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899.39408055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892.71087903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892.71092850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892.70651832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14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Maximize Equity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塊狀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獨佔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完全競爭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93.207512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93.210892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93.076284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可轉換公司債價值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94.998736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94.998958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94.868237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100.391417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100.381438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普通債價值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100.283787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6.471753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6.471799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6.519387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期望到期日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6.471999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6.472019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6.521339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6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899.40125212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u="sng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899.40125227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899.3940961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公司槓桿價值</a:t>
                      </a:r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en-US" sz="1300" b="0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million)</a:t>
                      </a:r>
                    </a:p>
                  </a:txBody>
                  <a:tcPr marL="5385" marR="5385" marT="53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892.70637939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892.70638046 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892.7065484 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985" marR="6985" marT="69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建構資產樹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建構資產樹需先求出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公司的初始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資產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</a:t>
            </a:r>
            <a:r>
              <a:rPr lang="en-US" altLang="zh-TW" sz="2600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資產波動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度</a:t>
            </a:r>
            <a:r>
              <a:rPr lang="el-GR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σ</a:t>
            </a:r>
            <a:r>
              <a:rPr lang="en-US" altLang="zh-TW" sz="26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利用兩式做最小平方規劃求解，即可得到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公司的初始資產</a:t>
            </a:r>
            <a:r>
              <a:rPr lang="en-US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</a:t>
            </a:r>
            <a:r>
              <a:rPr lang="en-US" altLang="zh-TW" sz="26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及資產波動度</a:t>
            </a:r>
            <a:r>
              <a:rPr lang="el-GR" altLang="zh-TW" sz="26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σ</a:t>
            </a:r>
            <a:r>
              <a:rPr lang="en-US" altLang="zh-TW" sz="26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</a:t>
            </a:r>
            <a:r>
              <a:rPr lang="en-US" altLang="zh-TW" sz="2800" i="1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2771800" y="2430857"/>
          <a:ext cx="1460731" cy="508900"/>
        </p:xfrm>
        <a:graphic>
          <a:graphicData uri="http://schemas.openxmlformats.org/presentationml/2006/ole">
            <p:oleObj spid="_x0000_s27712" name="Equation" r:id="rId3" imgW="647700" imgH="228600" progId="Equation.DSMT4">
              <p:embed/>
            </p:oleObj>
          </a:graphicData>
        </a:graphic>
      </p:graphicFrame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2195736" y="3023633"/>
          <a:ext cx="3495154" cy="909423"/>
        </p:xfrm>
        <a:graphic>
          <a:graphicData uri="http://schemas.openxmlformats.org/presentationml/2006/ole">
            <p:oleObj spid="_x0000_s27713" name="Equation" r:id="rId4" imgW="1497950" imgH="393529" progId="Equation.DSMT4">
              <p:embed/>
            </p:oleObj>
          </a:graphicData>
        </a:graphic>
      </p:graphicFrame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marL="342900" lvl="1" indent="-342900">
              <a:spcBef>
                <a:spcPts val="1800"/>
              </a:spcBef>
              <a:buFont typeface="Arial" pitchFamily="34" charset="0"/>
              <a:buChar char="•"/>
            </a:pP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在考慮利率及資產的隨機過程下，建立了資產立體樹</a:t>
            </a: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1" indent="-342900">
              <a:spcBef>
                <a:spcPts val="1800"/>
              </a:spcBef>
              <a:buFont typeface="Arial" pitchFamily="34" charset="0"/>
              <a:buChar char="•"/>
            </a:pP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以賽局理論找到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 holder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在不同持有情況下，轉換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的最適轉換比率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(Optimal Ratio)</a:t>
            </a:r>
          </a:p>
          <a:p>
            <a:pPr marL="342900" lvl="1" indent="-342900">
              <a:spcBef>
                <a:spcPts val="1800"/>
              </a:spcBef>
              <a:buFont typeface="Arial" pitchFamily="34" charset="0"/>
              <a:buChar char="•"/>
            </a:pP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以倒推法求出在發行日時，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Equity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之應有價值</a:t>
            </a: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1" indent="-342900">
              <a:spcBef>
                <a:spcPts val="1800"/>
              </a:spcBef>
              <a:buFont typeface="Arial" pitchFamily="34" charset="0"/>
              <a:buChar char="•"/>
            </a:pPr>
            <a:r>
              <a:rPr lang="zh-TW" altLang="en-US" sz="25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將模型結果進行敏感度分析，與文獻實證結果得到相同結論，顯示模型的可靠度及準確性。</a:t>
            </a: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1" indent="-342900">
              <a:spcBef>
                <a:spcPts val="1800"/>
              </a:spcBef>
              <a:buFont typeface="Arial" pitchFamily="34" charset="0"/>
              <a:buChar char="•"/>
            </a:pP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1" indent="-342900">
              <a:spcBef>
                <a:spcPts val="1800"/>
              </a:spcBef>
              <a:buFont typeface="Arial" pitchFamily="34" charset="0"/>
              <a:buChar char="•"/>
            </a:pP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lvl="1" indent="-342900">
              <a:spcBef>
                <a:spcPts val="1800"/>
              </a:spcBef>
              <a:buFont typeface="Arial" pitchFamily="34" charset="0"/>
              <a:buChar char="•"/>
            </a:pP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利率較低時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的債權性質較強；利率較高時，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的股權性質較強。</a:t>
            </a: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可轉換公司債在不同持有背景下有不同的轉換策略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獨佔：會有最大的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及公司槓桿價值</a:t>
            </a: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完全競爭：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CB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不存在以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債作股的情形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1" indent="-342900">
              <a:spcBef>
                <a:spcPts val="1800"/>
              </a:spcBef>
              <a:buFont typeface="Arial" pitchFamily="34" charset="0"/>
              <a:buChar char="•"/>
            </a:pPr>
            <a:r>
              <a:rPr lang="zh-TW" altLang="en-US" sz="2500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公司的贖回時間點較過去理論為晚可能並非贖回延遲，而是由於贖回策略的判斷不同所致。</a:t>
            </a:r>
            <a:endParaRPr lang="zh-TW" altLang="en-US" sz="2500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800"/>
              </a:spcBef>
            </a:pP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在比較持有情況、贖回策略及償債順序的分析後，在償債順序為</a:t>
            </a:r>
            <a:r>
              <a:rPr lang="en-US" altLang="zh-TW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SB&gt;CB</a:t>
            </a:r>
            <a:r>
              <a:rPr lang="zh-TW" altLang="en-US" sz="25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，持有情況為獨佔持有，選擇最大化股東權益贖回策略對公司最有利。</a:t>
            </a:r>
            <a:endParaRPr lang="en-US" altLang="zh-TW" sz="25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 algn="ctr">
              <a:buNone/>
            </a:pPr>
            <a:r>
              <a:rPr lang="en-US" altLang="zh-TW" sz="5000" dirty="0" smtClean="0">
                <a:latin typeface="Times New Roman" pitchFamily="18" charset="0"/>
                <a:cs typeface="Times New Roman" pitchFamily="18" charset="0"/>
              </a:rPr>
              <a:t>Thanks for your listening.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建構資產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CRR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樹－固定利率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設公司資產之隨機過程為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風險中立機率測度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下可求出：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28680" name="Object 8"/>
          <p:cNvGraphicFramePr>
            <a:graphicFrameLocks noChangeAspect="1"/>
          </p:cNvGraphicFramePr>
          <p:nvPr/>
        </p:nvGraphicFramePr>
        <p:xfrm>
          <a:off x="4860032" y="1439863"/>
          <a:ext cx="4057650" cy="909637"/>
        </p:xfrm>
        <a:graphic>
          <a:graphicData uri="http://schemas.openxmlformats.org/presentationml/2006/ole">
            <p:oleObj spid="_x0000_s28690" name="Equation" r:id="rId3" imgW="2171700" imgH="482600" progId="Equation.DSMT4">
              <p:embed/>
            </p:oleObj>
          </a:graphicData>
        </a:graphic>
      </p:graphicFrame>
      <p:pic>
        <p:nvPicPr>
          <p:cNvPr id="28683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211766"/>
            <a:ext cx="7344816" cy="2377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建構資產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CRR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樹－固定利率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7544" y="1595933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689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36867" name="Group 3"/>
          <p:cNvGrpSpPr>
            <a:grpSpLocks/>
          </p:cNvGrpSpPr>
          <p:nvPr/>
        </p:nvGrpSpPr>
        <p:grpSpPr bwMode="auto">
          <a:xfrm>
            <a:off x="1440160" y="1844824"/>
            <a:ext cx="6660232" cy="4293096"/>
            <a:chOff x="3240" y="11023"/>
            <a:chExt cx="6045" cy="4335"/>
          </a:xfrm>
        </p:grpSpPr>
        <p:sp>
          <p:nvSpPr>
            <p:cNvPr id="36889" name="AutoShape 25"/>
            <p:cNvSpPr>
              <a:spLocks noChangeAspect="1" noChangeArrowheads="1"/>
            </p:cNvSpPr>
            <p:nvPr/>
          </p:nvSpPr>
          <p:spPr bwMode="auto">
            <a:xfrm>
              <a:off x="3240" y="11023"/>
              <a:ext cx="6045" cy="433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3" name="直線單箭頭接點 2"/>
            <p:cNvSpPr>
              <a:spLocks noChangeShapeType="1"/>
            </p:cNvSpPr>
            <p:nvPr/>
          </p:nvSpPr>
          <p:spPr bwMode="auto">
            <a:xfrm flipV="1">
              <a:off x="3772" y="12467"/>
              <a:ext cx="1603" cy="82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4" name="直線單箭頭接點 3"/>
            <p:cNvSpPr>
              <a:spLocks noChangeShapeType="1"/>
            </p:cNvSpPr>
            <p:nvPr/>
          </p:nvSpPr>
          <p:spPr bwMode="auto">
            <a:xfrm>
              <a:off x="3772" y="13295"/>
              <a:ext cx="1603" cy="8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6" name="直線單箭頭接點 4"/>
            <p:cNvSpPr>
              <a:spLocks noChangeShapeType="1"/>
            </p:cNvSpPr>
            <p:nvPr/>
          </p:nvSpPr>
          <p:spPr bwMode="auto">
            <a:xfrm flipV="1">
              <a:off x="5971" y="11639"/>
              <a:ext cx="1603" cy="8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7" name="直線單箭頭接點 5"/>
            <p:cNvSpPr>
              <a:spLocks noChangeShapeType="1"/>
            </p:cNvSpPr>
            <p:nvPr/>
          </p:nvSpPr>
          <p:spPr bwMode="auto">
            <a:xfrm>
              <a:off x="5971" y="12467"/>
              <a:ext cx="1603" cy="8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" name="直線單箭頭接點 6"/>
            <p:cNvSpPr>
              <a:spLocks noChangeShapeType="1"/>
            </p:cNvSpPr>
            <p:nvPr/>
          </p:nvSpPr>
          <p:spPr bwMode="auto">
            <a:xfrm flipV="1">
              <a:off x="5971" y="13296"/>
              <a:ext cx="1603" cy="8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9" name="直線單箭頭接點 7"/>
            <p:cNvSpPr>
              <a:spLocks noChangeShapeType="1"/>
            </p:cNvSpPr>
            <p:nvPr/>
          </p:nvSpPr>
          <p:spPr bwMode="auto">
            <a:xfrm>
              <a:off x="5971" y="14124"/>
              <a:ext cx="1603" cy="8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10" name="圖片 8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59" y="13049"/>
              <a:ext cx="413" cy="559"/>
            </a:xfrm>
            <a:prstGeom prst="rect">
              <a:avLst/>
            </a:prstGeom>
            <a:noFill/>
          </p:spPr>
        </p:pic>
        <p:pic>
          <p:nvPicPr>
            <p:cNvPr id="11" name="圖片 9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98" y="12139"/>
              <a:ext cx="473" cy="641"/>
            </a:xfrm>
            <a:prstGeom prst="rect">
              <a:avLst/>
            </a:prstGeom>
            <a:noFill/>
          </p:spPr>
        </p:pic>
        <p:pic>
          <p:nvPicPr>
            <p:cNvPr id="12" name="圖片 10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39" y="13794"/>
              <a:ext cx="532" cy="673"/>
            </a:xfrm>
            <a:prstGeom prst="rect">
              <a:avLst/>
            </a:prstGeom>
            <a:noFill/>
          </p:spPr>
        </p:pic>
        <p:pic>
          <p:nvPicPr>
            <p:cNvPr id="13" name="圖片 11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624" y="11365"/>
              <a:ext cx="594" cy="627"/>
            </a:xfrm>
            <a:prstGeom prst="rect">
              <a:avLst/>
            </a:prstGeom>
            <a:noFill/>
          </p:spPr>
        </p:pic>
        <p:pic>
          <p:nvPicPr>
            <p:cNvPr id="14" name="圖片 12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603" y="12959"/>
              <a:ext cx="615" cy="649"/>
            </a:xfrm>
            <a:prstGeom prst="rect">
              <a:avLst/>
            </a:prstGeom>
            <a:noFill/>
          </p:spPr>
        </p:pic>
        <p:pic>
          <p:nvPicPr>
            <p:cNvPr id="15" name="圖片 13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573" y="14641"/>
              <a:ext cx="591" cy="624"/>
            </a:xfrm>
            <a:prstGeom prst="rect">
              <a:avLst/>
            </a:prstGeom>
            <a:noFill/>
          </p:spPr>
        </p:pic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4206" y="12415"/>
              <a:ext cx="409" cy="59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25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新細明體" pitchFamily="18" charset="-120"/>
                  <a:cs typeface="Times New Roman" pitchFamily="18" charset="0"/>
                </a:rPr>
                <a:t>p</a:t>
              </a:r>
              <a:endParaRPr kumimoji="1" lang="en-US" altLang="zh-TW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6433" y="11541"/>
              <a:ext cx="409" cy="59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25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新細明體" pitchFamily="18" charset="-120"/>
                  <a:cs typeface="Times New Roman" pitchFamily="18" charset="0"/>
                </a:rPr>
                <a:t>p</a:t>
              </a:r>
              <a:endParaRPr kumimoji="1" lang="en-US" altLang="zh-TW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6432" y="13296"/>
              <a:ext cx="409" cy="59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25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新細明體" pitchFamily="18" charset="-120"/>
                  <a:cs typeface="Times New Roman" pitchFamily="18" charset="0"/>
                </a:rPr>
                <a:t>p</a:t>
              </a:r>
              <a:endParaRPr kumimoji="1" lang="en-US" altLang="zh-TW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6351" y="12724"/>
              <a:ext cx="608" cy="59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25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新細明體" pitchFamily="18" charset="-120"/>
                  <a:cs typeface="Times New Roman" pitchFamily="18" charset="0"/>
                </a:rPr>
                <a:t>1-p</a:t>
              </a:r>
              <a:endParaRPr kumimoji="1" lang="en-US" altLang="zh-TW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20" name="Text Box 8"/>
            <p:cNvSpPr txBox="1">
              <a:spLocks noChangeArrowheads="1"/>
            </p:cNvSpPr>
            <p:nvPr/>
          </p:nvSpPr>
          <p:spPr bwMode="auto">
            <a:xfrm>
              <a:off x="6392" y="14492"/>
              <a:ext cx="608" cy="597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25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新細明體" pitchFamily="18" charset="-120"/>
                  <a:cs typeface="Times New Roman" pitchFamily="18" charset="0"/>
                </a:rPr>
                <a:t>1-p</a:t>
              </a:r>
              <a:endParaRPr kumimoji="1" lang="en-US" altLang="zh-TW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21" name="Text Box 7"/>
            <p:cNvSpPr txBox="1">
              <a:spLocks noChangeArrowheads="1"/>
            </p:cNvSpPr>
            <p:nvPr/>
          </p:nvSpPr>
          <p:spPr bwMode="auto">
            <a:xfrm>
              <a:off x="4206" y="13592"/>
              <a:ext cx="608" cy="597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25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新細明體" pitchFamily="18" charset="-120"/>
                  <a:cs typeface="Times New Roman" pitchFamily="18" charset="0"/>
                </a:rPr>
                <a:t>1-p</a:t>
              </a:r>
              <a:endParaRPr kumimoji="1" lang="en-US" altLang="zh-TW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pic>
          <p:nvPicPr>
            <p:cNvPr id="22" name="圖片 22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240" y="11023"/>
              <a:ext cx="613" cy="354"/>
            </a:xfrm>
            <a:prstGeom prst="rect">
              <a:avLst/>
            </a:prstGeom>
            <a:noFill/>
          </p:spPr>
        </p:pic>
        <p:pic>
          <p:nvPicPr>
            <p:cNvPr id="23" name="圖片 23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38" y="11033"/>
              <a:ext cx="532" cy="332"/>
            </a:xfrm>
            <a:prstGeom prst="rect">
              <a:avLst/>
            </a:prstGeom>
            <a:noFill/>
          </p:spPr>
        </p:pic>
        <p:pic>
          <p:nvPicPr>
            <p:cNvPr id="24" name="圖片 24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572" y="11037"/>
              <a:ext cx="592" cy="3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22068</TotalTime>
  <Words>4305</Words>
  <Application>Microsoft Office PowerPoint</Application>
  <PresentationFormat>如螢幕大小 (4:3)</PresentationFormat>
  <Paragraphs>1133</Paragraphs>
  <Slides>72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72</vt:i4>
      </vt:variant>
    </vt:vector>
  </HeadingPairs>
  <TitlesOfParts>
    <vt:vector size="75" baseType="lpstr">
      <vt:lpstr>Office 佈景主題</vt:lpstr>
      <vt:lpstr>Equation</vt:lpstr>
      <vt:lpstr>Visio</vt:lpstr>
      <vt:lpstr>在浮動利率下，以賽局理論評價可轉換公司債</vt:lpstr>
      <vt:lpstr>研究動機</vt:lpstr>
      <vt:lpstr>配合文獻探討</vt:lpstr>
      <vt:lpstr>基礎假設</vt:lpstr>
      <vt:lpstr>參數設定</vt:lpstr>
      <vt:lpstr>模型建構</vt:lpstr>
      <vt:lpstr>建構資產樹</vt:lpstr>
      <vt:lpstr>建構資產CRR樹－固定利率</vt:lpstr>
      <vt:lpstr>建構資產CRR樹－固定利率</vt:lpstr>
      <vt:lpstr>建構資產CRR樹－浮動利率</vt:lpstr>
      <vt:lpstr>將兩隨機過程正交化</vt:lpstr>
      <vt:lpstr>將兩隨機過程正交化</vt:lpstr>
      <vt:lpstr>將兩隨機過程正交化</vt:lpstr>
      <vt:lpstr>將兩隨機過程正交化</vt:lpstr>
      <vt:lpstr>將兩隨機過程正交化</vt:lpstr>
      <vt:lpstr>隨機過程對應之機率</vt:lpstr>
      <vt:lpstr>隨機過程Y之樹狀結構</vt:lpstr>
      <vt:lpstr>隨機過程X與Y之立體樹狀結構</vt:lpstr>
      <vt:lpstr>利用X(t)與Y(t)求出V(t)</vt:lpstr>
      <vt:lpstr>資產價值立體樹</vt:lpstr>
      <vt:lpstr>模型設定－完全競爭</vt:lpstr>
      <vt:lpstr>獨佔與完全競爭之轉換差異</vt:lpstr>
      <vt:lpstr>獨佔與完全競爭之轉換差異</vt:lpstr>
      <vt:lpstr>可轉換公司債部份轉換情況模擬</vt:lpstr>
      <vt:lpstr>轉換策略比較</vt:lpstr>
      <vt:lpstr>以債作股情況</vt:lpstr>
      <vt:lpstr>贖回策略</vt:lpstr>
      <vt:lpstr>贖回策略</vt:lpstr>
      <vt:lpstr>贖回策略</vt:lpstr>
      <vt:lpstr>贖回延遲</vt:lpstr>
      <vt:lpstr>Backward Induction</vt:lpstr>
      <vt:lpstr>Equity</vt:lpstr>
      <vt:lpstr>Straight Bond</vt:lpstr>
      <vt:lpstr>Convertible Bond</vt:lpstr>
      <vt:lpstr>Equity</vt:lpstr>
      <vt:lpstr>Equity</vt:lpstr>
      <vt:lpstr>Equity期望值 折現示意圖</vt:lpstr>
      <vt:lpstr>Equity</vt:lpstr>
      <vt:lpstr>Straight Bond</vt:lpstr>
      <vt:lpstr>Straight Bond</vt:lpstr>
      <vt:lpstr>Convertible Bond</vt:lpstr>
      <vt:lpstr>Convertible Bond</vt:lpstr>
      <vt:lpstr>償債順序改變</vt:lpstr>
      <vt:lpstr>期望到期日的估計</vt:lpstr>
      <vt:lpstr>期望到期日的估計</vt:lpstr>
      <vt:lpstr>期望到期日的估計－範例</vt:lpstr>
      <vt:lpstr>期望到期日的估計－範例：D1</vt:lpstr>
      <vt:lpstr>期望到期日的估計－範例：C1</vt:lpstr>
      <vt:lpstr>敏感度分析</vt:lpstr>
      <vt:lpstr>敏感度分析</vt:lpstr>
      <vt:lpstr>敏感度分析－債券價值</vt:lpstr>
      <vt:lpstr>敏感度分析－債券價值</vt:lpstr>
      <vt:lpstr>利率波動度對債券價值的影響</vt:lpstr>
      <vt:lpstr>敏感度分析－ 利率波動度V.S 可轉換公司債</vt:lpstr>
      <vt:lpstr>敏感度分析－ 利率波動度V.S 可轉換公司債</vt:lpstr>
      <vt:lpstr>敏感度分析－公司槓桿價值</vt:lpstr>
      <vt:lpstr>敏感度分析－公司槓桿價值</vt:lpstr>
      <vt:lpstr>敏感度分析－期望到期日</vt:lpstr>
      <vt:lpstr>敏感度分析－ 長期利率水準 V.S 公司槓桿價值</vt:lpstr>
      <vt:lpstr>債券存續期間與 conversion fraction的關係</vt:lpstr>
      <vt:lpstr>債券存續期間與 conversion fraction的分析</vt:lpstr>
      <vt:lpstr>債券存續期間與 conversion fraction的分析</vt:lpstr>
      <vt:lpstr>實證分析</vt:lpstr>
      <vt:lpstr>實證資料</vt:lpstr>
      <vt:lpstr>實證結果</vt:lpstr>
      <vt:lpstr>實證結果－比較持有情況</vt:lpstr>
      <vt:lpstr>實證結果－比較贖回策略</vt:lpstr>
      <vt:lpstr>實證結果－比較償債順序</vt:lpstr>
      <vt:lpstr>實證結果－公司槓桿價值</vt:lpstr>
      <vt:lpstr>結論</vt:lpstr>
      <vt:lpstr>結論</vt:lpstr>
      <vt:lpstr>投影片 72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浮動利率下，以賽局理論評價可轉換公司債</dc:title>
  <dc:creator>bboylu</dc:creator>
  <cp:lastModifiedBy>bboylu</cp:lastModifiedBy>
  <cp:revision>1128</cp:revision>
  <dcterms:created xsi:type="dcterms:W3CDTF">2013-04-22T09:50:28Z</dcterms:created>
  <dcterms:modified xsi:type="dcterms:W3CDTF">2013-06-27T10:21:12Z</dcterms:modified>
</cp:coreProperties>
</file>