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5" r:id="rId4"/>
    <p:sldId id="284" r:id="rId5"/>
    <p:sldId id="258" r:id="rId6"/>
    <p:sldId id="259" r:id="rId7"/>
    <p:sldId id="260" r:id="rId8"/>
    <p:sldId id="286" r:id="rId9"/>
    <p:sldId id="288" r:id="rId10"/>
    <p:sldId id="261" r:id="rId11"/>
    <p:sldId id="263" r:id="rId12"/>
    <p:sldId id="264" r:id="rId13"/>
    <p:sldId id="265" r:id="rId14"/>
    <p:sldId id="291" r:id="rId15"/>
    <p:sldId id="267" r:id="rId16"/>
    <p:sldId id="273" r:id="rId17"/>
    <p:sldId id="292" r:id="rId18"/>
    <p:sldId id="274" r:id="rId19"/>
    <p:sldId id="293" r:id="rId20"/>
    <p:sldId id="294" r:id="rId21"/>
    <p:sldId id="295" r:id="rId22"/>
    <p:sldId id="296" r:id="rId23"/>
    <p:sldId id="297" r:id="rId24"/>
    <p:sldId id="279" r:id="rId25"/>
    <p:sldId id="281" r:id="rId26"/>
    <p:sldId id="282" r:id="rId27"/>
    <p:sldId id="298" r:id="rId28"/>
    <p:sldId id="299" r:id="rId29"/>
    <p:sldId id="300" r:id="rId30"/>
    <p:sldId id="301" r:id="rId3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26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image" Target="../media/image18.wmf"/><Relationship Id="rId18" Type="http://schemas.openxmlformats.org/officeDocument/2006/relationships/image" Target="../media/image51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12" Type="http://schemas.openxmlformats.org/officeDocument/2006/relationships/image" Target="../media/image49.wmf"/><Relationship Id="rId17" Type="http://schemas.openxmlformats.org/officeDocument/2006/relationships/image" Target="../media/image50.wmf"/><Relationship Id="rId2" Type="http://schemas.openxmlformats.org/officeDocument/2006/relationships/image" Target="../media/image40.wmf"/><Relationship Id="rId16" Type="http://schemas.openxmlformats.org/officeDocument/2006/relationships/image" Target="../media/image21.wmf"/><Relationship Id="rId20" Type="http://schemas.openxmlformats.org/officeDocument/2006/relationships/image" Target="../media/image53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11" Type="http://schemas.openxmlformats.org/officeDocument/2006/relationships/image" Target="../media/image24.wmf"/><Relationship Id="rId5" Type="http://schemas.openxmlformats.org/officeDocument/2006/relationships/image" Target="../media/image43.wmf"/><Relationship Id="rId15" Type="http://schemas.openxmlformats.org/officeDocument/2006/relationships/image" Target="../media/image20.wmf"/><Relationship Id="rId10" Type="http://schemas.openxmlformats.org/officeDocument/2006/relationships/image" Target="../media/image48.wmf"/><Relationship Id="rId19" Type="http://schemas.openxmlformats.org/officeDocument/2006/relationships/image" Target="../media/image52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Relationship Id="rId14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image" Target="../media/image60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12" Type="http://schemas.openxmlformats.org/officeDocument/2006/relationships/image" Target="../media/image59.wmf"/><Relationship Id="rId2" Type="http://schemas.openxmlformats.org/officeDocument/2006/relationships/image" Target="../media/image55.wmf"/><Relationship Id="rId16" Type="http://schemas.openxmlformats.org/officeDocument/2006/relationships/image" Target="../media/image62.wmf"/><Relationship Id="rId1" Type="http://schemas.openxmlformats.org/officeDocument/2006/relationships/image" Target="../media/image54.wmf"/><Relationship Id="rId6" Type="http://schemas.openxmlformats.org/officeDocument/2006/relationships/image" Target="../media/image56.wmf"/><Relationship Id="rId11" Type="http://schemas.openxmlformats.org/officeDocument/2006/relationships/image" Target="../media/image58.wmf"/><Relationship Id="rId5" Type="http://schemas.openxmlformats.org/officeDocument/2006/relationships/image" Target="../media/image44.wmf"/><Relationship Id="rId15" Type="http://schemas.openxmlformats.org/officeDocument/2006/relationships/image" Target="../media/image61.wmf"/><Relationship Id="rId10" Type="http://schemas.openxmlformats.org/officeDocument/2006/relationships/image" Target="../media/image57.wmf"/><Relationship Id="rId4" Type="http://schemas.openxmlformats.org/officeDocument/2006/relationships/image" Target="../media/image43.wmf"/><Relationship Id="rId9" Type="http://schemas.openxmlformats.org/officeDocument/2006/relationships/image" Target="../media/image24.wmf"/><Relationship Id="rId14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84.wmf"/><Relationship Id="rId7" Type="http://schemas.openxmlformats.org/officeDocument/2006/relationships/image" Target="../media/image43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44.wmf"/><Relationship Id="rId5" Type="http://schemas.openxmlformats.org/officeDocument/2006/relationships/image" Target="../media/image42.wmf"/><Relationship Id="rId4" Type="http://schemas.openxmlformats.org/officeDocument/2006/relationships/image" Target="../media/image85.wmf"/><Relationship Id="rId9" Type="http://schemas.openxmlformats.org/officeDocument/2006/relationships/image" Target="../media/image4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image" Target="../media/image58.wmf"/><Relationship Id="rId3" Type="http://schemas.openxmlformats.org/officeDocument/2006/relationships/image" Target="../media/image60.wmf"/><Relationship Id="rId7" Type="http://schemas.openxmlformats.org/officeDocument/2006/relationships/image" Target="../media/image56.wmf"/><Relationship Id="rId12" Type="http://schemas.openxmlformats.org/officeDocument/2006/relationships/image" Target="../media/image57.wmf"/><Relationship Id="rId2" Type="http://schemas.openxmlformats.org/officeDocument/2006/relationships/image" Target="../media/image59.wmf"/><Relationship Id="rId1" Type="http://schemas.openxmlformats.org/officeDocument/2006/relationships/image" Target="../media/image87.wmf"/><Relationship Id="rId6" Type="http://schemas.openxmlformats.org/officeDocument/2006/relationships/image" Target="../media/image43.wmf"/><Relationship Id="rId11" Type="http://schemas.openxmlformats.org/officeDocument/2006/relationships/image" Target="../media/image24.wmf"/><Relationship Id="rId5" Type="http://schemas.openxmlformats.org/officeDocument/2006/relationships/image" Target="../media/image44.wmf"/><Relationship Id="rId10" Type="http://schemas.openxmlformats.org/officeDocument/2006/relationships/image" Target="../media/image48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Relationship Id="rId14" Type="http://schemas.openxmlformats.org/officeDocument/2006/relationships/image" Target="../media/image61.w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image" Target="../media/image58.wmf"/><Relationship Id="rId3" Type="http://schemas.openxmlformats.org/officeDocument/2006/relationships/image" Target="../media/image54.wmf"/><Relationship Id="rId7" Type="http://schemas.openxmlformats.org/officeDocument/2006/relationships/image" Target="../media/image43.wmf"/><Relationship Id="rId12" Type="http://schemas.openxmlformats.org/officeDocument/2006/relationships/image" Target="../media/image57.wmf"/><Relationship Id="rId2" Type="http://schemas.openxmlformats.org/officeDocument/2006/relationships/image" Target="../media/image62.wmf"/><Relationship Id="rId1" Type="http://schemas.openxmlformats.org/officeDocument/2006/relationships/image" Target="../media/image88.wmf"/><Relationship Id="rId6" Type="http://schemas.openxmlformats.org/officeDocument/2006/relationships/image" Target="../media/image44.wmf"/><Relationship Id="rId11" Type="http://schemas.openxmlformats.org/officeDocument/2006/relationships/image" Target="../media/image24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55.wmf"/><Relationship Id="rId9" Type="http://schemas.openxmlformats.org/officeDocument/2006/relationships/image" Target="../media/image46.wmf"/><Relationship Id="rId14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2012/9/4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3.bin"/><Relationship Id="rId9" Type="http://schemas.openxmlformats.org/officeDocument/2006/relationships/oleObject" Target="../embeddings/oleObject3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oleObject" Target="../embeddings/oleObject55.bin"/><Relationship Id="rId18" Type="http://schemas.openxmlformats.org/officeDocument/2006/relationships/oleObject" Target="../embeddings/oleObject60.bin"/><Relationship Id="rId3" Type="http://schemas.openxmlformats.org/officeDocument/2006/relationships/oleObject" Target="../embeddings/oleObject45.bin"/><Relationship Id="rId21" Type="http://schemas.openxmlformats.org/officeDocument/2006/relationships/oleObject" Target="../embeddings/oleObject63.bin"/><Relationship Id="rId7" Type="http://schemas.openxmlformats.org/officeDocument/2006/relationships/oleObject" Target="../embeddings/oleObject49.bin"/><Relationship Id="rId12" Type="http://schemas.openxmlformats.org/officeDocument/2006/relationships/oleObject" Target="../embeddings/oleObject54.bin"/><Relationship Id="rId17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8.bin"/><Relationship Id="rId20" Type="http://schemas.openxmlformats.org/officeDocument/2006/relationships/oleObject" Target="../embeddings/oleObject62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8.bin"/><Relationship Id="rId11" Type="http://schemas.openxmlformats.org/officeDocument/2006/relationships/oleObject" Target="../embeddings/oleObject53.bin"/><Relationship Id="rId24" Type="http://schemas.openxmlformats.org/officeDocument/2006/relationships/oleObject" Target="../embeddings/oleObject66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5.bin"/><Relationship Id="rId10" Type="http://schemas.openxmlformats.org/officeDocument/2006/relationships/oleObject" Target="../embeddings/oleObject52.bin"/><Relationship Id="rId19" Type="http://schemas.openxmlformats.org/officeDocument/2006/relationships/oleObject" Target="../embeddings/oleObject61.bin"/><Relationship Id="rId4" Type="http://schemas.openxmlformats.org/officeDocument/2006/relationships/oleObject" Target="../embeddings/oleObject46.bin"/><Relationship Id="rId9" Type="http://schemas.openxmlformats.org/officeDocument/2006/relationships/oleObject" Target="../embeddings/oleObject51.bin"/><Relationship Id="rId14" Type="http://schemas.openxmlformats.org/officeDocument/2006/relationships/oleObject" Target="../embeddings/oleObject56.bin"/><Relationship Id="rId22" Type="http://schemas.openxmlformats.org/officeDocument/2006/relationships/oleObject" Target="../embeddings/oleObject6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13" Type="http://schemas.openxmlformats.org/officeDocument/2006/relationships/oleObject" Target="../embeddings/oleObject77.bin"/><Relationship Id="rId18" Type="http://schemas.openxmlformats.org/officeDocument/2006/relationships/oleObject" Target="../embeddings/oleObject82.bin"/><Relationship Id="rId26" Type="http://schemas.openxmlformats.org/officeDocument/2006/relationships/oleObject" Target="../embeddings/oleObject90.bin"/><Relationship Id="rId3" Type="http://schemas.openxmlformats.org/officeDocument/2006/relationships/oleObject" Target="../embeddings/oleObject67.bin"/><Relationship Id="rId21" Type="http://schemas.openxmlformats.org/officeDocument/2006/relationships/oleObject" Target="../embeddings/oleObject85.bin"/><Relationship Id="rId7" Type="http://schemas.openxmlformats.org/officeDocument/2006/relationships/oleObject" Target="../embeddings/oleObject71.bin"/><Relationship Id="rId12" Type="http://schemas.openxmlformats.org/officeDocument/2006/relationships/oleObject" Target="../embeddings/oleObject76.bin"/><Relationship Id="rId17" Type="http://schemas.openxmlformats.org/officeDocument/2006/relationships/oleObject" Target="../embeddings/oleObject81.bin"/><Relationship Id="rId25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0.bin"/><Relationship Id="rId20" Type="http://schemas.openxmlformats.org/officeDocument/2006/relationships/oleObject" Target="../embeddings/oleObject84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0.bin"/><Relationship Id="rId11" Type="http://schemas.openxmlformats.org/officeDocument/2006/relationships/oleObject" Target="../embeddings/oleObject75.bin"/><Relationship Id="rId24" Type="http://schemas.openxmlformats.org/officeDocument/2006/relationships/oleObject" Target="../embeddings/oleObject88.bin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9.bin"/><Relationship Id="rId23" Type="http://schemas.openxmlformats.org/officeDocument/2006/relationships/oleObject" Target="../embeddings/oleObject87.bin"/><Relationship Id="rId28" Type="http://schemas.openxmlformats.org/officeDocument/2006/relationships/oleObject" Target="../embeddings/oleObject92.bin"/><Relationship Id="rId10" Type="http://schemas.openxmlformats.org/officeDocument/2006/relationships/oleObject" Target="../embeddings/oleObject74.bin"/><Relationship Id="rId19" Type="http://schemas.openxmlformats.org/officeDocument/2006/relationships/oleObject" Target="../embeddings/oleObject83.bin"/><Relationship Id="rId4" Type="http://schemas.openxmlformats.org/officeDocument/2006/relationships/oleObject" Target="../embeddings/oleObject68.bin"/><Relationship Id="rId9" Type="http://schemas.openxmlformats.org/officeDocument/2006/relationships/oleObject" Target="../embeddings/oleObject73.bin"/><Relationship Id="rId14" Type="http://schemas.openxmlformats.org/officeDocument/2006/relationships/oleObject" Target="../embeddings/oleObject78.bin"/><Relationship Id="rId22" Type="http://schemas.openxmlformats.org/officeDocument/2006/relationships/oleObject" Target="../embeddings/oleObject86.bin"/><Relationship Id="rId27" Type="http://schemas.openxmlformats.org/officeDocument/2006/relationships/oleObject" Target="../embeddings/oleObject9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9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100.bin"/><Relationship Id="rId4" Type="http://schemas.openxmlformats.org/officeDocument/2006/relationships/oleObject" Target="../embeddings/oleObject9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10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105.bin"/><Relationship Id="rId4" Type="http://schemas.openxmlformats.org/officeDocument/2006/relationships/oleObject" Target="../embeddings/oleObject10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108.bin"/><Relationship Id="rId4" Type="http://schemas.openxmlformats.org/officeDocument/2006/relationships/oleObject" Target="../embeddings/oleObject10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1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.bin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15.bin"/><Relationship Id="rId11" Type="http://schemas.openxmlformats.org/officeDocument/2006/relationships/oleObject" Target="../embeddings/oleObject120.bin"/><Relationship Id="rId5" Type="http://schemas.openxmlformats.org/officeDocument/2006/relationships/oleObject" Target="../embeddings/oleObject114.bin"/><Relationship Id="rId10" Type="http://schemas.openxmlformats.org/officeDocument/2006/relationships/oleObject" Target="../embeddings/oleObject119.bin"/><Relationship Id="rId4" Type="http://schemas.openxmlformats.org/officeDocument/2006/relationships/oleObject" Target="../embeddings/oleObject113.bin"/><Relationship Id="rId9" Type="http://schemas.openxmlformats.org/officeDocument/2006/relationships/oleObject" Target="../embeddings/oleObject11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8.bin"/><Relationship Id="rId13" Type="http://schemas.openxmlformats.org/officeDocument/2006/relationships/oleObject" Target="../embeddings/oleObject133.bin"/><Relationship Id="rId3" Type="http://schemas.openxmlformats.org/officeDocument/2006/relationships/oleObject" Target="../embeddings/oleObject123.bin"/><Relationship Id="rId7" Type="http://schemas.openxmlformats.org/officeDocument/2006/relationships/oleObject" Target="../embeddings/oleObject127.bin"/><Relationship Id="rId12" Type="http://schemas.openxmlformats.org/officeDocument/2006/relationships/oleObject" Target="../embeddings/oleObject13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6.bin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26.bin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5.bin"/><Relationship Id="rId15" Type="http://schemas.openxmlformats.org/officeDocument/2006/relationships/oleObject" Target="../embeddings/oleObject135.bin"/><Relationship Id="rId10" Type="http://schemas.openxmlformats.org/officeDocument/2006/relationships/oleObject" Target="../embeddings/oleObject130.bin"/><Relationship Id="rId4" Type="http://schemas.openxmlformats.org/officeDocument/2006/relationships/oleObject" Target="../embeddings/oleObject124.bin"/><Relationship Id="rId9" Type="http://schemas.openxmlformats.org/officeDocument/2006/relationships/oleObject" Target="../embeddings/oleObject129.bin"/><Relationship Id="rId14" Type="http://schemas.openxmlformats.org/officeDocument/2006/relationships/oleObject" Target="../embeddings/oleObject13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2.bin"/><Relationship Id="rId13" Type="http://schemas.openxmlformats.org/officeDocument/2006/relationships/oleObject" Target="../embeddings/oleObject147.bin"/><Relationship Id="rId3" Type="http://schemas.openxmlformats.org/officeDocument/2006/relationships/oleObject" Target="../embeddings/oleObject137.bin"/><Relationship Id="rId7" Type="http://schemas.openxmlformats.org/officeDocument/2006/relationships/oleObject" Target="../embeddings/oleObject141.bin"/><Relationship Id="rId12" Type="http://schemas.openxmlformats.org/officeDocument/2006/relationships/oleObject" Target="../embeddings/oleObject14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0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40.bin"/><Relationship Id="rId11" Type="http://schemas.openxmlformats.org/officeDocument/2006/relationships/oleObject" Target="../embeddings/oleObject145.bin"/><Relationship Id="rId5" Type="http://schemas.openxmlformats.org/officeDocument/2006/relationships/oleObject" Target="../embeddings/oleObject139.bin"/><Relationship Id="rId15" Type="http://schemas.openxmlformats.org/officeDocument/2006/relationships/oleObject" Target="../embeddings/oleObject149.bin"/><Relationship Id="rId10" Type="http://schemas.openxmlformats.org/officeDocument/2006/relationships/oleObject" Target="../embeddings/oleObject144.bin"/><Relationship Id="rId4" Type="http://schemas.openxmlformats.org/officeDocument/2006/relationships/oleObject" Target="../embeddings/oleObject138.bin"/><Relationship Id="rId9" Type="http://schemas.openxmlformats.org/officeDocument/2006/relationships/oleObject" Target="../embeddings/oleObject143.bin"/><Relationship Id="rId14" Type="http://schemas.openxmlformats.org/officeDocument/2006/relationships/oleObject" Target="../embeddings/oleObject14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1752601"/>
            <a:ext cx="7958166" cy="2390779"/>
          </a:xfrm>
        </p:spPr>
        <p:txBody>
          <a:bodyPr>
            <a:normAutofit/>
          </a:bodyPr>
          <a:lstStyle/>
          <a:p>
            <a:r>
              <a:rPr lang="en-US" altLang="zh-TW" sz="4400" dirty="0" smtClean="0"/>
              <a:t>0904</a:t>
            </a:r>
            <a:r>
              <a:rPr lang="zh-TW" altLang="en-US" sz="4400" dirty="0" smtClean="0"/>
              <a:t>進度報告</a:t>
            </a:r>
            <a:endParaRPr lang="zh-TW" alt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情境分析</a:t>
            </a:r>
            <a:endParaRPr lang="zh-TW" altLang="en-US" dirty="0"/>
          </a:p>
        </p:txBody>
      </p:sp>
      <p:grpSp>
        <p:nvGrpSpPr>
          <p:cNvPr id="15" name="群組 14"/>
          <p:cNvGrpSpPr/>
          <p:nvPr/>
        </p:nvGrpSpPr>
        <p:grpSpPr>
          <a:xfrm>
            <a:off x="357158" y="857232"/>
            <a:ext cx="8429683" cy="4500588"/>
            <a:chOff x="857224" y="1357304"/>
            <a:chExt cx="7992047" cy="4500588"/>
          </a:xfrm>
        </p:grpSpPr>
        <p:cxnSp>
          <p:nvCxnSpPr>
            <p:cNvPr id="7" name="直線單箭頭接點 6"/>
            <p:cNvCxnSpPr/>
            <p:nvPr/>
          </p:nvCxnSpPr>
          <p:spPr>
            <a:xfrm rot="5400000" flipH="1" flipV="1">
              <a:off x="-107189" y="3821909"/>
              <a:ext cx="307183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單箭頭接點 8"/>
            <p:cNvCxnSpPr/>
            <p:nvPr/>
          </p:nvCxnSpPr>
          <p:spPr>
            <a:xfrm>
              <a:off x="1428728" y="5357826"/>
              <a:ext cx="550072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rot="5400000">
              <a:off x="1523566" y="3857628"/>
              <a:ext cx="3000396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 flipV="1">
              <a:off x="4556547" y="2285992"/>
              <a:ext cx="1651284" cy="171451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4599636" y="1357304"/>
            <a:ext cx="4249635" cy="928694"/>
          </p:xfrm>
          <a:graphic>
            <a:graphicData uri="http://schemas.openxmlformats.org/presentationml/2006/ole">
              <p:oleObj spid="_x0000_s3075" name="Equation" r:id="rId3" imgW="2057400" imgH="457200" progId="Equation.DSMT4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7072330" y="5214938"/>
            <a:ext cx="320675" cy="374650"/>
          </p:xfrm>
          <a:graphic>
            <a:graphicData uri="http://schemas.openxmlformats.org/presentationml/2006/ole">
              <p:oleObj spid="_x0000_s3077" name="Equation" r:id="rId4" imgW="152280" imgH="177480" progId="Equation.DSMT4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2799119" y="5429264"/>
            <a:ext cx="428628" cy="428628"/>
          </p:xfrm>
          <a:graphic>
            <a:graphicData uri="http://schemas.openxmlformats.org/presentationml/2006/ole">
              <p:oleObj spid="_x0000_s3078" name="Equation" r:id="rId5" imgW="139680" imgH="164880" progId="Equation.DSMT4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857224" y="1928802"/>
            <a:ext cx="802883" cy="458790"/>
          </p:xfrm>
          <a:graphic>
            <a:graphicData uri="http://schemas.openxmlformats.org/presentationml/2006/ole">
              <p:oleObj spid="_x0000_s3079" name="Equation" r:id="rId6" imgW="355320" imgH="203040" progId="Equation.DSMT4">
                <p:embed/>
              </p:oleObj>
            </a:graphicData>
          </a:graphic>
        </p:graphicFrame>
      </p:grp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5357818" y="3143248"/>
          <a:ext cx="1287462" cy="1216025"/>
        </p:xfrm>
        <a:graphic>
          <a:graphicData uri="http://schemas.openxmlformats.org/presentationml/2006/ole">
            <p:oleObj spid="_x0000_s3080" name="Equation" r:id="rId7" imgW="457200" imgH="431640" progId="Equation.DSMT4">
              <p:embed/>
            </p:oleObj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2857488" y="1714488"/>
          <a:ext cx="2017713" cy="1143000"/>
        </p:xfrm>
        <a:graphic>
          <a:graphicData uri="http://schemas.openxmlformats.org/presentationml/2006/ole">
            <p:oleObj spid="_x0000_s3081" name="Equation" r:id="rId8" imgW="761760" imgH="431640" progId="Equation.DSMT4">
              <p:embed/>
            </p:oleObj>
          </a:graphicData>
        </a:graphic>
      </p:graphicFrame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1163387" y="1928802"/>
          <a:ext cx="1219887" cy="517528"/>
        </p:xfrm>
        <a:graphic>
          <a:graphicData uri="http://schemas.openxmlformats.org/presentationml/2006/ole">
            <p:oleObj spid="_x0000_s3082" name="Equation" r:id="rId9" imgW="419040" imgH="177480" progId="Equation.DSMT4">
              <p:embed/>
            </p:oleObj>
          </a:graphicData>
        </a:graphic>
      </p:graphicFrame>
      <p:sp>
        <p:nvSpPr>
          <p:cNvPr id="23" name="文字方塊 22"/>
          <p:cNvSpPr txBox="1"/>
          <p:nvPr/>
        </p:nvSpPr>
        <p:spPr>
          <a:xfrm>
            <a:off x="1428728" y="2571744"/>
            <a:ext cx="6429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提</a:t>
            </a:r>
            <a:endParaRPr lang="en-US" altLang="zh-TW" sz="3200" dirty="0" smtClean="0"/>
          </a:p>
          <a:p>
            <a:r>
              <a:rPr lang="zh-TW" altLang="en-US" sz="3200" dirty="0" smtClean="0"/>
              <a:t>前</a:t>
            </a:r>
            <a:endParaRPr lang="en-US" altLang="zh-TW" sz="3200" dirty="0" smtClean="0"/>
          </a:p>
          <a:p>
            <a:r>
              <a:rPr lang="zh-TW" altLang="en-US" sz="3200" dirty="0" smtClean="0"/>
              <a:t>破產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利用會計恒等式                            求得公司價值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再透過權衡理論</a:t>
            </a:r>
            <a:r>
              <a:rPr lang="en-US" altLang="zh-TW" dirty="0" smtClean="0"/>
              <a:t>(Tradeoff theory)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                      檢驗所求公司價值正確與否。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其中，</a:t>
            </a:r>
            <a:r>
              <a:rPr lang="en-US" altLang="zh-TW" dirty="0" smtClean="0"/>
              <a:t>	TB</a:t>
            </a:r>
            <a:r>
              <a:rPr lang="zh-TW" altLang="en-US" dirty="0" smtClean="0"/>
              <a:t>是稅盾現值</a:t>
            </a:r>
            <a:r>
              <a:rPr lang="en-US" altLang="zh-TW" dirty="0" smtClean="0"/>
              <a:t>(Tax benefit)</a:t>
            </a:r>
          </a:p>
          <a:p>
            <a:pPr>
              <a:buNone/>
            </a:pPr>
            <a:r>
              <a:rPr lang="en-US" altLang="zh-TW" dirty="0" smtClean="0"/>
              <a:t>			BC</a:t>
            </a:r>
            <a:r>
              <a:rPr lang="zh-TW" altLang="en-US" dirty="0" smtClean="0"/>
              <a:t>是破產成本</a:t>
            </a:r>
            <a:r>
              <a:rPr lang="en-US" altLang="zh-TW" dirty="0" smtClean="0"/>
              <a:t>(Bankruptcy costs)	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研究方法</a:t>
            </a:r>
            <a:endParaRPr lang="zh-TW" altLang="en-US" dirty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3428992" y="1428736"/>
          <a:ext cx="2786082" cy="533505"/>
        </p:xfrm>
        <a:graphic>
          <a:graphicData uri="http://schemas.openxmlformats.org/presentationml/2006/ole">
            <p:oleObj spid="_x0000_s20482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857224" y="3286124"/>
          <a:ext cx="2857520" cy="571504"/>
        </p:xfrm>
        <a:graphic>
          <a:graphicData uri="http://schemas.openxmlformats.org/presentationml/2006/ole">
            <p:oleObj spid="_x0000_s20483" name="Equation" r:id="rId4" imgW="11430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r>
              <a:rPr lang="en-US" altLang="zh-TW" dirty="0" smtClean="0"/>
              <a:t>Equity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571472" y="571480"/>
          <a:ext cx="3731360" cy="714380"/>
        </p:xfrm>
        <a:graphic>
          <a:graphicData uri="http://schemas.openxmlformats.org/presentationml/2006/ole">
            <p:oleObj spid="_x0000_s21506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065213" y="2636838"/>
          <a:ext cx="7239000" cy="1506537"/>
        </p:xfrm>
        <a:graphic>
          <a:graphicData uri="http://schemas.openxmlformats.org/presentationml/2006/ole">
            <p:oleObj spid="_x0000_s21507" name="Equation" r:id="rId4" imgW="2806560" imgH="5839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r>
              <a:rPr lang="en-US" altLang="zh-TW" dirty="0" smtClean="0"/>
              <a:t>Debt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endParaRPr lang="zh-TW" altLang="en-US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71500" y="571500"/>
          <a:ext cx="3730625" cy="714375"/>
        </p:xfrm>
        <a:graphic>
          <a:graphicData uri="http://schemas.openxmlformats.org/presentationml/2006/ole">
            <p:oleObj spid="_x0000_s22530" name="Equation" r:id="rId3" imgW="1193760" imgH="228600" progId="Equation.DSMT4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806450" y="2568575"/>
          <a:ext cx="7670800" cy="2060575"/>
        </p:xfrm>
        <a:graphic>
          <a:graphicData uri="http://schemas.openxmlformats.org/presentationml/2006/ole">
            <p:oleObj spid="_x0000_s22531" name="Equation" r:id="rId4" imgW="3263760" imgH="876240" progId="Equation.DSMT4">
              <p:embed/>
            </p:oleObj>
          </a:graphicData>
        </a:graphic>
      </p:graphicFrame>
      <p:cxnSp>
        <p:nvCxnSpPr>
          <p:cNvPr id="5" name="直線接點 4"/>
          <p:cNvCxnSpPr/>
          <p:nvPr/>
        </p:nvCxnSpPr>
        <p:spPr>
          <a:xfrm>
            <a:off x="2357422" y="4000504"/>
            <a:ext cx="421484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Short gold forward </a:t>
            </a:r>
            <a:r>
              <a:rPr lang="zh-TW" altLang="en-US" dirty="0" smtClean="0"/>
              <a:t>在時間    違約的價值：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考慮：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</a:t>
            </a:r>
          </a:p>
          <a:p>
            <a:pPr lvl="1">
              <a:buNone/>
            </a:pPr>
            <a:r>
              <a:rPr lang="en-US" altLang="zh-TW" dirty="0" smtClean="0"/>
              <a:t>		t=0, short forward=&gt;</a:t>
            </a:r>
          </a:p>
          <a:p>
            <a:pPr lvl="1">
              <a:buNone/>
            </a:pPr>
            <a:r>
              <a:rPr lang="en-US" altLang="zh-TW" dirty="0" smtClean="0"/>
              <a:t>		t=   , long forward=&gt;</a:t>
            </a:r>
          </a:p>
          <a:p>
            <a:pPr lvl="1">
              <a:buNone/>
            </a:pP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=&gt;</a:t>
            </a:r>
            <a:r>
              <a:rPr lang="zh-TW" altLang="en-US" dirty="0" smtClean="0"/>
              <a:t>在時間    的違約價值</a:t>
            </a:r>
            <a:endParaRPr lang="en-US" altLang="zh-TW" dirty="0" smtClean="0"/>
          </a:p>
          <a:p>
            <a:pPr lvl="1"/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0" dirty="0" smtClean="0">
                <a:effectLst/>
              </a:rPr>
              <a:t>Case3</a:t>
            </a:r>
            <a:r>
              <a:rPr lang="zh-TW" altLang="en-US" b="0" dirty="0" smtClean="0">
                <a:effectLst/>
              </a:rPr>
              <a:t>的部分</a:t>
            </a:r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830263" y="1709738"/>
          <a:ext cx="7462837" cy="1076325"/>
        </p:xfrm>
        <a:graphic>
          <a:graphicData uri="http://schemas.openxmlformats.org/presentationml/2006/ole">
            <p:oleObj spid="_x0000_s59395" name="Equation" r:id="rId3" imgW="3174840" imgH="457200" progId="Equation.DSMT4">
              <p:embed/>
            </p:oleObj>
          </a:graphicData>
        </a:graphic>
      </p:graphicFrame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5214942" y="3309632"/>
          <a:ext cx="430735" cy="476558"/>
        </p:xfrm>
        <a:graphic>
          <a:graphicData uri="http://schemas.openxmlformats.org/presentationml/2006/ole">
            <p:oleObj spid="_x0000_s59396" name="Equation" r:id="rId4" imgW="126720" imgH="139680" progId="Equation.DSMT4">
              <p:embed/>
            </p:oleObj>
          </a:graphicData>
        </a:graphic>
      </p:graphicFrame>
      <p:graphicFrame>
        <p:nvGraphicFramePr>
          <p:cNvPr id="59398" name="Object 6"/>
          <p:cNvGraphicFramePr>
            <a:graphicFrameLocks noChangeAspect="1"/>
          </p:cNvGraphicFramePr>
          <p:nvPr/>
        </p:nvGraphicFramePr>
        <p:xfrm>
          <a:off x="2039954" y="3868744"/>
          <a:ext cx="4960938" cy="488950"/>
        </p:xfrm>
        <a:graphic>
          <a:graphicData uri="http://schemas.openxmlformats.org/presentationml/2006/ole">
            <p:oleObj spid="_x0000_s59398" name="Equation" r:id="rId5" imgW="2209680" imgH="215640" progId="Equation.DSMT4">
              <p:embed/>
            </p:oleObj>
          </a:graphicData>
        </a:graphic>
      </p:graphicFrame>
      <p:graphicFrame>
        <p:nvGraphicFramePr>
          <p:cNvPr id="59399" name="Object 7"/>
          <p:cNvGraphicFramePr>
            <a:graphicFrameLocks noChangeAspect="1"/>
          </p:cNvGraphicFramePr>
          <p:nvPr/>
        </p:nvGraphicFramePr>
        <p:xfrm>
          <a:off x="4572000" y="4500570"/>
          <a:ext cx="1995495" cy="467177"/>
        </p:xfrm>
        <a:graphic>
          <a:graphicData uri="http://schemas.openxmlformats.org/presentationml/2006/ole">
            <p:oleObj spid="_x0000_s59399" name="Equation" r:id="rId6" imgW="977760" imgH="228600" progId="Equation.DSMT4">
              <p:embed/>
            </p:oleObj>
          </a:graphicData>
        </a:graphic>
      </p:graphicFrame>
      <p:graphicFrame>
        <p:nvGraphicFramePr>
          <p:cNvPr id="59401" name="Object 9"/>
          <p:cNvGraphicFramePr>
            <a:graphicFrameLocks noChangeAspect="1"/>
          </p:cNvGraphicFramePr>
          <p:nvPr/>
        </p:nvGraphicFramePr>
        <p:xfrm>
          <a:off x="1785918" y="4953014"/>
          <a:ext cx="357190" cy="395414"/>
        </p:xfrm>
        <a:graphic>
          <a:graphicData uri="http://schemas.openxmlformats.org/presentationml/2006/ole">
            <p:oleObj spid="_x0000_s59401" name="Equation" r:id="rId7" imgW="126720" imgH="139680" progId="Equation.DSMT4">
              <p:embed/>
            </p:oleObj>
          </a:graphicData>
        </a:graphic>
      </p:graphicFrame>
      <p:graphicFrame>
        <p:nvGraphicFramePr>
          <p:cNvPr id="59402" name="Object 10"/>
          <p:cNvGraphicFramePr>
            <a:graphicFrameLocks noChangeAspect="1"/>
          </p:cNvGraphicFramePr>
          <p:nvPr/>
        </p:nvGraphicFramePr>
        <p:xfrm>
          <a:off x="4572000" y="4891088"/>
          <a:ext cx="2332038" cy="466725"/>
        </p:xfrm>
        <a:graphic>
          <a:graphicData uri="http://schemas.openxmlformats.org/presentationml/2006/ole">
            <p:oleObj spid="_x0000_s59402" name="Equation" r:id="rId8" imgW="1143000" imgH="228600" progId="Equation.DSMT4">
              <p:embed/>
            </p:oleObj>
          </a:graphicData>
        </a:graphic>
      </p:graphicFrame>
      <p:graphicFrame>
        <p:nvGraphicFramePr>
          <p:cNvPr id="59404" name="Object 12"/>
          <p:cNvGraphicFramePr>
            <a:graphicFrameLocks noChangeAspect="1"/>
          </p:cNvGraphicFramePr>
          <p:nvPr/>
        </p:nvGraphicFramePr>
        <p:xfrm>
          <a:off x="2285984" y="5715016"/>
          <a:ext cx="357187" cy="395288"/>
        </p:xfrm>
        <a:graphic>
          <a:graphicData uri="http://schemas.openxmlformats.org/presentationml/2006/ole">
            <p:oleObj spid="_x0000_s59404" name="Equation" r:id="rId9" imgW="126720" imgH="139680" progId="Equation.DSMT4">
              <p:embed/>
            </p:oleObj>
          </a:graphicData>
        </a:graphic>
      </p:graphicFrame>
      <p:graphicFrame>
        <p:nvGraphicFramePr>
          <p:cNvPr id="59405" name="Object 13"/>
          <p:cNvGraphicFramePr>
            <a:graphicFrameLocks noChangeAspect="1"/>
          </p:cNvGraphicFramePr>
          <p:nvPr/>
        </p:nvGraphicFramePr>
        <p:xfrm>
          <a:off x="4229668" y="5643578"/>
          <a:ext cx="3485604" cy="609618"/>
        </p:xfrm>
        <a:graphic>
          <a:graphicData uri="http://schemas.openxmlformats.org/presentationml/2006/ole">
            <p:oleObj spid="_x0000_s59405" name="Equation" r:id="rId10" imgW="13078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07117"/>
          </a:xfrm>
        </p:spPr>
        <p:txBody>
          <a:bodyPr/>
          <a:lstStyle/>
          <a:p>
            <a:r>
              <a:rPr lang="en-US" altLang="zh-TW" dirty="0" smtClean="0"/>
              <a:t>TB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BC</a:t>
            </a:r>
            <a:r>
              <a:rPr lang="zh-TW" altLang="en-US" dirty="0" smtClean="0"/>
              <a:t>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    部分：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571472" y="571480"/>
          <a:ext cx="3571900" cy="714380"/>
        </p:xfrm>
        <a:graphic>
          <a:graphicData uri="http://schemas.openxmlformats.org/presentationml/2006/ole">
            <p:oleObj spid="_x0000_s24578" name="Equation" r:id="rId3" imgW="1143000" imgH="22860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1000100" y="4286256"/>
          <a:ext cx="387148" cy="500066"/>
        </p:xfrm>
        <a:graphic>
          <a:graphicData uri="http://schemas.openxmlformats.org/presentationml/2006/ole">
            <p:oleObj spid="_x0000_s24584" name="Equation" r:id="rId4" imgW="177480" imgH="228600" progId="Equation.DSMT4">
              <p:embed/>
            </p:oleObj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/>
        </p:nvGraphicFramePr>
        <p:xfrm>
          <a:off x="877915" y="4887913"/>
          <a:ext cx="7694613" cy="1112837"/>
        </p:xfrm>
        <a:graphic>
          <a:graphicData uri="http://schemas.openxmlformats.org/presentationml/2006/ole">
            <p:oleObj spid="_x0000_s24586" name="Equation" r:id="rId5" imgW="2984400" imgH="431640" progId="Equation.DSMT4">
              <p:embed/>
            </p:oleObj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2370159" y="1285860"/>
          <a:ext cx="5273675" cy="850900"/>
        </p:xfrm>
        <a:graphic>
          <a:graphicData uri="http://schemas.openxmlformats.org/presentationml/2006/ole">
            <p:oleObj spid="_x0000_s24587" name="Equation" r:id="rId6" imgW="2044440" imgH="330120" progId="Equation.DSMT4">
              <p:embed/>
            </p:oleObj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1071563" y="2859088"/>
          <a:ext cx="6686550" cy="1252537"/>
        </p:xfrm>
        <a:graphic>
          <a:graphicData uri="http://schemas.openxmlformats.org/presentationml/2006/ole">
            <p:oleObj spid="_x0000_s24588" name="Equation" r:id="rId7" imgW="2844720" imgH="533160" progId="Equation.DSMT4">
              <p:embed/>
            </p:oleObj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1714480" y="3500438"/>
            <a:ext cx="421484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期望值計算</a:t>
            </a:r>
            <a:r>
              <a:rPr lang="en-US" altLang="zh-TW" dirty="0" smtClean="0"/>
              <a:t>-</a:t>
            </a:r>
            <a:r>
              <a:rPr lang="zh-TW" altLang="en-US" dirty="0" smtClean="0"/>
              <a:t>積分區域</a:t>
            </a:r>
            <a:endParaRPr lang="zh-TW" altLang="en-US" dirty="0"/>
          </a:p>
        </p:txBody>
      </p:sp>
      <p:cxnSp>
        <p:nvCxnSpPr>
          <p:cNvPr id="31" name="直線接點 30"/>
          <p:cNvCxnSpPr/>
          <p:nvPr/>
        </p:nvCxnSpPr>
        <p:spPr>
          <a:xfrm rot="5400000" flipH="1" flipV="1">
            <a:off x="1681091" y="2748009"/>
            <a:ext cx="2161010" cy="19513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4308475" y="3429000"/>
          <a:ext cx="692153" cy="595319"/>
        </p:xfrm>
        <a:graphic>
          <a:graphicData uri="http://schemas.openxmlformats.org/presentationml/2006/ole">
            <p:oleObj spid="_x0000_s43016" name="Equation" r:id="rId3" imgW="190440" imgH="152280" progId="Equation.DSMT4">
              <p:embed/>
            </p:oleObj>
          </a:graphicData>
        </a:graphic>
      </p:graphicFrame>
      <p:grpSp>
        <p:nvGrpSpPr>
          <p:cNvPr id="67" name="群組 66"/>
          <p:cNvGrpSpPr/>
          <p:nvPr/>
        </p:nvGrpSpPr>
        <p:grpSpPr>
          <a:xfrm>
            <a:off x="5006901" y="1843088"/>
            <a:ext cx="3808487" cy="3657614"/>
            <a:chOff x="5006901" y="1843088"/>
            <a:chExt cx="3808487" cy="3657614"/>
          </a:xfrm>
        </p:grpSpPr>
        <p:graphicFrame>
          <p:nvGraphicFramePr>
            <p:cNvPr id="43010" name="Object 2"/>
            <p:cNvGraphicFramePr>
              <a:graphicFrameLocks noChangeAspect="1"/>
            </p:cNvGraphicFramePr>
            <p:nvPr/>
          </p:nvGraphicFramePr>
          <p:xfrm>
            <a:off x="8588375" y="3843338"/>
            <a:ext cx="227013" cy="371475"/>
          </p:xfrm>
          <a:graphic>
            <a:graphicData uri="http://schemas.openxmlformats.org/presentationml/2006/ole">
              <p:oleObj spid="_x0000_s43010" name="Equation" r:id="rId4" imgW="139680" imgH="228600" progId="Equation.DSMT4">
                <p:embed/>
              </p:oleObj>
            </a:graphicData>
          </a:graphic>
        </p:graphicFrame>
        <p:graphicFrame>
          <p:nvGraphicFramePr>
            <p:cNvPr id="43011" name="Object 3"/>
            <p:cNvGraphicFramePr>
              <a:graphicFrameLocks noChangeAspect="1"/>
            </p:cNvGraphicFramePr>
            <p:nvPr/>
          </p:nvGraphicFramePr>
          <p:xfrm>
            <a:off x="6770688" y="1843088"/>
            <a:ext cx="247650" cy="371475"/>
          </p:xfrm>
          <a:graphic>
            <a:graphicData uri="http://schemas.openxmlformats.org/presentationml/2006/ole">
              <p:oleObj spid="_x0000_s43011" name="Equation" r:id="rId5" imgW="152280" imgH="228600" progId="Equation.DSMT4">
                <p:embed/>
              </p:oleObj>
            </a:graphicData>
          </a:graphic>
        </p:graphicFrame>
        <p:graphicFrame>
          <p:nvGraphicFramePr>
            <p:cNvPr id="43017" name="Object 9"/>
            <p:cNvGraphicFramePr>
              <a:graphicFrameLocks noChangeAspect="1"/>
            </p:cNvGraphicFramePr>
            <p:nvPr/>
          </p:nvGraphicFramePr>
          <p:xfrm>
            <a:off x="8140727" y="2659513"/>
            <a:ext cx="431801" cy="555173"/>
          </p:xfrm>
          <a:graphic>
            <a:graphicData uri="http://schemas.openxmlformats.org/presentationml/2006/ole">
              <p:oleObj spid="_x0000_s43017" name="Equation" r:id="rId6" imgW="177480" imgH="228600" progId="Equation.DSMT4">
                <p:embed/>
              </p:oleObj>
            </a:graphicData>
          </a:graphic>
        </p:graphicFrame>
        <p:graphicFrame>
          <p:nvGraphicFramePr>
            <p:cNvPr id="43020" name="Object 12"/>
            <p:cNvGraphicFramePr>
              <a:graphicFrameLocks noChangeAspect="1"/>
            </p:cNvGraphicFramePr>
            <p:nvPr/>
          </p:nvGraphicFramePr>
          <p:xfrm>
            <a:off x="6746894" y="4572011"/>
            <a:ext cx="611188" cy="500063"/>
          </p:xfrm>
          <a:graphic>
            <a:graphicData uri="http://schemas.openxmlformats.org/presentationml/2006/ole">
              <p:oleObj spid="_x0000_s43020" name="Equation" r:id="rId7" imgW="279360" imgH="228600" progId="Equation.DSMT4">
                <p:embed/>
              </p:oleObj>
            </a:graphicData>
          </a:graphic>
        </p:graphicFrame>
        <p:grpSp>
          <p:nvGrpSpPr>
            <p:cNvPr id="66" name="群組 65"/>
            <p:cNvGrpSpPr/>
            <p:nvPr/>
          </p:nvGrpSpPr>
          <p:grpSpPr>
            <a:xfrm>
              <a:off x="5072066" y="2214554"/>
              <a:ext cx="3643338" cy="3143272"/>
              <a:chOff x="5072066" y="2214554"/>
              <a:chExt cx="3643338" cy="3143272"/>
            </a:xfrm>
          </p:grpSpPr>
          <p:grpSp>
            <p:nvGrpSpPr>
              <p:cNvPr id="23" name="群組 22"/>
              <p:cNvGrpSpPr/>
              <p:nvPr/>
            </p:nvGrpSpPr>
            <p:grpSpPr>
              <a:xfrm>
                <a:off x="5072066" y="2214554"/>
                <a:ext cx="3643338" cy="3143272"/>
                <a:chOff x="3071802" y="1785926"/>
                <a:chExt cx="5286412" cy="4072760"/>
              </a:xfrm>
            </p:grpSpPr>
            <p:grpSp>
              <p:nvGrpSpPr>
                <p:cNvPr id="18" name="群組 17"/>
                <p:cNvGrpSpPr/>
                <p:nvPr/>
              </p:nvGrpSpPr>
              <p:grpSpPr>
                <a:xfrm>
                  <a:off x="3071802" y="1785926"/>
                  <a:ext cx="5286412" cy="4072760"/>
                  <a:chOff x="1857356" y="1785926"/>
                  <a:chExt cx="5286412" cy="4072760"/>
                </a:xfrm>
              </p:grpSpPr>
              <p:grpSp>
                <p:nvGrpSpPr>
                  <p:cNvPr id="15" name="群組 14"/>
                  <p:cNvGrpSpPr/>
                  <p:nvPr/>
                </p:nvGrpSpPr>
                <p:grpSpPr>
                  <a:xfrm>
                    <a:off x="1857356" y="1785926"/>
                    <a:ext cx="5286412" cy="4071966"/>
                    <a:chOff x="1785918" y="1715282"/>
                    <a:chExt cx="5286412" cy="4071966"/>
                  </a:xfrm>
                </p:grpSpPr>
                <p:cxnSp>
                  <p:nvCxnSpPr>
                    <p:cNvPr id="5" name="直線單箭頭接點 4"/>
                    <p:cNvCxnSpPr/>
                    <p:nvPr/>
                  </p:nvCxnSpPr>
                  <p:spPr>
                    <a:xfrm>
                      <a:off x="1785918" y="3786190"/>
                      <a:ext cx="5286412" cy="1589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" name="直線單箭頭接點 6"/>
                    <p:cNvCxnSpPr/>
                    <p:nvPr/>
                  </p:nvCxnSpPr>
                  <p:spPr>
                    <a:xfrm rot="5400000" flipH="1" flipV="1">
                      <a:off x="2321703" y="3750471"/>
                      <a:ext cx="4071966" cy="1588"/>
                    </a:xfrm>
                    <a:prstGeom prst="straightConnector1">
                      <a:avLst/>
                    </a:prstGeom>
                    <a:ln w="19050">
                      <a:tailEnd type="arrow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" name="直線接點 16"/>
                  <p:cNvCxnSpPr/>
                  <p:nvPr/>
                </p:nvCxnSpPr>
                <p:spPr>
                  <a:xfrm rot="5400000">
                    <a:off x="857224" y="3857628"/>
                    <a:ext cx="4000528" cy="1588"/>
                  </a:xfrm>
                  <a:prstGeom prst="line">
                    <a:avLst/>
                  </a:prstGeom>
                  <a:ln>
                    <a:prstDash val="lg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手繪多邊形 21"/>
                <p:cNvSpPr/>
                <p:nvPr/>
              </p:nvSpPr>
              <p:spPr>
                <a:xfrm>
                  <a:off x="3802743" y="2428868"/>
                  <a:ext cx="4542971" cy="3384247"/>
                </a:xfrm>
                <a:custGeom>
                  <a:avLst/>
                  <a:gdLst>
                    <a:gd name="connsiteX0" fmla="*/ 4542971 w 4542971"/>
                    <a:gd name="connsiteY0" fmla="*/ 16933 h 3384247"/>
                    <a:gd name="connsiteX1" fmla="*/ 4034971 w 4542971"/>
                    <a:gd name="connsiteY1" fmla="*/ 31447 h 3384247"/>
                    <a:gd name="connsiteX2" fmla="*/ 3309257 w 4542971"/>
                    <a:gd name="connsiteY2" fmla="*/ 205618 h 3384247"/>
                    <a:gd name="connsiteX3" fmla="*/ 2772228 w 4542971"/>
                    <a:gd name="connsiteY3" fmla="*/ 423333 h 3384247"/>
                    <a:gd name="connsiteX4" fmla="*/ 2278743 w 4542971"/>
                    <a:gd name="connsiteY4" fmla="*/ 655561 h 3384247"/>
                    <a:gd name="connsiteX5" fmla="*/ 1770743 w 4542971"/>
                    <a:gd name="connsiteY5" fmla="*/ 931333 h 3384247"/>
                    <a:gd name="connsiteX6" fmla="*/ 1436914 w 4542971"/>
                    <a:gd name="connsiteY6" fmla="*/ 1163561 h 3384247"/>
                    <a:gd name="connsiteX7" fmla="*/ 1045028 w 4542971"/>
                    <a:gd name="connsiteY7" fmla="*/ 1569961 h 3384247"/>
                    <a:gd name="connsiteX8" fmla="*/ 725714 w 4542971"/>
                    <a:gd name="connsiteY8" fmla="*/ 1976361 h 3384247"/>
                    <a:gd name="connsiteX9" fmla="*/ 420914 w 4542971"/>
                    <a:gd name="connsiteY9" fmla="*/ 2440818 h 3384247"/>
                    <a:gd name="connsiteX10" fmla="*/ 145143 w 4542971"/>
                    <a:gd name="connsiteY10" fmla="*/ 2992361 h 3384247"/>
                    <a:gd name="connsiteX11" fmla="*/ 0 w 4542971"/>
                    <a:gd name="connsiteY11" fmla="*/ 3384247 h 3384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542971" h="3384247">
                      <a:moveTo>
                        <a:pt x="4542971" y="16933"/>
                      </a:moveTo>
                      <a:cubicBezTo>
                        <a:pt x="4391780" y="8466"/>
                        <a:pt x="4240590" y="0"/>
                        <a:pt x="4034971" y="31447"/>
                      </a:cubicBezTo>
                      <a:cubicBezTo>
                        <a:pt x="3829352" y="62895"/>
                        <a:pt x="3519714" y="140304"/>
                        <a:pt x="3309257" y="205618"/>
                      </a:cubicBezTo>
                      <a:cubicBezTo>
                        <a:pt x="3098800" y="270932"/>
                        <a:pt x="2943980" y="348343"/>
                        <a:pt x="2772228" y="423333"/>
                      </a:cubicBezTo>
                      <a:cubicBezTo>
                        <a:pt x="2600476" y="498323"/>
                        <a:pt x="2445657" y="570894"/>
                        <a:pt x="2278743" y="655561"/>
                      </a:cubicBezTo>
                      <a:cubicBezTo>
                        <a:pt x="2111829" y="740228"/>
                        <a:pt x="1911048" y="846666"/>
                        <a:pt x="1770743" y="931333"/>
                      </a:cubicBezTo>
                      <a:cubicBezTo>
                        <a:pt x="1630438" y="1016000"/>
                        <a:pt x="1557867" y="1057123"/>
                        <a:pt x="1436914" y="1163561"/>
                      </a:cubicBezTo>
                      <a:cubicBezTo>
                        <a:pt x="1315962" y="1269999"/>
                        <a:pt x="1163561" y="1434494"/>
                        <a:pt x="1045028" y="1569961"/>
                      </a:cubicBezTo>
                      <a:cubicBezTo>
                        <a:pt x="926495" y="1705428"/>
                        <a:pt x="829733" y="1831218"/>
                        <a:pt x="725714" y="1976361"/>
                      </a:cubicBezTo>
                      <a:cubicBezTo>
                        <a:pt x="621695" y="2121504"/>
                        <a:pt x="517676" y="2271485"/>
                        <a:pt x="420914" y="2440818"/>
                      </a:cubicBezTo>
                      <a:cubicBezTo>
                        <a:pt x="324152" y="2610151"/>
                        <a:pt x="215295" y="2835123"/>
                        <a:pt x="145143" y="2992361"/>
                      </a:cubicBezTo>
                      <a:cubicBezTo>
                        <a:pt x="74991" y="3149599"/>
                        <a:pt x="37495" y="3266923"/>
                        <a:pt x="0" y="3384247"/>
                      </a:cubicBezTo>
                    </a:path>
                  </a:pathLst>
                </a:custGeom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aphicFrame>
            <p:nvGraphicFramePr>
              <p:cNvPr id="43018" name="Object 10"/>
              <p:cNvGraphicFramePr>
                <a:graphicFrameLocks noChangeAspect="1"/>
              </p:cNvGraphicFramePr>
              <p:nvPr>
                <p:ph idx="1"/>
              </p:nvPr>
            </p:nvGraphicFramePr>
            <p:xfrm>
              <a:off x="6747537" y="3143248"/>
              <a:ext cx="610545" cy="500066"/>
            </p:xfrm>
            <a:graphic>
              <a:graphicData uri="http://schemas.openxmlformats.org/presentationml/2006/ole">
                <p:oleObj spid="_x0000_s43018" name="Equation" r:id="rId8" imgW="279360" imgH="228600" progId="Equation.DSMT4">
                  <p:embed/>
                </p:oleObj>
              </a:graphicData>
            </a:graphic>
          </p:graphicFrame>
          <p:cxnSp>
            <p:nvCxnSpPr>
              <p:cNvPr id="40" name="直線接點 39"/>
              <p:cNvCxnSpPr/>
              <p:nvPr/>
            </p:nvCxnSpPr>
            <p:spPr>
              <a:xfrm>
                <a:off x="5786446" y="4824000"/>
                <a:ext cx="1071570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rot="10800000" flipV="1">
                <a:off x="5715008" y="4347374"/>
                <a:ext cx="1143010" cy="10319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43022" name="Object 14"/>
            <p:cNvGraphicFramePr>
              <a:graphicFrameLocks noChangeAspect="1"/>
            </p:cNvGraphicFramePr>
            <p:nvPr/>
          </p:nvGraphicFramePr>
          <p:xfrm>
            <a:off x="6746894" y="4143383"/>
            <a:ext cx="611188" cy="500063"/>
          </p:xfrm>
          <a:graphic>
            <a:graphicData uri="http://schemas.openxmlformats.org/presentationml/2006/ole">
              <p:oleObj spid="_x0000_s43022" name="Equation" r:id="rId9" imgW="279360" imgH="228600" progId="Equation.DSMT4">
                <p:embed/>
              </p:oleObj>
            </a:graphicData>
          </a:graphic>
        </p:graphicFrame>
        <p:graphicFrame>
          <p:nvGraphicFramePr>
            <p:cNvPr id="43023" name="Object 15"/>
            <p:cNvGraphicFramePr>
              <a:graphicFrameLocks noChangeAspect="1"/>
            </p:cNvGraphicFramePr>
            <p:nvPr/>
          </p:nvGraphicFramePr>
          <p:xfrm>
            <a:off x="5572132" y="3500438"/>
            <a:ext cx="187325" cy="376238"/>
          </p:xfrm>
          <a:graphic>
            <a:graphicData uri="http://schemas.openxmlformats.org/presentationml/2006/ole">
              <p:oleObj spid="_x0000_s43023" name="Equation" r:id="rId10" imgW="88560" imgH="177480" progId="Equation.DSMT4">
                <p:embed/>
              </p:oleObj>
            </a:graphicData>
          </a:graphic>
        </p:graphicFrame>
        <p:graphicFrame>
          <p:nvGraphicFramePr>
            <p:cNvPr id="43024" name="Object 16"/>
            <p:cNvGraphicFramePr>
              <a:graphicFrameLocks noChangeAspect="1"/>
            </p:cNvGraphicFramePr>
            <p:nvPr/>
          </p:nvGraphicFramePr>
          <p:xfrm>
            <a:off x="7000892" y="5072074"/>
            <a:ext cx="1613789" cy="428628"/>
          </p:xfrm>
          <a:graphic>
            <a:graphicData uri="http://schemas.openxmlformats.org/presentationml/2006/ole">
              <p:oleObj spid="_x0000_s43024" name="Equation" r:id="rId11" imgW="812520" imgH="215640" progId="Equation.DSMT4">
                <p:embed/>
              </p:oleObj>
            </a:graphicData>
          </a:graphic>
        </p:graphicFrame>
        <p:graphicFrame>
          <p:nvGraphicFramePr>
            <p:cNvPr id="43025" name="Object 17"/>
            <p:cNvGraphicFramePr>
              <a:graphicFrameLocks noChangeAspect="1"/>
            </p:cNvGraphicFramePr>
            <p:nvPr/>
          </p:nvGraphicFramePr>
          <p:xfrm>
            <a:off x="6024582" y="2459036"/>
            <a:ext cx="1333500" cy="755650"/>
          </p:xfrm>
          <a:graphic>
            <a:graphicData uri="http://schemas.openxmlformats.org/presentationml/2006/ole">
              <p:oleObj spid="_x0000_s43025" name="Equation" r:id="rId12" imgW="761760" imgH="431640" progId="Equation.DSMT4">
                <p:embed/>
              </p:oleObj>
            </a:graphicData>
          </a:graphic>
        </p:graphicFrame>
        <p:graphicFrame>
          <p:nvGraphicFramePr>
            <p:cNvPr id="54" name="Object 10"/>
            <p:cNvGraphicFramePr>
              <a:graphicFrameLocks noChangeAspect="1"/>
            </p:cNvGraphicFramePr>
            <p:nvPr/>
          </p:nvGraphicFramePr>
          <p:xfrm>
            <a:off x="5006901" y="2771401"/>
            <a:ext cx="708107" cy="300409"/>
          </p:xfrm>
          <a:graphic>
            <a:graphicData uri="http://schemas.openxmlformats.org/presentationml/2006/ole">
              <p:oleObj spid="_x0000_s43026" name="Equation" r:id="rId13" imgW="419040" imgH="177480" progId="Equation.DSMT4">
                <p:embed/>
              </p:oleObj>
            </a:graphicData>
          </a:graphic>
        </p:graphicFrame>
        <p:sp>
          <p:nvSpPr>
            <p:cNvPr id="55" name="文字方塊 54"/>
            <p:cNvSpPr txBox="1"/>
            <p:nvPr/>
          </p:nvSpPr>
          <p:spPr>
            <a:xfrm>
              <a:off x="5149777" y="3228803"/>
              <a:ext cx="3116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提</a:t>
              </a:r>
              <a:endParaRPr lang="en-US" altLang="zh-TW" dirty="0" smtClean="0"/>
            </a:p>
            <a:p>
              <a:r>
                <a:rPr lang="zh-TW" altLang="en-US" dirty="0" smtClean="0"/>
                <a:t>前</a:t>
              </a:r>
              <a:endParaRPr lang="en-US" altLang="zh-TW" dirty="0" smtClean="0"/>
            </a:p>
            <a:p>
              <a:r>
                <a:rPr lang="zh-TW" altLang="en-US" dirty="0" smtClean="0"/>
                <a:t>破產</a:t>
              </a:r>
              <a:endParaRPr lang="zh-TW" altLang="en-US" dirty="0"/>
            </a:p>
          </p:txBody>
        </p:sp>
      </p:grpSp>
      <p:graphicFrame>
        <p:nvGraphicFramePr>
          <p:cNvPr id="43033" name="Object 25"/>
          <p:cNvGraphicFramePr>
            <a:graphicFrameLocks noChangeAspect="1"/>
          </p:cNvGraphicFramePr>
          <p:nvPr/>
        </p:nvGraphicFramePr>
        <p:xfrm>
          <a:off x="4760913" y="5819775"/>
          <a:ext cx="3808412" cy="454025"/>
        </p:xfrm>
        <a:graphic>
          <a:graphicData uri="http://schemas.openxmlformats.org/presentationml/2006/ole">
            <p:oleObj spid="_x0000_s43033" name="Equation" r:id="rId14" imgW="1917360" imgH="228600" progId="Equation.DSMT4">
              <p:embed/>
            </p:oleObj>
          </a:graphicData>
        </a:graphic>
      </p:graphicFrame>
      <p:grpSp>
        <p:nvGrpSpPr>
          <p:cNvPr id="41" name="群組 40"/>
          <p:cNvGrpSpPr/>
          <p:nvPr/>
        </p:nvGrpSpPr>
        <p:grpSpPr>
          <a:xfrm>
            <a:off x="285720" y="2143116"/>
            <a:ext cx="4368994" cy="3500462"/>
            <a:chOff x="857224" y="1846946"/>
            <a:chExt cx="7187888" cy="4010946"/>
          </a:xfrm>
        </p:grpSpPr>
        <p:cxnSp>
          <p:nvCxnSpPr>
            <p:cNvPr id="42" name="直線單箭頭接點 41"/>
            <p:cNvCxnSpPr/>
            <p:nvPr/>
          </p:nvCxnSpPr>
          <p:spPr>
            <a:xfrm rot="5400000" flipH="1" flipV="1">
              <a:off x="-107189" y="3821909"/>
              <a:ext cx="307183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>
              <a:off x="1428728" y="5357826"/>
              <a:ext cx="550072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>
            <a:xfrm rot="5400000">
              <a:off x="1523566" y="3857628"/>
              <a:ext cx="3000396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/>
            <p:nvPr/>
          </p:nvCxnSpPr>
          <p:spPr>
            <a:xfrm rot="5400000" flipH="1" flipV="1">
              <a:off x="3858392" y="1630826"/>
              <a:ext cx="1637121" cy="2233072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48" name="Object 3"/>
            <p:cNvGraphicFramePr>
              <a:graphicFrameLocks noChangeAspect="1"/>
            </p:cNvGraphicFramePr>
            <p:nvPr/>
          </p:nvGraphicFramePr>
          <p:xfrm>
            <a:off x="3795477" y="4538762"/>
            <a:ext cx="4249635" cy="746138"/>
          </p:xfrm>
          <a:graphic>
            <a:graphicData uri="http://schemas.openxmlformats.org/presentationml/2006/ole">
              <p:oleObj spid="_x0000_s43034" name="Equation" r:id="rId15" imgW="2057400" imgH="457200" progId="Equation.DSMT4">
                <p:embed/>
              </p:oleObj>
            </a:graphicData>
          </a:graphic>
        </p:graphicFrame>
        <p:graphicFrame>
          <p:nvGraphicFramePr>
            <p:cNvPr id="49" name="Object 5"/>
            <p:cNvGraphicFramePr>
              <a:graphicFrameLocks noChangeAspect="1"/>
            </p:cNvGraphicFramePr>
            <p:nvPr/>
          </p:nvGraphicFramePr>
          <p:xfrm>
            <a:off x="7072330" y="5214939"/>
            <a:ext cx="601640" cy="374650"/>
          </p:xfrm>
          <a:graphic>
            <a:graphicData uri="http://schemas.openxmlformats.org/presentationml/2006/ole">
              <p:oleObj spid="_x0000_s43035" name="Equation" r:id="rId16" imgW="152280" imgH="177480" progId="Equation.DSMT4">
                <p:embed/>
              </p:oleObj>
            </a:graphicData>
          </a:graphic>
        </p:graphicFrame>
        <p:graphicFrame>
          <p:nvGraphicFramePr>
            <p:cNvPr id="50" name="Object 6"/>
            <p:cNvGraphicFramePr>
              <a:graphicFrameLocks noChangeAspect="1"/>
            </p:cNvGraphicFramePr>
            <p:nvPr/>
          </p:nvGraphicFramePr>
          <p:xfrm>
            <a:off x="2799119" y="5429264"/>
            <a:ext cx="428628" cy="428628"/>
          </p:xfrm>
          <a:graphic>
            <a:graphicData uri="http://schemas.openxmlformats.org/presentationml/2006/ole">
              <p:oleObj spid="_x0000_s43036" name="Equation" r:id="rId17" imgW="139680" imgH="164880" progId="Equation.DSMT4">
                <p:embed/>
              </p:oleObj>
            </a:graphicData>
          </a:graphic>
        </p:graphicFrame>
        <p:graphicFrame>
          <p:nvGraphicFramePr>
            <p:cNvPr id="51" name="Object 7"/>
            <p:cNvGraphicFramePr>
              <a:graphicFrameLocks noChangeAspect="1"/>
            </p:cNvGraphicFramePr>
            <p:nvPr/>
          </p:nvGraphicFramePr>
          <p:xfrm>
            <a:off x="857224" y="1846946"/>
            <a:ext cx="1057771" cy="458791"/>
          </p:xfrm>
          <a:graphic>
            <a:graphicData uri="http://schemas.openxmlformats.org/presentationml/2006/ole">
              <p:oleObj spid="_x0000_s43037" name="Equation" r:id="rId18" imgW="355320" imgH="203040" progId="Equation.DSMT4">
                <p:embed/>
              </p:oleObj>
            </a:graphicData>
          </a:graphic>
        </p:graphicFrame>
      </p:grpSp>
      <p:graphicFrame>
        <p:nvGraphicFramePr>
          <p:cNvPr id="64" name="Object 3"/>
          <p:cNvGraphicFramePr>
            <a:graphicFrameLocks noChangeAspect="1"/>
          </p:cNvGraphicFramePr>
          <p:nvPr/>
        </p:nvGraphicFramePr>
        <p:xfrm>
          <a:off x="2499382" y="1785926"/>
          <a:ext cx="2144056" cy="396876"/>
        </p:xfrm>
        <a:graphic>
          <a:graphicData uri="http://schemas.openxmlformats.org/presentationml/2006/ole">
            <p:oleObj spid="_x0000_s43038" name="Equation" r:id="rId19" imgW="1282680" imgH="228600" progId="Equation.DSMT4">
              <p:embed/>
            </p:oleObj>
          </a:graphicData>
        </a:graphic>
      </p:graphicFrame>
      <p:graphicFrame>
        <p:nvGraphicFramePr>
          <p:cNvPr id="69" name="Object 16"/>
          <p:cNvGraphicFramePr>
            <a:graphicFrameLocks noChangeAspect="1"/>
          </p:cNvGraphicFramePr>
          <p:nvPr/>
        </p:nvGraphicFramePr>
        <p:xfrm>
          <a:off x="2786050" y="3857628"/>
          <a:ext cx="1613789" cy="428628"/>
        </p:xfrm>
        <a:graphic>
          <a:graphicData uri="http://schemas.openxmlformats.org/presentationml/2006/ole">
            <p:oleObj spid="_x0000_s43039" name="Equation" r:id="rId20" imgW="812520" imgH="215640" progId="Equation.DSMT4">
              <p:embed/>
            </p:oleObj>
          </a:graphicData>
        </a:graphic>
      </p:graphicFrame>
      <p:graphicFrame>
        <p:nvGraphicFramePr>
          <p:cNvPr id="70" name="Object 17"/>
          <p:cNvGraphicFramePr>
            <a:graphicFrameLocks noChangeAspect="1"/>
          </p:cNvGraphicFramePr>
          <p:nvPr/>
        </p:nvGraphicFramePr>
        <p:xfrm>
          <a:off x="1881178" y="2530474"/>
          <a:ext cx="1333500" cy="755650"/>
        </p:xfrm>
        <a:graphic>
          <a:graphicData uri="http://schemas.openxmlformats.org/presentationml/2006/ole">
            <p:oleObj spid="_x0000_s43040" name="Equation" r:id="rId21" imgW="761760" imgH="431640" progId="Equation.DSMT4">
              <p:embed/>
            </p:oleObj>
          </a:graphicData>
        </a:graphic>
      </p:graphicFrame>
      <p:graphicFrame>
        <p:nvGraphicFramePr>
          <p:cNvPr id="71" name="Object 10"/>
          <p:cNvGraphicFramePr>
            <a:graphicFrameLocks noChangeAspect="1"/>
          </p:cNvGraphicFramePr>
          <p:nvPr/>
        </p:nvGraphicFramePr>
        <p:xfrm>
          <a:off x="792059" y="2923801"/>
          <a:ext cx="708107" cy="300409"/>
        </p:xfrm>
        <a:graphic>
          <a:graphicData uri="http://schemas.openxmlformats.org/presentationml/2006/ole">
            <p:oleObj spid="_x0000_s43041" name="Equation" r:id="rId22" imgW="419040" imgH="177480" progId="Equation.DSMT4">
              <p:embed/>
            </p:oleObj>
          </a:graphicData>
        </a:graphic>
      </p:graphicFrame>
      <p:sp>
        <p:nvSpPr>
          <p:cNvPr id="72" name="手繪多邊形 71"/>
          <p:cNvSpPr/>
          <p:nvPr/>
        </p:nvSpPr>
        <p:spPr>
          <a:xfrm>
            <a:off x="5572132" y="2000240"/>
            <a:ext cx="3059529" cy="2857520"/>
          </a:xfrm>
          <a:custGeom>
            <a:avLst/>
            <a:gdLst>
              <a:gd name="connsiteX0" fmla="*/ 4542971 w 4542971"/>
              <a:gd name="connsiteY0" fmla="*/ 16933 h 3384247"/>
              <a:gd name="connsiteX1" fmla="*/ 4034971 w 4542971"/>
              <a:gd name="connsiteY1" fmla="*/ 31447 h 3384247"/>
              <a:gd name="connsiteX2" fmla="*/ 3309257 w 4542971"/>
              <a:gd name="connsiteY2" fmla="*/ 205618 h 3384247"/>
              <a:gd name="connsiteX3" fmla="*/ 2772228 w 4542971"/>
              <a:gd name="connsiteY3" fmla="*/ 423333 h 3384247"/>
              <a:gd name="connsiteX4" fmla="*/ 2278743 w 4542971"/>
              <a:gd name="connsiteY4" fmla="*/ 655561 h 3384247"/>
              <a:gd name="connsiteX5" fmla="*/ 1770743 w 4542971"/>
              <a:gd name="connsiteY5" fmla="*/ 931333 h 3384247"/>
              <a:gd name="connsiteX6" fmla="*/ 1436914 w 4542971"/>
              <a:gd name="connsiteY6" fmla="*/ 1163561 h 3384247"/>
              <a:gd name="connsiteX7" fmla="*/ 1045028 w 4542971"/>
              <a:gd name="connsiteY7" fmla="*/ 1569961 h 3384247"/>
              <a:gd name="connsiteX8" fmla="*/ 725714 w 4542971"/>
              <a:gd name="connsiteY8" fmla="*/ 1976361 h 3384247"/>
              <a:gd name="connsiteX9" fmla="*/ 420914 w 4542971"/>
              <a:gd name="connsiteY9" fmla="*/ 2440818 h 3384247"/>
              <a:gd name="connsiteX10" fmla="*/ 145143 w 4542971"/>
              <a:gd name="connsiteY10" fmla="*/ 2992361 h 3384247"/>
              <a:gd name="connsiteX11" fmla="*/ 0 w 4542971"/>
              <a:gd name="connsiteY11" fmla="*/ 3384247 h 338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42971" h="3384247">
                <a:moveTo>
                  <a:pt x="4542971" y="16933"/>
                </a:moveTo>
                <a:cubicBezTo>
                  <a:pt x="4391780" y="8466"/>
                  <a:pt x="4240590" y="0"/>
                  <a:pt x="4034971" y="31447"/>
                </a:cubicBezTo>
                <a:cubicBezTo>
                  <a:pt x="3829352" y="62895"/>
                  <a:pt x="3519714" y="140304"/>
                  <a:pt x="3309257" y="205618"/>
                </a:cubicBezTo>
                <a:cubicBezTo>
                  <a:pt x="3098800" y="270932"/>
                  <a:pt x="2943980" y="348343"/>
                  <a:pt x="2772228" y="423333"/>
                </a:cubicBezTo>
                <a:cubicBezTo>
                  <a:pt x="2600476" y="498323"/>
                  <a:pt x="2445657" y="570894"/>
                  <a:pt x="2278743" y="655561"/>
                </a:cubicBezTo>
                <a:cubicBezTo>
                  <a:pt x="2111829" y="740228"/>
                  <a:pt x="1911048" y="846666"/>
                  <a:pt x="1770743" y="931333"/>
                </a:cubicBezTo>
                <a:cubicBezTo>
                  <a:pt x="1630438" y="1016000"/>
                  <a:pt x="1557867" y="1057123"/>
                  <a:pt x="1436914" y="1163561"/>
                </a:cubicBezTo>
                <a:cubicBezTo>
                  <a:pt x="1315962" y="1269999"/>
                  <a:pt x="1163561" y="1434494"/>
                  <a:pt x="1045028" y="1569961"/>
                </a:cubicBezTo>
                <a:cubicBezTo>
                  <a:pt x="926495" y="1705428"/>
                  <a:pt x="829733" y="1831218"/>
                  <a:pt x="725714" y="1976361"/>
                </a:cubicBezTo>
                <a:cubicBezTo>
                  <a:pt x="621695" y="2121504"/>
                  <a:pt x="517676" y="2271485"/>
                  <a:pt x="420914" y="2440818"/>
                </a:cubicBezTo>
                <a:cubicBezTo>
                  <a:pt x="324152" y="2610151"/>
                  <a:pt x="215295" y="2835123"/>
                  <a:pt x="145143" y="2992361"/>
                </a:cubicBezTo>
                <a:cubicBezTo>
                  <a:pt x="74991" y="3149599"/>
                  <a:pt x="37495" y="3266923"/>
                  <a:pt x="0" y="3384247"/>
                </a:cubicBezTo>
              </a:path>
            </a:pathLst>
          </a:cu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aphicFrame>
        <p:nvGraphicFramePr>
          <p:cNvPr id="74" name="Object 10"/>
          <p:cNvGraphicFramePr>
            <a:graphicFrameLocks noChangeAspect="1"/>
          </p:cNvGraphicFramePr>
          <p:nvPr/>
        </p:nvGraphicFramePr>
        <p:xfrm>
          <a:off x="6747537" y="2500306"/>
          <a:ext cx="610545" cy="500066"/>
        </p:xfrm>
        <a:graphic>
          <a:graphicData uri="http://schemas.openxmlformats.org/presentationml/2006/ole">
            <p:oleObj spid="_x0000_s43042" name="Equation" r:id="rId23" imgW="279360" imgH="228600" progId="Equation.DSMT4">
              <p:embed/>
            </p:oleObj>
          </a:graphicData>
        </a:graphic>
      </p:graphicFrame>
      <p:graphicFrame>
        <p:nvGraphicFramePr>
          <p:cNvPr id="75" name="Object 9"/>
          <p:cNvGraphicFramePr>
            <a:graphicFrameLocks noChangeAspect="1"/>
          </p:cNvGraphicFramePr>
          <p:nvPr/>
        </p:nvGraphicFramePr>
        <p:xfrm>
          <a:off x="8143900" y="1785926"/>
          <a:ext cx="431801" cy="555173"/>
        </p:xfrm>
        <a:graphic>
          <a:graphicData uri="http://schemas.openxmlformats.org/presentationml/2006/ole">
            <p:oleObj spid="_x0000_s43043" name="Equation" r:id="rId24" imgW="1774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期望值計算</a:t>
            </a:r>
            <a:r>
              <a:rPr lang="en-US" altLang="zh-TW" dirty="0" smtClean="0"/>
              <a:t>-</a:t>
            </a:r>
            <a:r>
              <a:rPr lang="zh-TW" altLang="en-US" dirty="0" smtClean="0"/>
              <a:t>積分區域</a:t>
            </a:r>
            <a:endParaRPr lang="zh-TW" altLang="en-US" dirty="0"/>
          </a:p>
        </p:txBody>
      </p:sp>
      <p:grpSp>
        <p:nvGrpSpPr>
          <p:cNvPr id="56" name="群組 55"/>
          <p:cNvGrpSpPr/>
          <p:nvPr/>
        </p:nvGrpSpPr>
        <p:grpSpPr>
          <a:xfrm>
            <a:off x="571472" y="1785926"/>
            <a:ext cx="3808441" cy="3714776"/>
            <a:chOff x="571472" y="1785926"/>
            <a:chExt cx="3808441" cy="3714776"/>
          </a:xfrm>
        </p:grpSpPr>
        <p:grpSp>
          <p:nvGrpSpPr>
            <p:cNvPr id="83" name="群組 82"/>
            <p:cNvGrpSpPr/>
            <p:nvPr/>
          </p:nvGrpSpPr>
          <p:grpSpPr>
            <a:xfrm>
              <a:off x="571472" y="1843088"/>
              <a:ext cx="3808441" cy="3657614"/>
              <a:chOff x="5006901" y="1843088"/>
              <a:chExt cx="3808441" cy="3657614"/>
            </a:xfrm>
          </p:grpSpPr>
          <p:grpSp>
            <p:nvGrpSpPr>
              <p:cNvPr id="84" name="群組 66"/>
              <p:cNvGrpSpPr/>
              <p:nvPr/>
            </p:nvGrpSpPr>
            <p:grpSpPr>
              <a:xfrm>
                <a:off x="5006901" y="1843088"/>
                <a:ext cx="3808441" cy="3657614"/>
                <a:chOff x="5006901" y="1843088"/>
                <a:chExt cx="3808441" cy="3657614"/>
              </a:xfrm>
            </p:grpSpPr>
            <p:graphicFrame>
              <p:nvGraphicFramePr>
                <p:cNvPr id="86" name="Object 2"/>
                <p:cNvGraphicFramePr>
                  <a:graphicFrameLocks noChangeAspect="1"/>
                </p:cNvGraphicFramePr>
                <p:nvPr/>
              </p:nvGraphicFramePr>
              <p:xfrm>
                <a:off x="8588329" y="3843338"/>
                <a:ext cx="227013" cy="371475"/>
              </p:xfrm>
              <a:graphic>
                <a:graphicData uri="http://schemas.openxmlformats.org/presentationml/2006/ole">
                  <p:oleObj spid="_x0000_s60450" name="Equation" r:id="rId3" imgW="1396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87" name="Object 3"/>
                <p:cNvGraphicFramePr>
                  <a:graphicFrameLocks noChangeAspect="1"/>
                </p:cNvGraphicFramePr>
                <p:nvPr/>
              </p:nvGraphicFramePr>
              <p:xfrm>
                <a:off x="6770642" y="1843088"/>
                <a:ext cx="247650" cy="371475"/>
              </p:xfrm>
              <a:graphic>
                <a:graphicData uri="http://schemas.openxmlformats.org/presentationml/2006/ole">
                  <p:oleObj spid="_x0000_s60451" name="Equation" r:id="rId4" imgW="1522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88" name="Object 9"/>
                <p:cNvGraphicFramePr>
                  <a:graphicFrameLocks noChangeAspect="1"/>
                </p:cNvGraphicFramePr>
                <p:nvPr/>
              </p:nvGraphicFramePr>
              <p:xfrm>
                <a:off x="8140727" y="2659513"/>
                <a:ext cx="431801" cy="555173"/>
              </p:xfrm>
              <a:graphic>
                <a:graphicData uri="http://schemas.openxmlformats.org/presentationml/2006/ole">
                  <p:oleObj spid="_x0000_s60452" name="Equation" r:id="rId5" imgW="1774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89" name="Object 12"/>
                <p:cNvGraphicFramePr>
                  <a:graphicFrameLocks noChangeAspect="1"/>
                </p:cNvGraphicFramePr>
                <p:nvPr/>
              </p:nvGraphicFramePr>
              <p:xfrm>
                <a:off x="6746894" y="4572011"/>
                <a:ext cx="611188" cy="500063"/>
              </p:xfrm>
              <a:graphic>
                <a:graphicData uri="http://schemas.openxmlformats.org/presentationml/2006/ole">
                  <p:oleObj spid="_x0000_s60453" name="Equation" r:id="rId6" imgW="279360" imgH="228600" progId="Equation.DSMT4">
                    <p:embed/>
                  </p:oleObj>
                </a:graphicData>
              </a:graphic>
            </p:graphicFrame>
            <p:grpSp>
              <p:nvGrpSpPr>
                <p:cNvPr id="90" name="群組 65"/>
                <p:cNvGrpSpPr/>
                <p:nvPr/>
              </p:nvGrpSpPr>
              <p:grpSpPr>
                <a:xfrm>
                  <a:off x="5072066" y="2214554"/>
                  <a:ext cx="3643338" cy="3143272"/>
                  <a:chOff x="5072066" y="2214554"/>
                  <a:chExt cx="3643338" cy="3143272"/>
                </a:xfrm>
              </p:grpSpPr>
              <p:grpSp>
                <p:nvGrpSpPr>
                  <p:cNvPr id="97" name="群組 22"/>
                  <p:cNvGrpSpPr/>
                  <p:nvPr/>
                </p:nvGrpSpPr>
                <p:grpSpPr>
                  <a:xfrm>
                    <a:off x="5072066" y="2214554"/>
                    <a:ext cx="3643338" cy="3143272"/>
                    <a:chOff x="3071802" y="1785926"/>
                    <a:chExt cx="5286412" cy="4072760"/>
                  </a:xfrm>
                </p:grpSpPr>
                <p:grpSp>
                  <p:nvGrpSpPr>
                    <p:cNvPr id="101" name="群組 17"/>
                    <p:cNvGrpSpPr/>
                    <p:nvPr/>
                  </p:nvGrpSpPr>
                  <p:grpSpPr>
                    <a:xfrm>
                      <a:off x="3071802" y="1785926"/>
                      <a:ext cx="5286412" cy="4072760"/>
                      <a:chOff x="1857356" y="1785926"/>
                      <a:chExt cx="5286412" cy="4072760"/>
                    </a:xfrm>
                  </p:grpSpPr>
                  <p:grpSp>
                    <p:nvGrpSpPr>
                      <p:cNvPr id="103" name="群組 14"/>
                      <p:cNvGrpSpPr/>
                      <p:nvPr/>
                    </p:nvGrpSpPr>
                    <p:grpSpPr>
                      <a:xfrm>
                        <a:off x="1857356" y="1785926"/>
                        <a:ext cx="5286412" cy="4071966"/>
                        <a:chOff x="1785918" y="1715282"/>
                        <a:chExt cx="5286412" cy="4071966"/>
                      </a:xfrm>
                    </p:grpSpPr>
                    <p:cxnSp>
                      <p:nvCxnSpPr>
                        <p:cNvPr id="105" name="直線單箭頭接點 104"/>
                        <p:cNvCxnSpPr/>
                        <p:nvPr/>
                      </p:nvCxnSpPr>
                      <p:spPr>
                        <a:xfrm>
                          <a:off x="1785918" y="3786190"/>
                          <a:ext cx="5286412" cy="1589"/>
                        </a:xfrm>
                        <a:prstGeom prst="straightConnector1">
                          <a:avLst/>
                        </a:prstGeom>
                        <a:ln w="19050">
                          <a:tailEnd type="arrow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06" name="直線單箭頭接點 105"/>
                        <p:cNvCxnSpPr/>
                        <p:nvPr/>
                      </p:nvCxnSpPr>
                      <p:spPr>
                        <a:xfrm rot="5400000" flipH="1" flipV="1">
                          <a:off x="2321703" y="3750471"/>
                          <a:ext cx="4071966" cy="1588"/>
                        </a:xfrm>
                        <a:prstGeom prst="straightConnector1">
                          <a:avLst/>
                        </a:prstGeom>
                        <a:ln w="19050">
                          <a:tailEnd type="arrow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04" name="直線接點 103"/>
                      <p:cNvCxnSpPr/>
                      <p:nvPr/>
                    </p:nvCxnSpPr>
                    <p:spPr>
                      <a:xfrm rot="5400000">
                        <a:off x="857224" y="3857628"/>
                        <a:ext cx="4000528" cy="1588"/>
                      </a:xfrm>
                      <a:prstGeom prst="line">
                        <a:avLst/>
                      </a:prstGeom>
                      <a:ln>
                        <a:prstDash val="lgDash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02" name="手繪多邊形 101"/>
                    <p:cNvSpPr/>
                    <p:nvPr/>
                  </p:nvSpPr>
                  <p:spPr>
                    <a:xfrm>
                      <a:off x="3802743" y="2428868"/>
                      <a:ext cx="4542971" cy="3384247"/>
                    </a:xfrm>
                    <a:custGeom>
                      <a:avLst/>
                      <a:gdLst>
                        <a:gd name="connsiteX0" fmla="*/ 4542971 w 4542971"/>
                        <a:gd name="connsiteY0" fmla="*/ 16933 h 3384247"/>
                        <a:gd name="connsiteX1" fmla="*/ 4034971 w 4542971"/>
                        <a:gd name="connsiteY1" fmla="*/ 31447 h 3384247"/>
                        <a:gd name="connsiteX2" fmla="*/ 3309257 w 4542971"/>
                        <a:gd name="connsiteY2" fmla="*/ 205618 h 3384247"/>
                        <a:gd name="connsiteX3" fmla="*/ 2772228 w 4542971"/>
                        <a:gd name="connsiteY3" fmla="*/ 423333 h 3384247"/>
                        <a:gd name="connsiteX4" fmla="*/ 2278743 w 4542971"/>
                        <a:gd name="connsiteY4" fmla="*/ 655561 h 3384247"/>
                        <a:gd name="connsiteX5" fmla="*/ 1770743 w 4542971"/>
                        <a:gd name="connsiteY5" fmla="*/ 931333 h 3384247"/>
                        <a:gd name="connsiteX6" fmla="*/ 1436914 w 4542971"/>
                        <a:gd name="connsiteY6" fmla="*/ 1163561 h 3384247"/>
                        <a:gd name="connsiteX7" fmla="*/ 1045028 w 4542971"/>
                        <a:gd name="connsiteY7" fmla="*/ 1569961 h 3384247"/>
                        <a:gd name="connsiteX8" fmla="*/ 725714 w 4542971"/>
                        <a:gd name="connsiteY8" fmla="*/ 1976361 h 3384247"/>
                        <a:gd name="connsiteX9" fmla="*/ 420914 w 4542971"/>
                        <a:gd name="connsiteY9" fmla="*/ 2440818 h 3384247"/>
                        <a:gd name="connsiteX10" fmla="*/ 145143 w 4542971"/>
                        <a:gd name="connsiteY10" fmla="*/ 2992361 h 3384247"/>
                        <a:gd name="connsiteX11" fmla="*/ 0 w 4542971"/>
                        <a:gd name="connsiteY11" fmla="*/ 3384247 h 3384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4542971" h="3384247">
                          <a:moveTo>
                            <a:pt x="4542971" y="16933"/>
                          </a:moveTo>
                          <a:cubicBezTo>
                            <a:pt x="4391780" y="8466"/>
                            <a:pt x="4240590" y="0"/>
                            <a:pt x="4034971" y="31447"/>
                          </a:cubicBezTo>
                          <a:cubicBezTo>
                            <a:pt x="3829352" y="62895"/>
                            <a:pt x="3519714" y="140304"/>
                            <a:pt x="3309257" y="205618"/>
                          </a:cubicBezTo>
                          <a:cubicBezTo>
                            <a:pt x="3098800" y="270932"/>
                            <a:pt x="2943980" y="348343"/>
                            <a:pt x="2772228" y="423333"/>
                          </a:cubicBezTo>
                          <a:cubicBezTo>
                            <a:pt x="2600476" y="498323"/>
                            <a:pt x="2445657" y="570894"/>
                            <a:pt x="2278743" y="655561"/>
                          </a:cubicBezTo>
                          <a:cubicBezTo>
                            <a:pt x="2111829" y="740228"/>
                            <a:pt x="1911048" y="846666"/>
                            <a:pt x="1770743" y="931333"/>
                          </a:cubicBezTo>
                          <a:cubicBezTo>
                            <a:pt x="1630438" y="1016000"/>
                            <a:pt x="1557867" y="1057123"/>
                            <a:pt x="1436914" y="1163561"/>
                          </a:cubicBezTo>
                          <a:cubicBezTo>
                            <a:pt x="1315962" y="1269999"/>
                            <a:pt x="1163561" y="1434494"/>
                            <a:pt x="1045028" y="1569961"/>
                          </a:cubicBezTo>
                          <a:cubicBezTo>
                            <a:pt x="926495" y="1705428"/>
                            <a:pt x="829733" y="1831218"/>
                            <a:pt x="725714" y="1976361"/>
                          </a:cubicBezTo>
                          <a:cubicBezTo>
                            <a:pt x="621695" y="2121504"/>
                            <a:pt x="517676" y="2271485"/>
                            <a:pt x="420914" y="2440818"/>
                          </a:cubicBezTo>
                          <a:cubicBezTo>
                            <a:pt x="324152" y="2610151"/>
                            <a:pt x="215295" y="2835123"/>
                            <a:pt x="145143" y="2992361"/>
                          </a:cubicBezTo>
                          <a:cubicBezTo>
                            <a:pt x="74991" y="3149599"/>
                            <a:pt x="37495" y="3266923"/>
                            <a:pt x="0" y="3384247"/>
                          </a:cubicBezTo>
                        </a:path>
                      </a:pathLst>
                    </a:custGeom>
                  </p:spPr>
                  <p:style>
                    <a:lnRef idx="1">
                      <a:schemeClr val="accent2"/>
                    </a:lnRef>
                    <a:fillRef idx="0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graphicFrame>
                <p:nvGraphicFramePr>
                  <p:cNvPr id="98" name="Object 10"/>
                  <p:cNvGraphicFramePr>
                    <a:graphicFrameLocks noChangeAspect="1"/>
                  </p:cNvGraphicFramePr>
                  <p:nvPr>
                    <p:ph idx="1"/>
                  </p:nvPr>
                </p:nvGraphicFramePr>
                <p:xfrm>
                  <a:off x="6747537" y="3143248"/>
                  <a:ext cx="610545" cy="500066"/>
                </p:xfrm>
                <a:graphic>
                  <a:graphicData uri="http://schemas.openxmlformats.org/presentationml/2006/ole">
                    <p:oleObj spid="_x0000_s60454" name="Equation" r:id="rId7" imgW="279360" imgH="228600" progId="Equation.DSMT4">
                      <p:embed/>
                    </p:oleObj>
                  </a:graphicData>
                </a:graphic>
              </p:graphicFrame>
              <p:cxnSp>
                <p:nvCxnSpPr>
                  <p:cNvPr id="99" name="直線接點 98"/>
                  <p:cNvCxnSpPr/>
                  <p:nvPr/>
                </p:nvCxnSpPr>
                <p:spPr>
                  <a:xfrm>
                    <a:off x="5786446" y="4824000"/>
                    <a:ext cx="1071570" cy="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直線接點 99"/>
                  <p:cNvCxnSpPr/>
                  <p:nvPr/>
                </p:nvCxnSpPr>
                <p:spPr>
                  <a:xfrm rot="10800000" flipV="1">
                    <a:off x="5715008" y="4347374"/>
                    <a:ext cx="1143010" cy="10319"/>
                  </a:xfrm>
                  <a:prstGeom prst="line">
                    <a:avLst/>
                  </a:prstGeom>
                  <a:ln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91" name="Object 14"/>
                <p:cNvGraphicFramePr>
                  <a:graphicFrameLocks noChangeAspect="1"/>
                </p:cNvGraphicFramePr>
                <p:nvPr/>
              </p:nvGraphicFramePr>
              <p:xfrm>
                <a:off x="6746894" y="4143383"/>
                <a:ext cx="611188" cy="500063"/>
              </p:xfrm>
              <a:graphic>
                <a:graphicData uri="http://schemas.openxmlformats.org/presentationml/2006/ole">
                  <p:oleObj spid="_x0000_s60455" name="Equation" r:id="rId8" imgW="27936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92" name="Object 15"/>
                <p:cNvGraphicFramePr>
                  <a:graphicFrameLocks noChangeAspect="1"/>
                </p:cNvGraphicFramePr>
                <p:nvPr/>
              </p:nvGraphicFramePr>
              <p:xfrm>
                <a:off x="5572132" y="3500438"/>
                <a:ext cx="187325" cy="376238"/>
              </p:xfrm>
              <a:graphic>
                <a:graphicData uri="http://schemas.openxmlformats.org/presentationml/2006/ole">
                  <p:oleObj spid="_x0000_s60456" name="Equation" r:id="rId9" imgW="88560" imgH="177480" progId="Equation.DSMT4">
                    <p:embed/>
                  </p:oleObj>
                </a:graphicData>
              </a:graphic>
            </p:graphicFrame>
            <p:graphicFrame>
              <p:nvGraphicFramePr>
                <p:cNvPr id="93" name="Object 16"/>
                <p:cNvGraphicFramePr>
                  <a:graphicFrameLocks noChangeAspect="1"/>
                </p:cNvGraphicFramePr>
                <p:nvPr/>
              </p:nvGraphicFramePr>
              <p:xfrm>
                <a:off x="7000892" y="5072074"/>
                <a:ext cx="1613789" cy="428628"/>
              </p:xfrm>
              <a:graphic>
                <a:graphicData uri="http://schemas.openxmlformats.org/presentationml/2006/ole">
                  <p:oleObj spid="_x0000_s60457" name="Equation" r:id="rId10" imgW="812520" imgH="215640" progId="Equation.DSMT4">
                    <p:embed/>
                  </p:oleObj>
                </a:graphicData>
              </a:graphic>
            </p:graphicFrame>
            <p:graphicFrame>
              <p:nvGraphicFramePr>
                <p:cNvPr id="94" name="Object 17"/>
                <p:cNvGraphicFramePr>
                  <a:graphicFrameLocks noChangeAspect="1"/>
                </p:cNvGraphicFramePr>
                <p:nvPr/>
              </p:nvGraphicFramePr>
              <p:xfrm>
                <a:off x="6024582" y="2459036"/>
                <a:ext cx="1333500" cy="755650"/>
              </p:xfrm>
              <a:graphic>
                <a:graphicData uri="http://schemas.openxmlformats.org/presentationml/2006/ole">
                  <p:oleObj spid="_x0000_s60458" name="Equation" r:id="rId11" imgW="761760" imgH="431640" progId="Equation.DSMT4">
                    <p:embed/>
                  </p:oleObj>
                </a:graphicData>
              </a:graphic>
            </p:graphicFrame>
            <p:graphicFrame>
              <p:nvGraphicFramePr>
                <p:cNvPr id="95" name="Object 10"/>
                <p:cNvGraphicFramePr>
                  <a:graphicFrameLocks noChangeAspect="1"/>
                </p:cNvGraphicFramePr>
                <p:nvPr/>
              </p:nvGraphicFramePr>
              <p:xfrm>
                <a:off x="5006901" y="2771401"/>
                <a:ext cx="708107" cy="300409"/>
              </p:xfrm>
              <a:graphic>
                <a:graphicData uri="http://schemas.openxmlformats.org/presentationml/2006/ole">
                  <p:oleObj spid="_x0000_s60459" name="Equation" r:id="rId12" imgW="419040" imgH="177480" progId="Equation.DSMT4">
                    <p:embed/>
                  </p:oleObj>
                </a:graphicData>
              </a:graphic>
            </p:graphicFrame>
            <p:sp>
              <p:nvSpPr>
                <p:cNvPr id="96" name="文字方塊 95"/>
                <p:cNvSpPr txBox="1"/>
                <p:nvPr/>
              </p:nvSpPr>
              <p:spPr>
                <a:xfrm>
                  <a:off x="5149777" y="3228803"/>
                  <a:ext cx="311604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 smtClean="0"/>
                    <a:t>提</a:t>
                  </a:r>
                  <a:endParaRPr lang="en-US" altLang="zh-TW" dirty="0" smtClean="0"/>
                </a:p>
                <a:p>
                  <a:r>
                    <a:rPr lang="zh-TW" altLang="en-US" dirty="0" smtClean="0"/>
                    <a:t>前</a:t>
                  </a:r>
                  <a:endParaRPr lang="en-US" altLang="zh-TW" dirty="0" smtClean="0"/>
                </a:p>
                <a:p>
                  <a:r>
                    <a:rPr lang="zh-TW" altLang="en-US" dirty="0" smtClean="0"/>
                    <a:t>破產</a:t>
                  </a:r>
                  <a:endParaRPr lang="zh-TW" altLang="en-US" dirty="0"/>
                </a:p>
              </p:txBody>
            </p:sp>
          </p:grpSp>
          <p:sp>
            <p:nvSpPr>
              <p:cNvPr id="85" name="手繪多邊形 84"/>
              <p:cNvSpPr/>
              <p:nvPr/>
            </p:nvSpPr>
            <p:spPr>
              <a:xfrm>
                <a:off x="5572132" y="2000240"/>
                <a:ext cx="3059529" cy="2857520"/>
              </a:xfrm>
              <a:custGeom>
                <a:avLst/>
                <a:gdLst>
                  <a:gd name="connsiteX0" fmla="*/ 4542971 w 4542971"/>
                  <a:gd name="connsiteY0" fmla="*/ 16933 h 3384247"/>
                  <a:gd name="connsiteX1" fmla="*/ 4034971 w 4542971"/>
                  <a:gd name="connsiteY1" fmla="*/ 31447 h 3384247"/>
                  <a:gd name="connsiteX2" fmla="*/ 3309257 w 4542971"/>
                  <a:gd name="connsiteY2" fmla="*/ 205618 h 3384247"/>
                  <a:gd name="connsiteX3" fmla="*/ 2772228 w 4542971"/>
                  <a:gd name="connsiteY3" fmla="*/ 423333 h 3384247"/>
                  <a:gd name="connsiteX4" fmla="*/ 2278743 w 4542971"/>
                  <a:gd name="connsiteY4" fmla="*/ 655561 h 3384247"/>
                  <a:gd name="connsiteX5" fmla="*/ 1770743 w 4542971"/>
                  <a:gd name="connsiteY5" fmla="*/ 931333 h 3384247"/>
                  <a:gd name="connsiteX6" fmla="*/ 1436914 w 4542971"/>
                  <a:gd name="connsiteY6" fmla="*/ 1163561 h 3384247"/>
                  <a:gd name="connsiteX7" fmla="*/ 1045028 w 4542971"/>
                  <a:gd name="connsiteY7" fmla="*/ 1569961 h 3384247"/>
                  <a:gd name="connsiteX8" fmla="*/ 725714 w 4542971"/>
                  <a:gd name="connsiteY8" fmla="*/ 1976361 h 3384247"/>
                  <a:gd name="connsiteX9" fmla="*/ 420914 w 4542971"/>
                  <a:gd name="connsiteY9" fmla="*/ 2440818 h 3384247"/>
                  <a:gd name="connsiteX10" fmla="*/ 145143 w 4542971"/>
                  <a:gd name="connsiteY10" fmla="*/ 2992361 h 3384247"/>
                  <a:gd name="connsiteX11" fmla="*/ 0 w 4542971"/>
                  <a:gd name="connsiteY11" fmla="*/ 3384247 h 338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42971" h="3384247">
                    <a:moveTo>
                      <a:pt x="4542971" y="16933"/>
                    </a:moveTo>
                    <a:cubicBezTo>
                      <a:pt x="4391780" y="8466"/>
                      <a:pt x="4240590" y="0"/>
                      <a:pt x="4034971" y="31447"/>
                    </a:cubicBezTo>
                    <a:cubicBezTo>
                      <a:pt x="3829352" y="62895"/>
                      <a:pt x="3519714" y="140304"/>
                      <a:pt x="3309257" y="205618"/>
                    </a:cubicBezTo>
                    <a:cubicBezTo>
                      <a:pt x="3098800" y="270932"/>
                      <a:pt x="2943980" y="348343"/>
                      <a:pt x="2772228" y="423333"/>
                    </a:cubicBezTo>
                    <a:cubicBezTo>
                      <a:pt x="2600476" y="498323"/>
                      <a:pt x="2445657" y="570894"/>
                      <a:pt x="2278743" y="655561"/>
                    </a:cubicBezTo>
                    <a:cubicBezTo>
                      <a:pt x="2111829" y="740228"/>
                      <a:pt x="1911048" y="846666"/>
                      <a:pt x="1770743" y="931333"/>
                    </a:cubicBezTo>
                    <a:cubicBezTo>
                      <a:pt x="1630438" y="1016000"/>
                      <a:pt x="1557867" y="1057123"/>
                      <a:pt x="1436914" y="1163561"/>
                    </a:cubicBezTo>
                    <a:cubicBezTo>
                      <a:pt x="1315962" y="1269999"/>
                      <a:pt x="1163561" y="1434494"/>
                      <a:pt x="1045028" y="1569961"/>
                    </a:cubicBezTo>
                    <a:cubicBezTo>
                      <a:pt x="926495" y="1705428"/>
                      <a:pt x="829733" y="1831218"/>
                      <a:pt x="725714" y="1976361"/>
                    </a:cubicBezTo>
                    <a:cubicBezTo>
                      <a:pt x="621695" y="2121504"/>
                      <a:pt x="517676" y="2271485"/>
                      <a:pt x="420914" y="2440818"/>
                    </a:cubicBezTo>
                    <a:cubicBezTo>
                      <a:pt x="324152" y="2610151"/>
                      <a:pt x="215295" y="2835123"/>
                      <a:pt x="145143" y="2992361"/>
                    </a:cubicBezTo>
                    <a:cubicBezTo>
                      <a:pt x="74991" y="3149599"/>
                      <a:pt x="37495" y="3266923"/>
                      <a:pt x="0" y="3384247"/>
                    </a:cubicBezTo>
                  </a:path>
                </a:pathLst>
              </a:cu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aphicFrame>
          <p:nvGraphicFramePr>
            <p:cNvPr id="60460" name="Object 44"/>
            <p:cNvGraphicFramePr>
              <a:graphicFrameLocks noChangeAspect="1"/>
            </p:cNvGraphicFramePr>
            <p:nvPr/>
          </p:nvGraphicFramePr>
          <p:xfrm>
            <a:off x="2317738" y="2500306"/>
            <a:ext cx="611188" cy="500062"/>
          </p:xfrm>
          <a:graphic>
            <a:graphicData uri="http://schemas.openxmlformats.org/presentationml/2006/ole">
              <p:oleObj spid="_x0000_s60460" name="Equation" r:id="rId13" imgW="279360" imgH="228600" progId="Equation.DSMT4">
                <p:embed/>
              </p:oleObj>
            </a:graphicData>
          </a:graphic>
        </p:graphicFrame>
        <p:graphicFrame>
          <p:nvGraphicFramePr>
            <p:cNvPr id="60461" name="Object 45"/>
            <p:cNvGraphicFramePr>
              <a:graphicFrameLocks noChangeAspect="1"/>
            </p:cNvGraphicFramePr>
            <p:nvPr/>
          </p:nvGraphicFramePr>
          <p:xfrm>
            <a:off x="3714744" y="1785926"/>
            <a:ext cx="431800" cy="555625"/>
          </p:xfrm>
          <a:graphic>
            <a:graphicData uri="http://schemas.openxmlformats.org/presentationml/2006/ole">
              <p:oleObj spid="_x0000_s60461" name="Equation" r:id="rId14" imgW="177480" imgH="228600" progId="Equation.DSMT4">
                <p:embed/>
              </p:oleObj>
            </a:graphicData>
          </a:graphic>
        </p:graphicFrame>
      </p:grpSp>
      <p:graphicFrame>
        <p:nvGraphicFramePr>
          <p:cNvPr id="108" name="Object 16"/>
          <p:cNvGraphicFramePr>
            <a:graphicFrameLocks noChangeAspect="1"/>
          </p:cNvGraphicFramePr>
          <p:nvPr/>
        </p:nvGraphicFramePr>
        <p:xfrm>
          <a:off x="1911350" y="5559425"/>
          <a:ext cx="933450" cy="454025"/>
        </p:xfrm>
        <a:graphic>
          <a:graphicData uri="http://schemas.openxmlformats.org/presentationml/2006/ole">
            <p:oleObj spid="_x0000_s60462" name="Equation" r:id="rId15" imgW="469800" imgH="228600" progId="Equation.DSMT4">
              <p:embed/>
            </p:oleObj>
          </a:graphicData>
        </a:graphic>
      </p:graphicFrame>
      <p:graphicFrame>
        <p:nvGraphicFramePr>
          <p:cNvPr id="60463" name="Object 47"/>
          <p:cNvGraphicFramePr>
            <a:graphicFrameLocks noChangeAspect="1"/>
          </p:cNvGraphicFramePr>
          <p:nvPr/>
        </p:nvGraphicFramePr>
        <p:xfrm>
          <a:off x="6353194" y="5572140"/>
          <a:ext cx="933450" cy="454025"/>
        </p:xfrm>
        <a:graphic>
          <a:graphicData uri="http://schemas.openxmlformats.org/presentationml/2006/ole">
            <p:oleObj spid="_x0000_s60463" name="Equation" r:id="rId16" imgW="469800" imgH="228600" progId="Equation.DSMT4">
              <p:embed/>
            </p:oleObj>
          </a:graphicData>
        </a:graphic>
      </p:graphicFrame>
      <p:grpSp>
        <p:nvGrpSpPr>
          <p:cNvPr id="57" name="群組 56"/>
          <p:cNvGrpSpPr/>
          <p:nvPr/>
        </p:nvGrpSpPr>
        <p:grpSpPr>
          <a:xfrm>
            <a:off x="5006901" y="1785926"/>
            <a:ext cx="3808487" cy="3714776"/>
            <a:chOff x="5006901" y="1785926"/>
            <a:chExt cx="3808487" cy="3714776"/>
          </a:xfrm>
        </p:grpSpPr>
        <p:grpSp>
          <p:nvGrpSpPr>
            <p:cNvPr id="2" name="群組 66"/>
            <p:cNvGrpSpPr/>
            <p:nvPr/>
          </p:nvGrpSpPr>
          <p:grpSpPr>
            <a:xfrm>
              <a:off x="5006901" y="1843088"/>
              <a:ext cx="3808487" cy="3657614"/>
              <a:chOff x="5006901" y="1843088"/>
              <a:chExt cx="3808487" cy="3657614"/>
            </a:xfrm>
          </p:grpSpPr>
          <p:graphicFrame>
            <p:nvGraphicFramePr>
              <p:cNvPr id="43010" name="Object 2"/>
              <p:cNvGraphicFramePr>
                <a:graphicFrameLocks noChangeAspect="1"/>
              </p:cNvGraphicFramePr>
              <p:nvPr/>
            </p:nvGraphicFramePr>
            <p:xfrm>
              <a:off x="8588375" y="3843338"/>
              <a:ext cx="227013" cy="371475"/>
            </p:xfrm>
            <a:graphic>
              <a:graphicData uri="http://schemas.openxmlformats.org/presentationml/2006/ole">
                <p:oleObj spid="_x0000_s60418" name="Equation" r:id="rId17" imgW="139680" imgH="228600" progId="Equation.DSMT4">
                  <p:embed/>
                </p:oleObj>
              </a:graphicData>
            </a:graphic>
          </p:graphicFrame>
          <p:graphicFrame>
            <p:nvGraphicFramePr>
              <p:cNvPr id="43011" name="Object 3"/>
              <p:cNvGraphicFramePr>
                <a:graphicFrameLocks noChangeAspect="1"/>
              </p:cNvGraphicFramePr>
              <p:nvPr/>
            </p:nvGraphicFramePr>
            <p:xfrm>
              <a:off x="6770688" y="1843088"/>
              <a:ext cx="247650" cy="371475"/>
            </p:xfrm>
            <a:graphic>
              <a:graphicData uri="http://schemas.openxmlformats.org/presentationml/2006/ole">
                <p:oleObj spid="_x0000_s60419" name="Equation" r:id="rId18" imgW="152280" imgH="228600" progId="Equation.DSMT4">
                  <p:embed/>
                </p:oleObj>
              </a:graphicData>
            </a:graphic>
          </p:graphicFrame>
          <p:graphicFrame>
            <p:nvGraphicFramePr>
              <p:cNvPr id="43017" name="Object 9"/>
              <p:cNvGraphicFramePr>
                <a:graphicFrameLocks noChangeAspect="1"/>
              </p:cNvGraphicFramePr>
              <p:nvPr/>
            </p:nvGraphicFramePr>
            <p:xfrm>
              <a:off x="8140727" y="2659513"/>
              <a:ext cx="431801" cy="555173"/>
            </p:xfrm>
            <a:graphic>
              <a:graphicData uri="http://schemas.openxmlformats.org/presentationml/2006/ole">
                <p:oleObj spid="_x0000_s60421" name="Equation" r:id="rId19" imgW="177480" imgH="228600" progId="Equation.DSMT4">
                  <p:embed/>
                </p:oleObj>
              </a:graphicData>
            </a:graphic>
          </p:graphicFrame>
          <p:graphicFrame>
            <p:nvGraphicFramePr>
              <p:cNvPr id="43020" name="Object 12"/>
              <p:cNvGraphicFramePr>
                <a:graphicFrameLocks noChangeAspect="1"/>
              </p:cNvGraphicFramePr>
              <p:nvPr/>
            </p:nvGraphicFramePr>
            <p:xfrm>
              <a:off x="6746894" y="4572011"/>
              <a:ext cx="611188" cy="500063"/>
            </p:xfrm>
            <a:graphic>
              <a:graphicData uri="http://schemas.openxmlformats.org/presentationml/2006/ole">
                <p:oleObj spid="_x0000_s60423" name="Equation" r:id="rId20" imgW="279360" imgH="228600" progId="Equation.DSMT4">
                  <p:embed/>
                </p:oleObj>
              </a:graphicData>
            </a:graphic>
          </p:graphicFrame>
          <p:grpSp>
            <p:nvGrpSpPr>
              <p:cNvPr id="4" name="群組 65"/>
              <p:cNvGrpSpPr/>
              <p:nvPr/>
            </p:nvGrpSpPr>
            <p:grpSpPr>
              <a:xfrm>
                <a:off x="5072066" y="2214554"/>
                <a:ext cx="3643338" cy="3143272"/>
                <a:chOff x="5072066" y="2214554"/>
                <a:chExt cx="3643338" cy="3143272"/>
              </a:xfrm>
            </p:grpSpPr>
            <p:grpSp>
              <p:nvGrpSpPr>
                <p:cNvPr id="6" name="群組 22"/>
                <p:cNvGrpSpPr/>
                <p:nvPr/>
              </p:nvGrpSpPr>
              <p:grpSpPr>
                <a:xfrm>
                  <a:off x="5072066" y="2214554"/>
                  <a:ext cx="3643338" cy="3143272"/>
                  <a:chOff x="3071802" y="1785926"/>
                  <a:chExt cx="5286412" cy="4072760"/>
                </a:xfrm>
              </p:grpSpPr>
              <p:grpSp>
                <p:nvGrpSpPr>
                  <p:cNvPr id="8" name="群組 17"/>
                  <p:cNvGrpSpPr/>
                  <p:nvPr/>
                </p:nvGrpSpPr>
                <p:grpSpPr>
                  <a:xfrm>
                    <a:off x="3071802" y="1785926"/>
                    <a:ext cx="5286412" cy="4072760"/>
                    <a:chOff x="1857356" y="1785926"/>
                    <a:chExt cx="5286412" cy="4072760"/>
                  </a:xfrm>
                </p:grpSpPr>
                <p:grpSp>
                  <p:nvGrpSpPr>
                    <p:cNvPr id="9" name="群組 14"/>
                    <p:cNvGrpSpPr/>
                    <p:nvPr/>
                  </p:nvGrpSpPr>
                  <p:grpSpPr>
                    <a:xfrm>
                      <a:off x="1857356" y="1785926"/>
                      <a:ext cx="5286412" cy="4071966"/>
                      <a:chOff x="1785918" y="1715282"/>
                      <a:chExt cx="5286412" cy="4071966"/>
                    </a:xfrm>
                  </p:grpSpPr>
                  <p:cxnSp>
                    <p:nvCxnSpPr>
                      <p:cNvPr id="5" name="直線單箭頭接點 4"/>
                      <p:cNvCxnSpPr/>
                      <p:nvPr/>
                    </p:nvCxnSpPr>
                    <p:spPr>
                      <a:xfrm>
                        <a:off x="1785918" y="3786190"/>
                        <a:ext cx="5286412" cy="1589"/>
                      </a:xfrm>
                      <a:prstGeom prst="straightConnector1">
                        <a:avLst/>
                      </a:prstGeom>
                      <a:ln w="19050">
                        <a:tailEnd type="arrow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" name="直線單箭頭接點 6"/>
                      <p:cNvCxnSpPr/>
                      <p:nvPr/>
                    </p:nvCxnSpPr>
                    <p:spPr>
                      <a:xfrm rot="5400000" flipH="1" flipV="1">
                        <a:off x="2321703" y="3750471"/>
                        <a:ext cx="4071966" cy="1588"/>
                      </a:xfrm>
                      <a:prstGeom prst="straightConnector1">
                        <a:avLst/>
                      </a:prstGeom>
                      <a:ln w="19050">
                        <a:tailEnd type="arrow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7" name="直線接點 16"/>
                    <p:cNvCxnSpPr/>
                    <p:nvPr/>
                  </p:nvCxnSpPr>
                  <p:spPr>
                    <a:xfrm rot="5400000">
                      <a:off x="857224" y="3857628"/>
                      <a:ext cx="4000528" cy="1588"/>
                    </a:xfrm>
                    <a:prstGeom prst="line">
                      <a:avLst/>
                    </a:prstGeom>
                    <a:ln>
                      <a:prstDash val="lgDash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2" name="手繪多邊形 21"/>
                  <p:cNvSpPr/>
                  <p:nvPr/>
                </p:nvSpPr>
                <p:spPr>
                  <a:xfrm>
                    <a:off x="3802744" y="2804115"/>
                    <a:ext cx="4542972" cy="3008999"/>
                  </a:xfrm>
                  <a:custGeom>
                    <a:avLst/>
                    <a:gdLst>
                      <a:gd name="connsiteX0" fmla="*/ 4542971 w 4542971"/>
                      <a:gd name="connsiteY0" fmla="*/ 16933 h 3384247"/>
                      <a:gd name="connsiteX1" fmla="*/ 4034971 w 4542971"/>
                      <a:gd name="connsiteY1" fmla="*/ 31447 h 3384247"/>
                      <a:gd name="connsiteX2" fmla="*/ 3309257 w 4542971"/>
                      <a:gd name="connsiteY2" fmla="*/ 205618 h 3384247"/>
                      <a:gd name="connsiteX3" fmla="*/ 2772228 w 4542971"/>
                      <a:gd name="connsiteY3" fmla="*/ 423333 h 3384247"/>
                      <a:gd name="connsiteX4" fmla="*/ 2278743 w 4542971"/>
                      <a:gd name="connsiteY4" fmla="*/ 655561 h 3384247"/>
                      <a:gd name="connsiteX5" fmla="*/ 1770743 w 4542971"/>
                      <a:gd name="connsiteY5" fmla="*/ 931333 h 3384247"/>
                      <a:gd name="connsiteX6" fmla="*/ 1436914 w 4542971"/>
                      <a:gd name="connsiteY6" fmla="*/ 1163561 h 3384247"/>
                      <a:gd name="connsiteX7" fmla="*/ 1045028 w 4542971"/>
                      <a:gd name="connsiteY7" fmla="*/ 1569961 h 3384247"/>
                      <a:gd name="connsiteX8" fmla="*/ 725714 w 4542971"/>
                      <a:gd name="connsiteY8" fmla="*/ 1976361 h 3384247"/>
                      <a:gd name="connsiteX9" fmla="*/ 420914 w 4542971"/>
                      <a:gd name="connsiteY9" fmla="*/ 2440818 h 3384247"/>
                      <a:gd name="connsiteX10" fmla="*/ 145143 w 4542971"/>
                      <a:gd name="connsiteY10" fmla="*/ 2992361 h 3384247"/>
                      <a:gd name="connsiteX11" fmla="*/ 0 w 4542971"/>
                      <a:gd name="connsiteY11" fmla="*/ 3384247 h 33842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542971" h="3384247">
                        <a:moveTo>
                          <a:pt x="4542971" y="16933"/>
                        </a:moveTo>
                        <a:cubicBezTo>
                          <a:pt x="4391780" y="8466"/>
                          <a:pt x="4240590" y="0"/>
                          <a:pt x="4034971" y="31447"/>
                        </a:cubicBezTo>
                        <a:cubicBezTo>
                          <a:pt x="3829352" y="62895"/>
                          <a:pt x="3519714" y="140304"/>
                          <a:pt x="3309257" y="205618"/>
                        </a:cubicBezTo>
                        <a:cubicBezTo>
                          <a:pt x="3098800" y="270932"/>
                          <a:pt x="2943980" y="348343"/>
                          <a:pt x="2772228" y="423333"/>
                        </a:cubicBezTo>
                        <a:cubicBezTo>
                          <a:pt x="2600476" y="498323"/>
                          <a:pt x="2445657" y="570894"/>
                          <a:pt x="2278743" y="655561"/>
                        </a:cubicBezTo>
                        <a:cubicBezTo>
                          <a:pt x="2111829" y="740228"/>
                          <a:pt x="1911048" y="846666"/>
                          <a:pt x="1770743" y="931333"/>
                        </a:cubicBezTo>
                        <a:cubicBezTo>
                          <a:pt x="1630438" y="1016000"/>
                          <a:pt x="1557867" y="1057123"/>
                          <a:pt x="1436914" y="1163561"/>
                        </a:cubicBezTo>
                        <a:cubicBezTo>
                          <a:pt x="1315962" y="1269999"/>
                          <a:pt x="1163561" y="1434494"/>
                          <a:pt x="1045028" y="1569961"/>
                        </a:cubicBezTo>
                        <a:cubicBezTo>
                          <a:pt x="926495" y="1705428"/>
                          <a:pt x="829733" y="1831218"/>
                          <a:pt x="725714" y="1976361"/>
                        </a:cubicBezTo>
                        <a:cubicBezTo>
                          <a:pt x="621695" y="2121504"/>
                          <a:pt x="517676" y="2271485"/>
                          <a:pt x="420914" y="2440818"/>
                        </a:cubicBezTo>
                        <a:cubicBezTo>
                          <a:pt x="324152" y="2610151"/>
                          <a:pt x="215295" y="2835123"/>
                          <a:pt x="145143" y="2992361"/>
                        </a:cubicBezTo>
                        <a:cubicBezTo>
                          <a:pt x="74991" y="3149599"/>
                          <a:pt x="37495" y="3266923"/>
                          <a:pt x="0" y="3384247"/>
                        </a:cubicBezTo>
                      </a:path>
                    </a:pathLst>
                  </a:custGeom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aphicFrame>
              <p:nvGraphicFramePr>
                <p:cNvPr id="43018" name="Object 10"/>
                <p:cNvGraphicFramePr>
                  <a:graphicFrameLocks noChangeAspect="1"/>
                </p:cNvGraphicFramePr>
                <p:nvPr>
                  <p:ph idx="1"/>
                </p:nvPr>
              </p:nvGraphicFramePr>
              <p:xfrm>
                <a:off x="6747537" y="3429000"/>
                <a:ext cx="610545" cy="500066"/>
              </p:xfrm>
              <a:graphic>
                <a:graphicData uri="http://schemas.openxmlformats.org/presentationml/2006/ole">
                  <p:oleObj spid="_x0000_s60422" name="Equation" r:id="rId21" imgW="279360" imgH="228600" progId="Equation.DSMT4">
                    <p:embed/>
                  </p:oleObj>
                </a:graphicData>
              </a:graphic>
            </p:graphicFrame>
            <p:cxnSp>
              <p:nvCxnSpPr>
                <p:cNvPr id="40" name="直線接點 39"/>
                <p:cNvCxnSpPr/>
                <p:nvPr/>
              </p:nvCxnSpPr>
              <p:spPr>
                <a:xfrm>
                  <a:off x="5786446" y="4824000"/>
                  <a:ext cx="1071570" cy="0"/>
                </a:xfrm>
                <a:prstGeom prst="line">
                  <a:avLst/>
                </a:prstGeom>
                <a:ln w="1905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線接點 45"/>
                <p:cNvCxnSpPr/>
                <p:nvPr/>
              </p:nvCxnSpPr>
              <p:spPr>
                <a:xfrm rot="10800000" flipV="1">
                  <a:off x="5786444" y="3071809"/>
                  <a:ext cx="1071572" cy="10319"/>
                </a:xfrm>
                <a:prstGeom prst="line">
                  <a:avLst/>
                </a:prstGeom>
                <a:ln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43022" name="Object 14"/>
              <p:cNvGraphicFramePr>
                <a:graphicFrameLocks noChangeAspect="1"/>
              </p:cNvGraphicFramePr>
              <p:nvPr/>
            </p:nvGraphicFramePr>
            <p:xfrm>
              <a:off x="6746894" y="2857496"/>
              <a:ext cx="611188" cy="500063"/>
            </p:xfrm>
            <a:graphic>
              <a:graphicData uri="http://schemas.openxmlformats.org/presentationml/2006/ole">
                <p:oleObj spid="_x0000_s60424" name="Equation" r:id="rId22" imgW="279360" imgH="228600" progId="Equation.DSMT4">
                  <p:embed/>
                </p:oleObj>
              </a:graphicData>
            </a:graphic>
          </p:graphicFrame>
          <p:graphicFrame>
            <p:nvGraphicFramePr>
              <p:cNvPr id="43023" name="Object 15"/>
              <p:cNvGraphicFramePr>
                <a:graphicFrameLocks noChangeAspect="1"/>
              </p:cNvGraphicFramePr>
              <p:nvPr/>
            </p:nvGraphicFramePr>
            <p:xfrm>
              <a:off x="5572132" y="3500438"/>
              <a:ext cx="187325" cy="376238"/>
            </p:xfrm>
            <a:graphic>
              <a:graphicData uri="http://schemas.openxmlformats.org/presentationml/2006/ole">
                <p:oleObj spid="_x0000_s60425" name="Equation" r:id="rId23" imgW="88560" imgH="177480" progId="Equation.DSMT4">
                  <p:embed/>
                </p:oleObj>
              </a:graphicData>
            </a:graphic>
          </p:graphicFrame>
          <p:graphicFrame>
            <p:nvGraphicFramePr>
              <p:cNvPr id="43024" name="Object 16"/>
              <p:cNvGraphicFramePr>
                <a:graphicFrameLocks noChangeAspect="1"/>
              </p:cNvGraphicFramePr>
              <p:nvPr/>
            </p:nvGraphicFramePr>
            <p:xfrm>
              <a:off x="7000892" y="5072074"/>
              <a:ext cx="1613789" cy="428628"/>
            </p:xfrm>
            <a:graphic>
              <a:graphicData uri="http://schemas.openxmlformats.org/presentationml/2006/ole">
                <p:oleObj spid="_x0000_s60426" name="Equation" r:id="rId24" imgW="812520" imgH="215640" progId="Equation.DSMT4">
                  <p:embed/>
                </p:oleObj>
              </a:graphicData>
            </a:graphic>
          </p:graphicFrame>
          <p:graphicFrame>
            <p:nvGraphicFramePr>
              <p:cNvPr id="54" name="Object 10"/>
              <p:cNvGraphicFramePr>
                <a:graphicFrameLocks noChangeAspect="1"/>
              </p:cNvGraphicFramePr>
              <p:nvPr/>
            </p:nvGraphicFramePr>
            <p:xfrm>
              <a:off x="5006901" y="2771401"/>
              <a:ext cx="708107" cy="300409"/>
            </p:xfrm>
            <a:graphic>
              <a:graphicData uri="http://schemas.openxmlformats.org/presentationml/2006/ole">
                <p:oleObj spid="_x0000_s60428" name="Equation" r:id="rId25" imgW="419040" imgH="177480" progId="Equation.DSMT4">
                  <p:embed/>
                </p:oleObj>
              </a:graphicData>
            </a:graphic>
          </p:graphicFrame>
          <p:sp>
            <p:nvSpPr>
              <p:cNvPr id="55" name="文字方塊 54"/>
              <p:cNvSpPr txBox="1"/>
              <p:nvPr/>
            </p:nvSpPr>
            <p:spPr>
              <a:xfrm>
                <a:off x="5149777" y="3228803"/>
                <a:ext cx="31160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提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前</a:t>
                </a:r>
                <a:endParaRPr lang="en-US" altLang="zh-TW" dirty="0" smtClean="0"/>
              </a:p>
              <a:p>
                <a:r>
                  <a:rPr lang="zh-TW" altLang="en-US" dirty="0" smtClean="0"/>
                  <a:t>破產</a:t>
                </a:r>
                <a:endParaRPr lang="zh-TW" altLang="en-US" dirty="0"/>
              </a:p>
            </p:txBody>
          </p:sp>
        </p:grpSp>
        <p:sp>
          <p:nvSpPr>
            <p:cNvPr id="72" name="手繪多邊形 71"/>
            <p:cNvSpPr/>
            <p:nvPr/>
          </p:nvSpPr>
          <p:spPr>
            <a:xfrm>
              <a:off x="5572132" y="2000240"/>
              <a:ext cx="3059529" cy="1357322"/>
            </a:xfrm>
            <a:custGeom>
              <a:avLst/>
              <a:gdLst>
                <a:gd name="connsiteX0" fmla="*/ 4542971 w 4542971"/>
                <a:gd name="connsiteY0" fmla="*/ 16933 h 3384247"/>
                <a:gd name="connsiteX1" fmla="*/ 4034971 w 4542971"/>
                <a:gd name="connsiteY1" fmla="*/ 31447 h 3384247"/>
                <a:gd name="connsiteX2" fmla="*/ 3309257 w 4542971"/>
                <a:gd name="connsiteY2" fmla="*/ 205618 h 3384247"/>
                <a:gd name="connsiteX3" fmla="*/ 2772228 w 4542971"/>
                <a:gd name="connsiteY3" fmla="*/ 423333 h 3384247"/>
                <a:gd name="connsiteX4" fmla="*/ 2278743 w 4542971"/>
                <a:gd name="connsiteY4" fmla="*/ 655561 h 3384247"/>
                <a:gd name="connsiteX5" fmla="*/ 1770743 w 4542971"/>
                <a:gd name="connsiteY5" fmla="*/ 931333 h 3384247"/>
                <a:gd name="connsiteX6" fmla="*/ 1436914 w 4542971"/>
                <a:gd name="connsiteY6" fmla="*/ 1163561 h 3384247"/>
                <a:gd name="connsiteX7" fmla="*/ 1045028 w 4542971"/>
                <a:gd name="connsiteY7" fmla="*/ 1569961 h 3384247"/>
                <a:gd name="connsiteX8" fmla="*/ 725714 w 4542971"/>
                <a:gd name="connsiteY8" fmla="*/ 1976361 h 3384247"/>
                <a:gd name="connsiteX9" fmla="*/ 420914 w 4542971"/>
                <a:gd name="connsiteY9" fmla="*/ 2440818 h 3384247"/>
                <a:gd name="connsiteX10" fmla="*/ 145143 w 4542971"/>
                <a:gd name="connsiteY10" fmla="*/ 2992361 h 3384247"/>
                <a:gd name="connsiteX11" fmla="*/ 0 w 4542971"/>
                <a:gd name="connsiteY11" fmla="*/ 3384247 h 338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42971" h="3384247">
                  <a:moveTo>
                    <a:pt x="4542971" y="16933"/>
                  </a:moveTo>
                  <a:cubicBezTo>
                    <a:pt x="4391780" y="8466"/>
                    <a:pt x="4240590" y="0"/>
                    <a:pt x="4034971" y="31447"/>
                  </a:cubicBezTo>
                  <a:cubicBezTo>
                    <a:pt x="3829352" y="62895"/>
                    <a:pt x="3519714" y="140304"/>
                    <a:pt x="3309257" y="205618"/>
                  </a:cubicBezTo>
                  <a:cubicBezTo>
                    <a:pt x="3098800" y="270932"/>
                    <a:pt x="2943980" y="348343"/>
                    <a:pt x="2772228" y="423333"/>
                  </a:cubicBezTo>
                  <a:cubicBezTo>
                    <a:pt x="2600476" y="498323"/>
                    <a:pt x="2445657" y="570894"/>
                    <a:pt x="2278743" y="655561"/>
                  </a:cubicBezTo>
                  <a:cubicBezTo>
                    <a:pt x="2111829" y="740228"/>
                    <a:pt x="1911048" y="846666"/>
                    <a:pt x="1770743" y="931333"/>
                  </a:cubicBezTo>
                  <a:cubicBezTo>
                    <a:pt x="1630438" y="1016000"/>
                    <a:pt x="1557867" y="1057123"/>
                    <a:pt x="1436914" y="1163561"/>
                  </a:cubicBezTo>
                  <a:cubicBezTo>
                    <a:pt x="1315962" y="1269999"/>
                    <a:pt x="1163561" y="1434494"/>
                    <a:pt x="1045028" y="1569961"/>
                  </a:cubicBezTo>
                  <a:cubicBezTo>
                    <a:pt x="926495" y="1705428"/>
                    <a:pt x="829733" y="1831218"/>
                    <a:pt x="725714" y="1976361"/>
                  </a:cubicBezTo>
                  <a:cubicBezTo>
                    <a:pt x="621695" y="2121504"/>
                    <a:pt x="517676" y="2271485"/>
                    <a:pt x="420914" y="2440818"/>
                  </a:cubicBezTo>
                  <a:cubicBezTo>
                    <a:pt x="324152" y="2610151"/>
                    <a:pt x="215295" y="2835123"/>
                    <a:pt x="145143" y="2992361"/>
                  </a:cubicBezTo>
                  <a:cubicBezTo>
                    <a:pt x="74991" y="3149599"/>
                    <a:pt x="37495" y="3266923"/>
                    <a:pt x="0" y="3384247"/>
                  </a:cubicBezTo>
                </a:path>
              </a:pathLst>
            </a:cu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74" name="Object 10"/>
            <p:cNvGraphicFramePr>
              <a:graphicFrameLocks noChangeAspect="1"/>
            </p:cNvGraphicFramePr>
            <p:nvPr/>
          </p:nvGraphicFramePr>
          <p:xfrm>
            <a:off x="6747537" y="2143116"/>
            <a:ext cx="610545" cy="500066"/>
          </p:xfrm>
          <a:graphic>
            <a:graphicData uri="http://schemas.openxmlformats.org/presentationml/2006/ole">
              <p:oleObj spid="_x0000_s60438" name="Equation" r:id="rId26" imgW="279360" imgH="228600" progId="Equation.DSMT4">
                <p:embed/>
              </p:oleObj>
            </a:graphicData>
          </a:graphic>
        </p:graphicFrame>
        <p:graphicFrame>
          <p:nvGraphicFramePr>
            <p:cNvPr id="75" name="Object 9"/>
            <p:cNvGraphicFramePr>
              <a:graphicFrameLocks noChangeAspect="1"/>
            </p:cNvGraphicFramePr>
            <p:nvPr/>
          </p:nvGraphicFramePr>
          <p:xfrm>
            <a:off x="8143900" y="1785926"/>
            <a:ext cx="431801" cy="555173"/>
          </p:xfrm>
          <a:graphic>
            <a:graphicData uri="http://schemas.openxmlformats.org/presentationml/2006/ole">
              <p:oleObj spid="_x0000_s60439" name="Equation" r:id="rId27" imgW="177480" imgH="228600" progId="Equation.DSMT4">
                <p:embed/>
              </p:oleObj>
            </a:graphicData>
          </a:graphic>
        </p:graphicFrame>
        <p:graphicFrame>
          <p:nvGraphicFramePr>
            <p:cNvPr id="109" name="Object 17"/>
            <p:cNvGraphicFramePr>
              <a:graphicFrameLocks noChangeAspect="1"/>
            </p:cNvGraphicFramePr>
            <p:nvPr/>
          </p:nvGraphicFramePr>
          <p:xfrm>
            <a:off x="7429520" y="2071678"/>
            <a:ext cx="1333500" cy="755650"/>
          </p:xfrm>
          <a:graphic>
            <a:graphicData uri="http://schemas.openxmlformats.org/presentationml/2006/ole">
              <p:oleObj spid="_x0000_s60464" name="Equation" r:id="rId28" imgW="761760" imgH="431640" progId="Equation.DSMT4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44036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1236691" y="2062182"/>
          <a:ext cx="7478713" cy="4224338"/>
        </p:xfrm>
        <a:graphic>
          <a:graphicData uri="http://schemas.openxmlformats.org/presentationml/2006/ole">
            <p:oleObj spid="_x0000_s44037" name="Equation" r:id="rId4" imgW="3530520" imgH="19936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61442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928662" y="2600325"/>
          <a:ext cx="7800975" cy="3148013"/>
        </p:xfrm>
        <a:graphic>
          <a:graphicData uri="http://schemas.openxmlformats.org/presentationml/2006/ole">
            <p:oleObj spid="_x0000_s61443" name="Equation" r:id="rId4" imgW="3682800" imgH="1485720" progId="Equation.DSMT4">
              <p:embed/>
            </p:oleObj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/>
        </p:nvGraphicFramePr>
        <p:xfrm>
          <a:off x="1312845" y="2071678"/>
          <a:ext cx="830263" cy="452437"/>
        </p:xfrm>
        <a:graphic>
          <a:graphicData uri="http://schemas.openxmlformats.org/presentationml/2006/ole">
            <p:oleObj spid="_x0000_s61444" name="Equation" r:id="rId5" imgW="41904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Credit enhancement through financial engineering: Freeport </a:t>
            </a:r>
            <a:r>
              <a:rPr lang="en-US" altLang="zh-TW" dirty="0" err="1" smtClean="0"/>
              <a:t>McMoRan’s</a:t>
            </a:r>
            <a:r>
              <a:rPr lang="en-US" altLang="zh-TW" dirty="0" smtClean="0"/>
              <a:t> gold-denominated depositary (2001)</a:t>
            </a:r>
          </a:p>
          <a:p>
            <a:r>
              <a:rPr lang="zh-TW" altLang="en-US" dirty="0" smtClean="0"/>
              <a:t>優點：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1.</a:t>
            </a:r>
            <a:r>
              <a:rPr lang="zh-TW" altLang="en-US" dirty="0" smtClean="0"/>
              <a:t> </a:t>
            </a:r>
            <a:r>
              <a:rPr lang="en-US" altLang="zh-TW" dirty="0" smtClean="0"/>
              <a:t>	</a:t>
            </a:r>
            <a:r>
              <a:rPr lang="zh-TW" altLang="en-US" dirty="0" smtClean="0"/>
              <a:t>信用增強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2.	</a:t>
            </a:r>
            <a:r>
              <a:rPr lang="zh-TW" altLang="en-US" dirty="0" smtClean="0"/>
              <a:t>減少成本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3.	</a:t>
            </a:r>
            <a:r>
              <a:rPr lang="zh-TW" altLang="en-US" dirty="0" smtClean="0"/>
              <a:t>避免財富移轉至</a:t>
            </a:r>
            <a:r>
              <a:rPr lang="en-US" altLang="zh-TW" dirty="0" smtClean="0"/>
              <a:t>senior bondholders</a:t>
            </a:r>
            <a:r>
              <a:rPr lang="zh-TW" altLang="en-US" dirty="0" smtClean="0"/>
              <a:t>身上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4.	</a:t>
            </a:r>
            <a:r>
              <a:rPr lang="zh-TW" altLang="en-US" dirty="0" smtClean="0"/>
              <a:t>消除資產替代問題。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62466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928662" y="2600325"/>
          <a:ext cx="7800975" cy="3148013"/>
        </p:xfrm>
        <a:graphic>
          <a:graphicData uri="http://schemas.openxmlformats.org/presentationml/2006/ole">
            <p:oleObj spid="_x0000_s62467" name="Equation" r:id="rId4" imgW="3682800" imgH="1485720" progId="Equation.DSMT4">
              <p:embed/>
            </p:oleObj>
          </a:graphicData>
        </a:graphic>
      </p:graphicFrame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1338263" y="2071688"/>
          <a:ext cx="779462" cy="452437"/>
        </p:xfrm>
        <a:graphic>
          <a:graphicData uri="http://schemas.openxmlformats.org/presentationml/2006/ole">
            <p:oleObj spid="_x0000_s62468" name="Equation" r:id="rId5" imgW="3934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63490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1285852" y="2071678"/>
          <a:ext cx="5919788" cy="2690813"/>
        </p:xfrm>
        <a:graphic>
          <a:graphicData uri="http://schemas.openxmlformats.org/presentationml/2006/ole">
            <p:oleObj spid="_x0000_s63491" name="Equation" r:id="rId4" imgW="2793960" imgH="12697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64514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1214414" y="2643182"/>
          <a:ext cx="5030787" cy="2152650"/>
        </p:xfrm>
        <a:graphic>
          <a:graphicData uri="http://schemas.openxmlformats.org/presentationml/2006/ole">
            <p:oleObj spid="_x0000_s64515" name="Equation" r:id="rId4" imgW="2374560" imgH="1015920" progId="Equation.DSMT4">
              <p:embed/>
            </p:oleObj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/>
        </p:nvGraphicFramePr>
        <p:xfrm>
          <a:off x="1312845" y="2071678"/>
          <a:ext cx="830263" cy="452437"/>
        </p:xfrm>
        <a:graphic>
          <a:graphicData uri="http://schemas.openxmlformats.org/presentationml/2006/ole">
            <p:oleObj spid="_x0000_s64516" name="Equation" r:id="rId5" imgW="41904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42910" y="2047615"/>
          <a:ext cx="477840" cy="452691"/>
        </p:xfrm>
        <a:graphic>
          <a:graphicData uri="http://schemas.openxmlformats.org/presentationml/2006/ole">
            <p:oleObj spid="_x0000_s65538" name="Equation" r:id="rId3" imgW="2412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1285852" y="2786058"/>
          <a:ext cx="4249737" cy="2152650"/>
        </p:xfrm>
        <a:graphic>
          <a:graphicData uri="http://schemas.openxmlformats.org/presentationml/2006/ole">
            <p:oleObj spid="_x0000_s65539" name="Equation" r:id="rId4" imgW="2006280" imgH="1015920" progId="Equation.DSMT4">
              <p:embed/>
            </p:oleObj>
          </a:graphicData>
        </a:graphic>
      </p:graphicFrame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1338263" y="2071688"/>
          <a:ext cx="779462" cy="452437"/>
        </p:xfrm>
        <a:graphic>
          <a:graphicData uri="http://schemas.openxmlformats.org/presentationml/2006/ole">
            <p:oleObj spid="_x0000_s65540" name="Equation" r:id="rId5" imgW="3934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重要參數設定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730250" y="2192338"/>
          <a:ext cx="301625" cy="352425"/>
        </p:xfrm>
        <a:graphic>
          <a:graphicData uri="http://schemas.openxmlformats.org/presentationml/2006/ole">
            <p:oleObj spid="_x0000_s49154" name="Equation" r:id="rId3" imgW="152280" imgH="177480" progId="Equation.DSMT4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696931" y="2649552"/>
          <a:ext cx="6754824" cy="2922588"/>
        </p:xfrm>
        <a:graphic>
          <a:graphicData uri="http://schemas.openxmlformats.org/presentationml/2006/ole">
            <p:oleObj spid="_x0000_s49155" name="Equation" r:id="rId4" imgW="3111480" imgH="1346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Equity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478736" y="2071678"/>
          <a:ext cx="8450982" cy="3571900"/>
        </p:xfrm>
        <a:graphic>
          <a:graphicData uri="http://schemas.openxmlformats.org/presentationml/2006/ole">
            <p:oleObj spid="_x0000_s51204" name="Equation" r:id="rId3" imgW="3784320" imgH="1600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手繪多邊形 41"/>
          <p:cNvSpPr/>
          <p:nvPr/>
        </p:nvSpPr>
        <p:spPr>
          <a:xfrm>
            <a:off x="6850743" y="3454400"/>
            <a:ext cx="1712686" cy="1944914"/>
          </a:xfrm>
          <a:custGeom>
            <a:avLst/>
            <a:gdLst>
              <a:gd name="connsiteX0" fmla="*/ 0 w 1712686"/>
              <a:gd name="connsiteY0" fmla="*/ 0 h 1944914"/>
              <a:gd name="connsiteX1" fmla="*/ 14514 w 1712686"/>
              <a:gd name="connsiteY1" fmla="*/ 1944914 h 1944914"/>
              <a:gd name="connsiteX2" fmla="*/ 1712686 w 1712686"/>
              <a:gd name="connsiteY2" fmla="*/ 1944914 h 1944914"/>
              <a:gd name="connsiteX3" fmla="*/ 1698171 w 1712686"/>
              <a:gd name="connsiteY3" fmla="*/ 58057 h 1944914"/>
              <a:gd name="connsiteX4" fmla="*/ 0 w 1712686"/>
              <a:gd name="connsiteY4" fmla="*/ 0 h 194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2686" h="1944914">
                <a:moveTo>
                  <a:pt x="0" y="0"/>
                </a:moveTo>
                <a:lnTo>
                  <a:pt x="14514" y="1944914"/>
                </a:lnTo>
                <a:lnTo>
                  <a:pt x="1712686" y="1944914"/>
                </a:lnTo>
                <a:lnTo>
                  <a:pt x="1698171" y="5805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6952343" y="2772229"/>
            <a:ext cx="1596571" cy="609600"/>
          </a:xfrm>
          <a:custGeom>
            <a:avLst/>
            <a:gdLst>
              <a:gd name="connsiteX0" fmla="*/ 0 w 1596571"/>
              <a:gd name="connsiteY0" fmla="*/ 609600 h 609600"/>
              <a:gd name="connsiteX1" fmla="*/ 1596571 w 1596571"/>
              <a:gd name="connsiteY1" fmla="*/ 609600 h 609600"/>
              <a:gd name="connsiteX2" fmla="*/ 1596571 w 1596571"/>
              <a:gd name="connsiteY2" fmla="*/ 0 h 609600"/>
              <a:gd name="connsiteX3" fmla="*/ 1132114 w 1596571"/>
              <a:gd name="connsiteY3" fmla="*/ 58057 h 609600"/>
              <a:gd name="connsiteX4" fmla="*/ 609600 w 1596571"/>
              <a:gd name="connsiteY4" fmla="*/ 261257 h 609600"/>
              <a:gd name="connsiteX5" fmla="*/ 217714 w 1596571"/>
              <a:gd name="connsiteY5" fmla="*/ 464457 h 609600"/>
              <a:gd name="connsiteX6" fmla="*/ 0 w 1596571"/>
              <a:gd name="connsiteY6" fmla="*/ 6096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6571" h="609600">
                <a:moveTo>
                  <a:pt x="0" y="609600"/>
                </a:moveTo>
                <a:lnTo>
                  <a:pt x="1596571" y="609600"/>
                </a:lnTo>
                <a:lnTo>
                  <a:pt x="1596571" y="0"/>
                </a:lnTo>
                <a:lnTo>
                  <a:pt x="1132114" y="58057"/>
                </a:lnTo>
                <a:lnTo>
                  <a:pt x="609600" y="261257"/>
                </a:lnTo>
                <a:lnTo>
                  <a:pt x="217714" y="464457"/>
                </a:lnTo>
                <a:lnTo>
                  <a:pt x="0" y="60960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1428728" y="1308119"/>
          <a:ext cx="3730625" cy="4835525"/>
        </p:xfrm>
        <a:graphic>
          <a:graphicData uri="http://schemas.openxmlformats.org/presentationml/2006/ole">
            <p:oleObj spid="_x0000_s52226" name="Equation" r:id="rId3" imgW="1803240" imgH="2336760" progId="Equation.DSMT4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500034" y="1500174"/>
          <a:ext cx="879475" cy="403225"/>
        </p:xfrm>
        <a:graphic>
          <a:graphicData uri="http://schemas.openxmlformats.org/presentationml/2006/ole">
            <p:oleObj spid="_x0000_s52227" name="Equation" r:id="rId4" imgW="444240" imgH="203040" progId="Equation.DSMT4">
              <p:embed/>
            </p:oleObj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8285630" y="3857627"/>
          <a:ext cx="566377" cy="371476"/>
        </p:xfrm>
        <a:graphic>
          <a:graphicData uri="http://schemas.openxmlformats.org/presentationml/2006/ole">
            <p:oleObj spid="_x0000_s52228" name="Equation" r:id="rId5" imgW="368280" imgH="228600" progId="Equation.DSMT4">
              <p:embed/>
            </p:oleObj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6556448" y="1857364"/>
          <a:ext cx="605435" cy="371475"/>
        </p:xfrm>
        <a:graphic>
          <a:graphicData uri="http://schemas.openxmlformats.org/presentationml/2006/ole">
            <p:oleObj spid="_x0000_s52229" name="Equation" r:id="rId6" imgW="393480" imgH="228600" progId="Equation.DSMT4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7973143" y="2245170"/>
          <a:ext cx="408632" cy="555173"/>
        </p:xfrm>
        <a:graphic>
          <a:graphicData uri="http://schemas.openxmlformats.org/presentationml/2006/ole">
            <p:oleObj spid="_x0000_s52230" name="Equation" r:id="rId7" imgW="177480" imgH="228600" progId="Equation.DSMT4">
              <p:embed/>
            </p:oleObj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6718699" y="4586296"/>
          <a:ext cx="578394" cy="500063"/>
        </p:xfrm>
        <a:graphic>
          <a:graphicData uri="http://schemas.openxmlformats.org/presentationml/2006/ole">
            <p:oleObj spid="_x0000_s52231" name="Equation" r:id="rId8" imgW="279360" imgH="228600" progId="Equation.DSMT4">
              <p:embed/>
            </p:oleObj>
          </a:graphicData>
        </a:graphic>
      </p:graphicFrame>
      <p:grpSp>
        <p:nvGrpSpPr>
          <p:cNvPr id="19" name="群組 22"/>
          <p:cNvGrpSpPr/>
          <p:nvPr/>
        </p:nvGrpSpPr>
        <p:grpSpPr>
          <a:xfrm>
            <a:off x="5133735" y="2228839"/>
            <a:ext cx="3447853" cy="3143272"/>
            <a:chOff x="3071802" y="1785926"/>
            <a:chExt cx="5286412" cy="4072760"/>
          </a:xfrm>
        </p:grpSpPr>
        <p:grpSp>
          <p:nvGrpSpPr>
            <p:cNvPr id="24" name="群組 17"/>
            <p:cNvGrpSpPr/>
            <p:nvPr/>
          </p:nvGrpSpPr>
          <p:grpSpPr>
            <a:xfrm>
              <a:off x="3071802" y="1785926"/>
              <a:ext cx="5286412" cy="4072760"/>
              <a:chOff x="1857356" y="1785926"/>
              <a:chExt cx="5286412" cy="4072760"/>
            </a:xfrm>
          </p:grpSpPr>
          <p:grpSp>
            <p:nvGrpSpPr>
              <p:cNvPr id="26" name="群組 14"/>
              <p:cNvGrpSpPr/>
              <p:nvPr/>
            </p:nvGrpSpPr>
            <p:grpSpPr>
              <a:xfrm>
                <a:off x="1857356" y="1785926"/>
                <a:ext cx="5286412" cy="4071966"/>
                <a:chOff x="1785918" y="1715282"/>
                <a:chExt cx="5286412" cy="4071966"/>
              </a:xfrm>
            </p:grpSpPr>
            <p:cxnSp>
              <p:nvCxnSpPr>
                <p:cNvPr id="28" name="直線單箭頭接點 27"/>
                <p:cNvCxnSpPr/>
                <p:nvPr/>
              </p:nvCxnSpPr>
              <p:spPr>
                <a:xfrm>
                  <a:off x="1785918" y="3786190"/>
                  <a:ext cx="5286412" cy="1589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單箭頭接點 6"/>
                <p:cNvCxnSpPr/>
                <p:nvPr/>
              </p:nvCxnSpPr>
              <p:spPr>
                <a:xfrm rot="5400000" flipH="1" flipV="1">
                  <a:off x="2321703" y="3750471"/>
                  <a:ext cx="4071966" cy="1588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線接點 26"/>
              <p:cNvCxnSpPr/>
              <p:nvPr/>
            </p:nvCxnSpPr>
            <p:spPr>
              <a:xfrm rot="5400000">
                <a:off x="857224" y="3857628"/>
                <a:ext cx="4000528" cy="1588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手繪多邊形 24"/>
            <p:cNvSpPr/>
            <p:nvPr/>
          </p:nvSpPr>
          <p:spPr>
            <a:xfrm>
              <a:off x="3802743" y="2428868"/>
              <a:ext cx="4542971" cy="3384247"/>
            </a:xfrm>
            <a:custGeom>
              <a:avLst/>
              <a:gdLst>
                <a:gd name="connsiteX0" fmla="*/ 4542971 w 4542971"/>
                <a:gd name="connsiteY0" fmla="*/ 16933 h 3384247"/>
                <a:gd name="connsiteX1" fmla="*/ 4034971 w 4542971"/>
                <a:gd name="connsiteY1" fmla="*/ 31447 h 3384247"/>
                <a:gd name="connsiteX2" fmla="*/ 3309257 w 4542971"/>
                <a:gd name="connsiteY2" fmla="*/ 205618 h 3384247"/>
                <a:gd name="connsiteX3" fmla="*/ 2772228 w 4542971"/>
                <a:gd name="connsiteY3" fmla="*/ 423333 h 3384247"/>
                <a:gd name="connsiteX4" fmla="*/ 2278743 w 4542971"/>
                <a:gd name="connsiteY4" fmla="*/ 655561 h 3384247"/>
                <a:gd name="connsiteX5" fmla="*/ 1770743 w 4542971"/>
                <a:gd name="connsiteY5" fmla="*/ 931333 h 3384247"/>
                <a:gd name="connsiteX6" fmla="*/ 1436914 w 4542971"/>
                <a:gd name="connsiteY6" fmla="*/ 1163561 h 3384247"/>
                <a:gd name="connsiteX7" fmla="*/ 1045028 w 4542971"/>
                <a:gd name="connsiteY7" fmla="*/ 1569961 h 3384247"/>
                <a:gd name="connsiteX8" fmla="*/ 725714 w 4542971"/>
                <a:gd name="connsiteY8" fmla="*/ 1976361 h 3384247"/>
                <a:gd name="connsiteX9" fmla="*/ 420914 w 4542971"/>
                <a:gd name="connsiteY9" fmla="*/ 2440818 h 3384247"/>
                <a:gd name="connsiteX10" fmla="*/ 145143 w 4542971"/>
                <a:gd name="connsiteY10" fmla="*/ 2992361 h 3384247"/>
                <a:gd name="connsiteX11" fmla="*/ 0 w 4542971"/>
                <a:gd name="connsiteY11" fmla="*/ 3384247 h 338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42971" h="3384247">
                  <a:moveTo>
                    <a:pt x="4542971" y="16933"/>
                  </a:moveTo>
                  <a:cubicBezTo>
                    <a:pt x="4391780" y="8466"/>
                    <a:pt x="4240590" y="0"/>
                    <a:pt x="4034971" y="31447"/>
                  </a:cubicBezTo>
                  <a:cubicBezTo>
                    <a:pt x="3829352" y="62895"/>
                    <a:pt x="3519714" y="140304"/>
                    <a:pt x="3309257" y="205618"/>
                  </a:cubicBezTo>
                  <a:cubicBezTo>
                    <a:pt x="3098800" y="270932"/>
                    <a:pt x="2943980" y="348343"/>
                    <a:pt x="2772228" y="423333"/>
                  </a:cubicBezTo>
                  <a:cubicBezTo>
                    <a:pt x="2600476" y="498323"/>
                    <a:pt x="2445657" y="570894"/>
                    <a:pt x="2278743" y="655561"/>
                  </a:cubicBezTo>
                  <a:cubicBezTo>
                    <a:pt x="2111829" y="740228"/>
                    <a:pt x="1911048" y="846666"/>
                    <a:pt x="1770743" y="931333"/>
                  </a:cubicBezTo>
                  <a:cubicBezTo>
                    <a:pt x="1630438" y="1016000"/>
                    <a:pt x="1557867" y="1057123"/>
                    <a:pt x="1436914" y="1163561"/>
                  </a:cubicBezTo>
                  <a:cubicBezTo>
                    <a:pt x="1315962" y="1269999"/>
                    <a:pt x="1163561" y="1434494"/>
                    <a:pt x="1045028" y="1569961"/>
                  </a:cubicBezTo>
                  <a:cubicBezTo>
                    <a:pt x="926495" y="1705428"/>
                    <a:pt x="829733" y="1831218"/>
                    <a:pt x="725714" y="1976361"/>
                  </a:cubicBezTo>
                  <a:cubicBezTo>
                    <a:pt x="621695" y="2121504"/>
                    <a:pt x="517676" y="2271485"/>
                    <a:pt x="420914" y="2440818"/>
                  </a:cubicBezTo>
                  <a:cubicBezTo>
                    <a:pt x="324152" y="2610151"/>
                    <a:pt x="215295" y="2835123"/>
                    <a:pt x="145143" y="2992361"/>
                  </a:cubicBezTo>
                  <a:cubicBezTo>
                    <a:pt x="74991" y="3149599"/>
                    <a:pt x="37495" y="3266923"/>
                    <a:pt x="0" y="3384247"/>
                  </a:cubicBezTo>
                </a:path>
              </a:pathLst>
            </a:cu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20" name="Object 10"/>
          <p:cNvGraphicFramePr>
            <a:graphicFrameLocks noChangeAspect="1"/>
          </p:cNvGraphicFramePr>
          <p:nvPr>
            <p:ph idx="1"/>
          </p:nvPr>
        </p:nvGraphicFramePr>
        <p:xfrm>
          <a:off x="6719308" y="3157533"/>
          <a:ext cx="577786" cy="500066"/>
        </p:xfrm>
        <a:graphic>
          <a:graphicData uri="http://schemas.openxmlformats.org/presentationml/2006/ole">
            <p:oleObj spid="_x0000_s52232" name="Equation" r:id="rId9" imgW="279360" imgH="228600" progId="Equation.DSMT4">
              <p:embed/>
            </p:oleObj>
          </a:graphicData>
        </a:graphic>
      </p:graphicFrame>
      <p:cxnSp>
        <p:nvCxnSpPr>
          <p:cNvPr id="21" name="直線接點 20"/>
          <p:cNvCxnSpPr/>
          <p:nvPr/>
        </p:nvCxnSpPr>
        <p:spPr>
          <a:xfrm>
            <a:off x="5809785" y="4838285"/>
            <a:ext cx="1014074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5"/>
          <p:cNvGraphicFramePr>
            <a:graphicFrameLocks noChangeAspect="1"/>
          </p:cNvGraphicFramePr>
          <p:nvPr/>
        </p:nvGraphicFramePr>
        <p:xfrm>
          <a:off x="5606969" y="3514723"/>
          <a:ext cx="177274" cy="376238"/>
        </p:xfrm>
        <a:graphic>
          <a:graphicData uri="http://schemas.openxmlformats.org/presentationml/2006/ole">
            <p:oleObj spid="_x0000_s52235" name="Equation" r:id="rId10" imgW="88560" imgH="177480" progId="Equation.DSMT4">
              <p:embed/>
            </p:oleObj>
          </a:graphicData>
        </a:graphic>
      </p:graphicFrame>
      <p:graphicFrame>
        <p:nvGraphicFramePr>
          <p:cNvPr id="15" name="Object 16"/>
          <p:cNvGraphicFramePr>
            <a:graphicFrameLocks noChangeAspect="1"/>
          </p:cNvGraphicFramePr>
          <p:nvPr/>
        </p:nvGraphicFramePr>
        <p:xfrm>
          <a:off x="6959068" y="5086359"/>
          <a:ext cx="1527200" cy="428628"/>
        </p:xfrm>
        <a:graphic>
          <a:graphicData uri="http://schemas.openxmlformats.org/presentationml/2006/ole">
            <p:oleObj spid="_x0000_s52236" name="Equation" r:id="rId11" imgW="812520" imgH="215640" progId="Equation.DSMT4">
              <p:embed/>
            </p:oleObj>
          </a:graphicData>
        </a:graphic>
      </p:graphicFrame>
      <p:cxnSp>
        <p:nvCxnSpPr>
          <p:cNvPr id="30" name="直線接點 29"/>
          <p:cNvCxnSpPr/>
          <p:nvPr/>
        </p:nvCxnSpPr>
        <p:spPr>
          <a:xfrm>
            <a:off x="6844074" y="3429000"/>
            <a:ext cx="1657016" cy="15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4786314" y="207167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4786314" y="307181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786314" y="420267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786314" y="520280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5" name="手繪多邊形 34"/>
          <p:cNvSpPr/>
          <p:nvPr/>
        </p:nvSpPr>
        <p:spPr>
          <a:xfrm>
            <a:off x="5805714" y="4891314"/>
            <a:ext cx="957943" cy="508000"/>
          </a:xfrm>
          <a:custGeom>
            <a:avLst/>
            <a:gdLst>
              <a:gd name="connsiteX0" fmla="*/ 0 w 957943"/>
              <a:gd name="connsiteY0" fmla="*/ 0 h 508000"/>
              <a:gd name="connsiteX1" fmla="*/ 14515 w 957943"/>
              <a:gd name="connsiteY1" fmla="*/ 508000 h 508000"/>
              <a:gd name="connsiteX2" fmla="*/ 957943 w 957943"/>
              <a:gd name="connsiteY2" fmla="*/ 508000 h 508000"/>
              <a:gd name="connsiteX3" fmla="*/ 957943 w 957943"/>
              <a:gd name="connsiteY3" fmla="*/ 29029 h 508000"/>
              <a:gd name="connsiteX4" fmla="*/ 0 w 957943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943" h="508000">
                <a:moveTo>
                  <a:pt x="0" y="0"/>
                </a:moveTo>
                <a:lnTo>
                  <a:pt x="14515" y="508000"/>
                </a:lnTo>
                <a:lnTo>
                  <a:pt x="957943" y="508000"/>
                </a:lnTo>
                <a:lnTo>
                  <a:pt x="957943" y="2902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5"/>
          <p:cNvSpPr txBox="1"/>
          <p:nvPr/>
        </p:nvSpPr>
        <p:spPr>
          <a:xfrm>
            <a:off x="6072198" y="498849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5849257" y="3468914"/>
            <a:ext cx="928914" cy="1335315"/>
          </a:xfrm>
          <a:custGeom>
            <a:avLst/>
            <a:gdLst>
              <a:gd name="connsiteX0" fmla="*/ 928914 w 928914"/>
              <a:gd name="connsiteY0" fmla="*/ 0 h 1335315"/>
              <a:gd name="connsiteX1" fmla="*/ 928914 w 928914"/>
              <a:gd name="connsiteY1" fmla="*/ 1335315 h 1335315"/>
              <a:gd name="connsiteX2" fmla="*/ 0 w 928914"/>
              <a:gd name="connsiteY2" fmla="*/ 1335315 h 1335315"/>
              <a:gd name="connsiteX3" fmla="*/ 217714 w 928914"/>
              <a:gd name="connsiteY3" fmla="*/ 899886 h 1335315"/>
              <a:gd name="connsiteX4" fmla="*/ 493486 w 928914"/>
              <a:gd name="connsiteY4" fmla="*/ 478972 h 1335315"/>
              <a:gd name="connsiteX5" fmla="*/ 928914 w 928914"/>
              <a:gd name="connsiteY5" fmla="*/ 0 h 1335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914" h="1335315">
                <a:moveTo>
                  <a:pt x="928914" y="0"/>
                </a:moveTo>
                <a:lnTo>
                  <a:pt x="928914" y="1335315"/>
                </a:lnTo>
                <a:lnTo>
                  <a:pt x="0" y="1335315"/>
                </a:lnTo>
                <a:lnTo>
                  <a:pt x="217714" y="899886"/>
                </a:lnTo>
                <a:lnTo>
                  <a:pt x="493486" y="478972"/>
                </a:lnTo>
                <a:lnTo>
                  <a:pt x="928914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6215074" y="421481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358082" y="421481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7858148" y="298823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Debt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785786" y="1928802"/>
          <a:ext cx="7670800" cy="2060575"/>
        </p:xfrm>
        <a:graphic>
          <a:graphicData uri="http://schemas.openxmlformats.org/presentationml/2006/ole">
            <p:oleObj spid="_x0000_s79874" name="Equation" r:id="rId3" imgW="3263760" imgH="876240" progId="Equation.DSMT4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1000100" y="2786058"/>
            <a:ext cx="7500990" cy="714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期望值計算</a:t>
            </a:r>
            <a:endParaRPr lang="zh-TW" altLang="en-US" dirty="0"/>
          </a:p>
        </p:txBody>
      </p:sp>
      <p:graphicFrame>
        <p:nvGraphicFramePr>
          <p:cNvPr id="80898" name="Object 2"/>
          <p:cNvGraphicFramePr>
            <a:graphicFrameLocks noChangeAspect="1"/>
          </p:cNvGraphicFramePr>
          <p:nvPr/>
        </p:nvGraphicFramePr>
        <p:xfrm>
          <a:off x="501677" y="1728799"/>
          <a:ext cx="7999413" cy="3343275"/>
        </p:xfrm>
        <a:graphic>
          <a:graphicData uri="http://schemas.openxmlformats.org/presentationml/2006/ole">
            <p:oleObj spid="_x0000_s80898" name="Equation" r:id="rId3" imgW="3403440" imgH="1422360" progId="Equation.DSMT4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500034" y="1785926"/>
            <a:ext cx="7500990" cy="714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手繪多邊形 83"/>
          <p:cNvSpPr/>
          <p:nvPr/>
        </p:nvSpPr>
        <p:spPr>
          <a:xfrm>
            <a:off x="6734629" y="1509486"/>
            <a:ext cx="1973942" cy="705068"/>
          </a:xfrm>
          <a:custGeom>
            <a:avLst/>
            <a:gdLst>
              <a:gd name="connsiteX0" fmla="*/ 0 w 1973942"/>
              <a:gd name="connsiteY0" fmla="*/ 682171 h 725714"/>
              <a:gd name="connsiteX1" fmla="*/ 1959428 w 1973942"/>
              <a:gd name="connsiteY1" fmla="*/ 725714 h 725714"/>
              <a:gd name="connsiteX2" fmla="*/ 1973942 w 1973942"/>
              <a:gd name="connsiteY2" fmla="*/ 0 h 725714"/>
              <a:gd name="connsiteX3" fmla="*/ 1306285 w 1973942"/>
              <a:gd name="connsiteY3" fmla="*/ 72571 h 725714"/>
              <a:gd name="connsiteX4" fmla="*/ 653142 w 1973942"/>
              <a:gd name="connsiteY4" fmla="*/ 304800 h 725714"/>
              <a:gd name="connsiteX5" fmla="*/ 0 w 1973942"/>
              <a:gd name="connsiteY5" fmla="*/ 682171 h 72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942" h="725714">
                <a:moveTo>
                  <a:pt x="0" y="682171"/>
                </a:moveTo>
                <a:lnTo>
                  <a:pt x="1959428" y="725714"/>
                </a:lnTo>
                <a:lnTo>
                  <a:pt x="1973942" y="0"/>
                </a:lnTo>
                <a:lnTo>
                  <a:pt x="1306285" y="72571"/>
                </a:lnTo>
                <a:lnTo>
                  <a:pt x="653142" y="304800"/>
                </a:lnTo>
                <a:lnTo>
                  <a:pt x="0" y="6821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手繪多邊形 81"/>
          <p:cNvSpPr/>
          <p:nvPr/>
        </p:nvSpPr>
        <p:spPr>
          <a:xfrm>
            <a:off x="5341257" y="1436914"/>
            <a:ext cx="2728686" cy="2351315"/>
          </a:xfrm>
          <a:custGeom>
            <a:avLst/>
            <a:gdLst>
              <a:gd name="connsiteX0" fmla="*/ 0 w 2728686"/>
              <a:gd name="connsiteY0" fmla="*/ 290286 h 2351315"/>
              <a:gd name="connsiteX1" fmla="*/ 0 w 2728686"/>
              <a:gd name="connsiteY1" fmla="*/ 2351315 h 2351315"/>
              <a:gd name="connsiteX2" fmla="*/ 580572 w 2728686"/>
              <a:gd name="connsiteY2" fmla="*/ 1378857 h 2351315"/>
              <a:gd name="connsiteX3" fmla="*/ 986972 w 2728686"/>
              <a:gd name="connsiteY3" fmla="*/ 856343 h 2351315"/>
              <a:gd name="connsiteX4" fmla="*/ 1683657 w 2728686"/>
              <a:gd name="connsiteY4" fmla="*/ 435429 h 2351315"/>
              <a:gd name="connsiteX5" fmla="*/ 2728686 w 2728686"/>
              <a:gd name="connsiteY5" fmla="*/ 0 h 2351315"/>
              <a:gd name="connsiteX6" fmla="*/ 0 w 2728686"/>
              <a:gd name="connsiteY6" fmla="*/ 87086 h 2351315"/>
              <a:gd name="connsiteX7" fmla="*/ 0 w 2728686"/>
              <a:gd name="connsiteY7" fmla="*/ 290286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8686" h="2351315">
                <a:moveTo>
                  <a:pt x="0" y="290286"/>
                </a:moveTo>
                <a:lnTo>
                  <a:pt x="0" y="2351315"/>
                </a:lnTo>
                <a:lnTo>
                  <a:pt x="580572" y="1378857"/>
                </a:lnTo>
                <a:lnTo>
                  <a:pt x="986972" y="856343"/>
                </a:lnTo>
                <a:lnTo>
                  <a:pt x="1683657" y="435429"/>
                </a:lnTo>
                <a:lnTo>
                  <a:pt x="2728686" y="0"/>
                </a:lnTo>
                <a:lnTo>
                  <a:pt x="0" y="87086"/>
                </a:lnTo>
                <a:lnTo>
                  <a:pt x="0" y="290286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手繪多邊形 72"/>
          <p:cNvSpPr/>
          <p:nvPr/>
        </p:nvSpPr>
        <p:spPr>
          <a:xfrm>
            <a:off x="6574971" y="2246763"/>
            <a:ext cx="1582058" cy="682171"/>
          </a:xfrm>
          <a:custGeom>
            <a:avLst/>
            <a:gdLst>
              <a:gd name="connsiteX0" fmla="*/ 0 w 1582058"/>
              <a:gd name="connsiteY0" fmla="*/ 0 h 682171"/>
              <a:gd name="connsiteX1" fmla="*/ 1582058 w 1582058"/>
              <a:gd name="connsiteY1" fmla="*/ 0 h 682171"/>
              <a:gd name="connsiteX2" fmla="*/ 856343 w 1582058"/>
              <a:gd name="connsiteY2" fmla="*/ 217714 h 682171"/>
              <a:gd name="connsiteX3" fmla="*/ 406400 w 1582058"/>
              <a:gd name="connsiteY3" fmla="*/ 478971 h 682171"/>
              <a:gd name="connsiteX4" fmla="*/ 29029 w 1582058"/>
              <a:gd name="connsiteY4" fmla="*/ 682171 h 682171"/>
              <a:gd name="connsiteX5" fmla="*/ 0 w 1582058"/>
              <a:gd name="connsiteY5" fmla="*/ 0 h 68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2058" h="682171">
                <a:moveTo>
                  <a:pt x="0" y="0"/>
                </a:moveTo>
                <a:lnTo>
                  <a:pt x="1582058" y="0"/>
                </a:lnTo>
                <a:lnTo>
                  <a:pt x="856343" y="217714"/>
                </a:lnTo>
                <a:lnTo>
                  <a:pt x="406400" y="478971"/>
                </a:lnTo>
                <a:lnTo>
                  <a:pt x="29029" y="68217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57188" y="182564"/>
          <a:ext cx="4857754" cy="5746766"/>
        </p:xfrm>
        <a:graphic>
          <a:graphicData uri="http://schemas.openxmlformats.org/presentationml/2006/ole">
            <p:oleObj spid="_x0000_s81922" name="Equation" r:id="rId3" imgW="2234880" imgH="2946240" progId="Equation.DSMT4">
              <p:embed/>
            </p:oleObj>
          </a:graphicData>
        </a:graphic>
      </p:graphicFrame>
      <p:grpSp>
        <p:nvGrpSpPr>
          <p:cNvPr id="34" name="群組 33"/>
          <p:cNvGrpSpPr/>
          <p:nvPr/>
        </p:nvGrpSpPr>
        <p:grpSpPr>
          <a:xfrm>
            <a:off x="4429124" y="1214422"/>
            <a:ext cx="4379945" cy="4143404"/>
            <a:chOff x="571472" y="1785926"/>
            <a:chExt cx="3808441" cy="3714776"/>
          </a:xfrm>
        </p:grpSpPr>
        <p:grpSp>
          <p:nvGrpSpPr>
            <p:cNvPr id="35" name="群組 82"/>
            <p:cNvGrpSpPr/>
            <p:nvPr/>
          </p:nvGrpSpPr>
          <p:grpSpPr>
            <a:xfrm>
              <a:off x="571472" y="1843088"/>
              <a:ext cx="3808441" cy="3657614"/>
              <a:chOff x="5006901" y="1843088"/>
              <a:chExt cx="3808441" cy="3657614"/>
            </a:xfrm>
          </p:grpSpPr>
          <p:grpSp>
            <p:nvGrpSpPr>
              <p:cNvPr id="38" name="群組 66"/>
              <p:cNvGrpSpPr/>
              <p:nvPr/>
            </p:nvGrpSpPr>
            <p:grpSpPr>
              <a:xfrm>
                <a:off x="5006901" y="1843088"/>
                <a:ext cx="3808441" cy="3657614"/>
                <a:chOff x="5006901" y="1843088"/>
                <a:chExt cx="3808441" cy="3657614"/>
              </a:xfrm>
            </p:grpSpPr>
            <p:graphicFrame>
              <p:nvGraphicFramePr>
                <p:cNvPr id="40" name="Object 2"/>
                <p:cNvGraphicFramePr>
                  <a:graphicFrameLocks noChangeAspect="1"/>
                </p:cNvGraphicFramePr>
                <p:nvPr/>
              </p:nvGraphicFramePr>
              <p:xfrm>
                <a:off x="8588329" y="3843338"/>
                <a:ext cx="227013" cy="371475"/>
              </p:xfrm>
              <a:graphic>
                <a:graphicData uri="http://schemas.openxmlformats.org/presentationml/2006/ole">
                  <p:oleObj spid="_x0000_s81941" name="Equation" r:id="rId4" imgW="1396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41" name="Object 3"/>
                <p:cNvGraphicFramePr>
                  <a:graphicFrameLocks noChangeAspect="1"/>
                </p:cNvGraphicFramePr>
                <p:nvPr/>
              </p:nvGraphicFramePr>
              <p:xfrm>
                <a:off x="6770642" y="1843088"/>
                <a:ext cx="247650" cy="371475"/>
              </p:xfrm>
              <a:graphic>
                <a:graphicData uri="http://schemas.openxmlformats.org/presentationml/2006/ole">
                  <p:oleObj spid="_x0000_s81942" name="Equation" r:id="rId5" imgW="1522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42" name="Object 9"/>
                <p:cNvGraphicFramePr>
                  <a:graphicFrameLocks noChangeAspect="1"/>
                </p:cNvGraphicFramePr>
                <p:nvPr/>
              </p:nvGraphicFramePr>
              <p:xfrm>
                <a:off x="8140727" y="2659513"/>
                <a:ext cx="431801" cy="555173"/>
              </p:xfrm>
              <a:graphic>
                <a:graphicData uri="http://schemas.openxmlformats.org/presentationml/2006/ole">
                  <p:oleObj spid="_x0000_s81943" name="Equation" r:id="rId6" imgW="17748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43" name="Object 12"/>
                <p:cNvGraphicFramePr>
                  <a:graphicFrameLocks noChangeAspect="1"/>
                </p:cNvGraphicFramePr>
                <p:nvPr/>
              </p:nvGraphicFramePr>
              <p:xfrm>
                <a:off x="6746894" y="4572011"/>
                <a:ext cx="611188" cy="500063"/>
              </p:xfrm>
              <a:graphic>
                <a:graphicData uri="http://schemas.openxmlformats.org/presentationml/2006/ole">
                  <p:oleObj spid="_x0000_s81944" name="Equation" r:id="rId7" imgW="279360" imgH="228600" progId="Equation.DSMT4">
                    <p:embed/>
                  </p:oleObj>
                </a:graphicData>
              </a:graphic>
            </p:graphicFrame>
            <p:grpSp>
              <p:nvGrpSpPr>
                <p:cNvPr id="44" name="群組 65"/>
                <p:cNvGrpSpPr/>
                <p:nvPr/>
              </p:nvGrpSpPr>
              <p:grpSpPr>
                <a:xfrm>
                  <a:off x="5072066" y="2214554"/>
                  <a:ext cx="3643338" cy="3143272"/>
                  <a:chOff x="5072066" y="2214554"/>
                  <a:chExt cx="3643338" cy="3143272"/>
                </a:xfrm>
              </p:grpSpPr>
              <p:grpSp>
                <p:nvGrpSpPr>
                  <p:cNvPr id="51" name="群組 22"/>
                  <p:cNvGrpSpPr/>
                  <p:nvPr/>
                </p:nvGrpSpPr>
                <p:grpSpPr>
                  <a:xfrm>
                    <a:off x="5072066" y="2214554"/>
                    <a:ext cx="3643338" cy="3143272"/>
                    <a:chOff x="3071802" y="1785926"/>
                    <a:chExt cx="5286412" cy="4072760"/>
                  </a:xfrm>
                </p:grpSpPr>
                <p:grpSp>
                  <p:nvGrpSpPr>
                    <p:cNvPr id="55" name="群組 17"/>
                    <p:cNvGrpSpPr/>
                    <p:nvPr/>
                  </p:nvGrpSpPr>
                  <p:grpSpPr>
                    <a:xfrm>
                      <a:off x="3071802" y="1785926"/>
                      <a:ext cx="5286412" cy="4072760"/>
                      <a:chOff x="1857356" y="1785926"/>
                      <a:chExt cx="5286412" cy="4072760"/>
                    </a:xfrm>
                  </p:grpSpPr>
                  <p:grpSp>
                    <p:nvGrpSpPr>
                      <p:cNvPr id="57" name="群組 14"/>
                      <p:cNvGrpSpPr/>
                      <p:nvPr/>
                    </p:nvGrpSpPr>
                    <p:grpSpPr>
                      <a:xfrm>
                        <a:off x="1857356" y="1785926"/>
                        <a:ext cx="5286412" cy="4071966"/>
                        <a:chOff x="1785918" y="1715282"/>
                        <a:chExt cx="5286412" cy="4071966"/>
                      </a:xfrm>
                    </p:grpSpPr>
                    <p:cxnSp>
                      <p:nvCxnSpPr>
                        <p:cNvPr id="59" name="直線單箭頭接點 58"/>
                        <p:cNvCxnSpPr/>
                        <p:nvPr/>
                      </p:nvCxnSpPr>
                      <p:spPr>
                        <a:xfrm>
                          <a:off x="1785918" y="3786190"/>
                          <a:ext cx="5286412" cy="1589"/>
                        </a:xfrm>
                        <a:prstGeom prst="straightConnector1">
                          <a:avLst/>
                        </a:prstGeom>
                        <a:ln w="19050">
                          <a:tailEnd type="arrow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" name="直線單箭頭接點 59"/>
                        <p:cNvCxnSpPr/>
                        <p:nvPr/>
                      </p:nvCxnSpPr>
                      <p:spPr>
                        <a:xfrm rot="5400000" flipH="1" flipV="1">
                          <a:off x="2321703" y="3750471"/>
                          <a:ext cx="4071966" cy="1588"/>
                        </a:xfrm>
                        <a:prstGeom prst="straightConnector1">
                          <a:avLst/>
                        </a:prstGeom>
                        <a:ln w="19050">
                          <a:tailEnd type="arrow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58" name="直線接點 57"/>
                      <p:cNvCxnSpPr/>
                      <p:nvPr/>
                    </p:nvCxnSpPr>
                    <p:spPr>
                      <a:xfrm rot="5400000">
                        <a:off x="857224" y="3857628"/>
                        <a:ext cx="4000528" cy="1588"/>
                      </a:xfrm>
                      <a:prstGeom prst="line">
                        <a:avLst/>
                      </a:prstGeom>
                      <a:ln>
                        <a:prstDash val="lgDash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6" name="手繪多邊形 55"/>
                    <p:cNvSpPr/>
                    <p:nvPr/>
                  </p:nvSpPr>
                  <p:spPr>
                    <a:xfrm>
                      <a:off x="3802743" y="2428868"/>
                      <a:ext cx="4542971" cy="3384247"/>
                    </a:xfrm>
                    <a:custGeom>
                      <a:avLst/>
                      <a:gdLst>
                        <a:gd name="connsiteX0" fmla="*/ 4542971 w 4542971"/>
                        <a:gd name="connsiteY0" fmla="*/ 16933 h 3384247"/>
                        <a:gd name="connsiteX1" fmla="*/ 4034971 w 4542971"/>
                        <a:gd name="connsiteY1" fmla="*/ 31447 h 3384247"/>
                        <a:gd name="connsiteX2" fmla="*/ 3309257 w 4542971"/>
                        <a:gd name="connsiteY2" fmla="*/ 205618 h 3384247"/>
                        <a:gd name="connsiteX3" fmla="*/ 2772228 w 4542971"/>
                        <a:gd name="connsiteY3" fmla="*/ 423333 h 3384247"/>
                        <a:gd name="connsiteX4" fmla="*/ 2278743 w 4542971"/>
                        <a:gd name="connsiteY4" fmla="*/ 655561 h 3384247"/>
                        <a:gd name="connsiteX5" fmla="*/ 1770743 w 4542971"/>
                        <a:gd name="connsiteY5" fmla="*/ 931333 h 3384247"/>
                        <a:gd name="connsiteX6" fmla="*/ 1436914 w 4542971"/>
                        <a:gd name="connsiteY6" fmla="*/ 1163561 h 3384247"/>
                        <a:gd name="connsiteX7" fmla="*/ 1045028 w 4542971"/>
                        <a:gd name="connsiteY7" fmla="*/ 1569961 h 3384247"/>
                        <a:gd name="connsiteX8" fmla="*/ 725714 w 4542971"/>
                        <a:gd name="connsiteY8" fmla="*/ 1976361 h 3384247"/>
                        <a:gd name="connsiteX9" fmla="*/ 420914 w 4542971"/>
                        <a:gd name="connsiteY9" fmla="*/ 2440818 h 3384247"/>
                        <a:gd name="connsiteX10" fmla="*/ 145143 w 4542971"/>
                        <a:gd name="connsiteY10" fmla="*/ 2992361 h 3384247"/>
                        <a:gd name="connsiteX11" fmla="*/ 0 w 4542971"/>
                        <a:gd name="connsiteY11" fmla="*/ 3384247 h 3384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4542971" h="3384247">
                          <a:moveTo>
                            <a:pt x="4542971" y="16933"/>
                          </a:moveTo>
                          <a:cubicBezTo>
                            <a:pt x="4391780" y="8466"/>
                            <a:pt x="4240590" y="0"/>
                            <a:pt x="4034971" y="31447"/>
                          </a:cubicBezTo>
                          <a:cubicBezTo>
                            <a:pt x="3829352" y="62895"/>
                            <a:pt x="3519714" y="140304"/>
                            <a:pt x="3309257" y="205618"/>
                          </a:cubicBezTo>
                          <a:cubicBezTo>
                            <a:pt x="3098800" y="270932"/>
                            <a:pt x="2943980" y="348343"/>
                            <a:pt x="2772228" y="423333"/>
                          </a:cubicBezTo>
                          <a:cubicBezTo>
                            <a:pt x="2600476" y="498323"/>
                            <a:pt x="2445657" y="570894"/>
                            <a:pt x="2278743" y="655561"/>
                          </a:cubicBezTo>
                          <a:cubicBezTo>
                            <a:pt x="2111829" y="740228"/>
                            <a:pt x="1911048" y="846666"/>
                            <a:pt x="1770743" y="931333"/>
                          </a:cubicBezTo>
                          <a:cubicBezTo>
                            <a:pt x="1630438" y="1016000"/>
                            <a:pt x="1557867" y="1057123"/>
                            <a:pt x="1436914" y="1163561"/>
                          </a:cubicBezTo>
                          <a:cubicBezTo>
                            <a:pt x="1315962" y="1269999"/>
                            <a:pt x="1163561" y="1434494"/>
                            <a:pt x="1045028" y="1569961"/>
                          </a:cubicBezTo>
                          <a:cubicBezTo>
                            <a:pt x="926495" y="1705428"/>
                            <a:pt x="829733" y="1831218"/>
                            <a:pt x="725714" y="1976361"/>
                          </a:cubicBezTo>
                          <a:cubicBezTo>
                            <a:pt x="621695" y="2121504"/>
                            <a:pt x="517676" y="2271485"/>
                            <a:pt x="420914" y="2440818"/>
                          </a:cubicBezTo>
                          <a:cubicBezTo>
                            <a:pt x="324152" y="2610151"/>
                            <a:pt x="215295" y="2835123"/>
                            <a:pt x="145143" y="2992361"/>
                          </a:cubicBezTo>
                          <a:cubicBezTo>
                            <a:pt x="74991" y="3149599"/>
                            <a:pt x="37495" y="3266923"/>
                            <a:pt x="0" y="3384247"/>
                          </a:cubicBezTo>
                        </a:path>
                      </a:pathLst>
                    </a:custGeom>
                  </p:spPr>
                  <p:style>
                    <a:lnRef idx="1">
                      <a:schemeClr val="accent2"/>
                    </a:lnRef>
                    <a:fillRef idx="0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graphicFrame>
                <p:nvGraphicFramePr>
                  <p:cNvPr id="52" name="Object 10"/>
                  <p:cNvGraphicFramePr>
                    <a:graphicFrameLocks noChangeAspect="1"/>
                  </p:cNvGraphicFramePr>
                  <p:nvPr>
                    <p:ph idx="1"/>
                  </p:nvPr>
                </p:nvGraphicFramePr>
                <p:xfrm>
                  <a:off x="6747537" y="3143248"/>
                  <a:ext cx="610545" cy="500066"/>
                </p:xfrm>
                <a:graphic>
                  <a:graphicData uri="http://schemas.openxmlformats.org/presentationml/2006/ole">
                    <p:oleObj spid="_x0000_s81945" name="Equation" r:id="rId8" imgW="279360" imgH="228600" progId="Equation.DSMT4">
                      <p:embed/>
                    </p:oleObj>
                  </a:graphicData>
                </a:graphic>
              </p:graphicFrame>
              <p:cxnSp>
                <p:nvCxnSpPr>
                  <p:cNvPr id="53" name="直線接點 52"/>
                  <p:cNvCxnSpPr/>
                  <p:nvPr/>
                </p:nvCxnSpPr>
                <p:spPr>
                  <a:xfrm>
                    <a:off x="5786446" y="4824000"/>
                    <a:ext cx="1071570" cy="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接點 53"/>
                  <p:cNvCxnSpPr/>
                  <p:nvPr/>
                </p:nvCxnSpPr>
                <p:spPr>
                  <a:xfrm rot="10800000" flipV="1">
                    <a:off x="5715008" y="4347374"/>
                    <a:ext cx="1143010" cy="10319"/>
                  </a:xfrm>
                  <a:prstGeom prst="line">
                    <a:avLst/>
                  </a:prstGeom>
                  <a:ln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45" name="Object 14"/>
                <p:cNvGraphicFramePr>
                  <a:graphicFrameLocks noChangeAspect="1"/>
                </p:cNvGraphicFramePr>
                <p:nvPr/>
              </p:nvGraphicFramePr>
              <p:xfrm>
                <a:off x="6746894" y="4143383"/>
                <a:ext cx="611188" cy="500063"/>
              </p:xfrm>
              <a:graphic>
                <a:graphicData uri="http://schemas.openxmlformats.org/presentationml/2006/ole">
                  <p:oleObj spid="_x0000_s81946" name="Equation" r:id="rId9" imgW="279360" imgH="228600" progId="Equation.DSMT4">
                    <p:embed/>
                  </p:oleObj>
                </a:graphicData>
              </a:graphic>
            </p:graphicFrame>
            <p:graphicFrame>
              <p:nvGraphicFramePr>
                <p:cNvPr id="46" name="Object 15"/>
                <p:cNvGraphicFramePr>
                  <a:graphicFrameLocks noChangeAspect="1"/>
                </p:cNvGraphicFramePr>
                <p:nvPr/>
              </p:nvGraphicFramePr>
              <p:xfrm>
                <a:off x="5572132" y="3500438"/>
                <a:ext cx="187325" cy="376238"/>
              </p:xfrm>
              <a:graphic>
                <a:graphicData uri="http://schemas.openxmlformats.org/presentationml/2006/ole">
                  <p:oleObj spid="_x0000_s81947" name="Equation" r:id="rId10" imgW="88560" imgH="177480" progId="Equation.DSMT4">
                    <p:embed/>
                  </p:oleObj>
                </a:graphicData>
              </a:graphic>
            </p:graphicFrame>
            <p:graphicFrame>
              <p:nvGraphicFramePr>
                <p:cNvPr id="47" name="Object 16"/>
                <p:cNvGraphicFramePr>
                  <a:graphicFrameLocks noChangeAspect="1"/>
                </p:cNvGraphicFramePr>
                <p:nvPr/>
              </p:nvGraphicFramePr>
              <p:xfrm>
                <a:off x="7000892" y="5072074"/>
                <a:ext cx="1613789" cy="428628"/>
              </p:xfrm>
              <a:graphic>
                <a:graphicData uri="http://schemas.openxmlformats.org/presentationml/2006/ole">
                  <p:oleObj spid="_x0000_s81948" name="Equation" r:id="rId11" imgW="812520" imgH="215640" progId="Equation.DSMT4">
                    <p:embed/>
                  </p:oleObj>
                </a:graphicData>
              </a:graphic>
            </p:graphicFrame>
            <p:graphicFrame>
              <p:nvGraphicFramePr>
                <p:cNvPr id="48" name="Object 17"/>
                <p:cNvGraphicFramePr>
                  <a:graphicFrameLocks noChangeAspect="1"/>
                </p:cNvGraphicFramePr>
                <p:nvPr/>
              </p:nvGraphicFramePr>
              <p:xfrm>
                <a:off x="5876534" y="1862898"/>
                <a:ext cx="1333500" cy="755650"/>
              </p:xfrm>
              <a:graphic>
                <a:graphicData uri="http://schemas.openxmlformats.org/presentationml/2006/ole">
                  <p:oleObj spid="_x0000_s81949" name="Equation" r:id="rId12" imgW="761760" imgH="431640" progId="Equation.DSMT4">
                    <p:embed/>
                  </p:oleObj>
                </a:graphicData>
              </a:graphic>
            </p:graphicFrame>
            <p:graphicFrame>
              <p:nvGraphicFramePr>
                <p:cNvPr id="49" name="Object 10"/>
                <p:cNvGraphicFramePr>
                  <a:graphicFrameLocks noChangeAspect="1"/>
                </p:cNvGraphicFramePr>
                <p:nvPr/>
              </p:nvGraphicFramePr>
              <p:xfrm>
                <a:off x="5006901" y="2771401"/>
                <a:ext cx="708107" cy="300409"/>
              </p:xfrm>
              <a:graphic>
                <a:graphicData uri="http://schemas.openxmlformats.org/presentationml/2006/ole">
                  <p:oleObj spid="_x0000_s81950" name="Equation" r:id="rId13" imgW="419040" imgH="177480" progId="Equation.DSMT4">
                    <p:embed/>
                  </p:oleObj>
                </a:graphicData>
              </a:graphic>
            </p:graphicFrame>
            <p:sp>
              <p:nvSpPr>
                <p:cNvPr id="50" name="文字方塊 49"/>
                <p:cNvSpPr txBox="1"/>
                <p:nvPr/>
              </p:nvSpPr>
              <p:spPr>
                <a:xfrm>
                  <a:off x="5149777" y="3228803"/>
                  <a:ext cx="311604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 smtClean="0"/>
                    <a:t>提</a:t>
                  </a:r>
                  <a:endParaRPr lang="en-US" altLang="zh-TW" dirty="0" smtClean="0"/>
                </a:p>
                <a:p>
                  <a:r>
                    <a:rPr lang="zh-TW" altLang="en-US" dirty="0" smtClean="0"/>
                    <a:t>前</a:t>
                  </a:r>
                  <a:endParaRPr lang="en-US" altLang="zh-TW" dirty="0" smtClean="0"/>
                </a:p>
                <a:p>
                  <a:r>
                    <a:rPr lang="zh-TW" altLang="en-US" dirty="0" smtClean="0"/>
                    <a:t>破產</a:t>
                  </a:r>
                  <a:endParaRPr lang="zh-TW" altLang="en-US" dirty="0"/>
                </a:p>
              </p:txBody>
            </p:sp>
          </p:grpSp>
          <p:sp>
            <p:nvSpPr>
              <p:cNvPr id="39" name="手繪多邊形 38"/>
              <p:cNvSpPr/>
              <p:nvPr/>
            </p:nvSpPr>
            <p:spPr>
              <a:xfrm>
                <a:off x="5572132" y="2000240"/>
                <a:ext cx="3059529" cy="2857520"/>
              </a:xfrm>
              <a:custGeom>
                <a:avLst/>
                <a:gdLst>
                  <a:gd name="connsiteX0" fmla="*/ 4542971 w 4542971"/>
                  <a:gd name="connsiteY0" fmla="*/ 16933 h 3384247"/>
                  <a:gd name="connsiteX1" fmla="*/ 4034971 w 4542971"/>
                  <a:gd name="connsiteY1" fmla="*/ 31447 h 3384247"/>
                  <a:gd name="connsiteX2" fmla="*/ 3309257 w 4542971"/>
                  <a:gd name="connsiteY2" fmla="*/ 205618 h 3384247"/>
                  <a:gd name="connsiteX3" fmla="*/ 2772228 w 4542971"/>
                  <a:gd name="connsiteY3" fmla="*/ 423333 h 3384247"/>
                  <a:gd name="connsiteX4" fmla="*/ 2278743 w 4542971"/>
                  <a:gd name="connsiteY4" fmla="*/ 655561 h 3384247"/>
                  <a:gd name="connsiteX5" fmla="*/ 1770743 w 4542971"/>
                  <a:gd name="connsiteY5" fmla="*/ 931333 h 3384247"/>
                  <a:gd name="connsiteX6" fmla="*/ 1436914 w 4542971"/>
                  <a:gd name="connsiteY6" fmla="*/ 1163561 h 3384247"/>
                  <a:gd name="connsiteX7" fmla="*/ 1045028 w 4542971"/>
                  <a:gd name="connsiteY7" fmla="*/ 1569961 h 3384247"/>
                  <a:gd name="connsiteX8" fmla="*/ 725714 w 4542971"/>
                  <a:gd name="connsiteY8" fmla="*/ 1976361 h 3384247"/>
                  <a:gd name="connsiteX9" fmla="*/ 420914 w 4542971"/>
                  <a:gd name="connsiteY9" fmla="*/ 2440818 h 3384247"/>
                  <a:gd name="connsiteX10" fmla="*/ 145143 w 4542971"/>
                  <a:gd name="connsiteY10" fmla="*/ 2992361 h 3384247"/>
                  <a:gd name="connsiteX11" fmla="*/ 0 w 4542971"/>
                  <a:gd name="connsiteY11" fmla="*/ 3384247 h 338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42971" h="3384247">
                    <a:moveTo>
                      <a:pt x="4542971" y="16933"/>
                    </a:moveTo>
                    <a:cubicBezTo>
                      <a:pt x="4391780" y="8466"/>
                      <a:pt x="4240590" y="0"/>
                      <a:pt x="4034971" y="31447"/>
                    </a:cubicBezTo>
                    <a:cubicBezTo>
                      <a:pt x="3829352" y="62895"/>
                      <a:pt x="3519714" y="140304"/>
                      <a:pt x="3309257" y="205618"/>
                    </a:cubicBezTo>
                    <a:cubicBezTo>
                      <a:pt x="3098800" y="270932"/>
                      <a:pt x="2943980" y="348343"/>
                      <a:pt x="2772228" y="423333"/>
                    </a:cubicBezTo>
                    <a:cubicBezTo>
                      <a:pt x="2600476" y="498323"/>
                      <a:pt x="2445657" y="570894"/>
                      <a:pt x="2278743" y="655561"/>
                    </a:cubicBezTo>
                    <a:cubicBezTo>
                      <a:pt x="2111829" y="740228"/>
                      <a:pt x="1911048" y="846666"/>
                      <a:pt x="1770743" y="931333"/>
                    </a:cubicBezTo>
                    <a:cubicBezTo>
                      <a:pt x="1630438" y="1016000"/>
                      <a:pt x="1557867" y="1057123"/>
                      <a:pt x="1436914" y="1163561"/>
                    </a:cubicBezTo>
                    <a:cubicBezTo>
                      <a:pt x="1315962" y="1269999"/>
                      <a:pt x="1163561" y="1434494"/>
                      <a:pt x="1045028" y="1569961"/>
                    </a:cubicBezTo>
                    <a:cubicBezTo>
                      <a:pt x="926495" y="1705428"/>
                      <a:pt x="829733" y="1831218"/>
                      <a:pt x="725714" y="1976361"/>
                    </a:cubicBezTo>
                    <a:cubicBezTo>
                      <a:pt x="621695" y="2121504"/>
                      <a:pt x="517676" y="2271485"/>
                      <a:pt x="420914" y="2440818"/>
                    </a:cubicBezTo>
                    <a:cubicBezTo>
                      <a:pt x="324152" y="2610151"/>
                      <a:pt x="215295" y="2835123"/>
                      <a:pt x="145143" y="2992361"/>
                    </a:cubicBezTo>
                    <a:cubicBezTo>
                      <a:pt x="74991" y="3149599"/>
                      <a:pt x="37495" y="3266923"/>
                      <a:pt x="0" y="3384247"/>
                    </a:cubicBezTo>
                  </a:path>
                </a:pathLst>
              </a:cu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aphicFrame>
          <p:nvGraphicFramePr>
            <p:cNvPr id="36" name="Object 44"/>
            <p:cNvGraphicFramePr>
              <a:graphicFrameLocks noChangeAspect="1"/>
            </p:cNvGraphicFramePr>
            <p:nvPr/>
          </p:nvGraphicFramePr>
          <p:xfrm>
            <a:off x="2317738" y="2500306"/>
            <a:ext cx="611188" cy="500062"/>
          </p:xfrm>
          <a:graphic>
            <a:graphicData uri="http://schemas.openxmlformats.org/presentationml/2006/ole">
              <p:oleObj spid="_x0000_s81951" name="Equation" r:id="rId14" imgW="279360" imgH="228600" progId="Equation.DSMT4">
                <p:embed/>
              </p:oleObj>
            </a:graphicData>
          </a:graphic>
        </p:graphicFrame>
        <p:graphicFrame>
          <p:nvGraphicFramePr>
            <p:cNvPr id="37" name="Object 45"/>
            <p:cNvGraphicFramePr>
              <a:graphicFrameLocks noChangeAspect="1"/>
            </p:cNvGraphicFramePr>
            <p:nvPr/>
          </p:nvGraphicFramePr>
          <p:xfrm>
            <a:off x="3714744" y="1785926"/>
            <a:ext cx="431800" cy="555625"/>
          </p:xfrm>
          <a:graphic>
            <a:graphicData uri="http://schemas.openxmlformats.org/presentationml/2006/ole">
              <p:oleObj spid="_x0000_s81952" name="Equation" r:id="rId15" imgW="177480" imgH="228600" progId="Equation.DSMT4">
                <p:embed/>
              </p:oleObj>
            </a:graphicData>
          </a:graphic>
        </p:graphicFrame>
      </p:grpSp>
      <p:sp>
        <p:nvSpPr>
          <p:cNvPr id="67" name="手繪多邊形 66"/>
          <p:cNvSpPr/>
          <p:nvPr/>
        </p:nvSpPr>
        <p:spPr>
          <a:xfrm>
            <a:off x="5297714" y="4093029"/>
            <a:ext cx="217715" cy="493485"/>
          </a:xfrm>
          <a:custGeom>
            <a:avLst/>
            <a:gdLst>
              <a:gd name="connsiteX0" fmla="*/ 0 w 217715"/>
              <a:gd name="connsiteY0" fmla="*/ 0 h 493485"/>
              <a:gd name="connsiteX1" fmla="*/ 14515 w 217715"/>
              <a:gd name="connsiteY1" fmla="*/ 493485 h 493485"/>
              <a:gd name="connsiteX2" fmla="*/ 217715 w 217715"/>
              <a:gd name="connsiteY2" fmla="*/ 14514 h 493485"/>
              <a:gd name="connsiteX3" fmla="*/ 0 w 217715"/>
              <a:gd name="connsiteY3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715" h="493485">
                <a:moveTo>
                  <a:pt x="0" y="0"/>
                </a:moveTo>
                <a:lnTo>
                  <a:pt x="14515" y="493485"/>
                </a:lnTo>
                <a:lnTo>
                  <a:pt x="217715" y="14514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文字方塊 60"/>
          <p:cNvSpPr txBox="1"/>
          <p:nvPr/>
        </p:nvSpPr>
        <p:spPr>
          <a:xfrm>
            <a:off x="5143504" y="407194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8" name="手繪多邊形 67"/>
          <p:cNvSpPr/>
          <p:nvPr/>
        </p:nvSpPr>
        <p:spPr>
          <a:xfrm>
            <a:off x="5326743" y="2989943"/>
            <a:ext cx="1190171" cy="1074057"/>
          </a:xfrm>
          <a:custGeom>
            <a:avLst/>
            <a:gdLst>
              <a:gd name="connsiteX0" fmla="*/ 1190171 w 1190171"/>
              <a:gd name="connsiteY0" fmla="*/ 0 h 1074057"/>
              <a:gd name="connsiteX1" fmla="*/ 566057 w 1190171"/>
              <a:gd name="connsiteY1" fmla="*/ 14514 h 1074057"/>
              <a:gd name="connsiteX2" fmla="*/ 290286 w 1190171"/>
              <a:gd name="connsiteY2" fmla="*/ 464457 h 1074057"/>
              <a:gd name="connsiteX3" fmla="*/ 0 w 1190171"/>
              <a:gd name="connsiteY3" fmla="*/ 1074057 h 1074057"/>
              <a:gd name="connsiteX4" fmla="*/ 174171 w 1190171"/>
              <a:gd name="connsiteY4" fmla="*/ 1074057 h 1074057"/>
              <a:gd name="connsiteX5" fmla="*/ 232228 w 1190171"/>
              <a:gd name="connsiteY5" fmla="*/ 1074057 h 1074057"/>
              <a:gd name="connsiteX6" fmla="*/ 595086 w 1190171"/>
              <a:gd name="connsiteY6" fmla="*/ 551543 h 1074057"/>
              <a:gd name="connsiteX7" fmla="*/ 914400 w 1190171"/>
              <a:gd name="connsiteY7" fmla="*/ 203200 h 1074057"/>
              <a:gd name="connsiteX8" fmla="*/ 1190171 w 1190171"/>
              <a:gd name="connsiteY8" fmla="*/ 0 h 107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0171" h="1074057">
                <a:moveTo>
                  <a:pt x="1190171" y="0"/>
                </a:moveTo>
                <a:lnTo>
                  <a:pt x="566057" y="14514"/>
                </a:lnTo>
                <a:lnTo>
                  <a:pt x="290286" y="464457"/>
                </a:lnTo>
                <a:lnTo>
                  <a:pt x="0" y="1074057"/>
                </a:lnTo>
                <a:lnTo>
                  <a:pt x="174171" y="1074057"/>
                </a:lnTo>
                <a:lnTo>
                  <a:pt x="232228" y="1074057"/>
                </a:lnTo>
                <a:lnTo>
                  <a:pt x="595086" y="551543"/>
                </a:lnTo>
                <a:lnTo>
                  <a:pt x="914400" y="203200"/>
                </a:lnTo>
                <a:lnTo>
                  <a:pt x="1190171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文字方塊 68"/>
          <p:cNvSpPr txBox="1"/>
          <p:nvPr/>
        </p:nvSpPr>
        <p:spPr>
          <a:xfrm>
            <a:off x="5572132" y="328612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0" name="手繪多邊形 69"/>
          <p:cNvSpPr/>
          <p:nvPr/>
        </p:nvSpPr>
        <p:spPr>
          <a:xfrm>
            <a:off x="5892800" y="2322286"/>
            <a:ext cx="638629" cy="667657"/>
          </a:xfrm>
          <a:custGeom>
            <a:avLst/>
            <a:gdLst>
              <a:gd name="connsiteX0" fmla="*/ 638629 w 638629"/>
              <a:gd name="connsiteY0" fmla="*/ 0 h 667657"/>
              <a:gd name="connsiteX1" fmla="*/ 464457 w 638629"/>
              <a:gd name="connsiteY1" fmla="*/ 130628 h 667657"/>
              <a:gd name="connsiteX2" fmla="*/ 261257 w 638629"/>
              <a:gd name="connsiteY2" fmla="*/ 319314 h 667657"/>
              <a:gd name="connsiteX3" fmla="*/ 0 w 638629"/>
              <a:gd name="connsiteY3" fmla="*/ 667657 h 667657"/>
              <a:gd name="connsiteX4" fmla="*/ 638629 w 638629"/>
              <a:gd name="connsiteY4" fmla="*/ 653143 h 667657"/>
              <a:gd name="connsiteX5" fmla="*/ 638629 w 638629"/>
              <a:gd name="connsiteY5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629" h="667657">
                <a:moveTo>
                  <a:pt x="638629" y="0"/>
                </a:moveTo>
                <a:lnTo>
                  <a:pt x="464457" y="130628"/>
                </a:lnTo>
                <a:lnTo>
                  <a:pt x="261257" y="319314"/>
                </a:lnTo>
                <a:lnTo>
                  <a:pt x="0" y="667657"/>
                </a:lnTo>
                <a:lnTo>
                  <a:pt x="638629" y="653143"/>
                </a:lnTo>
                <a:lnTo>
                  <a:pt x="638629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文字方塊 70"/>
          <p:cNvSpPr txBox="1"/>
          <p:nvPr/>
        </p:nvSpPr>
        <p:spPr>
          <a:xfrm>
            <a:off x="6072198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4" name="文字方塊 73"/>
          <p:cNvSpPr txBox="1"/>
          <p:nvPr/>
        </p:nvSpPr>
        <p:spPr>
          <a:xfrm>
            <a:off x="6715140" y="242886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7572396" y="178592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(5)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81954" name="Object 34"/>
          <p:cNvGraphicFramePr>
            <a:graphicFrameLocks noChangeAspect="1"/>
          </p:cNvGraphicFramePr>
          <p:nvPr/>
        </p:nvGraphicFramePr>
        <p:xfrm>
          <a:off x="6072198" y="5559425"/>
          <a:ext cx="933450" cy="454025"/>
        </p:xfrm>
        <a:graphic>
          <a:graphicData uri="http://schemas.openxmlformats.org/presentationml/2006/ole">
            <p:oleObj spid="_x0000_s81954" name="Equation" r:id="rId16" imgW="469800" imgH="228600" progId="Equation.DSMT4">
              <p:embed/>
            </p:oleObj>
          </a:graphicData>
        </a:graphic>
      </p:graphicFrame>
      <p:sp>
        <p:nvSpPr>
          <p:cNvPr id="77" name="文字方塊 76"/>
          <p:cNvSpPr txBox="1"/>
          <p:nvPr/>
        </p:nvSpPr>
        <p:spPr>
          <a:xfrm>
            <a:off x="3929058" y="100010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929058" y="20002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3929058" y="305966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3929058" y="4059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3929058" y="505993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(5)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401080" cy="4525963"/>
          </a:xfrm>
        </p:spPr>
        <p:txBody>
          <a:bodyPr/>
          <a:lstStyle/>
          <a:p>
            <a:r>
              <a:rPr lang="en-US" altLang="zh-TW" sz="2600" dirty="0" smtClean="0"/>
              <a:t>Scenario C</a:t>
            </a:r>
            <a:r>
              <a:rPr lang="zh-TW" altLang="en-US" sz="2600" dirty="0" smtClean="0"/>
              <a:t>：</a:t>
            </a:r>
            <a:r>
              <a:rPr lang="en-US" altLang="zh-TW" sz="2600" dirty="0" smtClean="0"/>
              <a:t>Senior Bonds + Junior Bonds</a:t>
            </a:r>
          </a:p>
          <a:p>
            <a:endParaRPr lang="en-US" altLang="zh-TW" sz="2600" dirty="0" smtClean="0"/>
          </a:p>
          <a:p>
            <a:r>
              <a:rPr lang="en-US" altLang="zh-TW" sz="2600" dirty="0" smtClean="0"/>
              <a:t>Scenario D</a:t>
            </a:r>
            <a:r>
              <a:rPr lang="zh-TW" altLang="en-US" sz="2600" dirty="0" smtClean="0"/>
              <a:t>：</a:t>
            </a:r>
            <a:r>
              <a:rPr lang="en-US" altLang="zh-TW" sz="2600" dirty="0" smtClean="0"/>
              <a:t>Senior Bonds + Gold-linked Bonds</a:t>
            </a:r>
          </a:p>
          <a:p>
            <a:endParaRPr lang="en-US" altLang="zh-TW" sz="2600" dirty="0" smtClean="0"/>
          </a:p>
          <a:p>
            <a:r>
              <a:rPr lang="en-US" altLang="zh-TW" sz="2600" dirty="0" smtClean="0"/>
              <a:t>Scenario E</a:t>
            </a:r>
            <a:r>
              <a:rPr lang="zh-TW" altLang="en-US" sz="2600" dirty="0" smtClean="0"/>
              <a:t>：</a:t>
            </a:r>
            <a:r>
              <a:rPr lang="en-US" altLang="zh-TW" sz="2600" dirty="0" smtClean="0"/>
              <a:t>Senior Bonds + Junior Bonds</a:t>
            </a:r>
          </a:p>
          <a:p>
            <a:pPr>
              <a:buNone/>
            </a:pPr>
            <a:r>
              <a:rPr lang="en-US" altLang="zh-TW" sz="2600" dirty="0" smtClean="0"/>
              <a:t>			    + Hedge(Short gold forwards)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r>
              <a:rPr lang="en-US" altLang="zh-TW" dirty="0" smtClean="0"/>
              <a:t>-</a:t>
            </a:r>
            <a:r>
              <a:rPr lang="zh-TW" altLang="en-US" dirty="0" smtClean="0"/>
              <a:t>模型</a:t>
            </a:r>
            <a:endParaRPr lang="zh-TW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手繪多邊形 157"/>
          <p:cNvSpPr/>
          <p:nvPr/>
        </p:nvSpPr>
        <p:spPr>
          <a:xfrm>
            <a:off x="6937829" y="2569029"/>
            <a:ext cx="1756228" cy="1045028"/>
          </a:xfrm>
          <a:custGeom>
            <a:avLst/>
            <a:gdLst>
              <a:gd name="connsiteX0" fmla="*/ 0 w 1756228"/>
              <a:gd name="connsiteY0" fmla="*/ 0 h 1045028"/>
              <a:gd name="connsiteX1" fmla="*/ 0 w 1756228"/>
              <a:gd name="connsiteY1" fmla="*/ 1045028 h 1045028"/>
              <a:gd name="connsiteX2" fmla="*/ 841828 w 1756228"/>
              <a:gd name="connsiteY2" fmla="*/ 682171 h 1045028"/>
              <a:gd name="connsiteX3" fmla="*/ 1669142 w 1756228"/>
              <a:gd name="connsiteY3" fmla="*/ 493485 h 1045028"/>
              <a:gd name="connsiteX4" fmla="*/ 1756228 w 1756228"/>
              <a:gd name="connsiteY4" fmla="*/ 508000 h 1045028"/>
              <a:gd name="connsiteX5" fmla="*/ 1756228 w 1756228"/>
              <a:gd name="connsiteY5" fmla="*/ 14514 h 1045028"/>
              <a:gd name="connsiteX6" fmla="*/ 0 w 1756228"/>
              <a:gd name="connsiteY6" fmla="*/ 0 h 104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6228" h="1045028">
                <a:moveTo>
                  <a:pt x="0" y="0"/>
                </a:moveTo>
                <a:lnTo>
                  <a:pt x="0" y="1045028"/>
                </a:lnTo>
                <a:lnTo>
                  <a:pt x="841828" y="682171"/>
                </a:lnTo>
                <a:lnTo>
                  <a:pt x="1669142" y="493485"/>
                </a:lnTo>
                <a:lnTo>
                  <a:pt x="1756228" y="508000"/>
                </a:lnTo>
                <a:lnTo>
                  <a:pt x="1756228" y="14514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手繪多邊形 156"/>
          <p:cNvSpPr/>
          <p:nvPr/>
        </p:nvSpPr>
        <p:spPr>
          <a:xfrm>
            <a:off x="5791200" y="2090057"/>
            <a:ext cx="2481943" cy="1030514"/>
          </a:xfrm>
          <a:custGeom>
            <a:avLst/>
            <a:gdLst>
              <a:gd name="connsiteX0" fmla="*/ 0 w 2481943"/>
              <a:gd name="connsiteY0" fmla="*/ 1030514 h 1030514"/>
              <a:gd name="connsiteX1" fmla="*/ 406400 w 2481943"/>
              <a:gd name="connsiteY1" fmla="*/ 682172 h 1030514"/>
              <a:gd name="connsiteX2" fmla="*/ 914400 w 2481943"/>
              <a:gd name="connsiteY2" fmla="*/ 377372 h 1030514"/>
              <a:gd name="connsiteX3" fmla="*/ 1625600 w 2481943"/>
              <a:gd name="connsiteY3" fmla="*/ 159657 h 1030514"/>
              <a:gd name="connsiteX4" fmla="*/ 2481943 w 2481943"/>
              <a:gd name="connsiteY4" fmla="*/ 0 h 1030514"/>
              <a:gd name="connsiteX5" fmla="*/ 14514 w 2481943"/>
              <a:gd name="connsiteY5" fmla="*/ 43543 h 1030514"/>
              <a:gd name="connsiteX6" fmla="*/ 0 w 2481943"/>
              <a:gd name="connsiteY6" fmla="*/ 1030514 h 103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1943" h="1030514">
                <a:moveTo>
                  <a:pt x="0" y="1030514"/>
                </a:moveTo>
                <a:lnTo>
                  <a:pt x="406400" y="682172"/>
                </a:lnTo>
                <a:lnTo>
                  <a:pt x="914400" y="377372"/>
                </a:lnTo>
                <a:lnTo>
                  <a:pt x="1625600" y="159657"/>
                </a:lnTo>
                <a:lnTo>
                  <a:pt x="2481943" y="0"/>
                </a:lnTo>
                <a:lnTo>
                  <a:pt x="14514" y="43543"/>
                </a:lnTo>
                <a:lnTo>
                  <a:pt x="0" y="1030514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手繪多邊形 155"/>
          <p:cNvSpPr/>
          <p:nvPr/>
        </p:nvSpPr>
        <p:spPr>
          <a:xfrm>
            <a:off x="6894286" y="2177143"/>
            <a:ext cx="1814285" cy="333828"/>
          </a:xfrm>
          <a:custGeom>
            <a:avLst/>
            <a:gdLst>
              <a:gd name="connsiteX0" fmla="*/ 0 w 1814285"/>
              <a:gd name="connsiteY0" fmla="*/ 319314 h 333828"/>
              <a:gd name="connsiteX1" fmla="*/ 1814285 w 1814285"/>
              <a:gd name="connsiteY1" fmla="*/ 333828 h 333828"/>
              <a:gd name="connsiteX2" fmla="*/ 1814285 w 1814285"/>
              <a:gd name="connsiteY2" fmla="*/ 0 h 333828"/>
              <a:gd name="connsiteX3" fmla="*/ 1582057 w 1814285"/>
              <a:gd name="connsiteY3" fmla="*/ 0 h 333828"/>
              <a:gd name="connsiteX4" fmla="*/ 1132114 w 1814285"/>
              <a:gd name="connsiteY4" fmla="*/ 29028 h 333828"/>
              <a:gd name="connsiteX5" fmla="*/ 667657 w 1814285"/>
              <a:gd name="connsiteY5" fmla="*/ 116114 h 333828"/>
              <a:gd name="connsiteX6" fmla="*/ 203200 w 1814285"/>
              <a:gd name="connsiteY6" fmla="*/ 261257 h 333828"/>
              <a:gd name="connsiteX7" fmla="*/ 0 w 1814285"/>
              <a:gd name="connsiteY7" fmla="*/ 319314 h 33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4285" h="333828">
                <a:moveTo>
                  <a:pt x="0" y="319314"/>
                </a:moveTo>
                <a:lnTo>
                  <a:pt x="1814285" y="333828"/>
                </a:lnTo>
                <a:lnTo>
                  <a:pt x="1814285" y="0"/>
                </a:lnTo>
                <a:lnTo>
                  <a:pt x="1582057" y="0"/>
                </a:lnTo>
                <a:lnTo>
                  <a:pt x="1132114" y="29028"/>
                </a:lnTo>
                <a:lnTo>
                  <a:pt x="667657" y="116114"/>
                </a:lnTo>
                <a:lnTo>
                  <a:pt x="203200" y="261257"/>
                </a:lnTo>
                <a:lnTo>
                  <a:pt x="0" y="319314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" name="手繪多邊形 150"/>
          <p:cNvSpPr/>
          <p:nvPr/>
        </p:nvSpPr>
        <p:spPr>
          <a:xfrm>
            <a:off x="5834743" y="2525486"/>
            <a:ext cx="986971" cy="653143"/>
          </a:xfrm>
          <a:custGeom>
            <a:avLst/>
            <a:gdLst>
              <a:gd name="connsiteX0" fmla="*/ 0 w 986971"/>
              <a:gd name="connsiteY0" fmla="*/ 638628 h 653143"/>
              <a:gd name="connsiteX1" fmla="*/ 856343 w 986971"/>
              <a:gd name="connsiteY1" fmla="*/ 653143 h 653143"/>
              <a:gd name="connsiteX2" fmla="*/ 986971 w 986971"/>
              <a:gd name="connsiteY2" fmla="*/ 638628 h 653143"/>
              <a:gd name="connsiteX3" fmla="*/ 986971 w 986971"/>
              <a:gd name="connsiteY3" fmla="*/ 0 h 653143"/>
              <a:gd name="connsiteX4" fmla="*/ 798286 w 986971"/>
              <a:gd name="connsiteY4" fmla="*/ 72571 h 653143"/>
              <a:gd name="connsiteX5" fmla="*/ 435428 w 986971"/>
              <a:gd name="connsiteY5" fmla="*/ 275771 h 653143"/>
              <a:gd name="connsiteX6" fmla="*/ 188686 w 986971"/>
              <a:gd name="connsiteY6" fmla="*/ 478971 h 653143"/>
              <a:gd name="connsiteX7" fmla="*/ 0 w 986971"/>
              <a:gd name="connsiteY7" fmla="*/ 638628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6971" h="653143">
                <a:moveTo>
                  <a:pt x="0" y="638628"/>
                </a:moveTo>
                <a:lnTo>
                  <a:pt x="856343" y="653143"/>
                </a:lnTo>
                <a:cubicBezTo>
                  <a:pt x="900154" y="653143"/>
                  <a:pt x="943160" y="638628"/>
                  <a:pt x="986971" y="638628"/>
                </a:cubicBezTo>
                <a:lnTo>
                  <a:pt x="986971" y="0"/>
                </a:lnTo>
                <a:lnTo>
                  <a:pt x="798286" y="72571"/>
                </a:lnTo>
                <a:lnTo>
                  <a:pt x="435428" y="275771"/>
                </a:lnTo>
                <a:lnTo>
                  <a:pt x="188686" y="478971"/>
                </a:lnTo>
                <a:lnTo>
                  <a:pt x="0" y="63862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57188" y="182564"/>
          <a:ext cx="4857754" cy="5746766"/>
        </p:xfrm>
        <a:graphic>
          <a:graphicData uri="http://schemas.openxmlformats.org/presentationml/2006/ole">
            <p:oleObj spid="_x0000_s82946" name="Equation" r:id="rId3" imgW="2234880" imgH="2946240" progId="Equation.DSMT4">
              <p:embed/>
            </p:oleObj>
          </a:graphicData>
        </a:graphic>
      </p:graphicFrame>
      <p:sp>
        <p:nvSpPr>
          <p:cNvPr id="77" name="文字方塊 76"/>
          <p:cNvSpPr txBox="1"/>
          <p:nvPr/>
        </p:nvSpPr>
        <p:spPr>
          <a:xfrm>
            <a:off x="3929058" y="100010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929058" y="20002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3929058" y="305966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3929058" y="4059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3929058" y="505993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(5)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16" name="Object 47"/>
          <p:cNvGraphicFramePr>
            <a:graphicFrameLocks noChangeAspect="1"/>
          </p:cNvGraphicFramePr>
          <p:nvPr/>
        </p:nvGraphicFramePr>
        <p:xfrm>
          <a:off x="6353194" y="5689619"/>
          <a:ext cx="933450" cy="454025"/>
        </p:xfrm>
        <a:graphic>
          <a:graphicData uri="http://schemas.openxmlformats.org/presentationml/2006/ole">
            <p:oleObj spid="_x0000_s82980" name="Equation" r:id="rId4" imgW="469800" imgH="228600" progId="Equation.DSMT4">
              <p:embed/>
            </p:oleObj>
          </a:graphicData>
        </a:graphic>
      </p:graphicFrame>
      <p:grpSp>
        <p:nvGrpSpPr>
          <p:cNvPr id="117" name="群組 116"/>
          <p:cNvGrpSpPr/>
          <p:nvPr/>
        </p:nvGrpSpPr>
        <p:grpSpPr>
          <a:xfrm>
            <a:off x="5006901" y="1903405"/>
            <a:ext cx="3808487" cy="3714776"/>
            <a:chOff x="5006901" y="1785926"/>
            <a:chExt cx="3808487" cy="3714776"/>
          </a:xfrm>
        </p:grpSpPr>
        <p:grpSp>
          <p:nvGrpSpPr>
            <p:cNvPr id="118" name="群組 66"/>
            <p:cNvGrpSpPr/>
            <p:nvPr/>
          </p:nvGrpSpPr>
          <p:grpSpPr>
            <a:xfrm>
              <a:off x="5006901" y="1843088"/>
              <a:ext cx="3808487" cy="3657614"/>
              <a:chOff x="5006901" y="1843088"/>
              <a:chExt cx="3808487" cy="3657614"/>
            </a:xfrm>
          </p:grpSpPr>
          <p:graphicFrame>
            <p:nvGraphicFramePr>
              <p:cNvPr id="123" name="Object 2"/>
              <p:cNvGraphicFramePr>
                <a:graphicFrameLocks noChangeAspect="1"/>
              </p:cNvGraphicFramePr>
              <p:nvPr/>
            </p:nvGraphicFramePr>
            <p:xfrm>
              <a:off x="8588375" y="3843338"/>
              <a:ext cx="227013" cy="371475"/>
            </p:xfrm>
            <a:graphic>
              <a:graphicData uri="http://schemas.openxmlformats.org/presentationml/2006/ole">
                <p:oleObj spid="_x0000_s82981" name="Equation" r:id="rId5" imgW="139680" imgH="228600" progId="Equation.DSMT4">
                  <p:embed/>
                </p:oleObj>
              </a:graphicData>
            </a:graphic>
          </p:graphicFrame>
          <p:graphicFrame>
            <p:nvGraphicFramePr>
              <p:cNvPr id="124" name="Object 3"/>
              <p:cNvGraphicFramePr>
                <a:graphicFrameLocks noChangeAspect="1"/>
              </p:cNvGraphicFramePr>
              <p:nvPr/>
            </p:nvGraphicFramePr>
            <p:xfrm>
              <a:off x="6770688" y="1843088"/>
              <a:ext cx="247650" cy="371475"/>
            </p:xfrm>
            <a:graphic>
              <a:graphicData uri="http://schemas.openxmlformats.org/presentationml/2006/ole">
                <p:oleObj spid="_x0000_s82982" name="Equation" r:id="rId6" imgW="152280" imgH="228600" progId="Equation.DSMT4">
                  <p:embed/>
                </p:oleObj>
              </a:graphicData>
            </a:graphic>
          </p:graphicFrame>
          <p:graphicFrame>
            <p:nvGraphicFramePr>
              <p:cNvPr id="125" name="Object 9"/>
              <p:cNvGraphicFramePr>
                <a:graphicFrameLocks noChangeAspect="1"/>
              </p:cNvGraphicFramePr>
              <p:nvPr/>
            </p:nvGraphicFramePr>
            <p:xfrm>
              <a:off x="8140727" y="2659513"/>
              <a:ext cx="431801" cy="555173"/>
            </p:xfrm>
            <a:graphic>
              <a:graphicData uri="http://schemas.openxmlformats.org/presentationml/2006/ole">
                <p:oleObj spid="_x0000_s82983" name="Equation" r:id="rId7" imgW="177480" imgH="228600" progId="Equation.DSMT4">
                  <p:embed/>
                </p:oleObj>
              </a:graphicData>
            </a:graphic>
          </p:graphicFrame>
          <p:graphicFrame>
            <p:nvGraphicFramePr>
              <p:cNvPr id="126" name="Object 12"/>
              <p:cNvGraphicFramePr>
                <a:graphicFrameLocks noChangeAspect="1"/>
              </p:cNvGraphicFramePr>
              <p:nvPr/>
            </p:nvGraphicFramePr>
            <p:xfrm>
              <a:off x="6746894" y="4572011"/>
              <a:ext cx="611188" cy="500063"/>
            </p:xfrm>
            <a:graphic>
              <a:graphicData uri="http://schemas.openxmlformats.org/presentationml/2006/ole">
                <p:oleObj spid="_x0000_s82984" name="Equation" r:id="rId8" imgW="279360" imgH="228600" progId="Equation.DSMT4">
                  <p:embed/>
                </p:oleObj>
              </a:graphicData>
            </a:graphic>
          </p:graphicFrame>
          <p:grpSp>
            <p:nvGrpSpPr>
              <p:cNvPr id="127" name="群組 65"/>
              <p:cNvGrpSpPr/>
              <p:nvPr/>
            </p:nvGrpSpPr>
            <p:grpSpPr>
              <a:xfrm>
                <a:off x="5072066" y="2214554"/>
                <a:ext cx="3643338" cy="3143272"/>
                <a:chOff x="5072066" y="2214554"/>
                <a:chExt cx="3643338" cy="3143272"/>
              </a:xfrm>
            </p:grpSpPr>
            <p:grpSp>
              <p:nvGrpSpPr>
                <p:cNvPr id="133" name="群組 22"/>
                <p:cNvGrpSpPr/>
                <p:nvPr/>
              </p:nvGrpSpPr>
              <p:grpSpPr>
                <a:xfrm>
                  <a:off x="5072066" y="2214554"/>
                  <a:ext cx="3643338" cy="3143272"/>
                  <a:chOff x="3071802" y="1785926"/>
                  <a:chExt cx="5286412" cy="4072760"/>
                </a:xfrm>
              </p:grpSpPr>
              <p:grpSp>
                <p:nvGrpSpPr>
                  <p:cNvPr id="137" name="群組 17"/>
                  <p:cNvGrpSpPr/>
                  <p:nvPr/>
                </p:nvGrpSpPr>
                <p:grpSpPr>
                  <a:xfrm>
                    <a:off x="3071802" y="1785926"/>
                    <a:ext cx="5286412" cy="4072760"/>
                    <a:chOff x="1857356" y="1785926"/>
                    <a:chExt cx="5286412" cy="4072760"/>
                  </a:xfrm>
                </p:grpSpPr>
                <p:grpSp>
                  <p:nvGrpSpPr>
                    <p:cNvPr id="139" name="群組 14"/>
                    <p:cNvGrpSpPr/>
                    <p:nvPr/>
                  </p:nvGrpSpPr>
                  <p:grpSpPr>
                    <a:xfrm>
                      <a:off x="1857356" y="1785926"/>
                      <a:ext cx="5286412" cy="4071966"/>
                      <a:chOff x="1785918" y="1715282"/>
                      <a:chExt cx="5286412" cy="4071966"/>
                    </a:xfrm>
                  </p:grpSpPr>
                  <p:cxnSp>
                    <p:nvCxnSpPr>
                      <p:cNvPr id="141" name="直線單箭頭接點 140"/>
                      <p:cNvCxnSpPr/>
                      <p:nvPr/>
                    </p:nvCxnSpPr>
                    <p:spPr>
                      <a:xfrm>
                        <a:off x="1785918" y="3786190"/>
                        <a:ext cx="5286412" cy="1589"/>
                      </a:xfrm>
                      <a:prstGeom prst="straightConnector1">
                        <a:avLst/>
                      </a:prstGeom>
                      <a:ln w="19050">
                        <a:tailEnd type="arrow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2" name="直線單箭頭接點 141"/>
                      <p:cNvCxnSpPr/>
                      <p:nvPr/>
                    </p:nvCxnSpPr>
                    <p:spPr>
                      <a:xfrm rot="5400000" flipH="1" flipV="1">
                        <a:off x="2321703" y="3750471"/>
                        <a:ext cx="4071966" cy="1588"/>
                      </a:xfrm>
                      <a:prstGeom prst="straightConnector1">
                        <a:avLst/>
                      </a:prstGeom>
                      <a:ln w="19050">
                        <a:tailEnd type="arrow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40" name="直線接點 139"/>
                    <p:cNvCxnSpPr/>
                    <p:nvPr/>
                  </p:nvCxnSpPr>
                  <p:spPr>
                    <a:xfrm rot="5400000">
                      <a:off x="857224" y="3857628"/>
                      <a:ext cx="4000528" cy="1588"/>
                    </a:xfrm>
                    <a:prstGeom prst="line">
                      <a:avLst/>
                    </a:prstGeom>
                    <a:ln>
                      <a:prstDash val="lgDash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38" name="手繪多邊形 137"/>
                  <p:cNvSpPr/>
                  <p:nvPr/>
                </p:nvSpPr>
                <p:spPr>
                  <a:xfrm>
                    <a:off x="3802744" y="2804115"/>
                    <a:ext cx="4542972" cy="3008999"/>
                  </a:xfrm>
                  <a:custGeom>
                    <a:avLst/>
                    <a:gdLst>
                      <a:gd name="connsiteX0" fmla="*/ 4542971 w 4542971"/>
                      <a:gd name="connsiteY0" fmla="*/ 16933 h 3384247"/>
                      <a:gd name="connsiteX1" fmla="*/ 4034971 w 4542971"/>
                      <a:gd name="connsiteY1" fmla="*/ 31447 h 3384247"/>
                      <a:gd name="connsiteX2" fmla="*/ 3309257 w 4542971"/>
                      <a:gd name="connsiteY2" fmla="*/ 205618 h 3384247"/>
                      <a:gd name="connsiteX3" fmla="*/ 2772228 w 4542971"/>
                      <a:gd name="connsiteY3" fmla="*/ 423333 h 3384247"/>
                      <a:gd name="connsiteX4" fmla="*/ 2278743 w 4542971"/>
                      <a:gd name="connsiteY4" fmla="*/ 655561 h 3384247"/>
                      <a:gd name="connsiteX5" fmla="*/ 1770743 w 4542971"/>
                      <a:gd name="connsiteY5" fmla="*/ 931333 h 3384247"/>
                      <a:gd name="connsiteX6" fmla="*/ 1436914 w 4542971"/>
                      <a:gd name="connsiteY6" fmla="*/ 1163561 h 3384247"/>
                      <a:gd name="connsiteX7" fmla="*/ 1045028 w 4542971"/>
                      <a:gd name="connsiteY7" fmla="*/ 1569961 h 3384247"/>
                      <a:gd name="connsiteX8" fmla="*/ 725714 w 4542971"/>
                      <a:gd name="connsiteY8" fmla="*/ 1976361 h 3384247"/>
                      <a:gd name="connsiteX9" fmla="*/ 420914 w 4542971"/>
                      <a:gd name="connsiteY9" fmla="*/ 2440818 h 3384247"/>
                      <a:gd name="connsiteX10" fmla="*/ 145143 w 4542971"/>
                      <a:gd name="connsiteY10" fmla="*/ 2992361 h 3384247"/>
                      <a:gd name="connsiteX11" fmla="*/ 0 w 4542971"/>
                      <a:gd name="connsiteY11" fmla="*/ 3384247 h 33842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542971" h="3384247">
                        <a:moveTo>
                          <a:pt x="4542971" y="16933"/>
                        </a:moveTo>
                        <a:cubicBezTo>
                          <a:pt x="4391780" y="8466"/>
                          <a:pt x="4240590" y="0"/>
                          <a:pt x="4034971" y="31447"/>
                        </a:cubicBezTo>
                        <a:cubicBezTo>
                          <a:pt x="3829352" y="62895"/>
                          <a:pt x="3519714" y="140304"/>
                          <a:pt x="3309257" y="205618"/>
                        </a:cubicBezTo>
                        <a:cubicBezTo>
                          <a:pt x="3098800" y="270932"/>
                          <a:pt x="2943980" y="348343"/>
                          <a:pt x="2772228" y="423333"/>
                        </a:cubicBezTo>
                        <a:cubicBezTo>
                          <a:pt x="2600476" y="498323"/>
                          <a:pt x="2445657" y="570894"/>
                          <a:pt x="2278743" y="655561"/>
                        </a:cubicBezTo>
                        <a:cubicBezTo>
                          <a:pt x="2111829" y="740228"/>
                          <a:pt x="1911048" y="846666"/>
                          <a:pt x="1770743" y="931333"/>
                        </a:cubicBezTo>
                        <a:cubicBezTo>
                          <a:pt x="1630438" y="1016000"/>
                          <a:pt x="1557867" y="1057123"/>
                          <a:pt x="1436914" y="1163561"/>
                        </a:cubicBezTo>
                        <a:cubicBezTo>
                          <a:pt x="1315962" y="1269999"/>
                          <a:pt x="1163561" y="1434494"/>
                          <a:pt x="1045028" y="1569961"/>
                        </a:cubicBezTo>
                        <a:cubicBezTo>
                          <a:pt x="926495" y="1705428"/>
                          <a:pt x="829733" y="1831218"/>
                          <a:pt x="725714" y="1976361"/>
                        </a:cubicBezTo>
                        <a:cubicBezTo>
                          <a:pt x="621695" y="2121504"/>
                          <a:pt x="517676" y="2271485"/>
                          <a:pt x="420914" y="2440818"/>
                        </a:cubicBezTo>
                        <a:cubicBezTo>
                          <a:pt x="324152" y="2610151"/>
                          <a:pt x="215295" y="2835123"/>
                          <a:pt x="145143" y="2992361"/>
                        </a:cubicBezTo>
                        <a:cubicBezTo>
                          <a:pt x="74991" y="3149599"/>
                          <a:pt x="37495" y="3266923"/>
                          <a:pt x="0" y="3384247"/>
                        </a:cubicBezTo>
                      </a:path>
                    </a:pathLst>
                  </a:custGeom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aphicFrame>
              <p:nvGraphicFramePr>
                <p:cNvPr id="134" name="Object 10"/>
                <p:cNvGraphicFramePr>
                  <a:graphicFrameLocks noChangeAspect="1"/>
                </p:cNvGraphicFramePr>
                <p:nvPr>
                  <p:ph idx="1"/>
                </p:nvPr>
              </p:nvGraphicFramePr>
              <p:xfrm>
                <a:off x="6747537" y="3429000"/>
                <a:ext cx="610545" cy="500066"/>
              </p:xfrm>
              <a:graphic>
                <a:graphicData uri="http://schemas.openxmlformats.org/presentationml/2006/ole">
                  <p:oleObj spid="_x0000_s82985" name="Equation" r:id="rId9" imgW="279360" imgH="228600" progId="Equation.DSMT4">
                    <p:embed/>
                  </p:oleObj>
                </a:graphicData>
              </a:graphic>
            </p:graphicFrame>
            <p:cxnSp>
              <p:nvCxnSpPr>
                <p:cNvPr id="135" name="直線接點 134"/>
                <p:cNvCxnSpPr/>
                <p:nvPr/>
              </p:nvCxnSpPr>
              <p:spPr>
                <a:xfrm>
                  <a:off x="5786446" y="4824000"/>
                  <a:ext cx="1071570" cy="0"/>
                </a:xfrm>
                <a:prstGeom prst="line">
                  <a:avLst/>
                </a:prstGeom>
                <a:ln w="1905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線接點 135"/>
                <p:cNvCxnSpPr/>
                <p:nvPr/>
              </p:nvCxnSpPr>
              <p:spPr>
                <a:xfrm rot="10800000" flipV="1">
                  <a:off x="5786444" y="3071809"/>
                  <a:ext cx="1071572" cy="10319"/>
                </a:xfrm>
                <a:prstGeom prst="line">
                  <a:avLst/>
                </a:prstGeom>
                <a:ln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128" name="Object 14"/>
              <p:cNvGraphicFramePr>
                <a:graphicFrameLocks noChangeAspect="1"/>
              </p:cNvGraphicFramePr>
              <p:nvPr/>
            </p:nvGraphicFramePr>
            <p:xfrm>
              <a:off x="6746894" y="2857496"/>
              <a:ext cx="611188" cy="500063"/>
            </p:xfrm>
            <a:graphic>
              <a:graphicData uri="http://schemas.openxmlformats.org/presentationml/2006/ole">
                <p:oleObj spid="_x0000_s82986" name="Equation" r:id="rId10" imgW="279360" imgH="228600" progId="Equation.DSMT4">
                  <p:embed/>
                </p:oleObj>
              </a:graphicData>
            </a:graphic>
          </p:graphicFrame>
          <p:graphicFrame>
            <p:nvGraphicFramePr>
              <p:cNvPr id="129" name="Object 15"/>
              <p:cNvGraphicFramePr>
                <a:graphicFrameLocks noChangeAspect="1"/>
              </p:cNvGraphicFramePr>
              <p:nvPr/>
            </p:nvGraphicFramePr>
            <p:xfrm>
              <a:off x="5572132" y="3500438"/>
              <a:ext cx="187325" cy="376238"/>
            </p:xfrm>
            <a:graphic>
              <a:graphicData uri="http://schemas.openxmlformats.org/presentationml/2006/ole">
                <p:oleObj spid="_x0000_s82987" name="Equation" r:id="rId11" imgW="88560" imgH="177480" progId="Equation.DSMT4">
                  <p:embed/>
                </p:oleObj>
              </a:graphicData>
            </a:graphic>
          </p:graphicFrame>
          <p:graphicFrame>
            <p:nvGraphicFramePr>
              <p:cNvPr id="130" name="Object 16"/>
              <p:cNvGraphicFramePr>
                <a:graphicFrameLocks noChangeAspect="1"/>
              </p:cNvGraphicFramePr>
              <p:nvPr/>
            </p:nvGraphicFramePr>
            <p:xfrm>
              <a:off x="7000892" y="5072074"/>
              <a:ext cx="1613789" cy="428628"/>
            </p:xfrm>
            <a:graphic>
              <a:graphicData uri="http://schemas.openxmlformats.org/presentationml/2006/ole">
                <p:oleObj spid="_x0000_s82988" name="Equation" r:id="rId12" imgW="812520" imgH="215640" progId="Equation.DSMT4">
                  <p:embed/>
                </p:oleObj>
              </a:graphicData>
            </a:graphic>
          </p:graphicFrame>
          <p:graphicFrame>
            <p:nvGraphicFramePr>
              <p:cNvPr id="131" name="Object 10"/>
              <p:cNvGraphicFramePr>
                <a:graphicFrameLocks noChangeAspect="1"/>
              </p:cNvGraphicFramePr>
              <p:nvPr/>
            </p:nvGraphicFramePr>
            <p:xfrm>
              <a:off x="5006901" y="2771401"/>
              <a:ext cx="708107" cy="300409"/>
            </p:xfrm>
            <a:graphic>
              <a:graphicData uri="http://schemas.openxmlformats.org/presentationml/2006/ole">
                <p:oleObj spid="_x0000_s82989" name="Equation" r:id="rId13" imgW="419040" imgH="177480" progId="Equation.DSMT4">
                  <p:embed/>
                </p:oleObj>
              </a:graphicData>
            </a:graphic>
          </p:graphicFrame>
          <p:sp>
            <p:nvSpPr>
              <p:cNvPr id="132" name="文字方塊 131"/>
              <p:cNvSpPr txBox="1"/>
              <p:nvPr/>
            </p:nvSpPr>
            <p:spPr>
              <a:xfrm>
                <a:off x="5149777" y="3228803"/>
                <a:ext cx="31160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提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前</a:t>
                </a:r>
                <a:endParaRPr lang="en-US" altLang="zh-TW" dirty="0" smtClean="0"/>
              </a:p>
              <a:p>
                <a:r>
                  <a:rPr lang="zh-TW" altLang="en-US" dirty="0" smtClean="0"/>
                  <a:t>破產</a:t>
                </a:r>
                <a:endParaRPr lang="zh-TW" altLang="en-US" dirty="0"/>
              </a:p>
            </p:txBody>
          </p:sp>
        </p:grpSp>
        <p:sp>
          <p:nvSpPr>
            <p:cNvPr id="119" name="手繪多邊形 118"/>
            <p:cNvSpPr/>
            <p:nvPr/>
          </p:nvSpPr>
          <p:spPr>
            <a:xfrm>
              <a:off x="5572132" y="2000240"/>
              <a:ext cx="3059529" cy="1357322"/>
            </a:xfrm>
            <a:custGeom>
              <a:avLst/>
              <a:gdLst>
                <a:gd name="connsiteX0" fmla="*/ 4542971 w 4542971"/>
                <a:gd name="connsiteY0" fmla="*/ 16933 h 3384247"/>
                <a:gd name="connsiteX1" fmla="*/ 4034971 w 4542971"/>
                <a:gd name="connsiteY1" fmla="*/ 31447 h 3384247"/>
                <a:gd name="connsiteX2" fmla="*/ 3309257 w 4542971"/>
                <a:gd name="connsiteY2" fmla="*/ 205618 h 3384247"/>
                <a:gd name="connsiteX3" fmla="*/ 2772228 w 4542971"/>
                <a:gd name="connsiteY3" fmla="*/ 423333 h 3384247"/>
                <a:gd name="connsiteX4" fmla="*/ 2278743 w 4542971"/>
                <a:gd name="connsiteY4" fmla="*/ 655561 h 3384247"/>
                <a:gd name="connsiteX5" fmla="*/ 1770743 w 4542971"/>
                <a:gd name="connsiteY5" fmla="*/ 931333 h 3384247"/>
                <a:gd name="connsiteX6" fmla="*/ 1436914 w 4542971"/>
                <a:gd name="connsiteY6" fmla="*/ 1163561 h 3384247"/>
                <a:gd name="connsiteX7" fmla="*/ 1045028 w 4542971"/>
                <a:gd name="connsiteY7" fmla="*/ 1569961 h 3384247"/>
                <a:gd name="connsiteX8" fmla="*/ 725714 w 4542971"/>
                <a:gd name="connsiteY8" fmla="*/ 1976361 h 3384247"/>
                <a:gd name="connsiteX9" fmla="*/ 420914 w 4542971"/>
                <a:gd name="connsiteY9" fmla="*/ 2440818 h 3384247"/>
                <a:gd name="connsiteX10" fmla="*/ 145143 w 4542971"/>
                <a:gd name="connsiteY10" fmla="*/ 2992361 h 3384247"/>
                <a:gd name="connsiteX11" fmla="*/ 0 w 4542971"/>
                <a:gd name="connsiteY11" fmla="*/ 3384247 h 338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42971" h="3384247">
                  <a:moveTo>
                    <a:pt x="4542971" y="16933"/>
                  </a:moveTo>
                  <a:cubicBezTo>
                    <a:pt x="4391780" y="8466"/>
                    <a:pt x="4240590" y="0"/>
                    <a:pt x="4034971" y="31447"/>
                  </a:cubicBezTo>
                  <a:cubicBezTo>
                    <a:pt x="3829352" y="62895"/>
                    <a:pt x="3519714" y="140304"/>
                    <a:pt x="3309257" y="205618"/>
                  </a:cubicBezTo>
                  <a:cubicBezTo>
                    <a:pt x="3098800" y="270932"/>
                    <a:pt x="2943980" y="348343"/>
                    <a:pt x="2772228" y="423333"/>
                  </a:cubicBezTo>
                  <a:cubicBezTo>
                    <a:pt x="2600476" y="498323"/>
                    <a:pt x="2445657" y="570894"/>
                    <a:pt x="2278743" y="655561"/>
                  </a:cubicBezTo>
                  <a:cubicBezTo>
                    <a:pt x="2111829" y="740228"/>
                    <a:pt x="1911048" y="846666"/>
                    <a:pt x="1770743" y="931333"/>
                  </a:cubicBezTo>
                  <a:cubicBezTo>
                    <a:pt x="1630438" y="1016000"/>
                    <a:pt x="1557867" y="1057123"/>
                    <a:pt x="1436914" y="1163561"/>
                  </a:cubicBezTo>
                  <a:cubicBezTo>
                    <a:pt x="1315962" y="1269999"/>
                    <a:pt x="1163561" y="1434494"/>
                    <a:pt x="1045028" y="1569961"/>
                  </a:cubicBezTo>
                  <a:cubicBezTo>
                    <a:pt x="926495" y="1705428"/>
                    <a:pt x="829733" y="1831218"/>
                    <a:pt x="725714" y="1976361"/>
                  </a:cubicBezTo>
                  <a:cubicBezTo>
                    <a:pt x="621695" y="2121504"/>
                    <a:pt x="517676" y="2271485"/>
                    <a:pt x="420914" y="2440818"/>
                  </a:cubicBezTo>
                  <a:cubicBezTo>
                    <a:pt x="324152" y="2610151"/>
                    <a:pt x="215295" y="2835123"/>
                    <a:pt x="145143" y="2992361"/>
                  </a:cubicBezTo>
                  <a:cubicBezTo>
                    <a:pt x="74991" y="3149599"/>
                    <a:pt x="37495" y="3266923"/>
                    <a:pt x="0" y="3384247"/>
                  </a:cubicBezTo>
                </a:path>
              </a:pathLst>
            </a:cu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120" name="Object 10"/>
            <p:cNvGraphicFramePr>
              <a:graphicFrameLocks noChangeAspect="1"/>
            </p:cNvGraphicFramePr>
            <p:nvPr/>
          </p:nvGraphicFramePr>
          <p:xfrm>
            <a:off x="6747537" y="2143116"/>
            <a:ext cx="610545" cy="500066"/>
          </p:xfrm>
          <a:graphic>
            <a:graphicData uri="http://schemas.openxmlformats.org/presentationml/2006/ole">
              <p:oleObj spid="_x0000_s82990" name="Equation" r:id="rId14" imgW="279360" imgH="228600" progId="Equation.DSMT4">
                <p:embed/>
              </p:oleObj>
            </a:graphicData>
          </a:graphic>
        </p:graphicFrame>
        <p:graphicFrame>
          <p:nvGraphicFramePr>
            <p:cNvPr id="121" name="Object 9"/>
            <p:cNvGraphicFramePr>
              <a:graphicFrameLocks noChangeAspect="1"/>
            </p:cNvGraphicFramePr>
            <p:nvPr/>
          </p:nvGraphicFramePr>
          <p:xfrm>
            <a:off x="8143900" y="1785926"/>
            <a:ext cx="431801" cy="555173"/>
          </p:xfrm>
          <a:graphic>
            <a:graphicData uri="http://schemas.openxmlformats.org/presentationml/2006/ole">
              <p:oleObj spid="_x0000_s82991" name="Equation" r:id="rId15" imgW="177480" imgH="228600" progId="Equation.DSMT4">
                <p:embed/>
              </p:oleObj>
            </a:graphicData>
          </a:graphic>
        </p:graphicFrame>
        <p:graphicFrame>
          <p:nvGraphicFramePr>
            <p:cNvPr id="122" name="Object 17"/>
            <p:cNvGraphicFramePr>
              <a:graphicFrameLocks noChangeAspect="1"/>
            </p:cNvGraphicFramePr>
            <p:nvPr/>
          </p:nvGraphicFramePr>
          <p:xfrm>
            <a:off x="5786446" y="1984367"/>
            <a:ext cx="1333500" cy="755650"/>
          </p:xfrm>
          <a:graphic>
            <a:graphicData uri="http://schemas.openxmlformats.org/presentationml/2006/ole">
              <p:oleObj spid="_x0000_s82992" name="Equation" r:id="rId16" imgW="761760" imgH="431640" progId="Equation.DSMT4">
                <p:embed/>
              </p:oleObj>
            </a:graphicData>
          </a:graphic>
        </p:graphicFrame>
      </p:grpSp>
      <p:sp>
        <p:nvSpPr>
          <p:cNvPr id="144" name="手繪多邊形 143"/>
          <p:cNvSpPr/>
          <p:nvPr/>
        </p:nvSpPr>
        <p:spPr>
          <a:xfrm>
            <a:off x="5791200" y="3786189"/>
            <a:ext cx="1045029" cy="1119639"/>
          </a:xfrm>
          <a:custGeom>
            <a:avLst/>
            <a:gdLst>
              <a:gd name="connsiteX0" fmla="*/ 1045029 w 1045029"/>
              <a:gd name="connsiteY0" fmla="*/ 0 h 1175658"/>
              <a:gd name="connsiteX1" fmla="*/ 0 w 1045029"/>
              <a:gd name="connsiteY1" fmla="*/ 14515 h 1175658"/>
              <a:gd name="connsiteX2" fmla="*/ 0 w 1045029"/>
              <a:gd name="connsiteY2" fmla="*/ 1175658 h 1175658"/>
              <a:gd name="connsiteX3" fmla="*/ 217714 w 1045029"/>
              <a:gd name="connsiteY3" fmla="*/ 812800 h 1175658"/>
              <a:gd name="connsiteX4" fmla="*/ 449943 w 1045029"/>
              <a:gd name="connsiteY4" fmla="*/ 508000 h 1175658"/>
              <a:gd name="connsiteX5" fmla="*/ 667657 w 1045029"/>
              <a:gd name="connsiteY5" fmla="*/ 275772 h 1175658"/>
              <a:gd name="connsiteX6" fmla="*/ 885371 w 1045029"/>
              <a:gd name="connsiteY6" fmla="*/ 101600 h 1175658"/>
              <a:gd name="connsiteX7" fmla="*/ 1045029 w 1045029"/>
              <a:gd name="connsiteY7" fmla="*/ 0 h 117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5029" h="1175658">
                <a:moveTo>
                  <a:pt x="1045029" y="0"/>
                </a:moveTo>
                <a:lnTo>
                  <a:pt x="0" y="14515"/>
                </a:lnTo>
                <a:lnTo>
                  <a:pt x="0" y="1175658"/>
                </a:lnTo>
                <a:lnTo>
                  <a:pt x="217714" y="812800"/>
                </a:lnTo>
                <a:lnTo>
                  <a:pt x="449943" y="508000"/>
                </a:lnTo>
                <a:lnTo>
                  <a:pt x="667657" y="275772"/>
                </a:lnTo>
                <a:lnTo>
                  <a:pt x="885371" y="101600"/>
                </a:lnTo>
                <a:lnTo>
                  <a:pt x="1045029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文字方塊 146"/>
          <p:cNvSpPr txBox="1"/>
          <p:nvPr/>
        </p:nvSpPr>
        <p:spPr>
          <a:xfrm>
            <a:off x="5857884" y="392906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9" name="手繪多邊形 148"/>
          <p:cNvSpPr/>
          <p:nvPr/>
        </p:nvSpPr>
        <p:spPr>
          <a:xfrm>
            <a:off x="5791201" y="3207657"/>
            <a:ext cx="995378" cy="508000"/>
          </a:xfrm>
          <a:custGeom>
            <a:avLst/>
            <a:gdLst>
              <a:gd name="connsiteX0" fmla="*/ 0 w 1059543"/>
              <a:gd name="connsiteY0" fmla="*/ 0 h 508000"/>
              <a:gd name="connsiteX1" fmla="*/ 14514 w 1059543"/>
              <a:gd name="connsiteY1" fmla="*/ 508000 h 508000"/>
              <a:gd name="connsiteX2" fmla="*/ 1059543 w 1059543"/>
              <a:gd name="connsiteY2" fmla="*/ 508000 h 508000"/>
              <a:gd name="connsiteX3" fmla="*/ 1059543 w 1059543"/>
              <a:gd name="connsiteY3" fmla="*/ 29029 h 508000"/>
              <a:gd name="connsiteX4" fmla="*/ 0 w 1059543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543" h="508000">
                <a:moveTo>
                  <a:pt x="0" y="0"/>
                </a:moveTo>
                <a:lnTo>
                  <a:pt x="14514" y="508000"/>
                </a:lnTo>
                <a:lnTo>
                  <a:pt x="1059543" y="508000"/>
                </a:lnTo>
                <a:lnTo>
                  <a:pt x="1059543" y="29029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文字方塊 149"/>
          <p:cNvSpPr txBox="1"/>
          <p:nvPr/>
        </p:nvSpPr>
        <p:spPr>
          <a:xfrm>
            <a:off x="6000760" y="334542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2" name="文字方塊 151"/>
          <p:cNvSpPr txBox="1"/>
          <p:nvPr/>
        </p:nvSpPr>
        <p:spPr>
          <a:xfrm>
            <a:off x="6286512" y="278605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4" name="文字方塊 153"/>
          <p:cNvSpPr txBox="1"/>
          <p:nvPr/>
        </p:nvSpPr>
        <p:spPr>
          <a:xfrm>
            <a:off x="7286644" y="278605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(4)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5" name="文字方塊 154"/>
          <p:cNvSpPr txBox="1"/>
          <p:nvPr/>
        </p:nvSpPr>
        <p:spPr>
          <a:xfrm>
            <a:off x="7786710" y="221455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(5)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以更一般化的模型來研究。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先前</a:t>
            </a:r>
            <a:r>
              <a:rPr lang="en-US" altLang="zh-TW" dirty="0" smtClean="0"/>
              <a:t>-	1. </a:t>
            </a:r>
            <a:r>
              <a:rPr lang="zh-TW" altLang="en-US" dirty="0" smtClean="0"/>
              <a:t>公司價值與金價呈線性關係。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2.</a:t>
            </a:r>
            <a:r>
              <a:rPr lang="zh-TW" altLang="en-US" dirty="0" smtClean="0"/>
              <a:t> 金價為均勻分配。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3.</a:t>
            </a:r>
            <a:r>
              <a:rPr lang="zh-TW" altLang="en-US" dirty="0" smtClean="0"/>
              <a:t> 無風險利率為</a:t>
            </a:r>
            <a:r>
              <a:rPr lang="en-US" altLang="zh-TW" dirty="0" smtClean="0"/>
              <a:t>0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4. </a:t>
            </a:r>
            <a:r>
              <a:rPr lang="zh-TW" altLang="en-US" dirty="0" smtClean="0"/>
              <a:t>不考慮稅盾效果。</a:t>
            </a: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 lvl="1"/>
            <a:r>
              <a:rPr lang="zh-TW" altLang="en-US" dirty="0" smtClean="0"/>
              <a:t>現在</a:t>
            </a:r>
            <a:r>
              <a:rPr lang="en-US" altLang="zh-TW" dirty="0" smtClean="0"/>
              <a:t>-	1. </a:t>
            </a:r>
            <a:r>
              <a:rPr lang="zh-TW" altLang="en-US" dirty="0" smtClean="0"/>
              <a:t>公司價值與金價呈幾何布朗運動。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2. </a:t>
            </a:r>
            <a:r>
              <a:rPr lang="zh-TW" altLang="en-US" dirty="0" smtClean="0"/>
              <a:t>公司價值與金價相關係數    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3.</a:t>
            </a:r>
            <a:r>
              <a:rPr lang="zh-TW" altLang="en-US" dirty="0" smtClean="0"/>
              <a:t> 無風險利率不為</a:t>
            </a:r>
            <a:r>
              <a:rPr lang="en-US" altLang="zh-TW" dirty="0" smtClean="0"/>
              <a:t>0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4.</a:t>
            </a:r>
            <a:r>
              <a:rPr lang="zh-TW" altLang="en-US" dirty="0" smtClean="0"/>
              <a:t> 考慮稅盾效果。</a:t>
            </a:r>
            <a:endParaRPr lang="en-US" altLang="zh-TW" dirty="0" smtClean="0"/>
          </a:p>
          <a:p>
            <a:pPr lvl="1">
              <a:buNone/>
            </a:pPr>
            <a:r>
              <a:rPr lang="en-US" altLang="zh-TW" dirty="0" smtClean="0"/>
              <a:t>			5. Black and Cox</a:t>
            </a:r>
            <a:r>
              <a:rPr lang="zh-TW" altLang="en-US" dirty="0" smtClean="0"/>
              <a:t>模型。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研究目標</a:t>
            </a:r>
            <a:endParaRPr lang="zh-TW" altLang="en-US" dirty="0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5929322" y="4214818"/>
          <a:ext cx="395656" cy="428628"/>
        </p:xfrm>
        <a:graphic>
          <a:graphicData uri="http://schemas.openxmlformats.org/presentationml/2006/ole">
            <p:oleObj spid="_x0000_s53250" name="Equation" r:id="rId3" imgW="152280" imgH="1648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Black and Cox</a:t>
            </a:r>
            <a:r>
              <a:rPr lang="zh-TW" altLang="en-US" dirty="0" smtClean="0"/>
              <a:t>模型</a:t>
            </a:r>
            <a:endParaRPr lang="zh-TW" altLang="en-US" dirty="0"/>
          </a:p>
        </p:txBody>
      </p:sp>
      <p:grpSp>
        <p:nvGrpSpPr>
          <p:cNvPr id="56" name="群組 55"/>
          <p:cNvGrpSpPr/>
          <p:nvPr/>
        </p:nvGrpSpPr>
        <p:grpSpPr>
          <a:xfrm>
            <a:off x="-2370740" y="1357299"/>
            <a:ext cx="9443070" cy="4286280"/>
            <a:chOff x="-2370740" y="1640413"/>
            <a:chExt cx="10471132" cy="4884931"/>
          </a:xfrm>
        </p:grpSpPr>
        <p:grpSp>
          <p:nvGrpSpPr>
            <p:cNvPr id="57" name="群組 22"/>
            <p:cNvGrpSpPr/>
            <p:nvPr/>
          </p:nvGrpSpPr>
          <p:grpSpPr>
            <a:xfrm>
              <a:off x="-2370740" y="1640413"/>
              <a:ext cx="10471132" cy="4884931"/>
              <a:chOff x="-2370740" y="1640413"/>
              <a:chExt cx="10471132" cy="4884931"/>
            </a:xfrm>
          </p:grpSpPr>
          <p:grpSp>
            <p:nvGrpSpPr>
              <p:cNvPr id="59" name="群組 58"/>
              <p:cNvGrpSpPr/>
              <p:nvPr/>
            </p:nvGrpSpPr>
            <p:grpSpPr>
              <a:xfrm>
                <a:off x="1185000" y="1640413"/>
                <a:ext cx="6915392" cy="4884931"/>
                <a:chOff x="392912" y="704309"/>
                <a:chExt cx="6915392" cy="4884931"/>
              </a:xfrm>
            </p:grpSpPr>
            <p:cxnSp>
              <p:nvCxnSpPr>
                <p:cNvPr id="61" name="直線單箭頭接點 60"/>
                <p:cNvCxnSpPr/>
                <p:nvPr/>
              </p:nvCxnSpPr>
              <p:spPr>
                <a:xfrm>
                  <a:off x="1115616" y="5013176"/>
                  <a:ext cx="6192688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線單箭頭接點 61"/>
                <p:cNvCxnSpPr/>
                <p:nvPr/>
              </p:nvCxnSpPr>
              <p:spPr>
                <a:xfrm flipV="1">
                  <a:off x="1475656" y="1268760"/>
                  <a:ext cx="0" cy="432048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線接點 62"/>
                <p:cNvCxnSpPr/>
                <p:nvPr/>
              </p:nvCxnSpPr>
              <p:spPr>
                <a:xfrm>
                  <a:off x="6084168" y="1268760"/>
                  <a:ext cx="36004" cy="374441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線接點 63"/>
                <p:cNvCxnSpPr/>
                <p:nvPr/>
              </p:nvCxnSpPr>
              <p:spPr>
                <a:xfrm>
                  <a:off x="1475656" y="3429000"/>
                  <a:ext cx="4608512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手繪多邊形 64"/>
                <p:cNvSpPr/>
                <p:nvPr/>
              </p:nvSpPr>
              <p:spPr>
                <a:xfrm>
                  <a:off x="1478280" y="1600200"/>
                  <a:ext cx="4617720" cy="1326523"/>
                </a:xfrm>
                <a:custGeom>
                  <a:avLst/>
                  <a:gdLst>
                    <a:gd name="connsiteX0" fmla="*/ 0 w 4617720"/>
                    <a:gd name="connsiteY0" fmla="*/ 731520 h 1326523"/>
                    <a:gd name="connsiteX1" fmla="*/ 152400 w 4617720"/>
                    <a:gd name="connsiteY1" fmla="*/ 655320 h 1326523"/>
                    <a:gd name="connsiteX2" fmla="*/ 228600 w 4617720"/>
                    <a:gd name="connsiteY2" fmla="*/ 563880 h 1326523"/>
                    <a:gd name="connsiteX3" fmla="*/ 320040 w 4617720"/>
                    <a:gd name="connsiteY3" fmla="*/ 502920 h 1326523"/>
                    <a:gd name="connsiteX4" fmla="*/ 426720 w 4617720"/>
                    <a:gd name="connsiteY4" fmla="*/ 426720 h 1326523"/>
                    <a:gd name="connsiteX5" fmla="*/ 472440 w 4617720"/>
                    <a:gd name="connsiteY5" fmla="*/ 411480 h 1326523"/>
                    <a:gd name="connsiteX6" fmla="*/ 533400 w 4617720"/>
                    <a:gd name="connsiteY6" fmla="*/ 426720 h 1326523"/>
                    <a:gd name="connsiteX7" fmla="*/ 579120 w 4617720"/>
                    <a:gd name="connsiteY7" fmla="*/ 441960 h 1326523"/>
                    <a:gd name="connsiteX8" fmla="*/ 792480 w 4617720"/>
                    <a:gd name="connsiteY8" fmla="*/ 426720 h 1326523"/>
                    <a:gd name="connsiteX9" fmla="*/ 899160 w 4617720"/>
                    <a:gd name="connsiteY9" fmla="*/ 381000 h 1326523"/>
                    <a:gd name="connsiteX10" fmla="*/ 944880 w 4617720"/>
                    <a:gd name="connsiteY10" fmla="*/ 365760 h 1326523"/>
                    <a:gd name="connsiteX11" fmla="*/ 990600 w 4617720"/>
                    <a:gd name="connsiteY11" fmla="*/ 335280 h 1326523"/>
                    <a:gd name="connsiteX12" fmla="*/ 1036320 w 4617720"/>
                    <a:gd name="connsiteY12" fmla="*/ 320040 h 1326523"/>
                    <a:gd name="connsiteX13" fmla="*/ 1082040 w 4617720"/>
                    <a:gd name="connsiteY13" fmla="*/ 289560 h 1326523"/>
                    <a:gd name="connsiteX14" fmla="*/ 1127760 w 4617720"/>
                    <a:gd name="connsiteY14" fmla="*/ 274320 h 1326523"/>
                    <a:gd name="connsiteX15" fmla="*/ 1173480 w 4617720"/>
                    <a:gd name="connsiteY15" fmla="*/ 243840 h 1326523"/>
                    <a:gd name="connsiteX16" fmla="*/ 1280160 w 4617720"/>
                    <a:gd name="connsiteY16" fmla="*/ 213360 h 1326523"/>
                    <a:gd name="connsiteX17" fmla="*/ 1417320 w 4617720"/>
                    <a:gd name="connsiteY17" fmla="*/ 137160 h 1326523"/>
                    <a:gd name="connsiteX18" fmla="*/ 1463040 w 4617720"/>
                    <a:gd name="connsiteY18" fmla="*/ 91440 h 1326523"/>
                    <a:gd name="connsiteX19" fmla="*/ 1569720 w 4617720"/>
                    <a:gd name="connsiteY19" fmla="*/ 0 h 1326523"/>
                    <a:gd name="connsiteX20" fmla="*/ 1676400 w 4617720"/>
                    <a:gd name="connsiteY20" fmla="*/ 15240 h 1326523"/>
                    <a:gd name="connsiteX21" fmla="*/ 1752600 w 4617720"/>
                    <a:gd name="connsiteY21" fmla="*/ 152400 h 1326523"/>
                    <a:gd name="connsiteX22" fmla="*/ 1813560 w 4617720"/>
                    <a:gd name="connsiteY22" fmla="*/ 243840 h 1326523"/>
                    <a:gd name="connsiteX23" fmla="*/ 1844040 w 4617720"/>
                    <a:gd name="connsiteY23" fmla="*/ 289560 h 1326523"/>
                    <a:gd name="connsiteX24" fmla="*/ 1889760 w 4617720"/>
                    <a:gd name="connsiteY24" fmla="*/ 320040 h 1326523"/>
                    <a:gd name="connsiteX25" fmla="*/ 1996440 w 4617720"/>
                    <a:gd name="connsiteY25" fmla="*/ 396240 h 1326523"/>
                    <a:gd name="connsiteX26" fmla="*/ 2042160 w 4617720"/>
                    <a:gd name="connsiteY26" fmla="*/ 411480 h 1326523"/>
                    <a:gd name="connsiteX27" fmla="*/ 2484120 w 4617720"/>
                    <a:gd name="connsiteY27" fmla="*/ 396240 h 1326523"/>
                    <a:gd name="connsiteX28" fmla="*/ 2636520 w 4617720"/>
                    <a:gd name="connsiteY28" fmla="*/ 350520 h 1326523"/>
                    <a:gd name="connsiteX29" fmla="*/ 2727960 w 4617720"/>
                    <a:gd name="connsiteY29" fmla="*/ 320040 h 1326523"/>
                    <a:gd name="connsiteX30" fmla="*/ 2773680 w 4617720"/>
                    <a:gd name="connsiteY30" fmla="*/ 304800 h 1326523"/>
                    <a:gd name="connsiteX31" fmla="*/ 2849880 w 4617720"/>
                    <a:gd name="connsiteY31" fmla="*/ 289560 h 1326523"/>
                    <a:gd name="connsiteX32" fmla="*/ 2895600 w 4617720"/>
                    <a:gd name="connsiteY32" fmla="*/ 259080 h 1326523"/>
                    <a:gd name="connsiteX33" fmla="*/ 2971800 w 4617720"/>
                    <a:gd name="connsiteY33" fmla="*/ 335280 h 1326523"/>
                    <a:gd name="connsiteX34" fmla="*/ 3032760 w 4617720"/>
                    <a:gd name="connsiteY34" fmla="*/ 441960 h 1326523"/>
                    <a:gd name="connsiteX35" fmla="*/ 3093720 w 4617720"/>
                    <a:gd name="connsiteY35" fmla="*/ 487680 h 1326523"/>
                    <a:gd name="connsiteX36" fmla="*/ 3368040 w 4617720"/>
                    <a:gd name="connsiteY36" fmla="*/ 533400 h 1326523"/>
                    <a:gd name="connsiteX37" fmla="*/ 3444240 w 4617720"/>
                    <a:gd name="connsiteY37" fmla="*/ 548640 h 1326523"/>
                    <a:gd name="connsiteX38" fmla="*/ 3566160 w 4617720"/>
                    <a:gd name="connsiteY38" fmla="*/ 579120 h 1326523"/>
                    <a:gd name="connsiteX39" fmla="*/ 3794760 w 4617720"/>
                    <a:gd name="connsiteY39" fmla="*/ 594360 h 1326523"/>
                    <a:gd name="connsiteX40" fmla="*/ 3962400 w 4617720"/>
                    <a:gd name="connsiteY40" fmla="*/ 655320 h 1326523"/>
                    <a:gd name="connsiteX41" fmla="*/ 4023360 w 4617720"/>
                    <a:gd name="connsiteY41" fmla="*/ 685800 h 1326523"/>
                    <a:gd name="connsiteX42" fmla="*/ 4145280 w 4617720"/>
                    <a:gd name="connsiteY42" fmla="*/ 777240 h 1326523"/>
                    <a:gd name="connsiteX43" fmla="*/ 4236720 w 4617720"/>
                    <a:gd name="connsiteY43" fmla="*/ 822960 h 1326523"/>
                    <a:gd name="connsiteX44" fmla="*/ 4282440 w 4617720"/>
                    <a:gd name="connsiteY44" fmla="*/ 883920 h 1326523"/>
                    <a:gd name="connsiteX45" fmla="*/ 4312920 w 4617720"/>
                    <a:gd name="connsiteY45" fmla="*/ 929640 h 1326523"/>
                    <a:gd name="connsiteX46" fmla="*/ 4358640 w 4617720"/>
                    <a:gd name="connsiteY46" fmla="*/ 960120 h 1326523"/>
                    <a:gd name="connsiteX47" fmla="*/ 4419600 w 4617720"/>
                    <a:gd name="connsiteY47" fmla="*/ 1051560 h 1326523"/>
                    <a:gd name="connsiteX48" fmla="*/ 4450080 w 4617720"/>
                    <a:gd name="connsiteY48" fmla="*/ 1097280 h 1326523"/>
                    <a:gd name="connsiteX49" fmla="*/ 4480560 w 4617720"/>
                    <a:gd name="connsiteY49" fmla="*/ 1158240 h 1326523"/>
                    <a:gd name="connsiteX50" fmla="*/ 4526280 w 4617720"/>
                    <a:gd name="connsiteY50" fmla="*/ 1249680 h 1326523"/>
                    <a:gd name="connsiteX51" fmla="*/ 4572000 w 4617720"/>
                    <a:gd name="connsiteY51" fmla="*/ 1280160 h 1326523"/>
                    <a:gd name="connsiteX52" fmla="*/ 4617720 w 4617720"/>
                    <a:gd name="connsiteY52" fmla="*/ 1325880 h 1326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4617720" h="1326523">
                      <a:moveTo>
                        <a:pt x="0" y="731520"/>
                      </a:moveTo>
                      <a:cubicBezTo>
                        <a:pt x="74429" y="706710"/>
                        <a:pt x="98236" y="709484"/>
                        <a:pt x="152400" y="655320"/>
                      </a:cubicBezTo>
                      <a:cubicBezTo>
                        <a:pt x="240453" y="567267"/>
                        <a:pt x="116250" y="651263"/>
                        <a:pt x="228600" y="563880"/>
                      </a:cubicBezTo>
                      <a:cubicBezTo>
                        <a:pt x="257516" y="541390"/>
                        <a:pt x="320040" y="502920"/>
                        <a:pt x="320040" y="502920"/>
                      </a:cubicBezTo>
                      <a:cubicBezTo>
                        <a:pt x="345440" y="426720"/>
                        <a:pt x="320040" y="462280"/>
                        <a:pt x="426720" y="426720"/>
                      </a:cubicBezTo>
                      <a:lnTo>
                        <a:pt x="472440" y="411480"/>
                      </a:lnTo>
                      <a:cubicBezTo>
                        <a:pt x="492760" y="416560"/>
                        <a:pt x="513261" y="420966"/>
                        <a:pt x="533400" y="426720"/>
                      </a:cubicBezTo>
                      <a:cubicBezTo>
                        <a:pt x="548846" y="431133"/>
                        <a:pt x="563056" y="441960"/>
                        <a:pt x="579120" y="441960"/>
                      </a:cubicBezTo>
                      <a:cubicBezTo>
                        <a:pt x="650421" y="441960"/>
                        <a:pt x="721360" y="431800"/>
                        <a:pt x="792480" y="426720"/>
                      </a:cubicBezTo>
                      <a:cubicBezTo>
                        <a:pt x="919351" y="395002"/>
                        <a:pt x="793914" y="433623"/>
                        <a:pt x="899160" y="381000"/>
                      </a:cubicBezTo>
                      <a:cubicBezTo>
                        <a:pt x="913528" y="373816"/>
                        <a:pt x="930512" y="372944"/>
                        <a:pt x="944880" y="365760"/>
                      </a:cubicBezTo>
                      <a:cubicBezTo>
                        <a:pt x="961263" y="357569"/>
                        <a:pt x="974217" y="343471"/>
                        <a:pt x="990600" y="335280"/>
                      </a:cubicBezTo>
                      <a:cubicBezTo>
                        <a:pt x="1004968" y="328096"/>
                        <a:pt x="1021952" y="327224"/>
                        <a:pt x="1036320" y="320040"/>
                      </a:cubicBezTo>
                      <a:cubicBezTo>
                        <a:pt x="1052703" y="311849"/>
                        <a:pt x="1065657" y="297751"/>
                        <a:pt x="1082040" y="289560"/>
                      </a:cubicBezTo>
                      <a:cubicBezTo>
                        <a:pt x="1096408" y="282376"/>
                        <a:pt x="1113392" y="281504"/>
                        <a:pt x="1127760" y="274320"/>
                      </a:cubicBezTo>
                      <a:cubicBezTo>
                        <a:pt x="1144143" y="266129"/>
                        <a:pt x="1156645" y="251055"/>
                        <a:pt x="1173480" y="243840"/>
                      </a:cubicBezTo>
                      <a:cubicBezTo>
                        <a:pt x="1208006" y="229043"/>
                        <a:pt x="1246796" y="231896"/>
                        <a:pt x="1280160" y="213360"/>
                      </a:cubicBezTo>
                      <a:cubicBezTo>
                        <a:pt x="1437370" y="126021"/>
                        <a:pt x="1313867" y="171644"/>
                        <a:pt x="1417320" y="137160"/>
                      </a:cubicBezTo>
                      <a:cubicBezTo>
                        <a:pt x="1432560" y="121920"/>
                        <a:pt x="1446676" y="105466"/>
                        <a:pt x="1463040" y="91440"/>
                      </a:cubicBezTo>
                      <a:cubicBezTo>
                        <a:pt x="1599894" y="-25863"/>
                        <a:pt x="1456272" y="113448"/>
                        <a:pt x="1569720" y="0"/>
                      </a:cubicBezTo>
                      <a:cubicBezTo>
                        <a:pt x="1605280" y="5080"/>
                        <a:pt x="1646095" y="-4045"/>
                        <a:pt x="1676400" y="15240"/>
                      </a:cubicBezTo>
                      <a:cubicBezTo>
                        <a:pt x="1757494" y="66845"/>
                        <a:pt x="1720854" y="95258"/>
                        <a:pt x="1752600" y="152400"/>
                      </a:cubicBezTo>
                      <a:cubicBezTo>
                        <a:pt x="1770390" y="184422"/>
                        <a:pt x="1793240" y="213360"/>
                        <a:pt x="1813560" y="243840"/>
                      </a:cubicBezTo>
                      <a:cubicBezTo>
                        <a:pt x="1823720" y="259080"/>
                        <a:pt x="1828800" y="279400"/>
                        <a:pt x="1844040" y="289560"/>
                      </a:cubicBezTo>
                      <a:lnTo>
                        <a:pt x="1889760" y="320040"/>
                      </a:lnTo>
                      <a:cubicBezTo>
                        <a:pt x="1915160" y="396240"/>
                        <a:pt x="1889760" y="360680"/>
                        <a:pt x="1996440" y="396240"/>
                      </a:cubicBezTo>
                      <a:lnTo>
                        <a:pt x="2042160" y="411480"/>
                      </a:lnTo>
                      <a:cubicBezTo>
                        <a:pt x="2189480" y="406400"/>
                        <a:pt x="2336982" y="405157"/>
                        <a:pt x="2484120" y="396240"/>
                      </a:cubicBezTo>
                      <a:cubicBezTo>
                        <a:pt x="2512271" y="394534"/>
                        <a:pt x="2623348" y="354911"/>
                        <a:pt x="2636520" y="350520"/>
                      </a:cubicBezTo>
                      <a:lnTo>
                        <a:pt x="2727960" y="320040"/>
                      </a:lnTo>
                      <a:cubicBezTo>
                        <a:pt x="2743200" y="314960"/>
                        <a:pt x="2757928" y="307950"/>
                        <a:pt x="2773680" y="304800"/>
                      </a:cubicBezTo>
                      <a:lnTo>
                        <a:pt x="2849880" y="289560"/>
                      </a:lnTo>
                      <a:cubicBezTo>
                        <a:pt x="2865120" y="279400"/>
                        <a:pt x="2877284" y="259080"/>
                        <a:pt x="2895600" y="259080"/>
                      </a:cubicBezTo>
                      <a:cubicBezTo>
                        <a:pt x="2927531" y="259080"/>
                        <a:pt x="2960189" y="314960"/>
                        <a:pt x="2971800" y="335280"/>
                      </a:cubicBezTo>
                      <a:cubicBezTo>
                        <a:pt x="2987737" y="363170"/>
                        <a:pt x="3008007" y="417207"/>
                        <a:pt x="3032760" y="441960"/>
                      </a:cubicBezTo>
                      <a:cubicBezTo>
                        <a:pt x="3050721" y="459921"/>
                        <a:pt x="3071002" y="476321"/>
                        <a:pt x="3093720" y="487680"/>
                      </a:cubicBezTo>
                      <a:cubicBezTo>
                        <a:pt x="3183403" y="532522"/>
                        <a:pt x="3266977" y="524978"/>
                        <a:pt x="3368040" y="533400"/>
                      </a:cubicBezTo>
                      <a:cubicBezTo>
                        <a:pt x="3393440" y="538480"/>
                        <a:pt x="3419110" y="542358"/>
                        <a:pt x="3444240" y="548640"/>
                      </a:cubicBezTo>
                      <a:cubicBezTo>
                        <a:pt x="3515568" y="566472"/>
                        <a:pt x="3472540" y="569758"/>
                        <a:pt x="3566160" y="579120"/>
                      </a:cubicBezTo>
                      <a:cubicBezTo>
                        <a:pt x="3642150" y="586719"/>
                        <a:pt x="3718560" y="589280"/>
                        <a:pt x="3794760" y="594360"/>
                      </a:cubicBezTo>
                      <a:cubicBezTo>
                        <a:pt x="3989052" y="642933"/>
                        <a:pt x="3857951" y="595635"/>
                        <a:pt x="3962400" y="655320"/>
                      </a:cubicBezTo>
                      <a:cubicBezTo>
                        <a:pt x="3982125" y="666592"/>
                        <a:pt x="4004457" y="673198"/>
                        <a:pt x="4023360" y="685800"/>
                      </a:cubicBezTo>
                      <a:cubicBezTo>
                        <a:pt x="4065628" y="713979"/>
                        <a:pt x="4097087" y="761176"/>
                        <a:pt x="4145280" y="777240"/>
                      </a:cubicBezTo>
                      <a:cubicBezTo>
                        <a:pt x="4182465" y="789635"/>
                        <a:pt x="4207177" y="793417"/>
                        <a:pt x="4236720" y="822960"/>
                      </a:cubicBezTo>
                      <a:cubicBezTo>
                        <a:pt x="4254681" y="840921"/>
                        <a:pt x="4267677" y="863251"/>
                        <a:pt x="4282440" y="883920"/>
                      </a:cubicBezTo>
                      <a:cubicBezTo>
                        <a:pt x="4293086" y="898825"/>
                        <a:pt x="4299968" y="916688"/>
                        <a:pt x="4312920" y="929640"/>
                      </a:cubicBezTo>
                      <a:cubicBezTo>
                        <a:pt x="4325872" y="942592"/>
                        <a:pt x="4343400" y="949960"/>
                        <a:pt x="4358640" y="960120"/>
                      </a:cubicBezTo>
                      <a:lnTo>
                        <a:pt x="4419600" y="1051560"/>
                      </a:lnTo>
                      <a:cubicBezTo>
                        <a:pt x="4429760" y="1066800"/>
                        <a:pt x="4441889" y="1080897"/>
                        <a:pt x="4450080" y="1097280"/>
                      </a:cubicBezTo>
                      <a:cubicBezTo>
                        <a:pt x="4460240" y="1117600"/>
                        <a:pt x="4471611" y="1137358"/>
                        <a:pt x="4480560" y="1158240"/>
                      </a:cubicBezTo>
                      <a:cubicBezTo>
                        <a:pt x="4499153" y="1201623"/>
                        <a:pt x="4489671" y="1213071"/>
                        <a:pt x="4526280" y="1249680"/>
                      </a:cubicBezTo>
                      <a:cubicBezTo>
                        <a:pt x="4539232" y="1262632"/>
                        <a:pt x="4556760" y="1270000"/>
                        <a:pt x="4572000" y="1280160"/>
                      </a:cubicBezTo>
                      <a:cubicBezTo>
                        <a:pt x="4590453" y="1335519"/>
                        <a:pt x="4571176" y="1325880"/>
                        <a:pt x="4617720" y="1325880"/>
                      </a:cubicBezTo>
                    </a:path>
                  </a:pathLst>
                </a:custGeom>
                <a:noFill/>
                <a:ln>
                  <a:solidFill>
                    <a:schemeClr val="tx2">
                      <a:lumMod val="75000"/>
                    </a:schemeClr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mtClea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6" name="手繪多邊形 65"/>
                <p:cNvSpPr/>
                <p:nvPr/>
              </p:nvSpPr>
              <p:spPr>
                <a:xfrm>
                  <a:off x="1478280" y="2407920"/>
                  <a:ext cx="4602480" cy="1554480"/>
                </a:xfrm>
                <a:custGeom>
                  <a:avLst/>
                  <a:gdLst>
                    <a:gd name="connsiteX0" fmla="*/ 0 w 4602480"/>
                    <a:gd name="connsiteY0" fmla="*/ 0 h 1554480"/>
                    <a:gd name="connsiteX1" fmla="*/ 45720 w 4602480"/>
                    <a:gd name="connsiteY1" fmla="*/ 76200 h 1554480"/>
                    <a:gd name="connsiteX2" fmla="*/ 60960 w 4602480"/>
                    <a:gd name="connsiteY2" fmla="*/ 121920 h 1554480"/>
                    <a:gd name="connsiteX3" fmla="*/ 106680 w 4602480"/>
                    <a:gd name="connsiteY3" fmla="*/ 152400 h 1554480"/>
                    <a:gd name="connsiteX4" fmla="*/ 182880 w 4602480"/>
                    <a:gd name="connsiteY4" fmla="*/ 228600 h 1554480"/>
                    <a:gd name="connsiteX5" fmla="*/ 243840 w 4602480"/>
                    <a:gd name="connsiteY5" fmla="*/ 320040 h 1554480"/>
                    <a:gd name="connsiteX6" fmla="*/ 335280 w 4602480"/>
                    <a:gd name="connsiteY6" fmla="*/ 365760 h 1554480"/>
                    <a:gd name="connsiteX7" fmla="*/ 426720 w 4602480"/>
                    <a:gd name="connsiteY7" fmla="*/ 396240 h 1554480"/>
                    <a:gd name="connsiteX8" fmla="*/ 472440 w 4602480"/>
                    <a:gd name="connsiteY8" fmla="*/ 426720 h 1554480"/>
                    <a:gd name="connsiteX9" fmla="*/ 563880 w 4602480"/>
                    <a:gd name="connsiteY9" fmla="*/ 457200 h 1554480"/>
                    <a:gd name="connsiteX10" fmla="*/ 762000 w 4602480"/>
                    <a:gd name="connsiteY10" fmla="*/ 487680 h 1554480"/>
                    <a:gd name="connsiteX11" fmla="*/ 807720 w 4602480"/>
                    <a:gd name="connsiteY11" fmla="*/ 502920 h 1554480"/>
                    <a:gd name="connsiteX12" fmla="*/ 868680 w 4602480"/>
                    <a:gd name="connsiteY12" fmla="*/ 518160 h 1554480"/>
                    <a:gd name="connsiteX13" fmla="*/ 1127760 w 4602480"/>
                    <a:gd name="connsiteY13" fmla="*/ 502920 h 1554480"/>
                    <a:gd name="connsiteX14" fmla="*/ 1188720 w 4602480"/>
                    <a:gd name="connsiteY14" fmla="*/ 487680 h 1554480"/>
                    <a:gd name="connsiteX15" fmla="*/ 1386840 w 4602480"/>
                    <a:gd name="connsiteY15" fmla="*/ 472440 h 1554480"/>
                    <a:gd name="connsiteX16" fmla="*/ 1539240 w 4602480"/>
                    <a:gd name="connsiteY16" fmla="*/ 426720 h 1554480"/>
                    <a:gd name="connsiteX17" fmla="*/ 1584960 w 4602480"/>
                    <a:gd name="connsiteY17" fmla="*/ 411480 h 1554480"/>
                    <a:gd name="connsiteX18" fmla="*/ 1630680 w 4602480"/>
                    <a:gd name="connsiteY18" fmla="*/ 396240 h 1554480"/>
                    <a:gd name="connsiteX19" fmla="*/ 1706880 w 4602480"/>
                    <a:gd name="connsiteY19" fmla="*/ 304800 h 1554480"/>
                    <a:gd name="connsiteX20" fmla="*/ 1752600 w 4602480"/>
                    <a:gd name="connsiteY20" fmla="*/ 289560 h 1554480"/>
                    <a:gd name="connsiteX21" fmla="*/ 1844040 w 4602480"/>
                    <a:gd name="connsiteY21" fmla="*/ 228600 h 1554480"/>
                    <a:gd name="connsiteX22" fmla="*/ 1889760 w 4602480"/>
                    <a:gd name="connsiteY22" fmla="*/ 198120 h 1554480"/>
                    <a:gd name="connsiteX23" fmla="*/ 1935480 w 4602480"/>
                    <a:gd name="connsiteY23" fmla="*/ 167640 h 1554480"/>
                    <a:gd name="connsiteX24" fmla="*/ 2042160 w 4602480"/>
                    <a:gd name="connsiteY24" fmla="*/ 152400 h 1554480"/>
                    <a:gd name="connsiteX25" fmla="*/ 2087880 w 4602480"/>
                    <a:gd name="connsiteY25" fmla="*/ 137160 h 1554480"/>
                    <a:gd name="connsiteX26" fmla="*/ 2133600 w 4602480"/>
                    <a:gd name="connsiteY26" fmla="*/ 106680 h 1554480"/>
                    <a:gd name="connsiteX27" fmla="*/ 2286000 w 4602480"/>
                    <a:gd name="connsiteY27" fmla="*/ 91440 h 1554480"/>
                    <a:gd name="connsiteX28" fmla="*/ 2453640 w 4602480"/>
                    <a:gd name="connsiteY28" fmla="*/ 106680 h 1554480"/>
                    <a:gd name="connsiteX29" fmla="*/ 2499360 w 4602480"/>
                    <a:gd name="connsiteY29" fmla="*/ 121920 h 1554480"/>
                    <a:gd name="connsiteX30" fmla="*/ 2590800 w 4602480"/>
                    <a:gd name="connsiteY30" fmla="*/ 137160 h 1554480"/>
                    <a:gd name="connsiteX31" fmla="*/ 2682240 w 4602480"/>
                    <a:gd name="connsiteY31" fmla="*/ 167640 h 1554480"/>
                    <a:gd name="connsiteX32" fmla="*/ 2727960 w 4602480"/>
                    <a:gd name="connsiteY32" fmla="*/ 198120 h 1554480"/>
                    <a:gd name="connsiteX33" fmla="*/ 2819400 w 4602480"/>
                    <a:gd name="connsiteY33" fmla="*/ 228600 h 1554480"/>
                    <a:gd name="connsiteX34" fmla="*/ 2865120 w 4602480"/>
                    <a:gd name="connsiteY34" fmla="*/ 243840 h 1554480"/>
                    <a:gd name="connsiteX35" fmla="*/ 2910840 w 4602480"/>
                    <a:gd name="connsiteY35" fmla="*/ 259080 h 1554480"/>
                    <a:gd name="connsiteX36" fmla="*/ 3002280 w 4602480"/>
                    <a:gd name="connsiteY36" fmla="*/ 320040 h 1554480"/>
                    <a:gd name="connsiteX37" fmla="*/ 3048000 w 4602480"/>
                    <a:gd name="connsiteY37" fmla="*/ 350520 h 1554480"/>
                    <a:gd name="connsiteX38" fmla="*/ 3139440 w 4602480"/>
                    <a:gd name="connsiteY38" fmla="*/ 396240 h 1554480"/>
                    <a:gd name="connsiteX39" fmla="*/ 3154680 w 4602480"/>
                    <a:gd name="connsiteY39" fmla="*/ 441960 h 1554480"/>
                    <a:gd name="connsiteX40" fmla="*/ 3230880 w 4602480"/>
                    <a:gd name="connsiteY40" fmla="*/ 533400 h 1554480"/>
                    <a:gd name="connsiteX41" fmla="*/ 3291840 w 4602480"/>
                    <a:gd name="connsiteY41" fmla="*/ 609600 h 1554480"/>
                    <a:gd name="connsiteX42" fmla="*/ 3307080 w 4602480"/>
                    <a:gd name="connsiteY42" fmla="*/ 670560 h 1554480"/>
                    <a:gd name="connsiteX43" fmla="*/ 3352800 w 4602480"/>
                    <a:gd name="connsiteY43" fmla="*/ 731520 h 1554480"/>
                    <a:gd name="connsiteX44" fmla="*/ 3383280 w 4602480"/>
                    <a:gd name="connsiteY44" fmla="*/ 777240 h 1554480"/>
                    <a:gd name="connsiteX45" fmla="*/ 3429000 w 4602480"/>
                    <a:gd name="connsiteY45" fmla="*/ 792480 h 1554480"/>
                    <a:gd name="connsiteX46" fmla="*/ 3489960 w 4602480"/>
                    <a:gd name="connsiteY46" fmla="*/ 929640 h 1554480"/>
                    <a:gd name="connsiteX47" fmla="*/ 3535680 w 4602480"/>
                    <a:gd name="connsiteY47" fmla="*/ 960120 h 1554480"/>
                    <a:gd name="connsiteX48" fmla="*/ 3611880 w 4602480"/>
                    <a:gd name="connsiteY48" fmla="*/ 1066800 h 1554480"/>
                    <a:gd name="connsiteX49" fmla="*/ 3703320 w 4602480"/>
                    <a:gd name="connsiteY49" fmla="*/ 1127760 h 1554480"/>
                    <a:gd name="connsiteX50" fmla="*/ 3794760 w 4602480"/>
                    <a:gd name="connsiteY50" fmla="*/ 1158240 h 1554480"/>
                    <a:gd name="connsiteX51" fmla="*/ 3886200 w 4602480"/>
                    <a:gd name="connsiteY51" fmla="*/ 1234440 h 1554480"/>
                    <a:gd name="connsiteX52" fmla="*/ 3931920 w 4602480"/>
                    <a:gd name="connsiteY52" fmla="*/ 1280160 h 1554480"/>
                    <a:gd name="connsiteX53" fmla="*/ 3977640 w 4602480"/>
                    <a:gd name="connsiteY53" fmla="*/ 1295400 h 1554480"/>
                    <a:gd name="connsiteX54" fmla="*/ 4023360 w 4602480"/>
                    <a:gd name="connsiteY54" fmla="*/ 1325880 h 1554480"/>
                    <a:gd name="connsiteX55" fmla="*/ 4114800 w 4602480"/>
                    <a:gd name="connsiteY55" fmla="*/ 1356360 h 1554480"/>
                    <a:gd name="connsiteX56" fmla="*/ 4160520 w 4602480"/>
                    <a:gd name="connsiteY56" fmla="*/ 1371600 h 1554480"/>
                    <a:gd name="connsiteX57" fmla="*/ 4221480 w 4602480"/>
                    <a:gd name="connsiteY57" fmla="*/ 1386840 h 1554480"/>
                    <a:gd name="connsiteX58" fmla="*/ 4358640 w 4602480"/>
                    <a:gd name="connsiteY58" fmla="*/ 1417320 h 1554480"/>
                    <a:gd name="connsiteX59" fmla="*/ 4404360 w 4602480"/>
                    <a:gd name="connsiteY59" fmla="*/ 1447800 h 1554480"/>
                    <a:gd name="connsiteX60" fmla="*/ 4450080 w 4602480"/>
                    <a:gd name="connsiteY60" fmla="*/ 1463040 h 1554480"/>
                    <a:gd name="connsiteX61" fmla="*/ 4495800 w 4602480"/>
                    <a:gd name="connsiteY61" fmla="*/ 1493520 h 1554480"/>
                    <a:gd name="connsiteX62" fmla="*/ 4541520 w 4602480"/>
                    <a:gd name="connsiteY62" fmla="*/ 1508760 h 1554480"/>
                    <a:gd name="connsiteX63" fmla="*/ 4602480 w 4602480"/>
                    <a:gd name="connsiteY63" fmla="*/ 1554480 h 155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4602480" h="1554480">
                      <a:moveTo>
                        <a:pt x="0" y="0"/>
                      </a:moveTo>
                      <a:cubicBezTo>
                        <a:pt x="15240" y="25400"/>
                        <a:pt x="32473" y="49706"/>
                        <a:pt x="45720" y="76200"/>
                      </a:cubicBezTo>
                      <a:cubicBezTo>
                        <a:pt x="52904" y="90568"/>
                        <a:pt x="50925" y="109376"/>
                        <a:pt x="60960" y="121920"/>
                      </a:cubicBezTo>
                      <a:cubicBezTo>
                        <a:pt x="72402" y="136223"/>
                        <a:pt x="91440" y="142240"/>
                        <a:pt x="106680" y="152400"/>
                      </a:cubicBezTo>
                      <a:cubicBezTo>
                        <a:pt x="228600" y="335280"/>
                        <a:pt x="40640" y="66040"/>
                        <a:pt x="182880" y="228600"/>
                      </a:cubicBezTo>
                      <a:cubicBezTo>
                        <a:pt x="207003" y="256169"/>
                        <a:pt x="209087" y="308456"/>
                        <a:pt x="243840" y="320040"/>
                      </a:cubicBezTo>
                      <a:cubicBezTo>
                        <a:pt x="410581" y="375620"/>
                        <a:pt x="158021" y="286978"/>
                        <a:pt x="335280" y="365760"/>
                      </a:cubicBezTo>
                      <a:cubicBezTo>
                        <a:pt x="364640" y="378809"/>
                        <a:pt x="399987" y="378418"/>
                        <a:pt x="426720" y="396240"/>
                      </a:cubicBezTo>
                      <a:cubicBezTo>
                        <a:pt x="441960" y="406400"/>
                        <a:pt x="455702" y="419281"/>
                        <a:pt x="472440" y="426720"/>
                      </a:cubicBezTo>
                      <a:cubicBezTo>
                        <a:pt x="501800" y="439769"/>
                        <a:pt x="532074" y="452656"/>
                        <a:pt x="563880" y="457200"/>
                      </a:cubicBezTo>
                      <a:cubicBezTo>
                        <a:pt x="597910" y="462061"/>
                        <a:pt x="723938" y="479222"/>
                        <a:pt x="762000" y="487680"/>
                      </a:cubicBezTo>
                      <a:cubicBezTo>
                        <a:pt x="777682" y="491165"/>
                        <a:pt x="792274" y="498507"/>
                        <a:pt x="807720" y="502920"/>
                      </a:cubicBezTo>
                      <a:cubicBezTo>
                        <a:pt x="827859" y="508674"/>
                        <a:pt x="848360" y="513080"/>
                        <a:pt x="868680" y="518160"/>
                      </a:cubicBezTo>
                      <a:cubicBezTo>
                        <a:pt x="955040" y="513080"/>
                        <a:pt x="1041640" y="511122"/>
                        <a:pt x="1127760" y="502920"/>
                      </a:cubicBezTo>
                      <a:cubicBezTo>
                        <a:pt x="1148611" y="500934"/>
                        <a:pt x="1167918" y="490127"/>
                        <a:pt x="1188720" y="487680"/>
                      </a:cubicBezTo>
                      <a:cubicBezTo>
                        <a:pt x="1254501" y="479941"/>
                        <a:pt x="1320800" y="477520"/>
                        <a:pt x="1386840" y="472440"/>
                      </a:cubicBezTo>
                      <a:cubicBezTo>
                        <a:pt x="1478969" y="449408"/>
                        <a:pt x="1427929" y="463824"/>
                        <a:pt x="1539240" y="426720"/>
                      </a:cubicBezTo>
                      <a:lnTo>
                        <a:pt x="1584960" y="411480"/>
                      </a:lnTo>
                      <a:lnTo>
                        <a:pt x="1630680" y="396240"/>
                      </a:lnTo>
                      <a:cubicBezTo>
                        <a:pt x="1653171" y="362504"/>
                        <a:pt x="1671677" y="328269"/>
                        <a:pt x="1706880" y="304800"/>
                      </a:cubicBezTo>
                      <a:cubicBezTo>
                        <a:pt x="1720246" y="295889"/>
                        <a:pt x="1738557" y="297362"/>
                        <a:pt x="1752600" y="289560"/>
                      </a:cubicBezTo>
                      <a:cubicBezTo>
                        <a:pt x="1784622" y="271770"/>
                        <a:pt x="1813560" y="248920"/>
                        <a:pt x="1844040" y="228600"/>
                      </a:cubicBezTo>
                      <a:lnTo>
                        <a:pt x="1889760" y="198120"/>
                      </a:lnTo>
                      <a:cubicBezTo>
                        <a:pt x="1905000" y="187960"/>
                        <a:pt x="1917348" y="170230"/>
                        <a:pt x="1935480" y="167640"/>
                      </a:cubicBezTo>
                      <a:lnTo>
                        <a:pt x="2042160" y="152400"/>
                      </a:lnTo>
                      <a:cubicBezTo>
                        <a:pt x="2057400" y="147320"/>
                        <a:pt x="2073512" y="144344"/>
                        <a:pt x="2087880" y="137160"/>
                      </a:cubicBezTo>
                      <a:cubicBezTo>
                        <a:pt x="2104263" y="128969"/>
                        <a:pt x="2115753" y="110799"/>
                        <a:pt x="2133600" y="106680"/>
                      </a:cubicBezTo>
                      <a:cubicBezTo>
                        <a:pt x="2183346" y="95200"/>
                        <a:pt x="2235200" y="96520"/>
                        <a:pt x="2286000" y="91440"/>
                      </a:cubicBezTo>
                      <a:cubicBezTo>
                        <a:pt x="2341880" y="96520"/>
                        <a:pt x="2398094" y="98745"/>
                        <a:pt x="2453640" y="106680"/>
                      </a:cubicBezTo>
                      <a:cubicBezTo>
                        <a:pt x="2469543" y="108952"/>
                        <a:pt x="2483678" y="118435"/>
                        <a:pt x="2499360" y="121920"/>
                      </a:cubicBezTo>
                      <a:cubicBezTo>
                        <a:pt x="2529525" y="128623"/>
                        <a:pt x="2560822" y="129666"/>
                        <a:pt x="2590800" y="137160"/>
                      </a:cubicBezTo>
                      <a:cubicBezTo>
                        <a:pt x="2621969" y="144952"/>
                        <a:pt x="2655507" y="149818"/>
                        <a:pt x="2682240" y="167640"/>
                      </a:cubicBezTo>
                      <a:cubicBezTo>
                        <a:pt x="2697480" y="177800"/>
                        <a:pt x="2711222" y="190681"/>
                        <a:pt x="2727960" y="198120"/>
                      </a:cubicBezTo>
                      <a:cubicBezTo>
                        <a:pt x="2757320" y="211169"/>
                        <a:pt x="2788920" y="218440"/>
                        <a:pt x="2819400" y="228600"/>
                      </a:cubicBezTo>
                      <a:lnTo>
                        <a:pt x="2865120" y="243840"/>
                      </a:lnTo>
                      <a:cubicBezTo>
                        <a:pt x="2880360" y="248920"/>
                        <a:pt x="2897474" y="250169"/>
                        <a:pt x="2910840" y="259080"/>
                      </a:cubicBezTo>
                      <a:lnTo>
                        <a:pt x="3002280" y="320040"/>
                      </a:lnTo>
                      <a:cubicBezTo>
                        <a:pt x="3017520" y="330200"/>
                        <a:pt x="3030624" y="344728"/>
                        <a:pt x="3048000" y="350520"/>
                      </a:cubicBezTo>
                      <a:cubicBezTo>
                        <a:pt x="3111096" y="371552"/>
                        <a:pt x="3080354" y="356849"/>
                        <a:pt x="3139440" y="396240"/>
                      </a:cubicBezTo>
                      <a:cubicBezTo>
                        <a:pt x="3144520" y="411480"/>
                        <a:pt x="3147496" y="427592"/>
                        <a:pt x="3154680" y="441960"/>
                      </a:cubicBezTo>
                      <a:cubicBezTo>
                        <a:pt x="3175898" y="484395"/>
                        <a:pt x="3197175" y="499695"/>
                        <a:pt x="3230880" y="533400"/>
                      </a:cubicBezTo>
                      <a:cubicBezTo>
                        <a:pt x="3280702" y="682867"/>
                        <a:pt x="3199928" y="471732"/>
                        <a:pt x="3291840" y="609600"/>
                      </a:cubicBezTo>
                      <a:cubicBezTo>
                        <a:pt x="3303458" y="627028"/>
                        <a:pt x="3297713" y="651826"/>
                        <a:pt x="3307080" y="670560"/>
                      </a:cubicBezTo>
                      <a:cubicBezTo>
                        <a:pt x="3318439" y="693278"/>
                        <a:pt x="3338037" y="710851"/>
                        <a:pt x="3352800" y="731520"/>
                      </a:cubicBezTo>
                      <a:cubicBezTo>
                        <a:pt x="3363446" y="746425"/>
                        <a:pt x="3368977" y="765798"/>
                        <a:pt x="3383280" y="777240"/>
                      </a:cubicBezTo>
                      <a:cubicBezTo>
                        <a:pt x="3395824" y="787275"/>
                        <a:pt x="3413760" y="787400"/>
                        <a:pt x="3429000" y="792480"/>
                      </a:cubicBezTo>
                      <a:cubicBezTo>
                        <a:pt x="3444090" y="837751"/>
                        <a:pt x="3453734" y="893414"/>
                        <a:pt x="3489960" y="929640"/>
                      </a:cubicBezTo>
                      <a:cubicBezTo>
                        <a:pt x="3502912" y="942592"/>
                        <a:pt x="3520440" y="949960"/>
                        <a:pt x="3535680" y="960120"/>
                      </a:cubicBezTo>
                      <a:cubicBezTo>
                        <a:pt x="3550508" y="982362"/>
                        <a:pt x="3596414" y="1053052"/>
                        <a:pt x="3611880" y="1066800"/>
                      </a:cubicBezTo>
                      <a:cubicBezTo>
                        <a:pt x="3639259" y="1091137"/>
                        <a:pt x="3668567" y="1116176"/>
                        <a:pt x="3703320" y="1127760"/>
                      </a:cubicBezTo>
                      <a:lnTo>
                        <a:pt x="3794760" y="1158240"/>
                      </a:lnTo>
                      <a:cubicBezTo>
                        <a:pt x="3928332" y="1291812"/>
                        <a:pt x="3758894" y="1128352"/>
                        <a:pt x="3886200" y="1234440"/>
                      </a:cubicBezTo>
                      <a:cubicBezTo>
                        <a:pt x="3902757" y="1248238"/>
                        <a:pt x="3913987" y="1268205"/>
                        <a:pt x="3931920" y="1280160"/>
                      </a:cubicBezTo>
                      <a:cubicBezTo>
                        <a:pt x="3945286" y="1289071"/>
                        <a:pt x="3963272" y="1288216"/>
                        <a:pt x="3977640" y="1295400"/>
                      </a:cubicBezTo>
                      <a:cubicBezTo>
                        <a:pt x="3994023" y="1303591"/>
                        <a:pt x="4006622" y="1318441"/>
                        <a:pt x="4023360" y="1325880"/>
                      </a:cubicBezTo>
                      <a:cubicBezTo>
                        <a:pt x="4052720" y="1338929"/>
                        <a:pt x="4084320" y="1346200"/>
                        <a:pt x="4114800" y="1356360"/>
                      </a:cubicBezTo>
                      <a:cubicBezTo>
                        <a:pt x="4130040" y="1361440"/>
                        <a:pt x="4144935" y="1367704"/>
                        <a:pt x="4160520" y="1371600"/>
                      </a:cubicBezTo>
                      <a:cubicBezTo>
                        <a:pt x="4180840" y="1376680"/>
                        <a:pt x="4200941" y="1382732"/>
                        <a:pt x="4221480" y="1386840"/>
                      </a:cubicBezTo>
                      <a:cubicBezTo>
                        <a:pt x="4260502" y="1394644"/>
                        <a:pt x="4319094" y="1397547"/>
                        <a:pt x="4358640" y="1417320"/>
                      </a:cubicBezTo>
                      <a:cubicBezTo>
                        <a:pt x="4375023" y="1425511"/>
                        <a:pt x="4387977" y="1439609"/>
                        <a:pt x="4404360" y="1447800"/>
                      </a:cubicBezTo>
                      <a:cubicBezTo>
                        <a:pt x="4418728" y="1454984"/>
                        <a:pt x="4435712" y="1455856"/>
                        <a:pt x="4450080" y="1463040"/>
                      </a:cubicBezTo>
                      <a:cubicBezTo>
                        <a:pt x="4466463" y="1471231"/>
                        <a:pt x="4479417" y="1485329"/>
                        <a:pt x="4495800" y="1493520"/>
                      </a:cubicBezTo>
                      <a:cubicBezTo>
                        <a:pt x="4510168" y="1500704"/>
                        <a:pt x="4527152" y="1501576"/>
                        <a:pt x="4541520" y="1508760"/>
                      </a:cubicBezTo>
                      <a:cubicBezTo>
                        <a:pt x="4575985" y="1525993"/>
                        <a:pt x="4581048" y="1533048"/>
                        <a:pt x="4602480" y="1554480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mtClea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文字方塊 66"/>
                <p:cNvSpPr txBox="1"/>
                <p:nvPr/>
              </p:nvSpPr>
              <p:spPr>
                <a:xfrm>
                  <a:off x="395536" y="3152581"/>
                  <a:ext cx="1082744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負債</a:t>
                  </a:r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文字方塊 67"/>
                <p:cNvSpPr txBox="1"/>
                <p:nvPr/>
              </p:nvSpPr>
              <p:spPr>
                <a:xfrm>
                  <a:off x="392912" y="4293096"/>
                  <a:ext cx="1082744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下界</a:t>
                  </a:r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L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文字方塊 68"/>
                <p:cNvSpPr txBox="1"/>
                <p:nvPr/>
              </p:nvSpPr>
              <p:spPr>
                <a:xfrm>
                  <a:off x="5868144" y="5085184"/>
                  <a:ext cx="648072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i="1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zh-TW" alt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文字方塊 69"/>
                <p:cNvSpPr txBox="1"/>
                <p:nvPr/>
              </p:nvSpPr>
              <p:spPr>
                <a:xfrm>
                  <a:off x="755576" y="704309"/>
                  <a:ext cx="1728192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600" dirty="0" smtClean="0">
                      <a:solidFill>
                        <a:prstClr val="black"/>
                      </a:solidFill>
                      <a:latin typeface="標楷體" pitchFamily="65" charset="-120"/>
                      <a:ea typeface="標楷體" pitchFamily="65" charset="-120"/>
                    </a:rPr>
                    <a:t>公司資產</a:t>
                  </a:r>
                </a:p>
              </p:txBody>
            </p:sp>
            <p:sp>
              <p:nvSpPr>
                <p:cNvPr id="71" name="文字方塊 70"/>
                <p:cNvSpPr txBox="1"/>
                <p:nvPr/>
              </p:nvSpPr>
              <p:spPr>
                <a:xfrm>
                  <a:off x="6192180" y="2492896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(a)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文字方塊 71"/>
                <p:cNvSpPr txBox="1"/>
                <p:nvPr/>
              </p:nvSpPr>
              <p:spPr>
                <a:xfrm>
                  <a:off x="6192180" y="2924944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(b)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文字方塊 72"/>
                <p:cNvSpPr txBox="1"/>
                <p:nvPr/>
              </p:nvSpPr>
              <p:spPr>
                <a:xfrm>
                  <a:off x="6192180" y="3676382"/>
                  <a:ext cx="97210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600" dirty="0" smtClean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(c)</a:t>
                  </a:r>
                  <a:endParaRPr lang="zh-TW" alt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4" name="直線接點 73"/>
                <p:cNvCxnSpPr/>
                <p:nvPr/>
              </p:nvCxnSpPr>
              <p:spPr>
                <a:xfrm flipV="1">
                  <a:off x="3347864" y="4548609"/>
                  <a:ext cx="0" cy="47385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xmlns="" Requires="a14">
                <p:sp>
                  <p:nvSpPr>
                    <p:cNvPr id="27" name="文字方塊 26"/>
                    <p:cNvSpPr txBox="1"/>
                    <p:nvPr/>
                  </p:nvSpPr>
                  <p:spPr>
                    <a:xfrm>
                      <a:off x="2987824" y="4963234"/>
                      <a:ext cx="720080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TW" altLang="en-US" sz="3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𝜏</m:t>
                            </m:r>
                          </m:oMath>
                        </m:oMathPara>
                      </a14:m>
                      <a:endParaRPr lang="zh-TW" altLang="en-US" sz="300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75" name="文字方塊 7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87824" y="4963234"/>
                      <a:ext cx="720080" cy="553998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60" name="弧形 59"/>
              <p:cNvSpPr/>
              <p:nvPr/>
            </p:nvSpPr>
            <p:spPr>
              <a:xfrm>
                <a:off x="-2370740" y="4797152"/>
                <a:ext cx="9319004" cy="741412"/>
              </a:xfrm>
              <a:prstGeom prst="arc">
                <a:avLst>
                  <a:gd name="adj1" fmla="val 30538"/>
                  <a:gd name="adj2" fmla="val 5481789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 smtClea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8" name="手繪多邊形 57"/>
            <p:cNvSpPr/>
            <p:nvPr/>
          </p:nvSpPr>
          <p:spPr>
            <a:xfrm>
              <a:off x="2301240" y="3383280"/>
              <a:ext cx="4556760" cy="2301240"/>
            </a:xfrm>
            <a:custGeom>
              <a:avLst/>
              <a:gdLst>
                <a:gd name="connsiteX0" fmla="*/ 0 w 4556760"/>
                <a:gd name="connsiteY0" fmla="*/ 0 h 2301240"/>
                <a:gd name="connsiteX1" fmla="*/ 121920 w 4556760"/>
                <a:gd name="connsiteY1" fmla="*/ 106680 h 2301240"/>
                <a:gd name="connsiteX2" fmla="*/ 167640 w 4556760"/>
                <a:gd name="connsiteY2" fmla="*/ 198120 h 2301240"/>
                <a:gd name="connsiteX3" fmla="*/ 213360 w 4556760"/>
                <a:gd name="connsiteY3" fmla="*/ 243840 h 2301240"/>
                <a:gd name="connsiteX4" fmla="*/ 289560 w 4556760"/>
                <a:gd name="connsiteY4" fmla="*/ 381000 h 2301240"/>
                <a:gd name="connsiteX5" fmla="*/ 304800 w 4556760"/>
                <a:gd name="connsiteY5" fmla="*/ 426720 h 2301240"/>
                <a:gd name="connsiteX6" fmla="*/ 441960 w 4556760"/>
                <a:gd name="connsiteY6" fmla="*/ 533400 h 2301240"/>
                <a:gd name="connsiteX7" fmla="*/ 487680 w 4556760"/>
                <a:gd name="connsiteY7" fmla="*/ 563880 h 2301240"/>
                <a:gd name="connsiteX8" fmla="*/ 533400 w 4556760"/>
                <a:gd name="connsiteY8" fmla="*/ 594360 h 2301240"/>
                <a:gd name="connsiteX9" fmla="*/ 594360 w 4556760"/>
                <a:gd name="connsiteY9" fmla="*/ 670560 h 2301240"/>
                <a:gd name="connsiteX10" fmla="*/ 685800 w 4556760"/>
                <a:gd name="connsiteY10" fmla="*/ 762000 h 2301240"/>
                <a:gd name="connsiteX11" fmla="*/ 716280 w 4556760"/>
                <a:gd name="connsiteY11" fmla="*/ 807720 h 2301240"/>
                <a:gd name="connsiteX12" fmla="*/ 762000 w 4556760"/>
                <a:gd name="connsiteY12" fmla="*/ 838200 h 2301240"/>
                <a:gd name="connsiteX13" fmla="*/ 868680 w 4556760"/>
                <a:gd name="connsiteY13" fmla="*/ 960120 h 2301240"/>
                <a:gd name="connsiteX14" fmla="*/ 899160 w 4556760"/>
                <a:gd name="connsiteY14" fmla="*/ 1021080 h 2301240"/>
                <a:gd name="connsiteX15" fmla="*/ 944880 w 4556760"/>
                <a:gd name="connsiteY15" fmla="*/ 1082040 h 2301240"/>
                <a:gd name="connsiteX16" fmla="*/ 960120 w 4556760"/>
                <a:gd name="connsiteY16" fmla="*/ 1127760 h 2301240"/>
                <a:gd name="connsiteX17" fmla="*/ 990600 w 4556760"/>
                <a:gd name="connsiteY17" fmla="*/ 1203960 h 2301240"/>
                <a:gd name="connsiteX18" fmla="*/ 1066800 w 4556760"/>
                <a:gd name="connsiteY18" fmla="*/ 1295400 h 2301240"/>
                <a:gd name="connsiteX19" fmla="*/ 1112520 w 4556760"/>
                <a:gd name="connsiteY19" fmla="*/ 1386840 h 2301240"/>
                <a:gd name="connsiteX20" fmla="*/ 1158240 w 4556760"/>
                <a:gd name="connsiteY20" fmla="*/ 1417320 h 2301240"/>
                <a:gd name="connsiteX21" fmla="*/ 1264920 w 4556760"/>
                <a:gd name="connsiteY21" fmla="*/ 1554480 h 2301240"/>
                <a:gd name="connsiteX22" fmla="*/ 1295400 w 4556760"/>
                <a:gd name="connsiteY22" fmla="*/ 1600200 h 2301240"/>
                <a:gd name="connsiteX23" fmla="*/ 1386840 w 4556760"/>
                <a:gd name="connsiteY23" fmla="*/ 1661160 h 2301240"/>
                <a:gd name="connsiteX24" fmla="*/ 1463040 w 4556760"/>
                <a:gd name="connsiteY24" fmla="*/ 1752600 h 2301240"/>
                <a:gd name="connsiteX25" fmla="*/ 1554480 w 4556760"/>
                <a:gd name="connsiteY25" fmla="*/ 1828800 h 2301240"/>
                <a:gd name="connsiteX26" fmla="*/ 1584960 w 4556760"/>
                <a:gd name="connsiteY26" fmla="*/ 1874520 h 2301240"/>
                <a:gd name="connsiteX27" fmla="*/ 1676400 w 4556760"/>
                <a:gd name="connsiteY27" fmla="*/ 1935480 h 2301240"/>
                <a:gd name="connsiteX28" fmla="*/ 1706880 w 4556760"/>
                <a:gd name="connsiteY28" fmla="*/ 1981200 h 2301240"/>
                <a:gd name="connsiteX29" fmla="*/ 1798320 w 4556760"/>
                <a:gd name="connsiteY29" fmla="*/ 2042160 h 2301240"/>
                <a:gd name="connsiteX30" fmla="*/ 1874520 w 4556760"/>
                <a:gd name="connsiteY30" fmla="*/ 2118360 h 2301240"/>
                <a:gd name="connsiteX31" fmla="*/ 2011680 w 4556760"/>
                <a:gd name="connsiteY31" fmla="*/ 2225040 h 2301240"/>
                <a:gd name="connsiteX32" fmla="*/ 2103120 w 4556760"/>
                <a:gd name="connsiteY32" fmla="*/ 2255520 h 2301240"/>
                <a:gd name="connsiteX33" fmla="*/ 2209800 w 4556760"/>
                <a:gd name="connsiteY33" fmla="*/ 2286000 h 2301240"/>
                <a:gd name="connsiteX34" fmla="*/ 2346960 w 4556760"/>
                <a:gd name="connsiteY34" fmla="*/ 2301240 h 2301240"/>
                <a:gd name="connsiteX35" fmla="*/ 2453640 w 4556760"/>
                <a:gd name="connsiteY35" fmla="*/ 2255520 h 2301240"/>
                <a:gd name="connsiteX36" fmla="*/ 2468880 w 4556760"/>
                <a:gd name="connsiteY36" fmla="*/ 2209800 h 2301240"/>
                <a:gd name="connsiteX37" fmla="*/ 2560320 w 4556760"/>
                <a:gd name="connsiteY37" fmla="*/ 2148840 h 2301240"/>
                <a:gd name="connsiteX38" fmla="*/ 2606040 w 4556760"/>
                <a:gd name="connsiteY38" fmla="*/ 2118360 h 2301240"/>
                <a:gd name="connsiteX39" fmla="*/ 2712720 w 4556760"/>
                <a:gd name="connsiteY39" fmla="*/ 2087880 h 2301240"/>
                <a:gd name="connsiteX40" fmla="*/ 2758440 w 4556760"/>
                <a:gd name="connsiteY40" fmla="*/ 2057400 h 2301240"/>
                <a:gd name="connsiteX41" fmla="*/ 2849880 w 4556760"/>
                <a:gd name="connsiteY41" fmla="*/ 1874520 h 2301240"/>
                <a:gd name="connsiteX42" fmla="*/ 2941320 w 4556760"/>
                <a:gd name="connsiteY42" fmla="*/ 1813560 h 2301240"/>
                <a:gd name="connsiteX43" fmla="*/ 3002280 w 4556760"/>
                <a:gd name="connsiteY43" fmla="*/ 1722120 h 2301240"/>
                <a:gd name="connsiteX44" fmla="*/ 3078480 w 4556760"/>
                <a:gd name="connsiteY44" fmla="*/ 1630680 h 2301240"/>
                <a:gd name="connsiteX45" fmla="*/ 3169920 w 4556760"/>
                <a:gd name="connsiteY45" fmla="*/ 1600200 h 2301240"/>
                <a:gd name="connsiteX46" fmla="*/ 3215640 w 4556760"/>
                <a:gd name="connsiteY46" fmla="*/ 1569720 h 2301240"/>
                <a:gd name="connsiteX47" fmla="*/ 3246120 w 4556760"/>
                <a:gd name="connsiteY47" fmla="*/ 1524000 h 2301240"/>
                <a:gd name="connsiteX48" fmla="*/ 3291840 w 4556760"/>
                <a:gd name="connsiteY48" fmla="*/ 1493520 h 2301240"/>
                <a:gd name="connsiteX49" fmla="*/ 3307080 w 4556760"/>
                <a:gd name="connsiteY49" fmla="*/ 1447800 h 2301240"/>
                <a:gd name="connsiteX50" fmla="*/ 3352800 w 4556760"/>
                <a:gd name="connsiteY50" fmla="*/ 1402080 h 2301240"/>
                <a:gd name="connsiteX51" fmla="*/ 3413760 w 4556760"/>
                <a:gd name="connsiteY51" fmla="*/ 1310640 h 2301240"/>
                <a:gd name="connsiteX52" fmla="*/ 3505200 w 4556760"/>
                <a:gd name="connsiteY52" fmla="*/ 1219200 h 2301240"/>
                <a:gd name="connsiteX53" fmla="*/ 3581400 w 4556760"/>
                <a:gd name="connsiteY53" fmla="*/ 1143000 h 2301240"/>
                <a:gd name="connsiteX54" fmla="*/ 3611880 w 4556760"/>
                <a:gd name="connsiteY54" fmla="*/ 1097280 h 2301240"/>
                <a:gd name="connsiteX55" fmla="*/ 3642360 w 4556760"/>
                <a:gd name="connsiteY55" fmla="*/ 1036320 h 2301240"/>
                <a:gd name="connsiteX56" fmla="*/ 3688080 w 4556760"/>
                <a:gd name="connsiteY56" fmla="*/ 990600 h 2301240"/>
                <a:gd name="connsiteX57" fmla="*/ 3749040 w 4556760"/>
                <a:gd name="connsiteY57" fmla="*/ 899160 h 2301240"/>
                <a:gd name="connsiteX58" fmla="*/ 3779520 w 4556760"/>
                <a:gd name="connsiteY58" fmla="*/ 853440 h 2301240"/>
                <a:gd name="connsiteX59" fmla="*/ 3962400 w 4556760"/>
                <a:gd name="connsiteY59" fmla="*/ 792480 h 2301240"/>
                <a:gd name="connsiteX60" fmla="*/ 4008120 w 4556760"/>
                <a:gd name="connsiteY60" fmla="*/ 777240 h 2301240"/>
                <a:gd name="connsiteX61" fmla="*/ 4053840 w 4556760"/>
                <a:gd name="connsiteY61" fmla="*/ 762000 h 2301240"/>
                <a:gd name="connsiteX62" fmla="*/ 4191000 w 4556760"/>
                <a:gd name="connsiteY62" fmla="*/ 746760 h 2301240"/>
                <a:gd name="connsiteX63" fmla="*/ 4236720 w 4556760"/>
                <a:gd name="connsiteY63" fmla="*/ 731520 h 2301240"/>
                <a:gd name="connsiteX64" fmla="*/ 4495800 w 4556760"/>
                <a:gd name="connsiteY64" fmla="*/ 731520 h 2301240"/>
                <a:gd name="connsiteX65" fmla="*/ 4541520 w 4556760"/>
                <a:gd name="connsiteY65" fmla="*/ 701040 h 2301240"/>
                <a:gd name="connsiteX66" fmla="*/ 4556760 w 4556760"/>
                <a:gd name="connsiteY66" fmla="*/ 670560 h 230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556760" h="2301240">
                  <a:moveTo>
                    <a:pt x="0" y="0"/>
                  </a:moveTo>
                  <a:cubicBezTo>
                    <a:pt x="41172" y="32938"/>
                    <a:pt x="87560" y="65448"/>
                    <a:pt x="121920" y="106680"/>
                  </a:cubicBezTo>
                  <a:cubicBezTo>
                    <a:pt x="241821" y="250562"/>
                    <a:pt x="75996" y="60653"/>
                    <a:pt x="167640" y="198120"/>
                  </a:cubicBezTo>
                  <a:cubicBezTo>
                    <a:pt x="179595" y="216053"/>
                    <a:pt x="198120" y="228600"/>
                    <a:pt x="213360" y="243840"/>
                  </a:cubicBezTo>
                  <a:cubicBezTo>
                    <a:pt x="250656" y="355727"/>
                    <a:pt x="221122" y="312562"/>
                    <a:pt x="289560" y="381000"/>
                  </a:cubicBezTo>
                  <a:cubicBezTo>
                    <a:pt x="294640" y="396240"/>
                    <a:pt x="295889" y="413354"/>
                    <a:pt x="304800" y="426720"/>
                  </a:cubicBezTo>
                  <a:cubicBezTo>
                    <a:pt x="333449" y="469694"/>
                    <a:pt x="405629" y="509179"/>
                    <a:pt x="441960" y="533400"/>
                  </a:cubicBezTo>
                  <a:lnTo>
                    <a:pt x="487680" y="563880"/>
                  </a:lnTo>
                  <a:lnTo>
                    <a:pt x="533400" y="594360"/>
                  </a:lnTo>
                  <a:cubicBezTo>
                    <a:pt x="559887" y="673821"/>
                    <a:pt x="529054" y="612510"/>
                    <a:pt x="594360" y="670560"/>
                  </a:cubicBezTo>
                  <a:cubicBezTo>
                    <a:pt x="626577" y="699198"/>
                    <a:pt x="655320" y="731520"/>
                    <a:pt x="685800" y="762000"/>
                  </a:cubicBezTo>
                  <a:cubicBezTo>
                    <a:pt x="698752" y="774952"/>
                    <a:pt x="703328" y="794768"/>
                    <a:pt x="716280" y="807720"/>
                  </a:cubicBezTo>
                  <a:cubicBezTo>
                    <a:pt x="729232" y="820672"/>
                    <a:pt x="746760" y="828040"/>
                    <a:pt x="762000" y="838200"/>
                  </a:cubicBezTo>
                  <a:cubicBezTo>
                    <a:pt x="833120" y="944880"/>
                    <a:pt x="792480" y="909320"/>
                    <a:pt x="868680" y="960120"/>
                  </a:cubicBezTo>
                  <a:cubicBezTo>
                    <a:pt x="878840" y="980440"/>
                    <a:pt x="887119" y="1001815"/>
                    <a:pt x="899160" y="1021080"/>
                  </a:cubicBezTo>
                  <a:cubicBezTo>
                    <a:pt x="912622" y="1042619"/>
                    <a:pt x="932278" y="1059987"/>
                    <a:pt x="944880" y="1082040"/>
                  </a:cubicBezTo>
                  <a:cubicBezTo>
                    <a:pt x="952850" y="1095988"/>
                    <a:pt x="954479" y="1112718"/>
                    <a:pt x="960120" y="1127760"/>
                  </a:cubicBezTo>
                  <a:cubicBezTo>
                    <a:pt x="969726" y="1153375"/>
                    <a:pt x="978366" y="1179491"/>
                    <a:pt x="990600" y="1203960"/>
                  </a:cubicBezTo>
                  <a:cubicBezTo>
                    <a:pt x="1011818" y="1246395"/>
                    <a:pt x="1033095" y="1261695"/>
                    <a:pt x="1066800" y="1295400"/>
                  </a:cubicBezTo>
                  <a:cubicBezTo>
                    <a:pt x="1079195" y="1332585"/>
                    <a:pt x="1082977" y="1357297"/>
                    <a:pt x="1112520" y="1386840"/>
                  </a:cubicBezTo>
                  <a:cubicBezTo>
                    <a:pt x="1125472" y="1399792"/>
                    <a:pt x="1143000" y="1407160"/>
                    <a:pt x="1158240" y="1417320"/>
                  </a:cubicBezTo>
                  <a:cubicBezTo>
                    <a:pt x="1312312" y="1648429"/>
                    <a:pt x="1145548" y="1411234"/>
                    <a:pt x="1264920" y="1554480"/>
                  </a:cubicBezTo>
                  <a:cubicBezTo>
                    <a:pt x="1276646" y="1568551"/>
                    <a:pt x="1281616" y="1588139"/>
                    <a:pt x="1295400" y="1600200"/>
                  </a:cubicBezTo>
                  <a:cubicBezTo>
                    <a:pt x="1322969" y="1624323"/>
                    <a:pt x="1360937" y="1635257"/>
                    <a:pt x="1386840" y="1661160"/>
                  </a:cubicBezTo>
                  <a:cubicBezTo>
                    <a:pt x="1520412" y="1794732"/>
                    <a:pt x="1356952" y="1625294"/>
                    <a:pt x="1463040" y="1752600"/>
                  </a:cubicBezTo>
                  <a:cubicBezTo>
                    <a:pt x="1499710" y="1796604"/>
                    <a:pt x="1509525" y="1798830"/>
                    <a:pt x="1554480" y="1828800"/>
                  </a:cubicBezTo>
                  <a:cubicBezTo>
                    <a:pt x="1564640" y="1844040"/>
                    <a:pt x="1571176" y="1862459"/>
                    <a:pt x="1584960" y="1874520"/>
                  </a:cubicBezTo>
                  <a:cubicBezTo>
                    <a:pt x="1612529" y="1898643"/>
                    <a:pt x="1676400" y="1935480"/>
                    <a:pt x="1676400" y="1935480"/>
                  </a:cubicBezTo>
                  <a:cubicBezTo>
                    <a:pt x="1686560" y="1950720"/>
                    <a:pt x="1693096" y="1969139"/>
                    <a:pt x="1706880" y="1981200"/>
                  </a:cubicBezTo>
                  <a:cubicBezTo>
                    <a:pt x="1734449" y="2005323"/>
                    <a:pt x="1798320" y="2042160"/>
                    <a:pt x="1798320" y="2042160"/>
                  </a:cubicBezTo>
                  <a:cubicBezTo>
                    <a:pt x="1854200" y="2125980"/>
                    <a:pt x="1798320" y="2054860"/>
                    <a:pt x="1874520" y="2118360"/>
                  </a:cubicBezTo>
                  <a:cubicBezTo>
                    <a:pt x="1927118" y="2162191"/>
                    <a:pt x="1934644" y="2199361"/>
                    <a:pt x="2011680" y="2225040"/>
                  </a:cubicBezTo>
                  <a:lnTo>
                    <a:pt x="2103120" y="2255520"/>
                  </a:lnTo>
                  <a:cubicBezTo>
                    <a:pt x="2137260" y="2266900"/>
                    <a:pt x="2174261" y="2280533"/>
                    <a:pt x="2209800" y="2286000"/>
                  </a:cubicBezTo>
                  <a:cubicBezTo>
                    <a:pt x="2255266" y="2292995"/>
                    <a:pt x="2301240" y="2296160"/>
                    <a:pt x="2346960" y="2301240"/>
                  </a:cubicBezTo>
                  <a:cubicBezTo>
                    <a:pt x="2383566" y="2292089"/>
                    <a:pt x="2427328" y="2288409"/>
                    <a:pt x="2453640" y="2255520"/>
                  </a:cubicBezTo>
                  <a:cubicBezTo>
                    <a:pt x="2463675" y="2242976"/>
                    <a:pt x="2457521" y="2221159"/>
                    <a:pt x="2468880" y="2209800"/>
                  </a:cubicBezTo>
                  <a:cubicBezTo>
                    <a:pt x="2494783" y="2183897"/>
                    <a:pt x="2529840" y="2169160"/>
                    <a:pt x="2560320" y="2148840"/>
                  </a:cubicBezTo>
                  <a:cubicBezTo>
                    <a:pt x="2575560" y="2138680"/>
                    <a:pt x="2588271" y="2122802"/>
                    <a:pt x="2606040" y="2118360"/>
                  </a:cubicBezTo>
                  <a:cubicBezTo>
                    <a:pt x="2625572" y="2113477"/>
                    <a:pt x="2690856" y="2098812"/>
                    <a:pt x="2712720" y="2087880"/>
                  </a:cubicBezTo>
                  <a:cubicBezTo>
                    <a:pt x="2729103" y="2079689"/>
                    <a:pt x="2743200" y="2067560"/>
                    <a:pt x="2758440" y="2057400"/>
                  </a:cubicBezTo>
                  <a:cubicBezTo>
                    <a:pt x="2775827" y="2005239"/>
                    <a:pt x="2799235" y="1908284"/>
                    <a:pt x="2849880" y="1874520"/>
                  </a:cubicBezTo>
                  <a:lnTo>
                    <a:pt x="2941320" y="1813560"/>
                  </a:lnTo>
                  <a:lnTo>
                    <a:pt x="3002280" y="1722120"/>
                  </a:lnTo>
                  <a:cubicBezTo>
                    <a:pt x="3021251" y="1693663"/>
                    <a:pt x="3047419" y="1647936"/>
                    <a:pt x="3078480" y="1630680"/>
                  </a:cubicBezTo>
                  <a:cubicBezTo>
                    <a:pt x="3106566" y="1615077"/>
                    <a:pt x="3143187" y="1618022"/>
                    <a:pt x="3169920" y="1600200"/>
                  </a:cubicBezTo>
                  <a:lnTo>
                    <a:pt x="3215640" y="1569720"/>
                  </a:lnTo>
                  <a:cubicBezTo>
                    <a:pt x="3225800" y="1554480"/>
                    <a:pt x="3233168" y="1536952"/>
                    <a:pt x="3246120" y="1524000"/>
                  </a:cubicBezTo>
                  <a:cubicBezTo>
                    <a:pt x="3259072" y="1511048"/>
                    <a:pt x="3280398" y="1507823"/>
                    <a:pt x="3291840" y="1493520"/>
                  </a:cubicBezTo>
                  <a:cubicBezTo>
                    <a:pt x="3301875" y="1480976"/>
                    <a:pt x="3298169" y="1461166"/>
                    <a:pt x="3307080" y="1447800"/>
                  </a:cubicBezTo>
                  <a:cubicBezTo>
                    <a:pt x="3319035" y="1429867"/>
                    <a:pt x="3339568" y="1419093"/>
                    <a:pt x="3352800" y="1402080"/>
                  </a:cubicBezTo>
                  <a:cubicBezTo>
                    <a:pt x="3375290" y="1373164"/>
                    <a:pt x="3387857" y="1336543"/>
                    <a:pt x="3413760" y="1310640"/>
                  </a:cubicBezTo>
                  <a:cubicBezTo>
                    <a:pt x="3444240" y="1280160"/>
                    <a:pt x="3481290" y="1255066"/>
                    <a:pt x="3505200" y="1219200"/>
                  </a:cubicBezTo>
                  <a:cubicBezTo>
                    <a:pt x="3545840" y="1158240"/>
                    <a:pt x="3520440" y="1183640"/>
                    <a:pt x="3581400" y="1143000"/>
                  </a:cubicBezTo>
                  <a:cubicBezTo>
                    <a:pt x="3591560" y="1127760"/>
                    <a:pt x="3602793" y="1113183"/>
                    <a:pt x="3611880" y="1097280"/>
                  </a:cubicBezTo>
                  <a:cubicBezTo>
                    <a:pt x="3623152" y="1077555"/>
                    <a:pt x="3629155" y="1054807"/>
                    <a:pt x="3642360" y="1036320"/>
                  </a:cubicBezTo>
                  <a:cubicBezTo>
                    <a:pt x="3654887" y="1018782"/>
                    <a:pt x="3674848" y="1007613"/>
                    <a:pt x="3688080" y="990600"/>
                  </a:cubicBezTo>
                  <a:cubicBezTo>
                    <a:pt x="3710570" y="961684"/>
                    <a:pt x="3728720" y="929640"/>
                    <a:pt x="3749040" y="899160"/>
                  </a:cubicBezTo>
                  <a:cubicBezTo>
                    <a:pt x="3759200" y="883920"/>
                    <a:pt x="3762144" y="859232"/>
                    <a:pt x="3779520" y="853440"/>
                  </a:cubicBezTo>
                  <a:lnTo>
                    <a:pt x="3962400" y="792480"/>
                  </a:lnTo>
                  <a:lnTo>
                    <a:pt x="4008120" y="777240"/>
                  </a:lnTo>
                  <a:cubicBezTo>
                    <a:pt x="4023360" y="772160"/>
                    <a:pt x="4037874" y="763774"/>
                    <a:pt x="4053840" y="762000"/>
                  </a:cubicBezTo>
                  <a:lnTo>
                    <a:pt x="4191000" y="746760"/>
                  </a:lnTo>
                  <a:cubicBezTo>
                    <a:pt x="4206240" y="741680"/>
                    <a:pt x="4220656" y="731520"/>
                    <a:pt x="4236720" y="731520"/>
                  </a:cubicBezTo>
                  <a:cubicBezTo>
                    <a:pt x="4331154" y="731520"/>
                    <a:pt x="4412842" y="772999"/>
                    <a:pt x="4495800" y="731520"/>
                  </a:cubicBezTo>
                  <a:cubicBezTo>
                    <a:pt x="4512183" y="723329"/>
                    <a:pt x="4528568" y="713992"/>
                    <a:pt x="4541520" y="701040"/>
                  </a:cubicBezTo>
                  <a:cubicBezTo>
                    <a:pt x="4549552" y="693008"/>
                    <a:pt x="4551680" y="680720"/>
                    <a:pt x="4556760" y="670560"/>
                  </a:cubicBezTo>
                </a:path>
              </a:pathLst>
            </a:cu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3802063" y="5786438"/>
          <a:ext cx="4216400" cy="571500"/>
        </p:xfrm>
        <a:graphic>
          <a:graphicData uri="http://schemas.openxmlformats.org/presentationml/2006/ole">
            <p:oleObj spid="_x0000_s17409" name="Equation" r:id="rId4" imgW="149832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/>
          <a:lstStyle/>
          <a:p>
            <a:r>
              <a:rPr lang="zh-TW" altLang="en-US" dirty="0" smtClean="0"/>
              <a:t>公司市值</a:t>
            </a:r>
            <a:r>
              <a:rPr lang="en-US" altLang="zh-TW" dirty="0" smtClean="0"/>
              <a:t>(V)</a:t>
            </a:r>
            <a:r>
              <a:rPr lang="zh-TW" altLang="en-US" dirty="0" smtClean="0"/>
              <a:t>在風險中立機率測度中的隨機過程：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金價</a:t>
            </a:r>
            <a:r>
              <a:rPr lang="en-US" altLang="zh-TW" dirty="0" smtClean="0"/>
              <a:t>(G)</a:t>
            </a:r>
            <a:r>
              <a:rPr lang="zh-TW" altLang="en-US" dirty="0" smtClean="0"/>
              <a:t>在風險中立機率測度中的隨機過程：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>
              <a:buNone/>
            </a:pPr>
            <a:r>
              <a:rPr lang="zh-TW" altLang="en-US" dirty="0" smtClean="0"/>
              <a:t>其中，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Scenario E-</a:t>
            </a:r>
            <a:r>
              <a:rPr lang="zh-TW" altLang="en-US" dirty="0" smtClean="0"/>
              <a:t>模型設定</a:t>
            </a:r>
            <a:endParaRPr lang="zh-TW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60513" y="2571744"/>
          <a:ext cx="5475287" cy="857250"/>
        </p:xfrm>
        <a:graphic>
          <a:graphicData uri="http://schemas.openxmlformats.org/presentationml/2006/ole">
            <p:oleObj spid="_x0000_s1026" name="Equation" r:id="rId3" imgW="2514600" imgH="393480" progId="Equation.DSMT4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597025" y="4660914"/>
          <a:ext cx="5499100" cy="839788"/>
        </p:xfrm>
        <a:graphic>
          <a:graphicData uri="http://schemas.openxmlformats.org/presentationml/2006/ole">
            <p:oleObj spid="_x0000_s1027" name="Equation" r:id="rId4" imgW="2577960" imgH="39348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639893" y="2071678"/>
          <a:ext cx="3789363" cy="496887"/>
        </p:xfrm>
        <a:graphic>
          <a:graphicData uri="http://schemas.openxmlformats.org/presentationml/2006/ole">
            <p:oleObj spid="_x0000_s1029" name="Equation" r:id="rId5" imgW="1739880" imgH="228600" progId="Equation.DSMT4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643042" y="4214818"/>
          <a:ext cx="3871913" cy="525462"/>
        </p:xfrm>
        <a:graphic>
          <a:graphicData uri="http://schemas.openxmlformats.org/presentationml/2006/ole">
            <p:oleObj spid="_x0000_s1030" name="Equation" r:id="rId6" imgW="1777680" imgH="241200" progId="Equation.DSMT4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928794" y="5559425"/>
          <a:ext cx="2627312" cy="523875"/>
        </p:xfrm>
        <a:graphic>
          <a:graphicData uri="http://schemas.openxmlformats.org/presentationml/2006/ole">
            <p:oleObj spid="_x0000_s1032" name="Equation" r:id="rId7" imgW="120636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56000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92163">
                <a:tc>
                  <a:txBody>
                    <a:bodyPr/>
                    <a:lstStyle/>
                    <a:p>
                      <a:r>
                        <a:rPr kumimoji="0" lang="en-US" altLang="zh-TW" sz="2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Debt</a:t>
                      </a:r>
                      <a:endParaRPr kumimoji="0" lang="zh-TW" altLang="en-US" sz="2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到期時間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本金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票面利率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債息</a:t>
                      </a:r>
                      <a:endParaRPr lang="zh-TW" altLang="en-US" sz="2600" dirty="0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Senior</a:t>
                      </a:r>
                    </a:p>
                    <a:p>
                      <a:r>
                        <a:rPr lang="en-US" altLang="zh-TW" sz="2600" dirty="0" smtClean="0"/>
                        <a:t>Bonds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T</a:t>
                      </a:r>
                      <a:r>
                        <a:rPr lang="zh-TW" altLang="en-US" sz="2600" dirty="0" smtClean="0"/>
                        <a:t>年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D1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C1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C1*D1*T</a:t>
                      </a:r>
                      <a:endParaRPr lang="zh-TW" altLang="en-US" sz="2600" dirty="0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Junior</a:t>
                      </a:r>
                    </a:p>
                    <a:p>
                      <a:r>
                        <a:rPr lang="en-US" altLang="zh-TW" sz="2600" dirty="0" smtClean="0"/>
                        <a:t>Bonds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T</a:t>
                      </a:r>
                      <a:r>
                        <a:rPr lang="zh-TW" altLang="en-US" sz="2600" dirty="0" smtClean="0"/>
                        <a:t>年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D2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C2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C2*D2*T</a:t>
                      </a:r>
                      <a:endParaRPr lang="zh-TW" altLang="en-US" sz="2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模型設定</a:t>
            </a:r>
            <a:endParaRPr lang="zh-TW" alt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6238" y="4643438"/>
          <a:ext cx="3176587" cy="593725"/>
        </p:xfrm>
        <a:graphic>
          <a:graphicData uri="http://schemas.openxmlformats.org/presentationml/2006/ole">
            <p:oleObj spid="_x0000_s2050" name="Equation" r:id="rId3" imgW="1155600" imgH="21564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43306" y="4643446"/>
          <a:ext cx="2393173" cy="571504"/>
        </p:xfrm>
        <a:graphic>
          <a:graphicData uri="http://schemas.openxmlformats.org/presentationml/2006/ole">
            <p:oleObj spid="_x0000_s2051" name="Equation" r:id="rId4" imgW="850680" imgH="20304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15074" y="4643447"/>
          <a:ext cx="2428892" cy="598422"/>
        </p:xfrm>
        <a:graphic>
          <a:graphicData uri="http://schemas.openxmlformats.org/presentationml/2006/ole">
            <p:oleObj spid="_x0000_s2052" name="Equation" r:id="rId5" imgW="876240" imgH="215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07232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92163">
                <a:tc>
                  <a:txBody>
                    <a:bodyPr/>
                    <a:lstStyle/>
                    <a:p>
                      <a:r>
                        <a:rPr kumimoji="0" lang="en-US" altLang="zh-TW" sz="2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Hedge</a:t>
                      </a:r>
                      <a:endParaRPr kumimoji="0" lang="zh-TW" altLang="en-US" sz="2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單位數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到期時間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期初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期末</a:t>
                      </a:r>
                      <a:endParaRPr lang="zh-TW" altLang="en-US" sz="2600" dirty="0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r>
                        <a:rPr lang="en-US" altLang="zh-TW" sz="2600" dirty="0" smtClean="0"/>
                        <a:t>Short</a:t>
                      </a:r>
                    </a:p>
                    <a:p>
                      <a:r>
                        <a:rPr lang="en-US" altLang="zh-TW" sz="2600" dirty="0" smtClean="0"/>
                        <a:t>Gold Forward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3400" dirty="0" smtClean="0"/>
                        <a:t>m</a:t>
                      </a:r>
                      <a:r>
                        <a:rPr lang="zh-TW" altLang="en-US" sz="3400" dirty="0" smtClean="0"/>
                        <a:t>單位</a:t>
                      </a:r>
                      <a:endParaRPr lang="zh-TW" altLang="en-US" sz="3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3400" dirty="0" smtClean="0"/>
                        <a:t>T</a:t>
                      </a:r>
                      <a:r>
                        <a:rPr lang="zh-TW" altLang="en-US" sz="3400" dirty="0" smtClean="0"/>
                        <a:t>年</a:t>
                      </a:r>
                      <a:endParaRPr lang="zh-TW" altLang="en-US" sz="3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3400" dirty="0" smtClean="0"/>
                        <a:t>G(T)</a:t>
                      </a:r>
                      <a:endParaRPr lang="zh-TW" altLang="en-US" sz="3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模型設定</a:t>
            </a:r>
            <a:endParaRPr lang="zh-TW" alt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6238" y="3929066"/>
          <a:ext cx="3176587" cy="593725"/>
        </p:xfrm>
        <a:graphic>
          <a:graphicData uri="http://schemas.openxmlformats.org/presentationml/2006/ole">
            <p:oleObj spid="_x0000_s54274" name="Equation" r:id="rId3" imgW="1155600" imgH="21564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43306" y="3929066"/>
          <a:ext cx="2393173" cy="571504"/>
        </p:xfrm>
        <a:graphic>
          <a:graphicData uri="http://schemas.openxmlformats.org/presentationml/2006/ole">
            <p:oleObj spid="_x0000_s54275" name="Equation" r:id="rId4" imgW="850680" imgH="20304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15074" y="3929066"/>
          <a:ext cx="2428892" cy="598422"/>
        </p:xfrm>
        <a:graphic>
          <a:graphicData uri="http://schemas.openxmlformats.org/presentationml/2006/ole">
            <p:oleObj spid="_x0000_s54276" name="Equation" r:id="rId5" imgW="876240" imgH="215640" progId="Equation.DSMT4">
              <p:embed/>
            </p:oleObj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5429257" y="2285992"/>
          <a:ext cx="1365260" cy="571504"/>
        </p:xfrm>
        <a:graphic>
          <a:graphicData uri="http://schemas.openxmlformats.org/presentationml/2006/ole">
            <p:oleObj spid="_x0000_s54277" name="Equation" r:id="rId6" imgW="545760" imgH="228600" progId="Equation.DSMT4">
              <p:embed/>
            </p:oleObj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428596" y="4643438"/>
          <a:ext cx="4781550" cy="593725"/>
        </p:xfrm>
        <a:graphic>
          <a:graphicData uri="http://schemas.openxmlformats.org/presentationml/2006/ole">
            <p:oleObj spid="_x0000_s54278" name="Equation" r:id="rId7" imgW="1739880" imgH="215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909766"/>
          <a:ext cx="8229601" cy="22412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42966"/>
                <a:gridCol w="642942"/>
                <a:gridCol w="3500462"/>
                <a:gridCol w="571504"/>
                <a:gridCol w="2471727"/>
              </a:tblGrid>
              <a:tr h="590540">
                <a:tc>
                  <a:txBody>
                    <a:bodyPr/>
                    <a:lstStyle/>
                    <a:p>
                      <a:endParaRPr kumimoji="0" lang="en-US" altLang="zh-TW" sz="2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zh-TW" altLang="en-US" sz="2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0" lang="zh-TW" altLang="en-US" sz="2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債券部位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600" dirty="0" smtClean="0"/>
                        <a:t>避險部位</a:t>
                      </a:r>
                      <a:endParaRPr lang="zh-TW" altLang="en-US" sz="2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algn="ctr"/>
                      <a:endParaRPr kumimoji="0" lang="en-US" altLang="zh-TW" sz="2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zh-TW" altLang="en-US" sz="2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公司價值</a:t>
                      </a:r>
                      <a:endParaRPr kumimoji="0" lang="en-US" altLang="zh-TW" sz="2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en-US" altLang="zh-TW" sz="3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US" altLang="zh-TW" sz="3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zh-TW" altLang="en-US" sz="3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TW" altLang="en-US" sz="3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altLang="zh-TW" sz="3400" dirty="0" smtClean="0"/>
                    </a:p>
                    <a:p>
                      <a:r>
                        <a:rPr lang="en-US" altLang="zh-TW" sz="3400" b="1" dirty="0" smtClean="0"/>
                        <a:t>+</a:t>
                      </a:r>
                      <a:endParaRPr lang="zh-TW" altLang="en-US" sz="3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TW" altLang="en-US" sz="3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未觸及破產下界時</a:t>
            </a:r>
            <a:endParaRPr lang="zh-TW" altLang="en-US" dirty="0"/>
          </a:p>
        </p:txBody>
      </p:sp>
      <p:graphicFrame>
        <p:nvGraphicFramePr>
          <p:cNvPr id="55304" name="Object 8"/>
          <p:cNvGraphicFramePr>
            <a:graphicFrameLocks noChangeAspect="1"/>
          </p:cNvGraphicFramePr>
          <p:nvPr/>
        </p:nvGraphicFramePr>
        <p:xfrm>
          <a:off x="2357422" y="2928934"/>
          <a:ext cx="3173413" cy="1071570"/>
        </p:xfrm>
        <a:graphic>
          <a:graphicData uri="http://schemas.openxmlformats.org/presentationml/2006/ole">
            <p:oleObj spid="_x0000_s55304" name="Equation" r:id="rId3" imgW="1549080" imgH="457200" progId="Equation.DSMT4">
              <p:embed/>
            </p:oleObj>
          </a:graphicData>
        </a:graphic>
      </p:graphicFrame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6324628" y="2928934"/>
          <a:ext cx="2319338" cy="996950"/>
        </p:xfrm>
        <a:graphic>
          <a:graphicData uri="http://schemas.openxmlformats.org/presentationml/2006/ole">
            <p:oleObj spid="_x0000_s55305" name="Equation" r:id="rId4" imgW="1079280" imgH="406080" progId="Equation.DSMT4">
              <p:embed/>
            </p:oleObj>
          </a:graphicData>
        </a:graphic>
      </p:graphicFrame>
      <p:graphicFrame>
        <p:nvGraphicFramePr>
          <p:cNvPr id="55306" name="Object 10"/>
          <p:cNvGraphicFramePr>
            <a:graphicFrameLocks noChangeAspect="1"/>
          </p:cNvGraphicFramePr>
          <p:nvPr/>
        </p:nvGraphicFramePr>
        <p:xfrm>
          <a:off x="571472" y="4529154"/>
          <a:ext cx="5586413" cy="1257300"/>
        </p:xfrm>
        <a:graphic>
          <a:graphicData uri="http://schemas.openxmlformats.org/presentationml/2006/ole">
            <p:oleObj spid="_x0000_s55306" name="Equation" r:id="rId5" imgW="2031840" imgH="457200" progId="Equation.DSMT4">
              <p:embed/>
            </p:oleObj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285720" y="5500702"/>
            <a:ext cx="46434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1029</TotalTime>
  <Words>387</Words>
  <PresentationFormat>如螢幕大小 (4:3)</PresentationFormat>
  <Paragraphs>190</Paragraphs>
  <Slides>30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30</vt:i4>
      </vt:variant>
    </vt:vector>
  </HeadingPairs>
  <TitlesOfParts>
    <vt:vector size="33" baseType="lpstr">
      <vt:lpstr>匯合</vt:lpstr>
      <vt:lpstr>Equation</vt:lpstr>
      <vt:lpstr>MathType 5.0 Equation</vt:lpstr>
      <vt:lpstr>0904進度報告</vt:lpstr>
      <vt:lpstr>前言</vt:lpstr>
      <vt:lpstr>前言-模型</vt:lpstr>
      <vt:lpstr>研究目標</vt:lpstr>
      <vt:lpstr>Black and Cox模型</vt:lpstr>
      <vt:lpstr>Scenario E-模型設定</vt:lpstr>
      <vt:lpstr>模型設定</vt:lpstr>
      <vt:lpstr>模型設定</vt:lpstr>
      <vt:lpstr>未觸及破產下界時</vt:lpstr>
      <vt:lpstr>情境分析</vt:lpstr>
      <vt:lpstr>研究方法</vt:lpstr>
      <vt:lpstr>投影片 12</vt:lpstr>
      <vt:lpstr>投影片 13</vt:lpstr>
      <vt:lpstr>Case3的部分</vt:lpstr>
      <vt:lpstr>投影片 15</vt:lpstr>
      <vt:lpstr>期望值計算-積分區域</vt:lpstr>
      <vt:lpstr>期望值計算-積分區域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期望值計算</vt:lpstr>
      <vt:lpstr>投影片 29</vt:lpstr>
      <vt:lpstr>投影片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flashylmt</dc:creator>
  <cp:lastModifiedBy>flashylmt</cp:lastModifiedBy>
  <cp:revision>132</cp:revision>
  <dcterms:created xsi:type="dcterms:W3CDTF">2012-07-30T02:48:48Z</dcterms:created>
  <dcterms:modified xsi:type="dcterms:W3CDTF">2012-09-04T09:32:16Z</dcterms:modified>
</cp:coreProperties>
</file>