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9" r:id="rId4"/>
    <p:sldId id="258" r:id="rId5"/>
    <p:sldId id="259" r:id="rId6"/>
    <p:sldId id="260" r:id="rId7"/>
    <p:sldId id="261" r:id="rId8"/>
    <p:sldId id="265" r:id="rId9"/>
    <p:sldId id="264" r:id="rId10"/>
    <p:sldId id="267" r:id="rId11"/>
    <p:sldId id="266" r:id="rId12"/>
    <p:sldId id="268" r:id="rId13"/>
    <p:sldId id="269" r:id="rId14"/>
    <p:sldId id="270" r:id="rId15"/>
    <p:sldId id="271" r:id="rId16"/>
    <p:sldId id="280" r:id="rId17"/>
    <p:sldId id="272" r:id="rId18"/>
    <p:sldId id="273" r:id="rId19"/>
    <p:sldId id="276" r:id="rId20"/>
    <p:sldId id="274" r:id="rId21"/>
    <p:sldId id="275" r:id="rId22"/>
    <p:sldId id="277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lashylmt" initials="f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2012/11/7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2012/11/7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714348" y="1000108"/>
            <a:ext cx="7772400" cy="3357586"/>
          </a:xfrm>
        </p:spPr>
        <p:txBody>
          <a:bodyPr>
            <a:normAutofit fontScale="90000"/>
          </a:bodyPr>
          <a:lstStyle/>
          <a:p>
            <a:r>
              <a:rPr lang="en-US" altLang="zh-TW" i="1" dirty="0" smtClean="0">
                <a:solidFill>
                  <a:schemeClr val="tx1"/>
                </a:solidFill>
              </a:rPr>
              <a:t>Credit enhancement through financial engineering: </a:t>
            </a:r>
            <a:br>
              <a:rPr lang="en-US" altLang="zh-TW" i="1" dirty="0" smtClean="0">
                <a:solidFill>
                  <a:schemeClr val="tx1"/>
                </a:solidFill>
              </a:rPr>
            </a:br>
            <a:r>
              <a:rPr lang="en-US" altLang="zh-TW" i="1" dirty="0" smtClean="0">
                <a:solidFill>
                  <a:schemeClr val="tx1"/>
                </a:solidFill>
              </a:rPr>
              <a:t>Freeport </a:t>
            </a:r>
            <a:r>
              <a:rPr lang="en-US" altLang="zh-TW" i="1" dirty="0" err="1" smtClean="0">
                <a:solidFill>
                  <a:schemeClr val="tx1"/>
                </a:solidFill>
              </a:rPr>
              <a:t>McMoRan’s</a:t>
            </a:r>
            <a:r>
              <a:rPr lang="en-US" altLang="zh-TW" i="1" dirty="0" smtClean="0">
                <a:solidFill>
                  <a:schemeClr val="tx1"/>
                </a:solidFill>
              </a:rPr>
              <a:t> gold-denominated depositary shares</a:t>
            </a:r>
            <a:endParaRPr lang="zh-TW" altLang="en-US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Scenario A</a:t>
            </a:r>
            <a:endParaRPr lang="zh-TW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2" y="2000240"/>
            <a:ext cx="9097064" cy="3344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文字方塊 7"/>
          <p:cNvSpPr txBox="1"/>
          <p:nvPr/>
        </p:nvSpPr>
        <p:spPr>
          <a:xfrm>
            <a:off x="3286116" y="450057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253.4</a:t>
            </a:r>
            <a:endParaRPr lang="zh-TW" altLang="en-US" dirty="0"/>
          </a:p>
        </p:txBody>
      </p:sp>
      <p:cxnSp>
        <p:nvCxnSpPr>
          <p:cNvPr id="10" name="直線接點 9"/>
          <p:cNvCxnSpPr/>
          <p:nvPr/>
        </p:nvCxnSpPr>
        <p:spPr>
          <a:xfrm rot="5400000">
            <a:off x="3428991" y="4143380"/>
            <a:ext cx="642942" cy="2143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Scenario B</a:t>
            </a:r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2143116"/>
            <a:ext cx="9072594" cy="3395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直線接點 9"/>
          <p:cNvCxnSpPr/>
          <p:nvPr/>
        </p:nvCxnSpPr>
        <p:spPr>
          <a:xfrm>
            <a:off x="214282" y="4356106"/>
            <a:ext cx="778674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214282" y="4643446"/>
            <a:ext cx="7786742" cy="0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8072462" y="5143512"/>
            <a:ext cx="857256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4929190" y="2786058"/>
            <a:ext cx="857256" cy="135732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Scenario B</a:t>
            </a:r>
            <a:endParaRPr lang="zh-TW" alt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2" y="2071679"/>
            <a:ext cx="9189453" cy="3478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直線接點 5"/>
          <p:cNvCxnSpPr/>
          <p:nvPr/>
        </p:nvCxnSpPr>
        <p:spPr>
          <a:xfrm rot="5400000">
            <a:off x="1728000" y="4536289"/>
            <a:ext cx="928694" cy="1588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>
          <a:xfrm>
            <a:off x="1857356" y="4988494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166.67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Scenario C</a:t>
            </a:r>
            <a:endParaRPr lang="zh-TW" alt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068986"/>
            <a:ext cx="9144032" cy="3593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直線接點 5"/>
          <p:cNvCxnSpPr/>
          <p:nvPr/>
        </p:nvCxnSpPr>
        <p:spPr>
          <a:xfrm>
            <a:off x="71438" y="4429132"/>
            <a:ext cx="821533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71406" y="4690800"/>
            <a:ext cx="8215338" cy="1588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8286776" y="4939200"/>
            <a:ext cx="857256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6072198" y="2786058"/>
            <a:ext cx="1143008" cy="135732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Scenario C</a:t>
            </a:r>
            <a:endParaRPr lang="zh-TW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34" y="2095500"/>
            <a:ext cx="9169466" cy="326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直線接點 4"/>
          <p:cNvCxnSpPr/>
          <p:nvPr/>
        </p:nvCxnSpPr>
        <p:spPr>
          <a:xfrm rot="5400000">
            <a:off x="2035157" y="4321181"/>
            <a:ext cx="928694" cy="1588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 rot="5400000">
            <a:off x="4406400" y="4035429"/>
            <a:ext cx="928694" cy="1588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2143108" y="4786322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183.3</a:t>
            </a:r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4500562" y="4429132"/>
            <a:ext cx="857256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Scenario D (gold-linked bond)</a:t>
            </a:r>
            <a:endParaRPr lang="zh-TW" alt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9817" y="1928802"/>
            <a:ext cx="9153849" cy="3753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直線接點 5"/>
          <p:cNvCxnSpPr/>
          <p:nvPr/>
        </p:nvCxnSpPr>
        <p:spPr>
          <a:xfrm>
            <a:off x="0" y="4500570"/>
            <a:ext cx="821533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-32" y="4752000"/>
            <a:ext cx="8215338" cy="1588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8286776" y="5000636"/>
            <a:ext cx="857256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6072198" y="2143116"/>
            <a:ext cx="1143008" cy="207170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214282" y="5857892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TW" dirty="0" smtClean="0">
                <a:solidFill>
                  <a:srgbClr val="FF0000"/>
                </a:solidFill>
              </a:rPr>
              <a:t>  Gold-linked bonds of face value 1.0 million oz</a:t>
            </a:r>
          </a:p>
          <a:p>
            <a:pPr>
              <a:buFont typeface="Wingdings" pitchFamily="2" charset="2"/>
              <a:buChar char="Ø"/>
            </a:pPr>
            <a:r>
              <a:rPr lang="en-US" altLang="zh-TW" dirty="0" smtClean="0">
                <a:solidFill>
                  <a:srgbClr val="FF0000"/>
                </a:solidFill>
              </a:rPr>
              <a:t>  250 &lt; 300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452" y="4276738"/>
            <a:ext cx="9170484" cy="2295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285728"/>
            <a:ext cx="9148571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直線接點 6"/>
          <p:cNvCxnSpPr/>
          <p:nvPr/>
        </p:nvCxnSpPr>
        <p:spPr>
          <a:xfrm>
            <a:off x="0" y="5738400"/>
            <a:ext cx="821533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-32" y="2928934"/>
            <a:ext cx="821533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左中括弧 8"/>
          <p:cNvSpPr/>
          <p:nvPr/>
        </p:nvSpPr>
        <p:spPr>
          <a:xfrm>
            <a:off x="8358214" y="2786058"/>
            <a:ext cx="71438" cy="2857520"/>
          </a:xfrm>
          <a:prstGeom prst="leftBracke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6643702" y="4929198"/>
            <a:ext cx="571504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6572264" y="2143116"/>
            <a:ext cx="571504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5357818" y="4929198"/>
            <a:ext cx="571504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5357818" y="2143116"/>
            <a:ext cx="571504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Scenario D (gold-linked bond)</a:t>
            </a:r>
            <a:endParaRPr lang="zh-TW" alt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857364"/>
            <a:ext cx="8572560" cy="4673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直線接點 5"/>
          <p:cNvCxnSpPr/>
          <p:nvPr/>
        </p:nvCxnSpPr>
        <p:spPr>
          <a:xfrm rot="5400000">
            <a:off x="3301200" y="5071280"/>
            <a:ext cx="1143008" cy="1588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3500430" y="5643578"/>
            <a:ext cx="857256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Scenario E</a:t>
            </a:r>
            <a:endParaRPr lang="zh-TW" altLang="en-US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901" y="49351"/>
            <a:ext cx="8773817" cy="6737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矩形 6"/>
          <p:cNvSpPr/>
          <p:nvPr/>
        </p:nvSpPr>
        <p:spPr>
          <a:xfrm>
            <a:off x="6072198" y="142852"/>
            <a:ext cx="1143008" cy="85725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8143900" y="6286520"/>
            <a:ext cx="857256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1214414" y="3929066"/>
            <a:ext cx="5929354" cy="571504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接點 9"/>
          <p:cNvCxnSpPr/>
          <p:nvPr/>
        </p:nvCxnSpPr>
        <p:spPr>
          <a:xfrm>
            <a:off x="0" y="5786454"/>
            <a:ext cx="821533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-32" y="6048000"/>
            <a:ext cx="8215338" cy="1588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5143504" y="5958000"/>
            <a:ext cx="785818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500.0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Scenario E </a:t>
            </a:r>
            <a:r>
              <a:rPr lang="en-US" altLang="zh-TW" sz="4200" dirty="0" smtClean="0"/>
              <a:t>(Firm level risk management)</a:t>
            </a:r>
            <a:endParaRPr lang="zh-TW" altLang="en-US" sz="42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4608" y="1928802"/>
            <a:ext cx="861572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直線單箭頭接點 5"/>
          <p:cNvCxnSpPr/>
          <p:nvPr/>
        </p:nvCxnSpPr>
        <p:spPr>
          <a:xfrm>
            <a:off x="357158" y="5643578"/>
            <a:ext cx="21431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/>
          <p:nvPr/>
        </p:nvCxnSpPr>
        <p:spPr>
          <a:xfrm rot="5400000" flipH="1" flipV="1">
            <a:off x="3756813" y="6030137"/>
            <a:ext cx="20320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Abstract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10046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en-US" altLang="zh-TW" sz="2900" dirty="0" smtClean="0"/>
              <a:t>1993~1994</a:t>
            </a:r>
            <a:r>
              <a:rPr lang="zh-TW" altLang="en-US" sz="2900" dirty="0" smtClean="0"/>
              <a:t>，</a:t>
            </a:r>
            <a:r>
              <a:rPr lang="en-US" altLang="zh-TW" sz="2900" dirty="0" err="1" smtClean="0"/>
              <a:t>McMoRan</a:t>
            </a:r>
            <a:r>
              <a:rPr lang="zh-TW" altLang="en-US" sz="2900" dirty="0" smtClean="0"/>
              <a:t> </a:t>
            </a:r>
            <a:r>
              <a:rPr lang="en-US" altLang="zh-TW" sz="2900" dirty="0" smtClean="0"/>
              <a:t>issued two series of gold-denominated depositary shares.</a:t>
            </a:r>
          </a:p>
          <a:p>
            <a:pPr>
              <a:lnSpc>
                <a:spcPts val="4000"/>
              </a:lnSpc>
            </a:pPr>
            <a:r>
              <a:rPr lang="en-US" altLang="zh-TW" sz="2900" dirty="0" smtClean="0"/>
              <a:t>Enhance the credit quality and reduce the costs.</a:t>
            </a:r>
          </a:p>
          <a:p>
            <a:pPr>
              <a:lnSpc>
                <a:spcPts val="4000"/>
              </a:lnSpc>
            </a:pPr>
            <a:r>
              <a:rPr lang="en-US" altLang="zh-TW" sz="2900" dirty="0" smtClean="0"/>
              <a:t>Two superiorities:</a:t>
            </a:r>
          </a:p>
          <a:p>
            <a:pPr>
              <a:lnSpc>
                <a:spcPts val="4000"/>
              </a:lnSpc>
              <a:buNone/>
            </a:pPr>
            <a:r>
              <a:rPr lang="en-US" altLang="zh-TW" sz="2900" dirty="0" smtClean="0"/>
              <a:t>	1.	Avoid wealth transfer to senior bondholders.</a:t>
            </a:r>
          </a:p>
          <a:p>
            <a:pPr>
              <a:lnSpc>
                <a:spcPts val="4000"/>
              </a:lnSpc>
              <a:buNone/>
            </a:pPr>
            <a:r>
              <a:rPr lang="en-US" altLang="zh-TW" sz="2900" dirty="0" smtClean="0"/>
              <a:t>	2.	Mitigate the asset substitution problem.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29000"/>
            <a:ext cx="9144000" cy="3301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285728"/>
            <a:ext cx="9148571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2" y="3929066"/>
            <a:ext cx="1139249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直線接點 6"/>
          <p:cNvCxnSpPr/>
          <p:nvPr/>
        </p:nvCxnSpPr>
        <p:spPr>
          <a:xfrm>
            <a:off x="0" y="5786454"/>
            <a:ext cx="821533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-32" y="2928934"/>
            <a:ext cx="821533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左中括弧 8"/>
          <p:cNvSpPr/>
          <p:nvPr/>
        </p:nvSpPr>
        <p:spPr>
          <a:xfrm>
            <a:off x="8358214" y="3643314"/>
            <a:ext cx="71438" cy="2857520"/>
          </a:xfrm>
          <a:prstGeom prst="leftBracke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左中括弧 9"/>
          <p:cNvSpPr/>
          <p:nvPr/>
        </p:nvSpPr>
        <p:spPr>
          <a:xfrm>
            <a:off x="3929058" y="3071810"/>
            <a:ext cx="71438" cy="2857520"/>
          </a:xfrm>
          <a:prstGeom prst="leftBracke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6643702" y="4429132"/>
            <a:ext cx="571504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6572264" y="2143116"/>
            <a:ext cx="571504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6643702" y="6072206"/>
            <a:ext cx="571504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6572264" y="3214686"/>
            <a:ext cx="571504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5357818" y="4429132"/>
            <a:ext cx="571504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5357818" y="2143116"/>
            <a:ext cx="571504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700" dirty="0" smtClean="0"/>
              <a:t>Gains from ex post unwinding of the hedge</a:t>
            </a:r>
            <a:endParaRPr lang="zh-TW" altLang="en-US" sz="37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000242"/>
            <a:ext cx="9215470" cy="394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直線接點 4"/>
          <p:cNvCxnSpPr/>
          <p:nvPr/>
        </p:nvCxnSpPr>
        <p:spPr>
          <a:xfrm flipV="1">
            <a:off x="0" y="4946400"/>
            <a:ext cx="76438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8572528" y="5643578"/>
            <a:ext cx="571504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072198" y="3786190"/>
            <a:ext cx="571504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-66025" y="1214422"/>
            <a:ext cx="9281495" cy="3786214"/>
            <a:chOff x="-66025" y="1214422"/>
            <a:chExt cx="9281495" cy="3786214"/>
          </a:xfrm>
        </p:grpSpPr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66025" y="1214422"/>
              <a:ext cx="9281495" cy="3714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340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32" y="2071678"/>
              <a:ext cx="9132693" cy="2928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cxnSp>
        <p:nvCxnSpPr>
          <p:cNvPr id="7" name="直線接點 6"/>
          <p:cNvCxnSpPr/>
          <p:nvPr/>
        </p:nvCxnSpPr>
        <p:spPr>
          <a:xfrm>
            <a:off x="-142908" y="3286124"/>
            <a:ext cx="764386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8572528" y="4714884"/>
            <a:ext cx="571504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7715272" y="4429132"/>
            <a:ext cx="571504" cy="285752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800" dirty="0" smtClean="0"/>
              <a:t>Freeport </a:t>
            </a:r>
            <a:r>
              <a:rPr lang="en-US" altLang="zh-TW" sz="3800" dirty="0" err="1" smtClean="0"/>
              <a:t>McMoRan</a:t>
            </a:r>
            <a:r>
              <a:rPr lang="en-US" altLang="zh-TW" sz="3800" dirty="0" smtClean="0"/>
              <a:t> Copper  and Gold Inc.</a:t>
            </a:r>
            <a:endParaRPr lang="zh-TW" altLang="en-US" sz="3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47812" y="2020094"/>
            <a:ext cx="60483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Introduction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10046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en-US" altLang="zh-TW" dirty="0" smtClean="0"/>
              <a:t>Freeport </a:t>
            </a:r>
            <a:r>
              <a:rPr lang="en-US" altLang="zh-TW" dirty="0" err="1" smtClean="0"/>
              <a:t>McMoRan</a:t>
            </a:r>
            <a:r>
              <a:rPr lang="en-US" altLang="zh-TW" dirty="0" smtClean="0"/>
              <a:t> Copper  and Gold Inc.(FCX) needed to invest heavily to expand mine capacity.</a:t>
            </a:r>
          </a:p>
          <a:p>
            <a:pPr>
              <a:lnSpc>
                <a:spcPts val="4000"/>
              </a:lnSpc>
            </a:pPr>
            <a:r>
              <a:rPr lang="en-US" altLang="zh-TW" dirty="0" smtClean="0"/>
              <a:t>FCX management did not want to issue new equity.</a:t>
            </a:r>
          </a:p>
          <a:p>
            <a:pPr>
              <a:lnSpc>
                <a:spcPts val="4000"/>
              </a:lnSpc>
            </a:pPr>
            <a:r>
              <a:rPr lang="en-US" altLang="zh-TW" dirty="0" smtClean="0"/>
              <a:t>New debt issues would put further pressure on FCX’s debt rating(low B1 by Moody).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Introduction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10046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en-US" altLang="zh-TW" dirty="0" smtClean="0"/>
              <a:t>The Gold depositary shares issued by FCX are similar to a debt instrument that has all interest and principal payments in gold.</a:t>
            </a:r>
          </a:p>
          <a:p>
            <a:pPr>
              <a:lnSpc>
                <a:spcPts val="4000"/>
              </a:lnSpc>
            </a:pPr>
            <a:r>
              <a:rPr lang="en-US" altLang="zh-TW" dirty="0" smtClean="0"/>
              <a:t>The positive correlation between the value of the firm and the value of the securities.</a:t>
            </a:r>
          </a:p>
          <a:p>
            <a:pPr>
              <a:lnSpc>
                <a:spcPts val="4000"/>
              </a:lnSpc>
            </a:pPr>
            <a:r>
              <a:rPr lang="en-US" altLang="zh-TW" dirty="0" smtClean="0"/>
              <a:t>An embedded derivative that serves to hedge the exposure to gold price risk.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Introduction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10046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en-US" altLang="zh-TW" dirty="0" smtClean="0"/>
              <a:t>Enhance the credit quality and enable FCX to finance its expansion at a lower cost.(Scenario D)</a:t>
            </a:r>
          </a:p>
          <a:p>
            <a:pPr>
              <a:lnSpc>
                <a:spcPts val="4000"/>
              </a:lnSpc>
            </a:pPr>
            <a:r>
              <a:rPr lang="en-US" altLang="zh-TW" dirty="0" smtClean="0"/>
              <a:t>Gold depositary shares can not be replicated by conventional hedging strategies. (Scenario E)</a:t>
            </a:r>
          </a:p>
          <a:p>
            <a:pPr>
              <a:lnSpc>
                <a:spcPts val="4000"/>
              </a:lnSpc>
            </a:pPr>
            <a:r>
              <a:rPr lang="en-US" altLang="zh-TW" dirty="0" smtClean="0"/>
              <a:t>Prevent wealth transfers to senior bondholders that arise in the case of a conventional hedge. (Scenario D &amp; Scenario E)</a:t>
            </a:r>
          </a:p>
          <a:p>
            <a:pPr>
              <a:lnSpc>
                <a:spcPts val="4000"/>
              </a:lnSpc>
            </a:pPr>
            <a:endParaRPr lang="en-US" altLang="zh-TW" dirty="0" smtClean="0"/>
          </a:p>
          <a:p>
            <a:pPr>
              <a:lnSpc>
                <a:spcPts val="4000"/>
              </a:lnSpc>
            </a:pPr>
            <a:endParaRPr lang="en-US" altLang="zh-TW" dirty="0" smtClean="0"/>
          </a:p>
          <a:p>
            <a:pPr>
              <a:lnSpc>
                <a:spcPts val="4000"/>
              </a:lnSpc>
            </a:pPr>
            <a:endParaRPr lang="zh-TW" altLang="en-US" dirty="0" smtClean="0"/>
          </a:p>
          <a:p>
            <a:pPr>
              <a:lnSpc>
                <a:spcPts val="4000"/>
              </a:lnSpc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5400" dirty="0" smtClean="0"/>
              <a:t>Introduction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10046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en-US" altLang="zh-TW" dirty="0" smtClean="0"/>
              <a:t>Shareholders have an ex-post incentive for asset substitution in the case of a conventional hedge.(Scenario F)</a:t>
            </a:r>
          </a:p>
          <a:p>
            <a:pPr>
              <a:lnSpc>
                <a:spcPts val="4000"/>
              </a:lnSpc>
            </a:pPr>
            <a:r>
              <a:rPr lang="en-US" altLang="zh-TW" dirty="0" smtClean="0"/>
              <a:t>A bundled hedge significantly reduces </a:t>
            </a:r>
            <a:r>
              <a:rPr lang="en-US" altLang="zh-TW" sz="2800" dirty="0" smtClean="0"/>
              <a:t>asset substitution</a:t>
            </a:r>
            <a:r>
              <a:rPr lang="en-US" altLang="zh-TW" dirty="0" smtClean="0"/>
              <a:t> problem.(Scenario G)</a:t>
            </a:r>
          </a:p>
          <a:p>
            <a:pPr>
              <a:lnSpc>
                <a:spcPts val="4000"/>
              </a:lnSpc>
            </a:pPr>
            <a:endParaRPr lang="en-US" altLang="zh-TW" dirty="0" smtClean="0"/>
          </a:p>
          <a:p>
            <a:pPr>
              <a:lnSpc>
                <a:spcPts val="4000"/>
              </a:lnSpc>
            </a:pPr>
            <a:endParaRPr lang="en-US" altLang="zh-TW" dirty="0" smtClean="0"/>
          </a:p>
          <a:p>
            <a:pPr>
              <a:lnSpc>
                <a:spcPts val="4000"/>
              </a:lnSpc>
            </a:pPr>
            <a:endParaRPr lang="en-US" altLang="zh-TW" dirty="0" smtClean="0"/>
          </a:p>
          <a:p>
            <a:pPr>
              <a:lnSpc>
                <a:spcPts val="4000"/>
              </a:lnSpc>
            </a:pPr>
            <a:endParaRPr lang="en-US" altLang="zh-TW" dirty="0" smtClean="0"/>
          </a:p>
          <a:p>
            <a:pPr>
              <a:lnSpc>
                <a:spcPts val="4000"/>
              </a:lnSpc>
            </a:pPr>
            <a:endParaRPr lang="zh-TW" altLang="en-US" dirty="0" smtClean="0"/>
          </a:p>
          <a:p>
            <a:pPr>
              <a:lnSpc>
                <a:spcPts val="4000"/>
              </a:lnSpc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/>
          <a:lstStyle/>
          <a:p>
            <a:r>
              <a:rPr lang="en-US" altLang="zh-TW" dirty="0" smtClean="0"/>
              <a:t>Scenario set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0066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ts val="4000"/>
              </a:lnSpc>
            </a:pPr>
            <a:r>
              <a:rPr lang="en-US" altLang="zh-TW" dirty="0" smtClean="0"/>
              <a:t>The gold mining firm has </a:t>
            </a:r>
            <a:r>
              <a:rPr lang="en-US" altLang="zh-TW" dirty="0" smtClean="0">
                <a:solidFill>
                  <a:srgbClr val="FF0000"/>
                </a:solidFill>
              </a:rPr>
              <a:t>1.97 million </a:t>
            </a:r>
            <a:r>
              <a:rPr lang="en-US" altLang="zh-TW" dirty="0" smtClean="0"/>
              <a:t>ounces of gold reserves and plans to expand to </a:t>
            </a:r>
            <a:r>
              <a:rPr lang="en-US" altLang="zh-TW" dirty="0" smtClean="0">
                <a:solidFill>
                  <a:srgbClr val="FF0000"/>
                </a:solidFill>
              </a:rPr>
              <a:t>3 million </a:t>
            </a:r>
            <a:r>
              <a:rPr lang="en-US" altLang="zh-TW" dirty="0" smtClean="0"/>
              <a:t>ounces.</a:t>
            </a:r>
          </a:p>
          <a:p>
            <a:pPr>
              <a:lnSpc>
                <a:spcPts val="4000"/>
              </a:lnSpc>
            </a:pPr>
            <a:r>
              <a:rPr lang="en-US" altLang="zh-TW" dirty="0" smtClean="0"/>
              <a:t>The firm’s value is </a:t>
            </a:r>
            <a:r>
              <a:rPr lang="en-US" altLang="zh-TW" dirty="0" smtClean="0">
                <a:solidFill>
                  <a:srgbClr val="FF0000"/>
                </a:solidFill>
              </a:rPr>
              <a:t>linear</a:t>
            </a:r>
            <a:r>
              <a:rPr lang="en-US" altLang="zh-TW" dirty="0" smtClean="0"/>
              <a:t> in the price of gold.</a:t>
            </a:r>
          </a:p>
          <a:p>
            <a:pPr>
              <a:lnSpc>
                <a:spcPts val="4000"/>
              </a:lnSpc>
            </a:pPr>
            <a:r>
              <a:rPr lang="en-US" altLang="zh-TW" dirty="0" smtClean="0"/>
              <a:t>Gold prices are </a:t>
            </a:r>
            <a:r>
              <a:rPr lang="en-US" altLang="zh-TW" dirty="0" smtClean="0">
                <a:solidFill>
                  <a:srgbClr val="FF0000"/>
                </a:solidFill>
              </a:rPr>
              <a:t>distributed uniformly </a:t>
            </a:r>
            <a:r>
              <a:rPr lang="en-US" altLang="zh-TW" dirty="0" smtClean="0"/>
              <a:t>over the range of </a:t>
            </a:r>
            <a:r>
              <a:rPr lang="en-US" altLang="zh-TW" dirty="0" smtClean="0">
                <a:solidFill>
                  <a:srgbClr val="FF0000"/>
                </a:solidFill>
              </a:rPr>
              <a:t>$100 </a:t>
            </a:r>
            <a:r>
              <a:rPr lang="en-US" altLang="zh-TW" dirty="0" smtClean="0"/>
              <a:t>to</a:t>
            </a:r>
            <a:r>
              <a:rPr lang="en-US" altLang="zh-TW" dirty="0" smtClean="0">
                <a:solidFill>
                  <a:srgbClr val="FF0000"/>
                </a:solidFill>
              </a:rPr>
              <a:t> $500</a:t>
            </a:r>
            <a:r>
              <a:rPr lang="en-US" altLang="zh-TW" dirty="0" smtClean="0"/>
              <a:t> per ounce.</a:t>
            </a:r>
          </a:p>
          <a:p>
            <a:pPr>
              <a:lnSpc>
                <a:spcPts val="4000"/>
              </a:lnSpc>
            </a:pPr>
            <a:r>
              <a:rPr lang="en-US" altLang="zh-TW" dirty="0" smtClean="0"/>
              <a:t>The firm has </a:t>
            </a:r>
            <a:r>
              <a:rPr lang="en-US" altLang="zh-TW" dirty="0" smtClean="0">
                <a:solidFill>
                  <a:srgbClr val="FF0000"/>
                </a:solidFill>
              </a:rPr>
              <a:t>$500 million </a:t>
            </a:r>
            <a:r>
              <a:rPr lang="en-US" altLang="zh-TW" dirty="0" smtClean="0"/>
              <a:t>in senior debt and need to raise </a:t>
            </a:r>
            <a:r>
              <a:rPr lang="en-US" altLang="zh-TW" dirty="0" smtClean="0">
                <a:solidFill>
                  <a:srgbClr val="FF0000"/>
                </a:solidFill>
              </a:rPr>
              <a:t>$251 million </a:t>
            </a:r>
            <a:r>
              <a:rPr lang="en-US" altLang="zh-TW" dirty="0" smtClean="0"/>
              <a:t>for the expansion.</a:t>
            </a:r>
          </a:p>
          <a:p>
            <a:pPr>
              <a:lnSpc>
                <a:spcPts val="4000"/>
              </a:lnSpc>
            </a:pPr>
            <a:r>
              <a:rPr lang="en-US" altLang="zh-TW" dirty="0" smtClean="0"/>
              <a:t>Bankruptcy cost = </a:t>
            </a:r>
            <a:r>
              <a:rPr lang="en-US" altLang="zh-TW" dirty="0" smtClean="0">
                <a:solidFill>
                  <a:srgbClr val="FF0000"/>
                </a:solidFill>
              </a:rPr>
              <a:t>$50 million</a:t>
            </a:r>
          </a:p>
          <a:p>
            <a:pPr>
              <a:lnSpc>
                <a:spcPts val="4000"/>
              </a:lnSpc>
            </a:pPr>
            <a:r>
              <a:rPr lang="en-US" altLang="zh-TW" dirty="0" smtClean="0"/>
              <a:t>Risk free rate = </a:t>
            </a:r>
            <a:r>
              <a:rPr lang="en-US" altLang="zh-TW" dirty="0" smtClean="0">
                <a:solidFill>
                  <a:srgbClr val="FF0000"/>
                </a:solidFill>
              </a:rPr>
              <a:t>0</a:t>
            </a:r>
          </a:p>
          <a:p>
            <a:pPr>
              <a:lnSpc>
                <a:spcPts val="4000"/>
              </a:lnSpc>
            </a:pPr>
            <a:endParaRPr lang="en-US" altLang="zh-TW" dirty="0" smtClean="0"/>
          </a:p>
          <a:p>
            <a:pPr>
              <a:lnSpc>
                <a:spcPts val="4000"/>
              </a:lnSpc>
            </a:pPr>
            <a:endParaRPr lang="en-US" altLang="zh-TW" dirty="0" smtClean="0"/>
          </a:p>
          <a:p>
            <a:pPr>
              <a:lnSpc>
                <a:spcPts val="4000"/>
              </a:lnSpc>
            </a:pPr>
            <a:endParaRPr lang="en-US" altLang="zh-TW" dirty="0" smtClean="0"/>
          </a:p>
          <a:p>
            <a:pPr>
              <a:lnSpc>
                <a:spcPts val="4000"/>
              </a:lnSpc>
            </a:pPr>
            <a:endParaRPr lang="zh-TW" altLang="en-US" dirty="0" smtClean="0"/>
          </a:p>
          <a:p>
            <a:pPr>
              <a:lnSpc>
                <a:spcPts val="4000"/>
              </a:lnSpc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Prior to expansion</a:t>
            </a:r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1996662"/>
            <a:ext cx="9144032" cy="2952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文字方塊 8"/>
          <p:cNvSpPr txBox="1"/>
          <p:nvPr/>
        </p:nvSpPr>
        <p:spPr>
          <a:xfrm>
            <a:off x="500034" y="5072074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cxnSp>
        <p:nvCxnSpPr>
          <p:cNvPr id="15" name="直線接點 14"/>
          <p:cNvCxnSpPr/>
          <p:nvPr/>
        </p:nvCxnSpPr>
        <p:spPr>
          <a:xfrm>
            <a:off x="214282" y="4000504"/>
            <a:ext cx="792961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214282" y="4286256"/>
            <a:ext cx="7929618" cy="1588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5072066" y="2714620"/>
            <a:ext cx="785818" cy="1071570"/>
          </a:xfrm>
          <a:prstGeom prst="rect">
            <a:avLst/>
          </a:prstGeom>
          <a:noFill/>
          <a:ln w="952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5" name="直線接點 24"/>
          <p:cNvCxnSpPr/>
          <p:nvPr/>
        </p:nvCxnSpPr>
        <p:spPr>
          <a:xfrm>
            <a:off x="6572264" y="4680000"/>
            <a:ext cx="50006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/>
          <p:cNvSpPr txBox="1"/>
          <p:nvPr/>
        </p:nvSpPr>
        <p:spPr>
          <a:xfrm>
            <a:off x="6500826" y="4643446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100.0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448</TotalTime>
  <Words>368</Words>
  <PresentationFormat>如螢幕大小 (4:3)</PresentationFormat>
  <Paragraphs>57</Paragraphs>
  <Slides>22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流線</vt:lpstr>
      <vt:lpstr>Credit enhancement through financial engineering:  Freeport McMoRan’s gold-denominated depositary shares</vt:lpstr>
      <vt:lpstr>Abstract</vt:lpstr>
      <vt:lpstr>Freeport McMoRan Copper  and Gold Inc.</vt:lpstr>
      <vt:lpstr>Introduction</vt:lpstr>
      <vt:lpstr>Introduction</vt:lpstr>
      <vt:lpstr>Introduction</vt:lpstr>
      <vt:lpstr>Introduction</vt:lpstr>
      <vt:lpstr>Scenario set</vt:lpstr>
      <vt:lpstr>Prior to expansion</vt:lpstr>
      <vt:lpstr>Scenario A</vt:lpstr>
      <vt:lpstr>Scenario B</vt:lpstr>
      <vt:lpstr>Scenario B</vt:lpstr>
      <vt:lpstr>Scenario C</vt:lpstr>
      <vt:lpstr>Scenario C</vt:lpstr>
      <vt:lpstr>Scenario D (gold-linked bond)</vt:lpstr>
      <vt:lpstr>投影片 16</vt:lpstr>
      <vt:lpstr>Scenario D (gold-linked bond)</vt:lpstr>
      <vt:lpstr>Scenario E</vt:lpstr>
      <vt:lpstr>Scenario E (Firm level risk management)</vt:lpstr>
      <vt:lpstr>投影片 20</vt:lpstr>
      <vt:lpstr>Gains from ex post unwinding of the hedge</vt:lpstr>
      <vt:lpstr>投影片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Credit enhancement through financial engineering: Freeport McMoRan’s gold-denominated depositary shares</dc:title>
  <dc:creator>flashylmt</dc:creator>
  <cp:lastModifiedBy>flashylmt</cp:lastModifiedBy>
  <cp:revision>46</cp:revision>
  <dcterms:created xsi:type="dcterms:W3CDTF">2012-07-09T22:03:56Z</dcterms:created>
  <dcterms:modified xsi:type="dcterms:W3CDTF">2012-11-07T08:15:29Z</dcterms:modified>
</cp:coreProperties>
</file>