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74" r:id="rId11"/>
    <p:sldId id="275" r:id="rId12"/>
    <p:sldId id="276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947" autoAdjust="0"/>
  </p:normalViewPr>
  <p:slideViewPr>
    <p:cSldViewPr>
      <p:cViewPr varScale="1">
        <p:scale>
          <a:sx n="56" d="100"/>
          <a:sy n="56" d="100"/>
        </p:scale>
        <p:origin x="-175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0C35B-48D2-40F6-AB50-D3DE64F91337}" type="datetimeFigureOut">
              <a:rPr lang="zh-TW" altLang="en-US" smtClean="0"/>
              <a:t>2011/6/16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D194F-33D1-4483-91B4-6EB936EA70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9340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首先 先定義符號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還有遠期利率的平行移動模式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194F-33D1-4483-91B4-6EB936EA70A7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0092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開始建構可套利機會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194F-33D1-4483-91B4-6EB936EA70A7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1605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zh-TW" altLang="en-US" b="0" i="1" smtClean="0">
                            <a:latin typeface="Cambria Math"/>
                            <a:cs typeface="Times New Roman" pitchFamily="18" charset="0"/>
                          </a:rPr>
                          <m:t>𝜖</m:t>
                        </m:r>
                      </m:e>
                    </m:d>
                    <m:r>
                      <a:rPr lang="zh-TW" altLang="en-US" b="0" i="1" smtClean="0">
                        <a:latin typeface="Cambria Math"/>
                        <a:cs typeface="Times New Roman" pitchFamily="18" charset="0"/>
                      </a:rPr>
                      <m:t>與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𝑔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zh-TW" altLang="en-US" b="0" i="1" smtClean="0">
                        <a:latin typeface="Cambria Math"/>
                        <a:cs typeface="Times New Roman" pitchFamily="18" charset="0"/>
                      </a:rPr>
                      <m:t>𝜖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zh-TW" altLang="en-US" dirty="0" smtClean="0"/>
                  <a:t>有正向關係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b="0" i="0" smtClean="0">
                    <a:latin typeface="Cambria Math"/>
                    <a:cs typeface="Times New Roman" pitchFamily="18" charset="0"/>
                  </a:rPr>
                  <a:t>𝑉(</a:t>
                </a:r>
                <a:r>
                  <a:rPr lang="zh-TW" altLang="en-US" b="0" i="0" smtClean="0">
                    <a:latin typeface="Cambria Math"/>
                    <a:cs typeface="Times New Roman" pitchFamily="18" charset="0"/>
                  </a:rPr>
                  <a:t>𝜖</a:t>
                </a:r>
                <a:r>
                  <a:rPr lang="en-US" altLang="zh-TW" b="0" i="0" smtClean="0">
                    <a:latin typeface="Cambria Math"/>
                    <a:cs typeface="Times New Roman" pitchFamily="18" charset="0"/>
                  </a:rPr>
                  <a:t>)</a:t>
                </a:r>
                <a:r>
                  <a:rPr lang="zh-TW" altLang="en-US" b="0" i="0" smtClean="0">
                    <a:latin typeface="Cambria Math"/>
                    <a:cs typeface="Times New Roman" pitchFamily="18" charset="0"/>
                  </a:rPr>
                  <a:t>與</a:t>
                </a:r>
                <a:r>
                  <a:rPr lang="en-US" altLang="zh-TW" b="0" i="0" smtClean="0">
                    <a:latin typeface="Cambria Math"/>
                    <a:cs typeface="Times New Roman" pitchFamily="18" charset="0"/>
                  </a:rPr>
                  <a:t>𝑔(</a:t>
                </a:r>
                <a:r>
                  <a:rPr lang="zh-TW" altLang="en-US" b="0" i="0" smtClean="0">
                    <a:latin typeface="Cambria Math"/>
                    <a:cs typeface="Times New Roman" pitchFamily="18" charset="0"/>
                  </a:rPr>
                  <a:t>𝜖</a:t>
                </a:r>
                <a:r>
                  <a:rPr lang="en-US" altLang="zh-TW" b="0" i="0" smtClean="0">
                    <a:latin typeface="Cambria Math"/>
                    <a:cs typeface="Times New Roman" pitchFamily="18" charset="0"/>
                  </a:rPr>
                  <a:t>)</a:t>
                </a:r>
                <a:r>
                  <a:rPr lang="zh-TW" altLang="en-US" dirty="0" smtClean="0"/>
                  <a:t>有正向關係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194F-33D1-4483-91B4-6EB936EA70A7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8722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對</a:t>
            </a:r>
            <a:r>
              <a:rPr lang="en-US" altLang="zh-TW" dirty="0" smtClean="0"/>
              <a:t>g(</a:t>
            </a:r>
            <a:r>
              <a:rPr lang="el-GR" altLang="zh-TW" dirty="0" smtClean="0">
                <a:latin typeface="+mn-lt"/>
                <a:cs typeface="Calibri"/>
              </a:rPr>
              <a:t>ε</a:t>
            </a:r>
            <a:r>
              <a:rPr lang="en-US" altLang="zh-TW" dirty="0" smtClean="0">
                <a:latin typeface="+mn-lt"/>
                <a:cs typeface="Calibri"/>
              </a:rPr>
              <a:t>)</a:t>
            </a:r>
            <a:r>
              <a:rPr lang="zh-TW" altLang="en-US" dirty="0" smtClean="0">
                <a:latin typeface="+mn-lt"/>
                <a:cs typeface="Calibri"/>
              </a:rPr>
              <a:t>進行微分運算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194F-33D1-4483-91B4-6EB936EA70A7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8940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該範例為</a:t>
            </a:r>
            <a:r>
              <a:rPr lang="en-US" altLang="zh-TW" dirty="0" smtClean="0"/>
              <a:t>2.1</a:t>
            </a:r>
            <a:r>
              <a:rPr lang="zh-TW" altLang="en-US" dirty="0" smtClean="0"/>
              <a:t> 遠期利率平行移動之套利機會的例題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194F-33D1-4483-91B4-6EB936EA70A7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0981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dB(t)</a:t>
            </a:r>
            <a:r>
              <a:rPr lang="zh-TW" altLang="en-US" dirty="0" smtClean="0"/>
              <a:t>不含隨機向 故極短時間內的</a:t>
            </a:r>
            <a:r>
              <a:rPr lang="en-US" altLang="zh-TW" dirty="0" smtClean="0"/>
              <a:t>cash</a:t>
            </a:r>
            <a:r>
              <a:rPr lang="en-US" altLang="zh-TW" baseline="0" dirty="0" smtClean="0"/>
              <a:t>-account process </a:t>
            </a:r>
            <a:r>
              <a:rPr lang="zh-TW" altLang="en-US" baseline="0" dirty="0" smtClean="0"/>
              <a:t>可視為無風險的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194F-33D1-4483-91B4-6EB936EA70A7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1088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Chapter 1 P(</a:t>
            </a:r>
            <a:r>
              <a:rPr lang="en-US" altLang="zh-TW" dirty="0" err="1" smtClean="0"/>
              <a:t>t,t</a:t>
            </a:r>
            <a:r>
              <a:rPr lang="en-US" altLang="zh-TW" dirty="0" smtClean="0"/>
              <a:t>)=1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194F-33D1-4483-91B4-6EB936EA70A7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4057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圓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圓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5D2009A-AF0C-4B01-89EB-F2CDAC21B629}" type="datetimeFigureOut">
              <a:rPr lang="zh-TW" altLang="en-US" smtClean="0"/>
              <a:t>2011/6/16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B1C1E7A-C296-4DF0-840E-8F5BE4EF81A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t>2011/6/16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t>2011/6/16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t>2011/6/16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t>2011/6/16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t>2011/6/16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5D2009A-AF0C-4B01-89EB-F2CDAC21B629}" type="datetimeFigureOut">
              <a:rPr lang="zh-TW" altLang="en-US" smtClean="0"/>
              <a:t>2011/6/16</a:t>
            </a:fld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1C1E7A-C296-4DF0-840E-8F5BE4EF81A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5D2009A-AF0C-4B01-89EB-F2CDAC21B629}" type="datetimeFigureOut">
              <a:rPr lang="zh-TW" altLang="en-US" smtClean="0"/>
              <a:t>2011/6/16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B1C1E7A-C296-4DF0-840E-8F5BE4EF81A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t>2011/6/16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t>2011/6/16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t>2011/6/16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5D2009A-AF0C-4B01-89EB-F2CDAC21B629}" type="datetimeFigureOut">
              <a:rPr lang="zh-TW" altLang="en-US" smtClean="0"/>
              <a:t>2011/6/16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B1C1E7A-C296-4DF0-840E-8F5BE4EF81A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Chapter 2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Arbitrage-Free Pricing</a:t>
            </a:r>
          </a:p>
        </p:txBody>
      </p:sp>
    </p:spTree>
    <p:extLst>
      <p:ext uri="{BB962C8B-B14F-4D97-AF65-F5344CB8AC3E}">
        <p14:creationId xmlns:p14="http://schemas.microsoft.com/office/powerpoint/2010/main" val="390553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en-US" altLang="zh-TW" dirty="0" smtClean="0"/>
              <a:t>Example 2.1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113958"/>
                <a:ext cx="8229600" cy="4325112"/>
              </a:xfrm>
            </p:spPr>
            <p:txBody>
              <a:bodyPr/>
              <a:lstStyle/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0,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−0.08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 for all t &gt; 0, and that, for all t &gt; 0, </a:t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1,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+1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−0.1</m:t>
                                </m:r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𝑡</m:t>
                                </m:r>
                              </m:sup>
                            </m:sSup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       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𝑖𝑓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=1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−0.06</m:t>
                                </m:r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𝑡</m:t>
                                </m:r>
                              </m:sup>
                            </m:sSup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     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𝑖𝑓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=0 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where I= 0 or 1 is a random variable. In other words, the spot- and forward-rate curves will both have a shift up or down of 2%.</a:t>
                </a:r>
                <a:endParaRPr lang="zh-TW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113958"/>
                <a:ext cx="8229600" cy="4325112"/>
              </a:xfrm>
              <a:blipFill rotWithShape="1">
                <a:blip r:embed="rId3"/>
                <a:stretch>
                  <a:fillRect t="-1410" r="-5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3190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en-US" altLang="zh-TW" dirty="0" smtClean="0"/>
              <a:t>Example 2.1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113958"/>
                <a:ext cx="8229600" cy="4325112"/>
              </a:xfrm>
            </p:spPr>
            <p:txBody>
              <a:bodyPr>
                <a:normAutofit/>
              </a:bodyPr>
              <a:lstStyle/>
              <a:p>
                <a:pPr marL="109728" indent="0">
                  <a:buNone/>
                </a:pP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Suppose that we hold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altLang="zh-TW" dirty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units of the bonds maturing at times 1, 2 and 3 respectively, such </a:t>
                </a: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that</a:t>
                </a:r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 smtClean="0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0,2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=−1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0,1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0,2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0,3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=0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0,1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+2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0,2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+3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0,3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=0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113958"/>
                <a:ext cx="8229600" cy="4325112"/>
              </a:xfrm>
              <a:blipFill rotWithShape="1">
                <a:blip r:embed="rId2"/>
                <a:stretch>
                  <a:fillRect l="-148" t="-141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字方塊 3"/>
              <p:cNvSpPr txBox="1"/>
              <p:nvPr/>
            </p:nvSpPr>
            <p:spPr>
              <a:xfrm>
                <a:off x="3203848" y="4437112"/>
                <a:ext cx="2700355" cy="19955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 smtClean="0"/>
                  <a:t>運用到的條件：</a:t>
                </a:r>
                <a:r>
                  <a:rPr lang="en-US" altLang="zh-TW" dirty="0"/>
                  <a:t/>
                </a:r>
                <a:br>
                  <a:rPr lang="en-US" altLang="zh-TW" dirty="0"/>
                </a:br>
                <a:r>
                  <a:rPr lang="en-US" altLang="zh-TW" dirty="0" smtClean="0"/>
                  <a:t>1. </a:t>
                </a:r>
                <a:r>
                  <a:rPr lang="zh-TW" altLang="en-US" dirty="0" smtClean="0"/>
                  <a:t>假定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0,2</m:t>
                        </m:r>
                      </m:e>
                    </m:d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=−1</m:t>
                    </m:r>
                  </m:oMath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2.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(0,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</m:nary>
                    <m:r>
                      <a:rPr lang="en-US" altLang="zh-TW">
                        <a:latin typeface="Cambria Math"/>
                        <a:cs typeface="Times New Roman" pitchFamily="18" charset="0"/>
                      </a:rPr>
                      <m:t>=0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3. F.O.C. </a:t>
                </a:r>
                <a:br>
                  <a:rPr lang="en-US" altLang="zh-TW" dirty="0" smtClean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𝑃</m:t>
                          </m:r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(0,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</m:nary>
                      <m:r>
                        <a:rPr lang="en-US" altLang="zh-TW">
                          <a:latin typeface="Cambria Math"/>
                          <a:cs typeface="Times New Roman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4437112"/>
                <a:ext cx="2700355" cy="1995546"/>
              </a:xfrm>
              <a:prstGeom prst="rect">
                <a:avLst/>
              </a:prstGeom>
              <a:blipFill rotWithShape="1">
                <a:blip r:embed="rId3"/>
                <a:stretch>
                  <a:fillRect l="-3612" t="-12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2591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en-US" altLang="zh-TW" dirty="0"/>
              <a:t>Example 2.1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44824"/>
                <a:ext cx="8229600" cy="4729712"/>
              </a:xfrm>
            </p:spPr>
            <p:txBody>
              <a:bodyPr/>
              <a:lstStyle/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noBar"/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(0,1)</m:t>
                              </m:r>
                            </m:den>
                          </m:f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=0.541644</m:t>
                          </m:r>
                        </m:num>
                        <m:den>
                          <m:eqArr>
                            <m:eqArrPr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𝑃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(0,2)</m:t>
                                  </m:r>
                                </m:den>
                              </m:f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=−1.173511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2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𝑃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(0,3)</m:t>
                                  </m:r>
                                </m:den>
                              </m:f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=0.635624</m:t>
                              </m:r>
                            </m:e>
                          </m:eqArr>
                        </m:den>
                      </m:f>
                    </m:oMath>
                  </m:oMathPara>
                </a14:m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109728" indent="0">
                  <a:buNone/>
                </a:pPr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At time 1 the value of this portfolio is 0.00021 if </a:t>
                </a:r>
                <a:r>
                  <a:rPr lang="en-US" altLang="zh-TW" i="1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=1 or 0.00022 if </a:t>
                </a:r>
                <a:r>
                  <a:rPr lang="en-US" altLang="zh-TW" i="1" dirty="0" smtClean="0">
                    <a:latin typeface="Times New Roman" pitchFamily="18" charset="0"/>
                    <a:cs typeface="Times New Roman" pitchFamily="18" charset="0"/>
                  </a:rPr>
                  <a:t>I=0.</a:t>
                </a:r>
                <a:endParaRPr lang="zh-TW" altLang="en-US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44824"/>
                <a:ext cx="8229600" cy="4729712"/>
              </a:xfrm>
              <a:blipFill rotWithShape="1">
                <a:blip r:embed="rId2"/>
                <a:stretch>
                  <a:fillRect r="-4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4675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2.2 Fundamental Theorem of Asset Pricing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28800"/>
                <a:ext cx="8229600" cy="4945736"/>
              </a:xfrm>
            </p:spPr>
            <p:txBody>
              <a:bodyPr/>
              <a:lstStyle/>
              <a:p>
                <a:r>
                  <a:rPr lang="en-US" altLang="zh-TW" dirty="0" smtClean="0"/>
                  <a:t>Suppose risk-free rate r(t) is stochastic. Randomness in r(t) is underpinned by the probability triple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/>
                            <a:ea typeface="Cambria Math"/>
                          </a:rPr>
                          <m:t>Ω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ℱ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altLang="zh-TW" dirty="0" smtClean="0"/>
                  <a:t>, P is the real world probability measure.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Let cash account be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0</m:t>
                        </m:r>
                      </m:e>
                    </m:d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</a:rPr>
                      <m:t>exp</m:t>
                    </m:r>
                    <m:r>
                      <a:rPr lang="en-US" altLang="zh-TW" b="0" i="1" smtClean="0">
                        <a:latin typeface="Cambria Math"/>
                      </a:rPr>
                      <m:t>⁡(</m:t>
                    </m:r>
                    <m:nary>
                      <m:nary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sup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𝑑𝑠</m:t>
                        </m:r>
                      </m:e>
                    </m:nary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𝑑</m:t>
                      </m:r>
                      <m:r>
                        <a:rPr lang="en-US" altLang="zh-TW" i="1">
                          <a:latin typeface="Cambria Math"/>
                        </a:rPr>
                        <m:t>𝐵</m:t>
                      </m:r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</a:rPr>
                        <m:t>𝑟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𝐵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28800"/>
                <a:ext cx="8229600" cy="4945736"/>
              </a:xfrm>
              <a:blipFill rotWithShape="1">
                <a:blip r:embed="rId3"/>
                <a:stretch>
                  <a:fillRect t="-12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9159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45736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Theorem 2.2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altLang="zh-TW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Bond price evolve in a way that is arbitrage free if and only if there exists a measure Q, equivalent to P, under which, for each T, the discounted price process P(</a:t>
            </a:r>
            <a:r>
              <a:rPr lang="en-US" altLang="zh-TW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t,T</a:t>
            </a:r>
            <a:r>
              <a:rPr lang="en-US" altLang="zh-TW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)/B(t) is a martingale for all t: 0&lt;t&lt;T</a:t>
            </a:r>
            <a:endParaRPr lang="en-US" altLang="zh-TW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25830" lvl="1" indent="-514350">
              <a:buFont typeface="+mj-lt"/>
              <a:buAutoNum type="arabicPeriod"/>
            </a:pPr>
            <a:r>
              <a:rPr lang="en-US" altLang="zh-TW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 1. holds, then the market is complete if and only if Q is the unique measure under which the P(t ,T)/B(t)  are martingales.</a:t>
            </a:r>
          </a:p>
          <a:p>
            <a:pPr marL="411480" lvl="1" indent="0">
              <a:buNone/>
            </a:pPr>
            <a:r>
              <a:rPr lang="en-US" altLang="zh-TW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measure Q is often referred to, consequently, as the equivalent martingale measure.</a:t>
            </a:r>
          </a:p>
          <a:p>
            <a:pPr marL="411480" lvl="1" indent="0">
              <a:buNone/>
            </a:pPr>
            <a:endParaRPr lang="en-US" altLang="zh-TW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2.2 Fundamental Theorem of Asset Pricing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616486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28800"/>
                <a:ext cx="8229600" cy="4945736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b="0" dirty="0" smtClean="0">
                    <a:solidFill>
                      <a:schemeClr val="tx1"/>
                    </a:solidFill>
                    <a:latin typeface="Cambria Math"/>
                    <a:cs typeface="Times New Roman" pitchFamily="18" charset="0"/>
                  </a:rPr>
                  <a:t>Value of zero coupon bond at time t :</a:t>
                </a:r>
                <a:r>
                  <a:rPr lang="en-US" altLang="zh-TW" dirty="0" smtClean="0">
                    <a:latin typeface="Cambria Math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Cambria Math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itchFamily="18" charset="0"/>
                                  </a:rPr>
                                  <m:t>−</m:t>
                                </m:r>
                                <m:nary>
                                  <m:naryPr>
                                    <m:ctrlPr>
                                      <a:rPr lang="en-US" altLang="zh-TW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Times New Roman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sup>
                                  <m:e>
                                    <m:r>
                                      <a:rPr lang="en-US" altLang="zh-TW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Times New Roman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𝑠</m:t>
                                        </m:r>
                                      </m:e>
                                    </m:d>
                                    <m:r>
                                      <a:rPr lang="en-US" altLang="zh-TW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Times New Roman" pitchFamily="18" charset="0"/>
                                      </a:rPr>
                                      <m:t>𝑑𝑠</m:t>
                                    </m:r>
                                  </m:e>
                                </m:nary>
                              </m:e>
                            </m:d>
                          </m:e>
                        </m:func>
                      </m:e>
                      <m:e>
                        <m:sSub>
                          <m:sSub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(since P(T,T)=1)</a:t>
                </a:r>
              </a:p>
              <a:p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altLang="zh-TW" dirty="0" smtClean="0">
                    <a:latin typeface="Cambria Math"/>
                    <a:cs typeface="Times New Roman" pitchFamily="18" charset="0"/>
                  </a:rPr>
                  <a:t>If X is some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i="0">
                            <a:latin typeface="Cambria Math"/>
                            <a:cs typeface="Times New Roman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altLang="zh-TW" b="0" dirty="0" smtClean="0">
                    <a:latin typeface="Cambria Math"/>
                    <a:cs typeface="Times New Roman" pitchFamily="18" charset="0"/>
                  </a:rPr>
                  <a:t>-measurable derivative payment payable at T, V(t) is the fair value of this derivative contract</a:t>
                </a:r>
                <a:r>
                  <a:rPr lang="en-US" altLang="zh-TW" b="0" i="1" dirty="0" smtClean="0">
                    <a:latin typeface="Cambria Math"/>
                    <a:cs typeface="Times New Roman" pitchFamily="18" charset="0"/>
                  </a:rPr>
                  <a:t/>
                </a:r>
                <a:br>
                  <a:rPr lang="en-US" altLang="zh-TW" b="0" i="1" dirty="0" smtClean="0">
                    <a:latin typeface="Cambria Math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/>
                                <a:cs typeface="Times New Roman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−</m:t>
                                </m:r>
                                <m:nary>
                                  <m:nary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sup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𝑠</m:t>
                                        </m:r>
                                      </m:e>
                                    </m:d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𝑑𝑠</m:t>
                                    </m:r>
                                  </m:e>
                                </m:nary>
                              </m:e>
                            </m:d>
                          </m:e>
                        </m:func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𝑋</m:t>
                        </m:r>
                      </m:e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altLang="zh-TW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28800"/>
                <a:ext cx="8229600" cy="4945736"/>
              </a:xfrm>
              <a:blipFill rotWithShape="1">
                <a:blip r:embed="rId3"/>
                <a:stretch>
                  <a:fillRect t="-1232" r="-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2.2 Fundamental Theorem of Asset Pricing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596414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/>
          <a:lstStyle/>
          <a:p>
            <a:r>
              <a:rPr lang="en-US" altLang="zh-TW" dirty="0" smtClean="0"/>
              <a:t>Example 2.5 forward pricing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12264"/>
            <a:ext cx="8229600" cy="4945736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A forward contract has been arranged in which a price 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will be paid at time 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in return for a repayment of 1 at time 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Equivalently, K is paid at 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in return for delivery at the same time 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of the S-bond which has a value at that time of P(T,S). How much is this contract worth at time t&lt;T ?</a:t>
            </a:r>
          </a:p>
        </p:txBody>
      </p:sp>
    </p:spTree>
    <p:extLst>
      <p:ext uri="{BB962C8B-B14F-4D97-AF65-F5344CB8AC3E}">
        <p14:creationId xmlns:p14="http://schemas.microsoft.com/office/powerpoint/2010/main" val="2675521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/>
          <a:lstStyle/>
          <a:p>
            <a:r>
              <a:rPr lang="en-US" altLang="zh-TW" dirty="0" smtClean="0"/>
              <a:t>Example 2.5 forward pricing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628800"/>
                <a:ext cx="8229600" cy="4945736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As an interest rate derivative contract, this has value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𝑋</m:t>
                    </m:r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𝐾</m:t>
                    </m:r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 at time t.</a:t>
                </a:r>
              </a:p>
              <a:p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/>
                                <a:cs typeface="Times New Roman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−</m:t>
                                </m:r>
                                <m:nary>
                                  <m:nary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sup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𝑑</m:t>
                                    </m:r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𝑢</m:t>
                                    </m:r>
                                  </m:e>
                                </m:nary>
                              </m:e>
                            </m:d>
                          </m:e>
                        </m:func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𝑋</m:t>
                        </m:r>
                      </m:e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/>
                                <a:cs typeface="Times New Roman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−</m:t>
                                </m:r>
                                <m:nary>
                                  <m:nary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sup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𝑑</m:t>
                                    </m:r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𝑢</m:t>
                                    </m:r>
                                  </m:e>
                                </m:nary>
                              </m:e>
                            </m:d>
                          </m:e>
                        </m:func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𝐾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/>
                                <a:cs typeface="Times New Roman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−</m:t>
                                </m:r>
                                <m:nary>
                                  <m:nary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sup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𝑑</m:t>
                                    </m:r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𝑢</m:t>
                                    </m:r>
                                  </m:e>
                                </m:nary>
                              </m:e>
                            </m:d>
                          </m:e>
                        </m:func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𝑄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altLang="zh-TW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TW">
                                    <a:latin typeface="Cambria Math"/>
                                    <a:cs typeface="Times New Roman" pitchFamily="18" charset="0"/>
                                  </a:rPr>
                                  <m:t>exp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−</m:t>
                                    </m:r>
                                    <m:nary>
                                      <m:naryPr>
                                        <m:ctrlP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a:rPr lang="en-US" altLang="zh-TW" b="0" i="1" smtClean="0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𝑇</m:t>
                                        </m:r>
                                      </m:sub>
                                      <m:sup>
                                        <m:r>
                                          <a:rPr lang="en-US" altLang="zh-TW" b="0" i="1" smtClean="0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𝑆</m:t>
                                        </m:r>
                                      </m:sup>
                                      <m:e>
                                        <m: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𝑟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i="1">
                                                <a:latin typeface="Cambria Math"/>
                                                <a:cs typeface="Times New Roman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b="0" i="1" smtClean="0">
                                                <a:latin typeface="Cambria Math"/>
                                                <a:cs typeface="Times New Roman" pitchFamily="18" charset="0"/>
                                              </a:rPr>
                                              <m:t>𝑢</m:t>
                                            </m:r>
                                          </m:e>
                                        </m:d>
                                        <m: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𝑑</m:t>
                                        </m:r>
                                        <m:r>
                                          <a:rPr lang="en-US" altLang="zh-TW" b="0" i="1" smtClean="0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𝑢</m:t>
                                        </m:r>
                                      </m:e>
                                    </m:nary>
                                  </m:e>
                                </m:d>
                              </m:e>
                            </m:func>
                          </m:e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sub>
                            </m:sSub>
                          </m:e>
                        </m:d>
                      </m:e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-K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/>
                                <a:cs typeface="Times New Roman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−</m:t>
                                </m:r>
                                <m:nary>
                                  <m:nary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sup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𝑑</m:t>
                                    </m:r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𝑢</m:t>
                                    </m:r>
                                  </m:e>
                                </m:nary>
                              </m:e>
                            </m:d>
                          </m:e>
                        </m:func>
                      </m:e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628800"/>
                <a:ext cx="8229600" cy="4945736"/>
              </a:xfrm>
              <a:blipFill rotWithShape="1">
                <a:blip r:embed="rId2"/>
                <a:stretch>
                  <a:fillRect t="-11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6389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953848"/>
              </a:xfrm>
            </p:spPr>
            <p:txBody>
              <a:bodyPr>
                <a:normAutofit/>
              </a:bodyPr>
              <a:lstStyle/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/>
                                  <a:cs typeface="Times New Roman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nary>
                                    <m:naryPr>
                                      <m:ctrlP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altLang="zh-TW" b="0" i="1" smtClean="0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𝑆</m:t>
                                      </m:r>
                                    </m:sup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/>
                                              <a:cs typeface="Times New Roman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i="1">
                                              <a:latin typeface="Cambria Math"/>
                                              <a:cs typeface="Times New Roman" pitchFamily="18" charset="0"/>
                                            </a:rPr>
                                            <m:t>𝑢</m:t>
                                          </m:r>
                                        </m:e>
                                      </m:d>
                                      <m: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𝑑𝑢</m:t>
                                      </m:r>
                                    </m:e>
                                  </m:nary>
                                </m:e>
                              </m:d>
                            </m:e>
                          </m:func>
                        </m:e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/>
                          <a:cs typeface="Times New Roman" pitchFamily="18" charset="0"/>
                        </a:rPr>
                        <m:t>K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/>
                                  <a:cs typeface="Times New Roman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nary>
                                    <m:naryPr>
                                      <m:ctrlP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𝑇</m:t>
                                      </m:r>
                                    </m:sup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/>
                                              <a:cs typeface="Times New Roman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i="1">
                                              <a:latin typeface="Cambria Math"/>
                                              <a:cs typeface="Times New Roman" pitchFamily="18" charset="0"/>
                                            </a:rPr>
                                            <m:t>𝑢</m:t>
                                          </m:r>
                                        </m:e>
                                      </m:d>
                                      <m: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𝑑𝑢</m:t>
                                      </m:r>
                                    </m:e>
                                  </m:nary>
                                </m:e>
                              </m:d>
                            </m:e>
                          </m:func>
                        </m:e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  <a:cs typeface="Times New Roman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𝑆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altLang="zh-TW" b="0" i="1" smtClean="0">
                          <a:latin typeface="Cambria Math"/>
                          <a:cs typeface="Times New Roman" pitchFamily="18" charset="0"/>
                        </a:rPr>
                        <m:t>𝐾𝑃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US" altLang="zh-TW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109728" indent="0">
                  <a:buNone/>
                </a:pPr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If we choose K to ensure that V(t)=0, then </a:t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𝐾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b="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b="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b="0" dirty="0" smtClean="0">
                    <a:latin typeface="Times New Roman" pitchFamily="18" charset="0"/>
                    <a:cs typeface="Times New Roman" pitchFamily="18" charset="0"/>
                  </a:rPr>
                  <a:t>where</a:t>
                </a:r>
                <a:br>
                  <a:rPr lang="en-US" altLang="zh-TW" b="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𝑙𝑜𝑔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953848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3215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/>
          <a:lstStyle/>
          <a:p>
            <a:r>
              <a:rPr lang="en-US" altLang="zh-TW" dirty="0" smtClean="0"/>
              <a:t>2.6 Put-Call Parity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2776"/>
                <a:ext cx="8579296" cy="5161760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altLang="zh-TW" dirty="0" smtClean="0"/>
                  <a:t>Consider European call and put options with the same exercise date T, a strike price K, and the underlying S-bond, P(</a:t>
                </a:r>
                <a:r>
                  <a:rPr lang="en-US" altLang="zh-TW" dirty="0" err="1" smtClean="0"/>
                  <a:t>t,S</a:t>
                </a:r>
                <a:r>
                  <a:rPr lang="en-US" altLang="zh-TW" dirty="0" smtClean="0"/>
                  <a:t>), S&gt;T</a:t>
                </a:r>
                <a:br>
                  <a:rPr lang="en-US" altLang="zh-TW" dirty="0" smtClean="0"/>
                </a:br>
                <a:endParaRPr lang="en-US" altLang="zh-TW" dirty="0" smtClean="0"/>
              </a:p>
              <a:p>
                <a:r>
                  <a:rPr lang="en-US" altLang="zh-TW" dirty="0" smtClean="0">
                    <a:latin typeface="Cambria Math"/>
                  </a:rPr>
                  <a:t>Time=t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𝑜𝑛𝑒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𝑐𝑎𝑙𝑙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𝑜𝑝𝑡𝑖𝑜𝑛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𝑝𝑙𝑢𝑠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𝐾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𝑢𝑛𝑖𝑡𝑠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𝑜𝑓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𝑇𝑏𝑜𝑛𝑑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𝑃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𝑇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)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       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𝑜𝑛𝑒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𝑝𝑢𝑡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𝑜𝑝𝑡𝑖𝑜𝑛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𝑝𝑙𝑢𝑠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𝑜𝑛𝑒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𝑢𝑛𝑖𝑡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𝑜𝑓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𝑡h𝑒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𝑆𝑏𝑜𝑛𝑑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𝑃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𝑇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endParaRPr lang="en-US" altLang="zh-TW" dirty="0" smtClean="0"/>
              </a:p>
              <a:p>
                <a:r>
                  <a:rPr lang="en-US" altLang="zh-TW" dirty="0" smtClean="0"/>
                  <a:t>Time=T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func>
                                <m:func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b="0" i="0" smtClean="0">
                                      <a:latin typeface="Cambria Math"/>
                                    </a:rPr>
                                    <m:t>max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altLang="zh-TW" b="0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𝑃</m:t>
                                      </m:r>
                                      <m:d>
                                        <m:dPr>
                                          <m:ctrlP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𝑆</m:t>
                                          </m:r>
                                        </m:e>
                                      </m:d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𝐾</m:t>
                                      </m:r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,0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US" altLang="zh-TW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𝐾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max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⁡{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𝑇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𝐾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}</m:t>
                              </m:r>
                            </m:e>
                            <m:e>
                              <m:func>
                                <m:func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a:rPr lang="en-US" altLang="zh-TW" b="0" i="0" smtClean="0">
                                      <a:latin typeface="Cambria Math"/>
                                    </a:rPr>
                                    <m:t>         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b="0" i="0" smtClean="0">
                                      <a:latin typeface="Cambria Math"/>
                                    </a:rPr>
                                    <m:t>max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altLang="zh-TW" b="0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𝐾</m:t>
                                      </m:r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𝑃</m:t>
                                      </m:r>
                                      <m:d>
                                        <m:dPr>
                                          <m:ctrlP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𝑆</m:t>
                                          </m:r>
                                        </m:e>
                                      </m:d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,0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US" altLang="zh-TW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𝑇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max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⁡{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𝑇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𝐾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}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2776"/>
                <a:ext cx="8579296" cy="5161760"/>
              </a:xfrm>
              <a:blipFill rotWithShape="1">
                <a:blip r:embed="rId2"/>
                <a:stretch>
                  <a:fillRect t="-1063" r="-64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874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1066800"/>
          </a:xfrm>
        </p:spPr>
        <p:txBody>
          <a:bodyPr/>
          <a:lstStyle/>
          <a:p>
            <a:pPr algn="l"/>
            <a:r>
              <a:rPr lang="en-US" altLang="zh-TW" dirty="0" smtClean="0"/>
              <a:t>Definition of Arbitrage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Suppose we can invest in </a:t>
                </a:r>
                <a:r>
                  <a:rPr lang="en-US" altLang="zh-TW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 assets.</a:t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Price of asset i at time t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Units of asset I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Portfolio value :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0" smtClean="0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4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41215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060848"/>
                <a:ext cx="8229600" cy="4513688"/>
              </a:xfrm>
            </p:spPr>
            <p:txBody>
              <a:bodyPr/>
              <a:lstStyle/>
              <a:p>
                <a:r>
                  <a:rPr lang="en-US" altLang="zh-TW" dirty="0" smtClean="0"/>
                  <a:t>By the law of one price, the values of the two portfolio at any earlier time must also be equal</a:t>
                </a:r>
                <a:br>
                  <a:rPr lang="en-US" altLang="zh-TW" dirty="0" smtClean="0"/>
                </a:br>
                <a:r>
                  <a:rPr lang="en-US" altLang="zh-TW" dirty="0" smtClean="0">
                    <a:sym typeface="Wingdings" pitchFamily="2" charset="2"/>
                  </a:rPr>
                  <a:t></a:t>
                </a:r>
                <a:r>
                  <a:rPr lang="en-US" altLang="zh-TW" b="0" i="1" dirty="0" smtClean="0">
                    <a:latin typeface="Cambria Math"/>
                  </a:rPr>
                  <a:t/>
                </a:r>
                <a:br>
                  <a:rPr lang="en-US" altLang="zh-TW" b="0" i="1" dirty="0" smtClean="0">
                    <a:latin typeface="Cambria Math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r>
                      <a:rPr lang="en-US" altLang="zh-TW" b="0" i="1" smtClean="0">
                        <a:latin typeface="Cambria Math"/>
                      </a:rPr>
                      <m:t>𝐾𝑃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r>
                      <a:rPr lang="en-US" altLang="zh-TW" b="0" i="1" smtClean="0">
                        <a:latin typeface="Cambria Math"/>
                      </a:rPr>
                      <m:t>𝑃</m:t>
                    </m:r>
                    <m:r>
                      <a:rPr lang="en-US" altLang="zh-TW" b="0" i="1" smtClean="0">
                        <a:latin typeface="Cambria Math"/>
                      </a:rPr>
                      <m:t>(</m:t>
                    </m:r>
                    <m:r>
                      <a:rPr lang="en-US" altLang="zh-TW" b="0" i="1" smtClean="0">
                        <a:latin typeface="Cambria Math"/>
                      </a:rPr>
                      <m:t>𝑡</m:t>
                    </m:r>
                    <m:r>
                      <a:rPr lang="en-US" altLang="zh-TW" b="0" i="1" smtClean="0">
                        <a:latin typeface="Cambria Math"/>
                      </a:rPr>
                      <m:t>,</m:t>
                    </m:r>
                    <m:r>
                      <a:rPr lang="en-US" altLang="zh-TW" b="0" i="1" smtClean="0">
                        <a:latin typeface="Cambria Math"/>
                      </a:rPr>
                      <m:t>𝑆</m:t>
                    </m:r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060848"/>
                <a:ext cx="8229600" cy="4513688"/>
              </a:xfrm>
              <a:blipFill rotWithShape="1">
                <a:blip r:embed="rId2"/>
                <a:stretch>
                  <a:fillRect t="-135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r>
              <a:rPr lang="en-US" altLang="zh-TW" dirty="0" smtClean="0"/>
              <a:t>2.6 Put-Call Parity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20231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1066800"/>
          </a:xfrm>
        </p:spPr>
        <p:txBody>
          <a:bodyPr/>
          <a:lstStyle/>
          <a:p>
            <a:pPr algn="l"/>
            <a:r>
              <a:rPr lang="en-US" altLang="zh-TW" dirty="0"/>
              <a:t>Definition of Arbitrage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46236"/>
                <a:ext cx="8229600" cy="4807099"/>
              </a:xfrm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800" i="1" smtClean="0"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800" b="0" i="1" smtClean="0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800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sz="2800" b="0" i="1" smtClean="0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  <m: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</m:nary>
                    <m:r>
                      <a:rPr lang="en-US" altLang="zh-TW" sz="2800" b="0" i="0" smtClean="0">
                        <a:latin typeface="Cambria Math"/>
                        <a:cs typeface="Times New Roman" pitchFamily="18" charset="0"/>
                      </a:rPr>
                      <m:t>=0</m:t>
                    </m:r>
                  </m:oMath>
                </a14:m>
                <a:endParaRPr lang="en-US" altLang="zh-TW" sz="2800" b="0" i="1" dirty="0" smtClean="0">
                  <a:latin typeface="Cambria Math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sz="2800" b="0" i="1" smtClean="0">
                        <a:latin typeface="Cambria Math"/>
                        <a:cs typeface="Times New Roman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8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800" b="0" i="1" smtClean="0"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sz="280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≥</m:t>
                        </m:r>
                        <m:r>
                          <a:rPr lang="en-US" altLang="zh-TW" sz="28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8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=1</m:t>
                    </m:r>
                  </m:oMath>
                </a14:m>
                <a:endParaRPr lang="en-US" altLang="zh-TW" sz="2800" dirty="0" smtClean="0"/>
              </a:p>
              <a:p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/>
                        <a:cs typeface="Times New Roman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sz="280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&gt;</m:t>
                        </m:r>
                        <m:r>
                          <a:rPr lang="en-US" altLang="zh-TW" sz="2800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8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&gt;0</m:t>
                    </m:r>
                  </m:oMath>
                </a14:m>
                <a:endParaRPr lang="zh-TW" altLang="en-US" sz="2800" dirty="0"/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Besides the definition given above, the principle of no arbitrage has the following equivalent forms :</a:t>
                </a:r>
              </a:p>
              <a:p>
                <a:pPr lvl="1"/>
                <a:r>
                  <a:rPr lang="en-US" altLang="zh-TW" sz="2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We can not construct a riskless portfolio which returns more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sz="2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𝑓</m:t>
                        </m:r>
                      </m:sub>
                    </m:sSub>
                  </m:oMath>
                </a14:m>
                <a:endParaRPr lang="en-US" altLang="zh-TW" sz="2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1"/>
                <a:r>
                  <a:rPr lang="en-US" altLang="zh-TW" sz="2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If two portfolio have identical future </a:t>
                </a:r>
                <a:r>
                  <a:rPr lang="en-US" altLang="zh-TW" sz="26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cashflows</a:t>
                </a:r>
                <a:r>
                  <a:rPr lang="en-US" altLang="zh-TW" sz="2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with certainty, then the two portfolio must have the same value at the present time.</a:t>
                </a:r>
                <a:endParaRPr lang="zh-TW" altLang="en-US" sz="26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46236"/>
                <a:ext cx="8229600" cy="4807099"/>
              </a:xfrm>
              <a:blipFill rotWithShape="1">
                <a:blip r:embed="rId2"/>
                <a:stretch>
                  <a:fillRect r="-14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圓角矩形 3"/>
          <p:cNvSpPr/>
          <p:nvPr/>
        </p:nvSpPr>
        <p:spPr>
          <a:xfrm>
            <a:off x="395536" y="1556792"/>
            <a:ext cx="4320480" cy="144016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5004048" y="1797967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套利的定義，條件缺一不可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544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2.1 Example of Arbitrage</a:t>
            </a:r>
            <a:br>
              <a:rPr lang="en-US" altLang="zh-TW" dirty="0" smtClean="0"/>
            </a:br>
            <a:r>
              <a:rPr lang="en-US" altLang="zh-TW" dirty="0" smtClean="0"/>
              <a:t>			parallel yield curve shifts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</p:spPr>
            <p:txBody>
              <a:bodyPr/>
              <a:lstStyle/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Suppose that 	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0,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</a:rPr>
                      <m:t>exp</m:t>
                    </m:r>
                    <m:r>
                      <a:rPr lang="en-US" altLang="zh-TW" b="0" i="1" smtClean="0">
                        <a:latin typeface="Cambria Math"/>
                      </a:rPr>
                      <m:t>⁡[−</m:t>
                    </m:r>
                    <m:nary>
                      <m:nary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sup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0,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𝑑𝑢</m:t>
                        </m:r>
                      </m:e>
                    </m:nary>
                    <m:r>
                      <a:rPr lang="en-US" altLang="zh-TW" b="0" i="1" smtClean="0">
                        <a:latin typeface="Cambria Math"/>
                      </a:rPr>
                      <m:t>]</m:t>
                    </m:r>
                  </m:oMath>
                </a14:m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0,</m:t>
                        </m:r>
                        <m:r>
                          <a:rPr lang="en-US" altLang="zh-TW" i="1">
                            <a:latin typeface="Cambria Math"/>
                          </a:rPr>
                          <m:t>𝑢</m:t>
                        </m:r>
                      </m:e>
                    </m:d>
                  </m:oMath>
                </a14:m>
                <a:r>
                  <a:rPr lang="zh-TW" alt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is the initial forward-rate curve at t=0</a:t>
                </a:r>
              </a:p>
              <a:p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Parallel shifts model dictates that at t=1 the forward-rate curve will be :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0,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r>
                      <a:rPr lang="zh-TW" altLang="en-US" b="0" i="1" smtClean="0">
                        <a:latin typeface="Cambria Math"/>
                      </a:rPr>
                      <m:t>𝜖</m:t>
                    </m:r>
                  </m:oMath>
                </a14:m>
                <a:endParaRPr lang="zh-TW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593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2.1 Example of Arbitrage</a:t>
            </a:r>
            <a:br>
              <a:rPr lang="en-US" altLang="zh-TW" dirty="0" smtClean="0"/>
            </a:br>
            <a:r>
              <a:rPr lang="en-US" altLang="zh-TW" dirty="0" smtClean="0"/>
              <a:t>			parallel yield curve shifts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</p:spPr>
            <p:txBody>
              <a:bodyPr/>
              <a:lstStyle/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At t=1</a:t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sz="24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400"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nary>
                              <m:nary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𝑇</m:t>
                                </m:r>
                              </m:sup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𝑢</m:t>
                                    </m:r>
                                  </m:e>
                                </m:d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𝑑𝑢</m:t>
                                </m:r>
                              </m:e>
                            </m:nary>
                          </m:e>
                        </m:d>
                      </m:e>
                    </m:func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sz="24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400"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nary>
                              <m:nary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𝑇</m:t>
                                </m:r>
                              </m:sup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𝑢</m:t>
                                    </m:r>
                                  </m:e>
                                </m:d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zh-TW" altLang="en-US" sz="2400" b="0" i="1" smtClean="0">
                                    <a:latin typeface="Cambria Math"/>
                                  </a:rPr>
                                  <m:t>𝜖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𝑑𝑢</m:t>
                                </m:r>
                              </m:e>
                            </m:nary>
                          </m:e>
                        </m:d>
                      </m:e>
                    </m:func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400" b="0" i="0" smtClean="0"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TW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−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TW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𝑇</m:t>
                                    </m:r>
                                  </m:sup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en-US" altLang="zh-TW" sz="2400" b="0" i="1" smtClean="0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400" b="0" i="1" smtClean="0">
                                            <a:latin typeface="Cambria Math"/>
                                          </a:rPr>
                                          <m:t>0,</m:t>
                                        </m:r>
                                        <m:r>
                                          <a:rPr lang="en-US" altLang="zh-TW" sz="2400" b="0" i="1" smtClean="0">
                                            <a:latin typeface="Cambria Math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𝑑𝑢</m:t>
                                    </m:r>
                                  </m:e>
                                </m:nary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−</m:t>
                                </m:r>
                                <m:nary>
                                  <m:nary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p>
                                  <m:e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en-US" altLang="zh-TW" sz="24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400" i="1">
                                            <a:latin typeface="Cambria Math"/>
                                          </a:rPr>
                                          <m:t>0,</m:t>
                                        </m:r>
                                        <m:r>
                                          <a:rPr lang="en-US" altLang="zh-TW" sz="2400" i="1">
                                            <a:latin typeface="Cambria Math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𝑑𝑢</m:t>
                                    </m:r>
                                  </m:e>
                                </m:nary>
                              </m:e>
                            </m:d>
                            <m:r>
                              <a:rPr lang="en-US" altLang="zh-TW" sz="2400" b="0" i="1" smtClean="0">
                                <a:latin typeface="Cambria Math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altLang="zh-TW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−1</m:t>
                                </m:r>
                              </m:e>
                            </m:d>
                            <m:r>
                              <a:rPr lang="zh-TW" altLang="en-US" sz="2400" b="0" i="1" smtClean="0">
                                <a:latin typeface="Cambria Math"/>
                              </a:rPr>
                              <m:t>𝜖</m:t>
                            </m:r>
                          </m:e>
                        </m:d>
                      </m:e>
                    </m:func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(0,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(0,1)</m:t>
                        </m:r>
                      </m:den>
                    </m:f>
                    <m:sSup>
                      <m:sSup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/>
                          </a:rPr>
                          <m:t>−(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−1)</m:t>
                        </m:r>
                        <m:r>
                          <a:rPr lang="zh-TW" altLang="en-US" sz="2400" b="0" i="1" smtClean="0">
                            <a:latin typeface="Cambria Math"/>
                          </a:rPr>
                          <m:t>𝜖</m:t>
                        </m:r>
                      </m:sup>
                    </m:sSup>
                  </m:oMath>
                </a14:m>
                <a:endParaRPr lang="en-US" altLang="zh-TW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  <a:blipFill rotWithShape="1">
                <a:blip r:embed="rId2"/>
                <a:stretch>
                  <a:fillRect t="-1328" r="-2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2051720" y="5301208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此處的結果會在之後的投影片中用到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8006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2.1 Example of Arbitrage</a:t>
            </a:r>
            <a:br>
              <a:rPr lang="en-US" altLang="zh-TW" dirty="0" smtClean="0"/>
            </a:br>
            <a:r>
              <a:rPr lang="en-US" altLang="zh-TW" dirty="0" smtClean="0"/>
              <a:t>			parallel yield curve shifts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</p:spPr>
            <p:txBody>
              <a:bodyPr/>
              <a:lstStyle/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be the number of units held at t=0 of the bond maturing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 , i=1~3</a:t>
                </a:r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For an arbitrage we require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e>
                    </m:d>
                    <m:r>
                      <a:rPr lang="en-US" altLang="zh-TW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0,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</m:nary>
                    <m:r>
                      <a:rPr lang="en-US" altLang="zh-TW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=0</m:t>
                    </m:r>
                  </m:oMath>
                </a14:m>
                <a:endParaRPr lang="en-US" altLang="zh-TW" i="1" dirty="0">
                  <a:solidFill>
                    <a:schemeClr val="tx1"/>
                  </a:solidFill>
                  <a:latin typeface="Cambria Math"/>
                  <a:cs typeface="Times New Roman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altLang="zh-TW" i="1" dirty="0" smtClean="0">
                    <a:solidFill>
                      <a:schemeClr val="tx1"/>
                    </a:solidFill>
                    <a:latin typeface="Cambria Math"/>
                    <a:cs typeface="Times New Roman" pitchFamily="18" charset="0"/>
                  </a:rPr>
                  <a:t/>
                </a:r>
                <a:br>
                  <a:rPr lang="en-US" altLang="zh-TW" i="1" dirty="0" smtClean="0">
                    <a:solidFill>
                      <a:schemeClr val="tx1"/>
                    </a:solidFill>
                    <a:latin typeface="Cambria Math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altLang="zh-TW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eqArrPr>
                          <m:e>
                            <m:r>
                              <a:rPr lang="en-US" altLang="zh-TW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≥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0,                             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𝑤𝑖𝑡h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𝑝𝑟𝑜𝑏𝑎𝑏𝑖𝑙𝑖𝑡𝑦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 1</m:t>
                            </m:r>
                          </m:e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&gt;0,  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𝑤𝑖𝑡h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𝑝𝑟𝑜𝑏𝑎𝑏𝑖𝑙𝑖𝑡𝑦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𝑔𝑟𝑒𝑎𝑡𝑒𝑟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𝑡h𝑎𝑛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 0</m:t>
                            </m:r>
                          </m:e>
                        </m:eqArr>
                      </m:e>
                    </m:d>
                  </m:oMath>
                </a14:m>
                <a:endParaRPr lang="en-US" altLang="zh-TW" i="1" dirty="0" smtClean="0">
                  <a:solidFill>
                    <a:schemeClr val="tx1"/>
                  </a:solidFill>
                  <a:latin typeface="Cambria Math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  <a:blipFill rotWithShape="1">
                <a:blip r:embed="rId3"/>
                <a:stretch>
                  <a:fillRect t="-13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8006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altLang="zh-TW" dirty="0" smtClean="0">
                  <a:latin typeface="Cambria Math"/>
                  <a:cs typeface="Times New Roman" pitchFamily="18" charset="0"/>
                </a:endParaRPr>
              </a:p>
              <a:p>
                <a:r>
                  <a:rPr lang="en-US" altLang="zh-TW" dirty="0" smtClean="0">
                    <a:latin typeface="Cambria Math"/>
                    <a:cs typeface="Times New Roman" pitchFamily="18" charset="0"/>
                  </a:rPr>
                  <a:t>The value of portfolio at t=1 is</a:t>
                </a:r>
              </a:p>
              <a:p>
                <a:endParaRPr lang="en-US" altLang="zh-TW" i="1" dirty="0" smtClean="0">
                  <a:latin typeface="Cambria Math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zh-TW" altLang="en-US" b="0" i="1" smtClean="0">
                            <a:latin typeface="Cambria Math"/>
                            <a:cs typeface="Times New Roman" pitchFamily="18" charset="0"/>
                          </a:rPr>
                          <m:t>𝜖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i="1" smtClean="0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b="0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zh-TW" altLang="en-US" i="1">
                                <a:latin typeface="Cambria Math"/>
                                <a:cs typeface="Times New Roman" pitchFamily="18" charset="0"/>
                              </a:rPr>
                              <m:t>𝜖</m:t>
                            </m:r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−1</m:t>
                                </m:r>
                              </m:e>
                            </m:d>
                          </m:sup>
                        </m:sSup>
                      </m:num>
                      <m:den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0,1</m:t>
                            </m:r>
                          </m:e>
                        </m:d>
                      </m:den>
                    </m:f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𝑔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zh-TW" altLang="en-US" b="0" i="1" smtClean="0">
                        <a:latin typeface="Cambria Math"/>
                        <a:cs typeface="Times New Roman" pitchFamily="18" charset="0"/>
                      </a:rPr>
                      <m:t>𝜖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endParaRPr lang="en-US" altLang="zh-TW" i="1" dirty="0" smtClean="0">
                  <a:latin typeface="Cambria Math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𝑔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zh-TW" altLang="en-US" i="1">
                            <a:latin typeface="Cambria Math"/>
                            <a:cs typeface="Times New Roman" pitchFamily="18" charset="0"/>
                          </a:rPr>
                          <m:t>𝜖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altLang="zh-TW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zh-TW" altLang="en-US" b="0" i="1" smtClean="0">
                                <a:latin typeface="Cambria Math"/>
                                <a:cs typeface="Times New Roman" pitchFamily="18" charset="0"/>
                              </a:rPr>
                              <m:t>𝜖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sup>
                        </m:sSup>
                      </m:e>
                    </m:nary>
                  </m:oMath>
                </a14:m>
                <a:endParaRPr lang="en-US" altLang="zh-TW" dirty="0" smtClean="0"/>
              </a:p>
              <a:p>
                <a:endParaRPr lang="en-US" altLang="zh-TW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2.1 Example of Arbitrage</a:t>
            </a:r>
            <a:br>
              <a:rPr lang="en-US" altLang="zh-TW" dirty="0" smtClean="0"/>
            </a:br>
            <a:r>
              <a:rPr lang="en-US" altLang="zh-TW" dirty="0" smtClean="0"/>
              <a:t>			parallel yield curve shifts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1619672" y="4509120"/>
            <a:ext cx="5384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此處乃應用稍早第</a:t>
            </a:r>
            <a:r>
              <a:rPr lang="en-US" altLang="zh-TW" dirty="0" smtClean="0"/>
              <a:t>5</a:t>
            </a:r>
            <a:r>
              <a:rPr lang="zh-TW" altLang="en-US" dirty="0" smtClean="0"/>
              <a:t>張投影片的結果而求得之結果</a:t>
            </a:r>
            <a:r>
              <a:rPr lang="zh-TW" altLang="en-US" dirty="0"/>
              <a:t>，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619672" y="5620598"/>
            <a:ext cx="70198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至於把</a:t>
            </a:r>
            <a:r>
              <a:rPr lang="en-US" altLang="zh-TW" dirty="0" smtClean="0"/>
              <a:t>T2</a:t>
            </a:r>
            <a:r>
              <a:rPr lang="zh-TW" altLang="en-US" dirty="0" smtClean="0"/>
              <a:t>獨立出來的目的，則是為了方便之後的運算。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且由於</a:t>
            </a:r>
            <a:r>
              <a:rPr lang="en-US" altLang="zh-TW" dirty="0" smtClean="0"/>
              <a:t>V1(</a:t>
            </a:r>
            <a:r>
              <a:rPr lang="el-GR" altLang="zh-TW" dirty="0" smtClean="0">
                <a:latin typeface="Calibri"/>
                <a:cs typeface="Calibri"/>
              </a:rPr>
              <a:t>ε</a:t>
            </a:r>
            <a:r>
              <a:rPr lang="en-US" altLang="zh-TW" dirty="0" smtClean="0"/>
              <a:t>)</a:t>
            </a:r>
            <a:r>
              <a:rPr lang="zh-TW" altLang="en-US" dirty="0" smtClean="0"/>
              <a:t>中，左邊分數之分子分母皆大於零，表示</a:t>
            </a:r>
            <a:r>
              <a:rPr lang="en-US" altLang="zh-TW" dirty="0"/>
              <a:t>V1(</a:t>
            </a:r>
            <a:r>
              <a:rPr lang="el-GR" altLang="zh-TW" dirty="0">
                <a:latin typeface="Calibri"/>
                <a:cs typeface="Calibri"/>
              </a:rPr>
              <a:t>ε</a:t>
            </a:r>
            <a:r>
              <a:rPr lang="en-US" altLang="zh-TW" dirty="0" smtClean="0"/>
              <a:t>)</a:t>
            </a:r>
            <a:r>
              <a:rPr lang="zh-TW" altLang="en-US" dirty="0" smtClean="0"/>
              <a:t>的正負、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大小僅與</a:t>
            </a:r>
            <a:r>
              <a:rPr lang="en-US" altLang="zh-TW" dirty="0" smtClean="0"/>
              <a:t>g(</a:t>
            </a:r>
            <a:r>
              <a:rPr lang="el-GR" altLang="zh-TW" dirty="0">
                <a:latin typeface="Calibri"/>
                <a:cs typeface="Calibri"/>
              </a:rPr>
              <a:t>ε</a:t>
            </a:r>
            <a:r>
              <a:rPr lang="en-US" altLang="zh-TW" dirty="0" smtClean="0"/>
              <a:t>)</a:t>
            </a:r>
            <a:r>
              <a:rPr lang="zh-TW" altLang="en-US" dirty="0" smtClean="0"/>
              <a:t>有關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9065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</p:spPr>
            <p:txBody>
              <a:bodyPr>
                <a:normAutofit fontScale="775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/>
                        <a:cs typeface="Times New Roman" pitchFamily="18" charset="0"/>
                      </a:rPr>
                      <m:t>𝑔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zh-TW" altLang="en-US" i="1">
                            <a:latin typeface="Cambria Math"/>
                            <a:cs typeface="Times New Roman" pitchFamily="18" charset="0"/>
                          </a:rPr>
                          <m:t>𝜖</m:t>
                        </m:r>
                      </m:e>
                    </m:d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0,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zh-TW" altLang="en-US" i="1">
                                <a:latin typeface="Cambria Math"/>
                                <a:cs typeface="Times New Roman" pitchFamily="18" charset="0"/>
                              </a:rPr>
                              <m:t>𝜖</m:t>
                            </m:r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altLang="zh-TW" dirty="0" smtClean="0"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cs typeface="Times New Roman" pitchFamily="18" charset="0"/>
                  </a:rPr>
                </a:br>
                <a:endParaRPr lang="en-US" altLang="zh-TW" dirty="0" smtClean="0"/>
              </a:p>
              <a:p>
                <a:r>
                  <a:rPr lang="en-US" altLang="zh-TW" dirty="0" smtClean="0"/>
                  <a:t>For an arbitrage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, we require that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zh-TW" altLang="en-US" i="1">
                            <a:latin typeface="Cambria Math"/>
                            <a:cs typeface="Times New Roman" pitchFamily="18" charset="0"/>
                          </a:rPr>
                          <m:t>𝜖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&gt;0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for all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</a:rPr>
                      <m:t> </m:t>
                    </m:r>
                    <m:r>
                      <a:rPr lang="zh-TW" altLang="en-US" i="1" smtClean="0">
                        <a:latin typeface="Cambria Math"/>
                      </a:rPr>
                      <m:t>𝜖</m:t>
                    </m:r>
                    <m:r>
                      <a:rPr lang="zh-TW" altLang="en-US" i="1" smtClean="0">
                        <a:latin typeface="Cambria Math"/>
                      </a:rPr>
                      <m:t>≠0</m:t>
                    </m:r>
                  </m:oMath>
                </a14:m>
                <a:r>
                  <a:rPr lang="en-US" altLang="zh-TW" dirty="0" smtClean="0"/>
                  <a:t>, and since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(0,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</m:nary>
                    <m:r>
                      <a:rPr lang="en-US" altLang="zh-TW">
                        <a:latin typeface="Cambria Math"/>
                        <a:cs typeface="Times New Roman" pitchFamily="18" charset="0"/>
                      </a:rPr>
                      <m:t>=0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>
                    <a:sym typeface="Wingdings" pitchFamily="2" charset="2"/>
                  </a:rPr>
                  <a:t></a:t>
                </a:r>
                <a:r>
                  <a:rPr lang="zh-TW" altLang="en-US" dirty="0" smtClean="0"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𝑔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e>
                    </m:d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=0</m:t>
                    </m:r>
                  </m:oMath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we must have </a:t>
                </a:r>
                <a:r>
                  <a:rPr lang="en-US" altLang="zh-TW" dirty="0" smtClean="0"/>
                  <a:t>first order condition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altLang="zh-TW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i="1" smtClean="0">
                                <a:latin typeface="Cambria Math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d>
                            <m:r>
                              <a:rPr lang="en-US" altLang="zh-TW" b="0" i="1" smtClean="0">
                                <a:latin typeface="Cambria Math"/>
                              </a:rPr>
                              <m:t>=0</m:t>
                            </m:r>
                          </m:e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            </m:t>
                            </m:r>
                            <m:nary>
                              <m:naryPr>
                                <m:chr m:val="∑"/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)</m:t>
                                </m:r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𝑃</m:t>
                                </m:r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(0,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)</m:t>
                                </m:r>
                              </m:e>
                            </m:nary>
                            <m:r>
                              <a:rPr lang="en-US" altLang="zh-TW">
                                <a:latin typeface="Cambria Math"/>
                                <a:cs typeface="Times New Roman" pitchFamily="18" charset="0"/>
                              </a:rPr>
                              <m:t>=0</m:t>
                            </m:r>
                          </m:e>
                          <m:e>
                            <m:nary>
                              <m:naryPr>
                                <m:chr m:val="∑"/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𝑃</m:t>
                                </m:r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(0,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)</m:t>
                                </m:r>
                              </m:e>
                            </m:nary>
                            <m:r>
                              <a:rPr lang="en-US" altLang="zh-TW">
                                <a:latin typeface="Cambria Math"/>
                                <a:cs typeface="Times New Roman" pitchFamily="18" charset="0"/>
                              </a:rPr>
                              <m:t>=0</m:t>
                            </m:r>
                          </m:e>
                        </m:eqArr>
                      </m:e>
                    </m:d>
                  </m:oMath>
                </a14:m>
                <a:endParaRPr lang="en-US" altLang="zh-TW" dirty="0" smtClean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  <a:blipFill rotWithShape="1">
                <a:blip r:embed="rId3"/>
                <a:stretch>
                  <a:fillRect t="-114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2.1 Example of Arbitrage</a:t>
            </a:r>
            <a:br>
              <a:rPr lang="en-US" altLang="zh-TW" dirty="0" smtClean="0"/>
            </a:br>
            <a:r>
              <a:rPr lang="en-US" altLang="zh-TW" dirty="0" smtClean="0"/>
              <a:t>			parallel yield curve shifts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字方塊 1"/>
              <p:cNvSpPr txBox="1"/>
              <p:nvPr/>
            </p:nvSpPr>
            <p:spPr>
              <a:xfrm>
                <a:off x="5738936" y="5229200"/>
                <a:ext cx="316971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 smtClean="0"/>
                  <a:t>因為</a:t>
                </a:r>
                <a:r>
                  <a:rPr lang="en-US" altLang="zh-TW" dirty="0" smtClean="0">
                    <a:latin typeface="+mj-ea"/>
                    <a:ea typeface="+mj-ea"/>
                  </a:rPr>
                  <a:t>g(0)=0</a:t>
                </a:r>
                <a:r>
                  <a:rPr lang="zh-TW" altLang="en-US" dirty="0" smtClean="0"/>
                  <a:t>，</a:t>
                </a:r>
                <a:r>
                  <a:rPr lang="en-US" altLang="zh-TW" dirty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=0</m:t>
                    </m:r>
                  </m:oMath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zh-TW" altLang="en-US" dirty="0" smtClean="0"/>
                  <a:t>又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zh-TW" altLang="en-US" i="1">
                            <a:latin typeface="Cambria Math"/>
                            <a:cs typeface="Times New Roman" pitchFamily="18" charset="0"/>
                          </a:rPr>
                          <m:t>𝜖</m:t>
                        </m:r>
                      </m:e>
                    </m:d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&gt;0</m:t>
                    </m:r>
                  </m:oMath>
                </a14:m>
                <a:r>
                  <a:rPr lang="zh-TW" altLang="en-US" dirty="0" smtClean="0"/>
                  <a:t>，所以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/>
                        <a:cs typeface="Times New Roman" pitchFamily="18" charset="0"/>
                      </a:rPr>
                      <m:t>𝜖</m:t>
                    </m:r>
                  </m:oMath>
                </a14:m>
                <a:r>
                  <a:rPr lang="en-US" altLang="zh-TW" dirty="0" smtClean="0">
                    <a:latin typeface="+mj-ea"/>
                    <a:ea typeface="+mj-ea"/>
                  </a:rPr>
                  <a:t>=0</a:t>
                </a:r>
                <a:r>
                  <a:rPr lang="zh-TW" altLang="en-US" dirty="0" smtClean="0">
                    <a:latin typeface="+mj-ea"/>
                    <a:ea typeface="+mj-ea"/>
                  </a:rPr>
                  <a:t>必定為</a:t>
                </a:r>
                <a:r>
                  <a:rPr lang="en-US" altLang="zh-TW" dirty="0" smtClean="0">
                    <a:latin typeface="+mj-ea"/>
                    <a:ea typeface="+mj-ea"/>
                  </a:rPr>
                  <a:t/>
                </a:r>
                <a:br>
                  <a:rPr lang="en-US" altLang="zh-TW" dirty="0" smtClean="0">
                    <a:latin typeface="+mj-ea"/>
                    <a:ea typeface="+mj-ea"/>
                  </a:rPr>
                </a:br>
                <a:r>
                  <a:rPr lang="en-US" altLang="zh-TW" dirty="0" smtClean="0">
                    <a:latin typeface="+mj-ea"/>
                    <a:ea typeface="+mj-ea"/>
                  </a:rPr>
                  <a:t>g(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/>
                        <a:cs typeface="Times New Roman" pitchFamily="18" charset="0"/>
                      </a:rPr>
                      <m:t>𝜖</m:t>
                    </m:r>
                  </m:oMath>
                </a14:m>
                <a:r>
                  <a:rPr lang="en-US" altLang="zh-TW" dirty="0" smtClean="0">
                    <a:latin typeface="+mj-ea"/>
                    <a:ea typeface="+mj-ea"/>
                  </a:rPr>
                  <a:t>)</a:t>
                </a:r>
                <a:r>
                  <a:rPr lang="zh-TW" altLang="en-US" dirty="0" smtClean="0">
                    <a:latin typeface="+mj-ea"/>
                    <a:ea typeface="+mj-ea"/>
                  </a:rPr>
                  <a:t>的最低點。</a:t>
                </a:r>
                <a:endParaRPr lang="zh-TW" altLang="en-US" dirty="0">
                  <a:latin typeface="+mj-ea"/>
                  <a:ea typeface="+mj-ea"/>
                </a:endParaRPr>
              </a:p>
            </p:txBody>
          </p:sp>
        </mc:Choice>
        <mc:Fallback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936" y="5229200"/>
                <a:ext cx="3169714" cy="923330"/>
              </a:xfrm>
              <a:prstGeom prst="rect">
                <a:avLst/>
              </a:prstGeom>
              <a:blipFill rotWithShape="1">
                <a:blip r:embed="rId4"/>
                <a:stretch>
                  <a:fillRect l="-1538" t="-3311" r="-1538" b="-993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5020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</p:spPr>
            <p:txBody>
              <a:bodyPr/>
              <a:lstStyle/>
              <a:p>
                <a:r>
                  <a:rPr lang="en-US" altLang="zh-TW" dirty="0" smtClean="0"/>
                  <a:t>And S.O.C 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𝑔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(0)</m:t>
                    </m:r>
                    <m:r>
                      <a:rPr lang="en-US" altLang="zh-TW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≥</m:t>
                    </m:r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altLang="zh-TW" dirty="0" smtClean="0"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𝑔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zh-TW" altLang="en-US" b="0" i="1" smtClean="0">
                            <a:latin typeface="Cambria Math"/>
                            <a:cs typeface="Times New Roman" pitchFamily="18" charset="0"/>
                          </a:rPr>
                          <m:t>𝜖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altLang="zh-TW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(0,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TW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zh-TW" altLang="en-US" b="0" i="1" smtClean="0">
                                <a:latin typeface="Cambria Math"/>
                                <a:cs typeface="Times New Roman" pitchFamily="18" charset="0"/>
                              </a:rPr>
                              <m:t>𝜖</m:t>
                            </m:r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sup>
                        </m:sSup>
                      </m:e>
                    </m:nary>
                  </m:oMath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  <a:blipFill rotWithShape="1">
                <a:blip r:embed="rId2"/>
                <a:stretch>
                  <a:fillRect t="-13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2.1 Example of Arbitrage</a:t>
            </a:r>
            <a:br>
              <a:rPr lang="en-US" altLang="zh-TW" dirty="0" smtClean="0"/>
            </a:br>
            <a:r>
              <a:rPr lang="en-US" altLang="zh-TW" dirty="0" smtClean="0"/>
              <a:t>			parallel yield curve shifts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672864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會">
  <a:themeElements>
    <a:clrScheme name="都會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都會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1591</TotalTime>
  <Words>1078</Words>
  <Application>Microsoft Office PowerPoint</Application>
  <PresentationFormat>如螢幕大小 (4:3)</PresentationFormat>
  <Paragraphs>96</Paragraphs>
  <Slides>20</Slides>
  <Notes>7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都會</vt:lpstr>
      <vt:lpstr>Chapter 2</vt:lpstr>
      <vt:lpstr>Definition of Arbitrage</vt:lpstr>
      <vt:lpstr>Definition of Arbitrage</vt:lpstr>
      <vt:lpstr>2.1 Example of Arbitrage    parallel yield curve shifts</vt:lpstr>
      <vt:lpstr>2.1 Example of Arbitrage    parallel yield curve shifts</vt:lpstr>
      <vt:lpstr>2.1 Example of Arbitrage    parallel yield curve shifts</vt:lpstr>
      <vt:lpstr>2.1 Example of Arbitrage    parallel yield curve shifts</vt:lpstr>
      <vt:lpstr>2.1 Example of Arbitrage    parallel yield curve shifts</vt:lpstr>
      <vt:lpstr>2.1 Example of Arbitrage    parallel yield curve shifts</vt:lpstr>
      <vt:lpstr>Example 2.1</vt:lpstr>
      <vt:lpstr>Example 2.1</vt:lpstr>
      <vt:lpstr>Example 2.1</vt:lpstr>
      <vt:lpstr>2.2 Fundamental Theorem of Asset Pricing</vt:lpstr>
      <vt:lpstr>2.2 Fundamental Theorem of Asset Pricing</vt:lpstr>
      <vt:lpstr>2.2 Fundamental Theorem of Asset Pricing</vt:lpstr>
      <vt:lpstr>Example 2.5 forward pricing</vt:lpstr>
      <vt:lpstr>Example 2.5 forward pricing</vt:lpstr>
      <vt:lpstr>PowerPoint 簡報</vt:lpstr>
      <vt:lpstr>2.6 Put-Call Parity</vt:lpstr>
      <vt:lpstr>2.6 Put-Call Parity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</dc:title>
  <dc:creator>eternalism</dc:creator>
  <cp:lastModifiedBy>eternalism</cp:lastModifiedBy>
  <cp:revision>46</cp:revision>
  <dcterms:created xsi:type="dcterms:W3CDTF">2011-05-17T17:20:58Z</dcterms:created>
  <dcterms:modified xsi:type="dcterms:W3CDTF">2011-06-16T16:55:36Z</dcterms:modified>
</cp:coreProperties>
</file>