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bin" ContentType="application/vnd.openxmlformats-officedocument.oleObject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44"/>
  </p:notesMasterIdLst>
  <p:sldIdLst>
    <p:sldId id="298" r:id="rId2"/>
    <p:sldId id="299" r:id="rId3"/>
    <p:sldId id="300" r:id="rId4"/>
    <p:sldId id="301" r:id="rId5"/>
    <p:sldId id="302" r:id="rId6"/>
    <p:sldId id="303" r:id="rId7"/>
    <p:sldId id="304" r:id="rId8"/>
    <p:sldId id="305" r:id="rId9"/>
    <p:sldId id="306" r:id="rId10"/>
    <p:sldId id="307" r:id="rId11"/>
    <p:sldId id="308" r:id="rId12"/>
    <p:sldId id="309" r:id="rId13"/>
    <p:sldId id="310" r:id="rId14"/>
    <p:sldId id="311" r:id="rId15"/>
    <p:sldId id="312" r:id="rId16"/>
    <p:sldId id="313" r:id="rId17"/>
    <p:sldId id="314" r:id="rId18"/>
    <p:sldId id="315" r:id="rId19"/>
    <p:sldId id="316" r:id="rId20"/>
    <p:sldId id="317" r:id="rId21"/>
    <p:sldId id="318" r:id="rId22"/>
    <p:sldId id="319" r:id="rId23"/>
    <p:sldId id="257" r:id="rId24"/>
    <p:sldId id="258" r:id="rId25"/>
    <p:sldId id="259" r:id="rId26"/>
    <p:sldId id="260" r:id="rId27"/>
    <p:sldId id="261" r:id="rId28"/>
    <p:sldId id="262" r:id="rId29"/>
    <p:sldId id="263" r:id="rId30"/>
    <p:sldId id="264" r:id="rId31"/>
    <p:sldId id="293" r:id="rId32"/>
    <p:sldId id="265" r:id="rId33"/>
    <p:sldId id="266" r:id="rId34"/>
    <p:sldId id="267" r:id="rId35"/>
    <p:sldId id="268" r:id="rId36"/>
    <p:sldId id="294" r:id="rId37"/>
    <p:sldId id="269" r:id="rId38"/>
    <p:sldId id="270" r:id="rId39"/>
    <p:sldId id="271" r:id="rId40"/>
    <p:sldId id="295" r:id="rId41"/>
    <p:sldId id="296" r:id="rId42"/>
    <p:sldId id="297" r:id="rId43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  <a:srgbClr val="9B2F0D"/>
    <a:srgbClr val="FF3300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3053" autoAdjust="0"/>
  </p:normalViewPr>
  <p:slideViewPr>
    <p:cSldViewPr>
      <p:cViewPr varScale="1">
        <p:scale>
          <a:sx n="66" d="100"/>
          <a:sy n="66" d="100"/>
        </p:scale>
        <p:origin x="-150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10.vml.rels><?xml version="1.0" encoding="UTF-8" standalone="yes"?>
<Relationships xmlns="http://schemas.openxmlformats.org/package/2006/relationships"><Relationship Id="rId2" Type="http://schemas.openxmlformats.org/officeDocument/2006/relationships/image" Target="../media/image20.wmf"/><Relationship Id="rId1" Type="http://schemas.openxmlformats.org/officeDocument/2006/relationships/image" Target="../media/image19.wmf"/></Relationships>
</file>

<file path=ppt/drawings/_rels/vmlDrawing11.vml.rels><?xml version="1.0" encoding="UTF-8" standalone="yes"?>
<Relationships xmlns="http://schemas.openxmlformats.org/package/2006/relationships"><Relationship Id="rId3" Type="http://schemas.openxmlformats.org/officeDocument/2006/relationships/image" Target="../media/image23.wmf"/><Relationship Id="rId2" Type="http://schemas.openxmlformats.org/officeDocument/2006/relationships/image" Target="../media/image22.wmf"/><Relationship Id="rId1" Type="http://schemas.openxmlformats.org/officeDocument/2006/relationships/image" Target="../media/image21.wmf"/><Relationship Id="rId4" Type="http://schemas.openxmlformats.org/officeDocument/2006/relationships/image" Target="../media/image24.wmf"/></Relationships>
</file>

<file path=ppt/drawings/_rels/vmlDrawing12.vml.rels><?xml version="1.0" encoding="UTF-8" standalone="yes"?>
<Relationships xmlns="http://schemas.openxmlformats.org/package/2006/relationships"><Relationship Id="rId3" Type="http://schemas.openxmlformats.org/officeDocument/2006/relationships/image" Target="../media/image27.wmf"/><Relationship Id="rId2" Type="http://schemas.openxmlformats.org/officeDocument/2006/relationships/image" Target="../media/image26.wmf"/><Relationship Id="rId1" Type="http://schemas.openxmlformats.org/officeDocument/2006/relationships/image" Target="../media/image25.wmf"/></Relationships>
</file>

<file path=ppt/drawings/_rels/vmlDrawing13.vml.rels><?xml version="1.0" encoding="UTF-8" standalone="yes"?>
<Relationships xmlns="http://schemas.openxmlformats.org/package/2006/relationships"><Relationship Id="rId2" Type="http://schemas.openxmlformats.org/officeDocument/2006/relationships/image" Target="../media/image29.wmf"/><Relationship Id="rId1" Type="http://schemas.openxmlformats.org/officeDocument/2006/relationships/image" Target="../media/image28.wmf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30.wmf"/></Relationships>
</file>

<file path=ppt/drawings/_rels/vmlDrawing15.vml.rels><?xml version="1.0" encoding="UTF-8" standalone="yes"?>
<Relationships xmlns="http://schemas.openxmlformats.org/package/2006/relationships"><Relationship Id="rId1" Type="http://schemas.openxmlformats.org/officeDocument/2006/relationships/image" Target="../media/image31.wmf"/></Relationships>
</file>

<file path=ppt/drawings/_rels/vmlDrawing16.vml.rels><?xml version="1.0" encoding="UTF-8" standalone="yes"?>
<Relationships xmlns="http://schemas.openxmlformats.org/package/2006/relationships"><Relationship Id="rId2" Type="http://schemas.openxmlformats.org/officeDocument/2006/relationships/image" Target="../media/image33.wmf"/><Relationship Id="rId1" Type="http://schemas.openxmlformats.org/officeDocument/2006/relationships/image" Target="../media/image32.wmf"/></Relationships>
</file>

<file path=ppt/drawings/_rels/vmlDrawing17.vml.rels><?xml version="1.0" encoding="UTF-8" standalone="yes"?>
<Relationships xmlns="http://schemas.openxmlformats.org/package/2006/relationships"><Relationship Id="rId1" Type="http://schemas.openxmlformats.org/officeDocument/2006/relationships/image" Target="../media/image34.wmf"/></Relationships>
</file>

<file path=ppt/drawings/_rels/vmlDrawing18.vml.rels><?xml version="1.0" encoding="UTF-8" standalone="yes"?>
<Relationships xmlns="http://schemas.openxmlformats.org/package/2006/relationships"><Relationship Id="rId1" Type="http://schemas.openxmlformats.org/officeDocument/2006/relationships/image" Target="../media/image35.wmf"/></Relationships>
</file>

<file path=ppt/drawings/_rels/vmlDrawing19.vml.rels><?xml version="1.0" encoding="UTF-8" standalone="yes"?>
<Relationships xmlns="http://schemas.openxmlformats.org/package/2006/relationships"><Relationship Id="rId1" Type="http://schemas.openxmlformats.org/officeDocument/2006/relationships/image" Target="../media/image36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10.wmf"/><Relationship Id="rId1" Type="http://schemas.openxmlformats.org/officeDocument/2006/relationships/image" Target="../media/image9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12.wmf"/><Relationship Id="rId1" Type="http://schemas.openxmlformats.org/officeDocument/2006/relationships/image" Target="../media/image11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w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w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1D4CCD-379B-4792-8925-1FDEA3340B00}" type="datetimeFigureOut">
              <a:rPr lang="zh-TW" altLang="en-US" smtClean="0"/>
              <a:pPr/>
              <a:t>2011/2/17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157BAA9-627E-46DE-BD29-634AB6973159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57BAA9-627E-46DE-BD29-634AB6973159}" type="slidenum">
              <a:rPr lang="zh-TW" altLang="en-US" smtClean="0"/>
              <a:pPr/>
              <a:t>3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57BAA9-627E-46DE-BD29-634AB6973159}" type="slidenum">
              <a:rPr lang="zh-TW" altLang="en-US" smtClean="0"/>
              <a:pPr/>
              <a:t>11</a:t>
            </a:fld>
            <a:endParaRPr lang="zh-TW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直線接點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標題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9" name="副標題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zh-TW" altLang="en-US" smtClean="0"/>
              <a:t>按一下以編輯母片副標題樣式</a:t>
            </a:r>
            <a:endParaRPr kumimoji="0" lang="en-US"/>
          </a:p>
        </p:txBody>
      </p:sp>
      <p:sp>
        <p:nvSpPr>
          <p:cNvPr id="16" name="日期版面配置區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A6153-CAC6-4799-B33B-6E678E91C31B}" type="datetimeFigureOut">
              <a:rPr lang="zh-TW" altLang="en-US" smtClean="0"/>
              <a:pPr/>
              <a:t>2011/2/17</a:t>
            </a:fld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15" name="投影片編號版面配置區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E5713EB4-D6F1-4C67-8402-52DFE3EDB1BE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A6153-CAC6-4799-B33B-6E678E91C31B}" type="datetimeFigureOut">
              <a:rPr lang="zh-TW" altLang="en-US" smtClean="0"/>
              <a:pPr/>
              <a:t>2011/2/17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713EB4-D6F1-4C67-8402-52DFE3EDB1BE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A6153-CAC6-4799-B33B-6E678E91C31B}" type="datetimeFigureOut">
              <a:rPr lang="zh-TW" altLang="en-US" smtClean="0"/>
              <a:pPr/>
              <a:t>2011/2/17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713EB4-D6F1-4C67-8402-52DFE3EDB1BE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標題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27" name="內容版面配置區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25" name="日期版面配置區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A6153-CAC6-4799-B33B-6E678E91C31B}" type="datetimeFigureOut">
              <a:rPr lang="zh-TW" altLang="en-US" smtClean="0"/>
              <a:pPr/>
              <a:t>2011/2/17</a:t>
            </a:fld>
            <a:endParaRPr lang="zh-TW" altLang="en-US"/>
          </a:p>
        </p:txBody>
      </p:sp>
      <p:sp>
        <p:nvSpPr>
          <p:cNvPr id="19" name="頁尾版面配置區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6" name="投影片編號版面配置區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E5713EB4-D6F1-4C67-8402-52DFE3EDB1BE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區段標題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直線接點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文字版面配置區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19" name="日期版面配置區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A6153-CAC6-4799-B33B-6E678E91C31B}" type="datetimeFigureOut">
              <a:rPr lang="zh-TW" altLang="en-US" smtClean="0"/>
              <a:pPr/>
              <a:t>2011/2/17</a:t>
            </a:fld>
            <a:endParaRPr lang="zh-TW" altLang="en-US"/>
          </a:p>
        </p:txBody>
      </p:sp>
      <p:sp>
        <p:nvSpPr>
          <p:cNvPr id="11" name="頁尾版面配置區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16" name="投影片編號版面配置區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713EB4-D6F1-4C67-8402-52DFE3EDB1BE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8" name="標題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標題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14" name="內容版面配置區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13" name="內容版面配置區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21" name="日期版面配置區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A6153-CAC6-4799-B33B-6E678E91C31B}" type="datetimeFigureOut">
              <a:rPr lang="zh-TW" altLang="en-US" smtClean="0"/>
              <a:pPr/>
              <a:t>2011/2/17</a:t>
            </a:fld>
            <a:endParaRPr lang="zh-TW" altLang="en-US"/>
          </a:p>
        </p:txBody>
      </p:sp>
      <p:sp>
        <p:nvSpPr>
          <p:cNvPr id="10" name="頁尾版面配置區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1" name="投影片編號版面配置區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713EB4-D6F1-4C67-8402-52DFE3EDB1BE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標題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13" name="文字版面配置區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25" name="文字版面配置區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28" name="內容版面配置區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10" name="日期版面配置區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A6153-CAC6-4799-B33B-6E678E91C31B}" type="datetimeFigureOut">
              <a:rPr lang="zh-TW" altLang="en-US" smtClean="0"/>
              <a:pPr/>
              <a:t>2011/2/17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E5713EB4-D6F1-4C67-8402-52DFE3EDB1BE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11" name="直線接點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標題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12" name="日期版面配置區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A6153-CAC6-4799-B33B-6E678E91C31B}" type="datetimeFigureOut">
              <a:rPr lang="zh-TW" altLang="en-US" smtClean="0"/>
              <a:pPr/>
              <a:t>2011/2/17</a:t>
            </a:fld>
            <a:endParaRPr lang="zh-TW" altLang="en-US"/>
          </a:p>
        </p:txBody>
      </p:sp>
      <p:sp>
        <p:nvSpPr>
          <p:cNvPr id="21" name="頁尾版面配置區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713EB4-D6F1-4C67-8402-52DFE3EDB1BE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A6153-CAC6-4799-B33B-6E678E91C31B}" type="datetimeFigureOut">
              <a:rPr lang="zh-TW" altLang="en-US" smtClean="0"/>
              <a:pPr/>
              <a:t>2011/2/17</a:t>
            </a:fld>
            <a:endParaRPr lang="zh-TW" altLang="en-US"/>
          </a:p>
        </p:txBody>
      </p:sp>
      <p:sp>
        <p:nvSpPr>
          <p:cNvPr id="24" name="頁尾版面配置區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713EB4-D6F1-4C67-8402-52DFE3EDB1BE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直線接點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標題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26" name="文字版面配置區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14" name="內容版面配置區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25" name="日期版面配置區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A6153-CAC6-4799-B33B-6E678E91C31B}" type="datetimeFigureOut">
              <a:rPr lang="zh-TW" altLang="en-US" smtClean="0"/>
              <a:pPr/>
              <a:t>2011/2/17</a:t>
            </a:fld>
            <a:endParaRPr lang="zh-TW" altLang="en-US"/>
          </a:p>
        </p:txBody>
      </p:sp>
      <p:sp>
        <p:nvSpPr>
          <p:cNvPr id="29" name="頁尾版面配置區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713EB4-D6F1-4C67-8402-52DFE3EDB1BE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圖片版面配置區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zh-TW" altLang="en-US" smtClean="0"/>
              <a:t>按一下圖示以新增圖片</a:t>
            </a:r>
            <a:endParaRPr kumimoji="0" lang="en-US" dirty="0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A6153-CAC6-4799-B33B-6E678E91C31B}" type="datetimeFigureOut">
              <a:rPr lang="zh-TW" altLang="en-US" smtClean="0"/>
              <a:pPr/>
              <a:t>2011/2/17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1" name="投影片編號版面配置區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713EB4-D6F1-4C67-8402-52DFE3EDB1BE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17" name="標題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26" name="文字版面配置區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直線接點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文字版面配置區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  <a:p>
            <a:pPr lvl="1" eaLnBrk="1" latinLnBrk="0" hangingPunct="1"/>
            <a:r>
              <a:rPr kumimoji="0" lang="zh-TW" altLang="en-US" smtClean="0"/>
              <a:t>第二層</a:t>
            </a:r>
          </a:p>
          <a:p>
            <a:pPr lvl="2" eaLnBrk="1" latinLnBrk="0" hangingPunct="1"/>
            <a:r>
              <a:rPr kumimoji="0" lang="zh-TW" altLang="en-US" smtClean="0"/>
              <a:t>第三層</a:t>
            </a:r>
          </a:p>
          <a:p>
            <a:pPr lvl="3" eaLnBrk="1" latinLnBrk="0" hangingPunct="1"/>
            <a:r>
              <a:rPr kumimoji="0" lang="zh-TW" altLang="en-US" smtClean="0"/>
              <a:t>第四層</a:t>
            </a:r>
          </a:p>
          <a:p>
            <a:pPr lvl="4" eaLnBrk="1" latinLnBrk="0" hangingPunct="1"/>
            <a:r>
              <a:rPr kumimoji="0" lang="zh-TW" altLang="en-US" smtClean="0"/>
              <a:t>第五層</a:t>
            </a:r>
            <a:endParaRPr kumimoji="0" lang="en-US"/>
          </a:p>
        </p:txBody>
      </p:sp>
      <p:sp>
        <p:nvSpPr>
          <p:cNvPr id="11" name="日期版面配置區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ADBA6153-CAC6-4799-B33B-6E678E91C31B}" type="datetimeFigureOut">
              <a:rPr lang="zh-TW" altLang="en-US" smtClean="0"/>
              <a:pPr/>
              <a:t>2011/2/17</a:t>
            </a:fld>
            <a:endParaRPr lang="zh-TW" altLang="en-US"/>
          </a:p>
        </p:txBody>
      </p:sp>
      <p:sp>
        <p:nvSpPr>
          <p:cNvPr id="28" name="頁尾版面配置區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E5713EB4-D6F1-4C67-8402-52DFE3EDB1BE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10" name="標題版面配置區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9" name="直線接點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直線接點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riskglossary.com/articles/valuation.htm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hyperlink" Target="http://www.riskglossary.com/articles/yield.htm" TargetMode="Externa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oleObject" Target="../embeddings/oleObject3.bin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4" Type="http://schemas.openxmlformats.org/officeDocument/2006/relationships/oleObject" Target="../embeddings/oleObject5.bin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0.vml"/><Relationship Id="rId4" Type="http://schemas.openxmlformats.org/officeDocument/2006/relationships/oleObject" Target="../embeddings/oleObject13.bin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1.vml"/><Relationship Id="rId6" Type="http://schemas.openxmlformats.org/officeDocument/2006/relationships/oleObject" Target="../embeddings/oleObject17.bin"/><Relationship Id="rId5" Type="http://schemas.openxmlformats.org/officeDocument/2006/relationships/oleObject" Target="../embeddings/oleObject16.bin"/><Relationship Id="rId4" Type="http://schemas.openxmlformats.org/officeDocument/2006/relationships/oleObject" Target="../embeddings/oleObject15.bin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2.vml"/><Relationship Id="rId5" Type="http://schemas.openxmlformats.org/officeDocument/2006/relationships/oleObject" Target="../embeddings/oleObject20.bin"/><Relationship Id="rId4" Type="http://schemas.openxmlformats.org/officeDocument/2006/relationships/oleObject" Target="../embeddings/oleObject19.bin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3.vml"/><Relationship Id="rId4" Type="http://schemas.openxmlformats.org/officeDocument/2006/relationships/oleObject" Target="../embeddings/oleObject22.bin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4.v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5.v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6.vml"/><Relationship Id="rId4" Type="http://schemas.openxmlformats.org/officeDocument/2006/relationships/oleObject" Target="../embeddings/oleObject26.bin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en.wikipedia.org/wiki/Inflation" TargetMode="External"/><Relationship Id="rId2" Type="http://schemas.openxmlformats.org/officeDocument/2006/relationships/hyperlink" Target="http://en.wikipedia.org/wiki/Bond_(finance)" TargetMode="Externa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7.v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8.v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9.v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 dirty="0" smtClean="0"/>
              <a:t>報告者：詹鈞傑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dirty="0" smtClean="0"/>
              <a:t>                 張富昇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251520" y="1916832"/>
            <a:ext cx="8458200" cy="914400"/>
          </a:xfrm>
        </p:spPr>
        <p:txBody>
          <a:bodyPr>
            <a:normAutofit/>
          </a:bodyPr>
          <a:lstStyle/>
          <a:p>
            <a:r>
              <a:rPr lang="en-US" altLang="zh-TW" sz="3600" dirty="0" smtClean="0"/>
              <a:t>Chapter1 Introduction to Bond Markets</a:t>
            </a:r>
            <a:endParaRPr lang="zh-TW" altLang="en-US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smtClean="0"/>
              <a:t>Case2</a:t>
            </a:r>
            <a:endParaRPr lang="zh-TW" altLang="en-US" dirty="0"/>
          </a:p>
        </p:txBody>
      </p:sp>
      <p:cxnSp>
        <p:nvCxnSpPr>
          <p:cNvPr id="4" name="直線接點 3"/>
          <p:cNvCxnSpPr/>
          <p:nvPr/>
        </p:nvCxnSpPr>
        <p:spPr>
          <a:xfrm>
            <a:off x="1259632" y="3429000"/>
            <a:ext cx="6624736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" name="直線接點 4"/>
          <p:cNvCxnSpPr/>
          <p:nvPr/>
        </p:nvCxnSpPr>
        <p:spPr>
          <a:xfrm rot="5400000" flipH="1" flipV="1">
            <a:off x="1223628" y="2960948"/>
            <a:ext cx="936104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" name="直線接點 5"/>
          <p:cNvCxnSpPr/>
          <p:nvPr/>
        </p:nvCxnSpPr>
        <p:spPr>
          <a:xfrm rot="5400000" flipH="1" flipV="1">
            <a:off x="2159732" y="2960948"/>
            <a:ext cx="936104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" name="直線接點 6"/>
          <p:cNvCxnSpPr/>
          <p:nvPr/>
        </p:nvCxnSpPr>
        <p:spPr>
          <a:xfrm rot="5400000" flipH="1" flipV="1">
            <a:off x="6408204" y="2960948"/>
            <a:ext cx="936104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8" name="文字方塊 7"/>
          <p:cNvSpPr txBox="1"/>
          <p:nvPr/>
        </p:nvSpPr>
        <p:spPr>
          <a:xfrm>
            <a:off x="971600" y="3573016"/>
            <a:ext cx="14401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Ex-dividend date</a:t>
            </a:r>
            <a:endParaRPr lang="zh-TW" altLang="en-US" dirty="0"/>
          </a:p>
        </p:txBody>
      </p:sp>
      <p:sp>
        <p:nvSpPr>
          <p:cNvPr id="9" name="文字方塊 8"/>
          <p:cNvSpPr txBox="1"/>
          <p:nvPr/>
        </p:nvSpPr>
        <p:spPr>
          <a:xfrm>
            <a:off x="2339752" y="3573016"/>
            <a:ext cx="15121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Payment date</a:t>
            </a:r>
            <a:endParaRPr lang="zh-TW" altLang="en-US" dirty="0"/>
          </a:p>
        </p:txBody>
      </p:sp>
      <p:sp>
        <p:nvSpPr>
          <p:cNvPr id="10" name="文字方塊 9"/>
          <p:cNvSpPr txBox="1"/>
          <p:nvPr/>
        </p:nvSpPr>
        <p:spPr>
          <a:xfrm>
            <a:off x="5940152" y="3501008"/>
            <a:ext cx="14401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Ex-dividend date</a:t>
            </a:r>
            <a:endParaRPr lang="zh-TW" altLang="en-US" dirty="0"/>
          </a:p>
        </p:txBody>
      </p:sp>
      <p:cxnSp>
        <p:nvCxnSpPr>
          <p:cNvPr id="11" name="直線接點 10"/>
          <p:cNvCxnSpPr/>
          <p:nvPr/>
        </p:nvCxnSpPr>
        <p:spPr>
          <a:xfrm rot="5400000" flipH="1" flipV="1">
            <a:off x="7416316" y="2960948"/>
            <a:ext cx="936104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2" name="文字方塊 11"/>
          <p:cNvSpPr txBox="1"/>
          <p:nvPr/>
        </p:nvSpPr>
        <p:spPr>
          <a:xfrm>
            <a:off x="7199784" y="3645024"/>
            <a:ext cx="15121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Payment date</a:t>
            </a:r>
            <a:endParaRPr lang="zh-TW" altLang="en-US" dirty="0"/>
          </a:p>
        </p:txBody>
      </p:sp>
      <p:cxnSp>
        <p:nvCxnSpPr>
          <p:cNvPr id="13" name="直線接點 12"/>
          <p:cNvCxnSpPr/>
          <p:nvPr/>
        </p:nvCxnSpPr>
        <p:spPr>
          <a:xfrm rot="5400000" flipH="1" flipV="1">
            <a:off x="1727684" y="2960948"/>
            <a:ext cx="936104" cy="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4" name="向右箭號 13"/>
          <p:cNvSpPr/>
          <p:nvPr/>
        </p:nvSpPr>
        <p:spPr>
          <a:xfrm rot="18900000" flipH="1" flipV="1">
            <a:off x="2035746" y="1828851"/>
            <a:ext cx="1008112" cy="576064"/>
          </a:xfrm>
          <a:prstGeom prst="rightArrow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" name="文字方塊 14"/>
          <p:cNvSpPr txBox="1"/>
          <p:nvPr/>
        </p:nvSpPr>
        <p:spPr>
          <a:xfrm>
            <a:off x="2987824" y="1412776"/>
            <a:ext cx="15121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Settlement</a:t>
            </a:r>
          </a:p>
          <a:p>
            <a:r>
              <a:rPr lang="en-US" altLang="zh-TW" dirty="0" smtClean="0"/>
              <a:t> date</a:t>
            </a:r>
            <a:endParaRPr lang="zh-TW" altLang="en-US" dirty="0"/>
          </a:p>
        </p:txBody>
      </p:sp>
      <p:sp>
        <p:nvSpPr>
          <p:cNvPr id="16" name="左大括弧 15"/>
          <p:cNvSpPr/>
          <p:nvPr/>
        </p:nvSpPr>
        <p:spPr>
          <a:xfrm rot="5400000" flipV="1">
            <a:off x="1907704" y="2204864"/>
            <a:ext cx="72008" cy="504056"/>
          </a:xfrm>
          <a:prstGeom prst="leftBrac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 dirty="0">
              <a:solidFill>
                <a:srgbClr val="FF0000"/>
              </a:solidFill>
            </a:endParaRPr>
          </a:p>
        </p:txBody>
      </p:sp>
      <p:sp>
        <p:nvSpPr>
          <p:cNvPr id="6246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pic>
        <p:nvPicPr>
          <p:cNvPr id="62465" name="Picture 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71472" y="4572008"/>
            <a:ext cx="7786742" cy="207170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smtClean="0"/>
              <a:t>Exhibit 1 indicates the evolution of the </a:t>
            </a:r>
            <a:r>
              <a:rPr lang="en-US" altLang="zh-TW" dirty="0" smtClean="0">
                <a:hlinkClick r:id="rId3"/>
              </a:rPr>
              <a:t>market value</a:t>
            </a:r>
            <a:r>
              <a:rPr lang="en-US" altLang="zh-TW" dirty="0" smtClean="0"/>
              <a:t> of a 3% </a:t>
            </a:r>
            <a:r>
              <a:rPr lang="en-US" altLang="zh-TW" dirty="0" smtClean="0">
                <a:hlinkClick r:id="rId4"/>
              </a:rPr>
              <a:t>nominal yield</a:t>
            </a:r>
            <a:r>
              <a:rPr lang="en-US" altLang="zh-TW" dirty="0" smtClean="0"/>
              <a:t> 20-year bond during its first four years.</a:t>
            </a:r>
            <a:endParaRPr lang="zh-TW" altLang="en-US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79512" y="3068960"/>
            <a:ext cx="3960440" cy="3573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139952" y="3068960"/>
            <a:ext cx="4680520" cy="36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3891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340768"/>
            <a:ext cx="3672408" cy="3240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6" name="直線接點 5"/>
          <p:cNvCxnSpPr/>
          <p:nvPr/>
        </p:nvCxnSpPr>
        <p:spPr>
          <a:xfrm>
            <a:off x="4139952" y="2852936"/>
            <a:ext cx="4680520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" name="直線接點 7"/>
          <p:cNvCxnSpPr/>
          <p:nvPr/>
        </p:nvCxnSpPr>
        <p:spPr>
          <a:xfrm rot="5400000" flipH="1" flipV="1">
            <a:off x="4103948" y="2384884"/>
            <a:ext cx="936104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" name="直線接點 8"/>
          <p:cNvCxnSpPr/>
          <p:nvPr/>
        </p:nvCxnSpPr>
        <p:spPr>
          <a:xfrm rot="5400000" flipH="1" flipV="1">
            <a:off x="5040052" y="2384884"/>
            <a:ext cx="936104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" name="直線接點 9"/>
          <p:cNvCxnSpPr/>
          <p:nvPr/>
        </p:nvCxnSpPr>
        <p:spPr>
          <a:xfrm rot="5400000" flipH="1" flipV="1">
            <a:off x="8280412" y="2384884"/>
            <a:ext cx="936104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1" name="文字方塊 10"/>
          <p:cNvSpPr txBox="1"/>
          <p:nvPr/>
        </p:nvSpPr>
        <p:spPr>
          <a:xfrm>
            <a:off x="3851920" y="2996952"/>
            <a:ext cx="14401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Ex-dividend date</a:t>
            </a:r>
            <a:endParaRPr lang="zh-TW" altLang="en-US" dirty="0"/>
          </a:p>
        </p:txBody>
      </p:sp>
      <p:sp>
        <p:nvSpPr>
          <p:cNvPr id="12" name="文字方塊 11"/>
          <p:cNvSpPr txBox="1"/>
          <p:nvPr/>
        </p:nvSpPr>
        <p:spPr>
          <a:xfrm>
            <a:off x="5436096" y="3068960"/>
            <a:ext cx="15121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Payment date</a:t>
            </a:r>
            <a:endParaRPr lang="zh-TW" altLang="en-US" dirty="0"/>
          </a:p>
        </p:txBody>
      </p:sp>
      <p:sp>
        <p:nvSpPr>
          <p:cNvPr id="13" name="文字方塊 12"/>
          <p:cNvSpPr txBox="1"/>
          <p:nvPr/>
        </p:nvSpPr>
        <p:spPr>
          <a:xfrm>
            <a:off x="7703840" y="2924944"/>
            <a:ext cx="14401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Ex-dividend date</a:t>
            </a:r>
            <a:endParaRPr lang="zh-TW" altLang="en-US" dirty="0"/>
          </a:p>
        </p:txBody>
      </p:sp>
      <p:sp>
        <p:nvSpPr>
          <p:cNvPr id="14" name="左大括弧 13"/>
          <p:cNvSpPr/>
          <p:nvPr/>
        </p:nvSpPr>
        <p:spPr>
          <a:xfrm rot="5400000" flipV="1">
            <a:off x="4951476" y="1393340"/>
            <a:ext cx="155448" cy="914400"/>
          </a:xfrm>
          <a:prstGeom prst="leftBrac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 dirty="0">
              <a:solidFill>
                <a:srgbClr val="FF0000"/>
              </a:solidFill>
            </a:endParaRPr>
          </a:p>
        </p:txBody>
      </p:sp>
      <p:sp>
        <p:nvSpPr>
          <p:cNvPr id="15" name="左大括弧 14"/>
          <p:cNvSpPr/>
          <p:nvPr/>
        </p:nvSpPr>
        <p:spPr>
          <a:xfrm rot="5400000" flipV="1">
            <a:off x="7092280" y="260648"/>
            <a:ext cx="72008" cy="3240360"/>
          </a:xfrm>
          <a:prstGeom prst="leftBrac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 dirty="0">
              <a:solidFill>
                <a:srgbClr val="FF0000"/>
              </a:solidFill>
            </a:endParaRPr>
          </a:p>
        </p:txBody>
      </p:sp>
      <p:sp>
        <p:nvSpPr>
          <p:cNvPr id="17" name="減號 16"/>
          <p:cNvSpPr/>
          <p:nvPr/>
        </p:nvSpPr>
        <p:spPr>
          <a:xfrm>
            <a:off x="4572000" y="1844824"/>
            <a:ext cx="914400" cy="914400"/>
          </a:xfrm>
          <a:prstGeom prst="mathMinus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>
              <a:solidFill>
                <a:srgbClr val="FF0000"/>
              </a:solidFill>
            </a:endParaRPr>
          </a:p>
        </p:txBody>
      </p:sp>
      <p:sp>
        <p:nvSpPr>
          <p:cNvPr id="18" name="加號 17"/>
          <p:cNvSpPr/>
          <p:nvPr/>
        </p:nvSpPr>
        <p:spPr>
          <a:xfrm>
            <a:off x="6660232" y="1916832"/>
            <a:ext cx="914400" cy="914400"/>
          </a:xfrm>
          <a:prstGeom prst="mathPlus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smtClean="0"/>
              <a:t>1.2.3 Zero-Coupon Bonds</a:t>
            </a:r>
          </a:p>
          <a:p>
            <a:r>
              <a:rPr lang="en-US" altLang="zh-TW" dirty="0" smtClean="0"/>
              <a:t>This type of bond has a coupon rate of zero and a nominal value of 1.</a:t>
            </a:r>
          </a:p>
          <a:p>
            <a:endParaRPr lang="zh-TW" altLang="en-US" dirty="0"/>
          </a:p>
        </p:txBody>
      </p:sp>
      <p:cxnSp>
        <p:nvCxnSpPr>
          <p:cNvPr id="5" name="直線接點 4"/>
          <p:cNvCxnSpPr/>
          <p:nvPr/>
        </p:nvCxnSpPr>
        <p:spPr>
          <a:xfrm>
            <a:off x="1259632" y="5229200"/>
            <a:ext cx="5472608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" name="直線接點 6"/>
          <p:cNvCxnSpPr/>
          <p:nvPr/>
        </p:nvCxnSpPr>
        <p:spPr>
          <a:xfrm rot="5400000" flipH="1" flipV="1">
            <a:off x="827584" y="4797152"/>
            <a:ext cx="864096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" name="直線接點 7"/>
          <p:cNvCxnSpPr/>
          <p:nvPr/>
        </p:nvCxnSpPr>
        <p:spPr>
          <a:xfrm rot="5400000" flipH="1" flipV="1">
            <a:off x="6300192" y="4797152"/>
            <a:ext cx="864096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0" name="文字方塊 9"/>
          <p:cNvSpPr txBox="1"/>
          <p:nvPr/>
        </p:nvSpPr>
        <p:spPr>
          <a:xfrm>
            <a:off x="899592" y="3933056"/>
            <a:ext cx="12961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-P(0,T)</a:t>
            </a:r>
            <a:endParaRPr lang="zh-TW" altLang="en-US" dirty="0"/>
          </a:p>
        </p:txBody>
      </p:sp>
      <p:sp>
        <p:nvSpPr>
          <p:cNvPr id="11" name="文字方塊 10"/>
          <p:cNvSpPr txBox="1"/>
          <p:nvPr/>
        </p:nvSpPr>
        <p:spPr>
          <a:xfrm>
            <a:off x="0" y="5373216"/>
            <a:ext cx="11876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Time</a:t>
            </a:r>
            <a:endParaRPr lang="zh-TW" altLang="en-US" dirty="0"/>
          </a:p>
        </p:txBody>
      </p:sp>
      <p:sp>
        <p:nvSpPr>
          <p:cNvPr id="12" name="文字方塊 11"/>
          <p:cNvSpPr txBox="1"/>
          <p:nvPr/>
        </p:nvSpPr>
        <p:spPr>
          <a:xfrm>
            <a:off x="1043608" y="5445224"/>
            <a:ext cx="7200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0</a:t>
            </a:r>
            <a:endParaRPr lang="zh-TW" altLang="en-US" dirty="0"/>
          </a:p>
        </p:txBody>
      </p:sp>
      <p:sp>
        <p:nvSpPr>
          <p:cNvPr id="13" name="文字方塊 12"/>
          <p:cNvSpPr txBox="1"/>
          <p:nvPr/>
        </p:nvSpPr>
        <p:spPr>
          <a:xfrm>
            <a:off x="6516216" y="5445224"/>
            <a:ext cx="7200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T</a:t>
            </a:r>
            <a:endParaRPr lang="zh-TW" altLang="en-US" dirty="0"/>
          </a:p>
        </p:txBody>
      </p:sp>
      <p:sp>
        <p:nvSpPr>
          <p:cNvPr id="14" name="文字方塊 13"/>
          <p:cNvSpPr txBox="1"/>
          <p:nvPr/>
        </p:nvSpPr>
        <p:spPr>
          <a:xfrm>
            <a:off x="6588224" y="3933056"/>
            <a:ext cx="7200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1</a:t>
            </a:r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79512" y="1700808"/>
            <a:ext cx="8686800" cy="4525963"/>
          </a:xfrm>
        </p:spPr>
        <p:txBody>
          <a:bodyPr/>
          <a:lstStyle/>
          <a:p>
            <a:r>
              <a:rPr lang="en-US" altLang="zh-TW" dirty="0" smtClean="0"/>
              <a:t>1.2.4 Spot Rates</a:t>
            </a:r>
          </a:p>
          <a:p>
            <a:r>
              <a:rPr lang="en-US" altLang="zh-TW" dirty="0" smtClean="0"/>
              <a:t>The spot rate at time t for maturity at time T is defined as the yield to maturity of the zero-coupon bond with the maturity T:</a:t>
            </a:r>
            <a:endParaRPr lang="zh-TW" altLang="en-US" dirty="0"/>
          </a:p>
        </p:txBody>
      </p:sp>
      <p:graphicFrame>
        <p:nvGraphicFramePr>
          <p:cNvPr id="39938" name="Object 2"/>
          <p:cNvGraphicFramePr>
            <a:graphicFrameLocks noChangeAspect="1"/>
          </p:cNvGraphicFramePr>
          <p:nvPr/>
        </p:nvGraphicFramePr>
        <p:xfrm>
          <a:off x="251520" y="3573016"/>
          <a:ext cx="3744416" cy="1349320"/>
        </p:xfrm>
        <a:graphic>
          <a:graphicData uri="http://schemas.openxmlformats.org/presentationml/2006/ole">
            <p:oleObj spid="_x0000_s91138" r:id="rId3" imgW="1358640" imgH="393480" progId="Equation.DSMT4">
              <p:embed/>
            </p:oleObj>
          </a:graphicData>
        </a:graphic>
      </p:graphicFrame>
      <p:sp>
        <p:nvSpPr>
          <p:cNvPr id="5" name="文字方塊 4"/>
          <p:cNvSpPr txBox="1"/>
          <p:nvPr/>
        </p:nvSpPr>
        <p:spPr>
          <a:xfrm>
            <a:off x="4211960" y="3861048"/>
            <a:ext cx="16561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4000" dirty="0" smtClean="0"/>
              <a:t>or</a:t>
            </a:r>
            <a:endParaRPr lang="zh-TW" altLang="en-US" sz="4000" dirty="0"/>
          </a:p>
        </p:txBody>
      </p:sp>
      <p:graphicFrame>
        <p:nvGraphicFramePr>
          <p:cNvPr id="39939" name="Object 3"/>
          <p:cNvGraphicFramePr>
            <a:graphicFrameLocks noChangeAspect="1"/>
          </p:cNvGraphicFramePr>
          <p:nvPr/>
        </p:nvGraphicFramePr>
        <p:xfrm>
          <a:off x="179512" y="5373216"/>
          <a:ext cx="7200800" cy="936104"/>
        </p:xfrm>
        <a:graphic>
          <a:graphicData uri="http://schemas.openxmlformats.org/presentationml/2006/ole">
            <p:oleObj spid="_x0000_s91139" r:id="rId4" imgW="1803240" imgH="203040" progId="Equation.DSMT4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04800" y="1554162"/>
            <a:ext cx="8686800" cy="4899174"/>
          </a:xfrm>
        </p:spPr>
        <p:txBody>
          <a:bodyPr>
            <a:normAutofit fontScale="92500" lnSpcReduction="10000"/>
          </a:bodyPr>
          <a:lstStyle/>
          <a:p>
            <a:r>
              <a:rPr lang="en-US" altLang="zh-TW" dirty="0" smtClean="0"/>
              <a:t>1.2.5 Forward Rates</a:t>
            </a:r>
          </a:p>
          <a:p>
            <a:r>
              <a:rPr lang="en-US" altLang="zh-TW" dirty="0" smtClean="0"/>
              <a:t>The forward rate at time t (continuously compounding) which applies between times T and S               is defined as</a:t>
            </a:r>
          </a:p>
          <a:p>
            <a:endParaRPr lang="en-US" altLang="zh-TW" dirty="0" smtClean="0"/>
          </a:p>
          <a:p>
            <a:pPr>
              <a:buNone/>
            </a:pPr>
            <a:endParaRPr lang="en-US" altLang="zh-TW" dirty="0" smtClean="0"/>
          </a:p>
          <a:p>
            <a:endParaRPr lang="en-US" altLang="zh-TW" dirty="0" smtClean="0"/>
          </a:p>
          <a:p>
            <a:r>
              <a:rPr lang="en-US" altLang="zh-TW" dirty="0" smtClean="0"/>
              <a:t>Under such a contract, we are fixing the rate of interest between times T and S in advance at time t</a:t>
            </a:r>
            <a:endParaRPr lang="zh-TW" altLang="en-US" dirty="0"/>
          </a:p>
        </p:txBody>
      </p:sp>
      <p:graphicFrame>
        <p:nvGraphicFramePr>
          <p:cNvPr id="40962" name="Object 2"/>
          <p:cNvGraphicFramePr>
            <a:graphicFrameLocks noChangeAspect="1"/>
          </p:cNvGraphicFramePr>
          <p:nvPr/>
        </p:nvGraphicFramePr>
        <p:xfrm>
          <a:off x="971600" y="2924944"/>
          <a:ext cx="1296144" cy="389632"/>
        </p:xfrm>
        <a:graphic>
          <a:graphicData uri="http://schemas.openxmlformats.org/presentationml/2006/ole">
            <p:oleObj spid="_x0000_s92162" r:id="rId3" imgW="685800" imgH="203040" progId="Equation.DSMT4">
              <p:embed/>
            </p:oleObj>
          </a:graphicData>
        </a:graphic>
      </p:graphicFrame>
      <p:graphicFrame>
        <p:nvGraphicFramePr>
          <p:cNvPr id="40963" name="Object 3"/>
          <p:cNvGraphicFramePr>
            <a:graphicFrameLocks noChangeAspect="1"/>
          </p:cNvGraphicFramePr>
          <p:nvPr/>
        </p:nvGraphicFramePr>
        <p:xfrm>
          <a:off x="683568" y="3501008"/>
          <a:ext cx="5220072" cy="1368152"/>
        </p:xfrm>
        <a:graphic>
          <a:graphicData uri="http://schemas.openxmlformats.org/presentationml/2006/ole">
            <p:oleObj spid="_x0000_s92163" r:id="rId4" imgW="1777680" imgH="419040" progId="Equation.DSMT4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smtClean="0"/>
              <a:t>By definition, this contract must have a value of zero at the time the contract is struck, time t ,provided F(</a:t>
            </a:r>
            <a:r>
              <a:rPr lang="en-US" altLang="zh-TW" dirty="0" err="1" smtClean="0"/>
              <a:t>t,T,S</a:t>
            </a:r>
            <a:r>
              <a:rPr lang="en-US" altLang="zh-TW" dirty="0" smtClean="0"/>
              <a:t>) is the fair forward rate.</a:t>
            </a:r>
          </a:p>
          <a:p>
            <a:r>
              <a:rPr lang="en-US" altLang="zh-TW" dirty="0" smtClean="0"/>
              <a:t>If F(</a:t>
            </a:r>
            <a:r>
              <a:rPr lang="en-US" altLang="zh-TW" dirty="0" err="1" smtClean="0"/>
              <a:t>t,T,S</a:t>
            </a:r>
            <a:r>
              <a:rPr lang="en-US" altLang="zh-TW" dirty="0" smtClean="0"/>
              <a:t>)&gt;(S-T)</a:t>
            </a:r>
            <a:r>
              <a:rPr lang="en-US" altLang="zh-TW" baseline="30000" dirty="0" smtClean="0"/>
              <a:t>-1</a:t>
            </a:r>
            <a:r>
              <a:rPr lang="en-US" altLang="zh-TW" dirty="0" smtClean="0"/>
              <a:t>log[P(</a:t>
            </a:r>
            <a:r>
              <a:rPr lang="en-US" altLang="zh-TW" dirty="0" err="1" smtClean="0"/>
              <a:t>t,T</a:t>
            </a:r>
            <a:r>
              <a:rPr lang="en-US" altLang="zh-TW" dirty="0" smtClean="0"/>
              <a:t>)/P(</a:t>
            </a:r>
            <a:r>
              <a:rPr lang="en-US" altLang="zh-TW" dirty="0" err="1" smtClean="0"/>
              <a:t>t,S</a:t>
            </a:r>
            <a:r>
              <a:rPr lang="en-US" altLang="zh-TW" dirty="0" smtClean="0"/>
              <a:t>)]</a:t>
            </a:r>
          </a:p>
          <a:p>
            <a:endParaRPr lang="zh-TW" altLang="en-US" dirty="0"/>
          </a:p>
        </p:txBody>
      </p:sp>
      <p:graphicFrame>
        <p:nvGraphicFramePr>
          <p:cNvPr id="8" name="表格 7"/>
          <p:cNvGraphicFramePr>
            <a:graphicFrameLocks noGrp="1"/>
          </p:cNvGraphicFramePr>
          <p:nvPr/>
        </p:nvGraphicFramePr>
        <p:xfrm>
          <a:off x="571472" y="3714752"/>
          <a:ext cx="7786743" cy="33431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2868"/>
                <a:gridCol w="1840503"/>
                <a:gridCol w="1946686"/>
                <a:gridCol w="1946686"/>
              </a:tblGrid>
              <a:tr h="376638">
                <a:tc>
                  <a:txBody>
                    <a:bodyPr/>
                    <a:lstStyle/>
                    <a:p>
                      <a:r>
                        <a:rPr lang="en-US" altLang="zh-TW" dirty="0" smtClean="0"/>
                        <a:t>Time 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dirty="0" smtClean="0"/>
                        <a:t>t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dirty="0" smtClean="0"/>
                        <a:t>T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dirty="0" smtClean="0"/>
                        <a:t>S</a:t>
                      </a:r>
                      <a:endParaRPr lang="zh-TW" altLang="en-US" dirty="0"/>
                    </a:p>
                  </a:txBody>
                  <a:tcPr/>
                </a:tc>
              </a:tr>
              <a:tr h="497674">
                <a:tc>
                  <a:txBody>
                    <a:bodyPr/>
                    <a:lstStyle/>
                    <a:p>
                      <a:r>
                        <a:rPr lang="en-US" altLang="zh-TW" dirty="0" smtClean="0"/>
                        <a:t>Buy</a:t>
                      </a:r>
                      <a:r>
                        <a:rPr lang="en-US" altLang="zh-TW" baseline="0" dirty="0" smtClean="0"/>
                        <a:t> 1 unit T-Bond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dirty="0" smtClean="0"/>
                        <a:t>P(</a:t>
                      </a:r>
                      <a:r>
                        <a:rPr lang="en-US" altLang="zh-TW" dirty="0" err="1" smtClean="0"/>
                        <a:t>t,T</a:t>
                      </a:r>
                      <a:r>
                        <a:rPr lang="en-US" altLang="zh-TW" dirty="0" smtClean="0"/>
                        <a:t>)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dirty="0" smtClean="0"/>
                        <a:t>0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</a:tr>
              <a:tr h="483010">
                <a:tc>
                  <a:txBody>
                    <a:bodyPr/>
                    <a:lstStyle/>
                    <a:p>
                      <a:r>
                        <a:rPr lang="en-US" altLang="zh-TW" dirty="0" smtClean="0"/>
                        <a:t>A </a:t>
                      </a:r>
                      <a:r>
                        <a:rPr lang="en-US" altLang="zh-TW" baseline="0" dirty="0" smtClean="0"/>
                        <a:t> forward contract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dirty="0" smtClean="0"/>
                        <a:t>1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dirty="0" smtClean="0"/>
                        <a:t>Exp[(S-T)F(</a:t>
                      </a:r>
                      <a:r>
                        <a:rPr lang="en-US" altLang="zh-TW" dirty="0" err="1" smtClean="0"/>
                        <a:t>t,T,S</a:t>
                      </a:r>
                      <a:r>
                        <a:rPr lang="en-US" altLang="zh-TW" dirty="0" smtClean="0"/>
                        <a:t>)]</a:t>
                      </a:r>
                      <a:endParaRPr lang="zh-TW" altLang="en-US" dirty="0" smtClean="0"/>
                    </a:p>
                    <a:p>
                      <a:endParaRPr lang="zh-TW" altLang="en-US" dirty="0"/>
                    </a:p>
                  </a:txBody>
                  <a:tcPr/>
                </a:tc>
              </a:tr>
              <a:tr h="840347">
                <a:tc>
                  <a:txBody>
                    <a:bodyPr/>
                    <a:lstStyle/>
                    <a:p>
                      <a:r>
                        <a:rPr lang="en-US" altLang="zh-TW" dirty="0" smtClean="0"/>
                        <a:t>Short</a:t>
                      </a:r>
                      <a:r>
                        <a:rPr lang="en-US" altLang="zh-TW" baseline="0" dirty="0" smtClean="0"/>
                        <a:t> </a:t>
                      </a:r>
                      <a:r>
                        <a:rPr lang="en-US" altLang="zh-TW" dirty="0" smtClean="0"/>
                        <a:t>P(</a:t>
                      </a:r>
                      <a:r>
                        <a:rPr lang="en-US" altLang="zh-TW" dirty="0" err="1" smtClean="0"/>
                        <a:t>t,T</a:t>
                      </a:r>
                      <a:r>
                        <a:rPr lang="en-US" altLang="zh-TW" dirty="0" smtClean="0"/>
                        <a:t>)/P(</a:t>
                      </a:r>
                      <a:r>
                        <a:rPr lang="en-US" altLang="zh-TW" dirty="0" err="1" smtClean="0"/>
                        <a:t>t,S</a:t>
                      </a:r>
                      <a:r>
                        <a:rPr lang="en-US" altLang="zh-TW" dirty="0" smtClean="0"/>
                        <a:t>)units S-Bond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dirty="0" smtClean="0"/>
                        <a:t>-P(</a:t>
                      </a:r>
                      <a:r>
                        <a:rPr lang="en-US" altLang="zh-TW" dirty="0" err="1" smtClean="0"/>
                        <a:t>t,T</a:t>
                      </a:r>
                      <a:r>
                        <a:rPr lang="en-US" altLang="zh-TW" dirty="0" smtClean="0"/>
                        <a:t>)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dirty="0" smtClean="0"/>
                        <a:t>-P( </a:t>
                      </a:r>
                      <a:r>
                        <a:rPr lang="en-US" altLang="zh-TW" dirty="0" err="1" smtClean="0"/>
                        <a:t>t,T</a:t>
                      </a:r>
                      <a:r>
                        <a:rPr lang="en-US" altLang="zh-TW" dirty="0" smtClean="0"/>
                        <a:t>)*P(T,S)/P( </a:t>
                      </a:r>
                      <a:r>
                        <a:rPr lang="en-US" altLang="zh-TW" dirty="0" err="1" smtClean="0"/>
                        <a:t>t,S</a:t>
                      </a:r>
                      <a:r>
                        <a:rPr lang="en-US" altLang="zh-TW" dirty="0" smtClean="0"/>
                        <a:t>)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dirty="0" smtClean="0"/>
                        <a:t>-P(</a:t>
                      </a:r>
                      <a:r>
                        <a:rPr lang="en-US" altLang="zh-TW" dirty="0" err="1" smtClean="0"/>
                        <a:t>t,T</a:t>
                      </a:r>
                      <a:r>
                        <a:rPr lang="en-US" altLang="zh-TW" dirty="0" smtClean="0"/>
                        <a:t>)/P(</a:t>
                      </a:r>
                      <a:r>
                        <a:rPr lang="en-US" altLang="zh-TW" dirty="0" err="1" smtClean="0"/>
                        <a:t>t,S</a:t>
                      </a:r>
                      <a:r>
                        <a:rPr lang="en-US" altLang="zh-TW" dirty="0" smtClean="0"/>
                        <a:t>)</a:t>
                      </a:r>
                      <a:endParaRPr lang="zh-TW" altLang="en-US" dirty="0" smtClean="0"/>
                    </a:p>
                    <a:p>
                      <a:endParaRPr lang="zh-TW" altLang="en-US" dirty="0"/>
                    </a:p>
                  </a:txBody>
                  <a:tcPr/>
                </a:tc>
              </a:tr>
              <a:tr h="840347"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dirty="0" smtClean="0"/>
                        <a:t>0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dirty="0" smtClean="0"/>
                        <a:t>1-P(</a:t>
                      </a:r>
                      <a:r>
                        <a:rPr lang="en-US" altLang="zh-TW" dirty="0" err="1" smtClean="0"/>
                        <a:t>t,T</a:t>
                      </a:r>
                      <a:r>
                        <a:rPr lang="en-US" altLang="zh-TW" dirty="0" smtClean="0"/>
                        <a:t>)*P(T,S)/P(</a:t>
                      </a:r>
                      <a:r>
                        <a:rPr lang="en-US" altLang="zh-TW" dirty="0" err="1" smtClean="0"/>
                        <a:t>t,S</a:t>
                      </a:r>
                      <a:r>
                        <a:rPr lang="en-US" altLang="zh-TW" dirty="0" smtClean="0"/>
                        <a:t>)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dirty="0" smtClean="0"/>
                        <a:t>Exp[S(S-T)F(</a:t>
                      </a:r>
                      <a:r>
                        <a:rPr lang="en-US" altLang="zh-TW" dirty="0" err="1" smtClean="0"/>
                        <a:t>t,T,S</a:t>
                      </a:r>
                      <a:r>
                        <a:rPr lang="en-US" altLang="zh-TW" dirty="0" smtClean="0"/>
                        <a:t>)]-P(</a:t>
                      </a:r>
                      <a:r>
                        <a:rPr lang="en-US" altLang="zh-TW" dirty="0" err="1" smtClean="0"/>
                        <a:t>t,T</a:t>
                      </a:r>
                      <a:r>
                        <a:rPr lang="en-US" altLang="zh-TW" dirty="0" smtClean="0"/>
                        <a:t>)/P(</a:t>
                      </a:r>
                      <a:r>
                        <a:rPr lang="en-US" altLang="zh-TW" dirty="0" err="1" smtClean="0"/>
                        <a:t>t,S</a:t>
                      </a:r>
                      <a:r>
                        <a:rPr lang="en-US" altLang="zh-TW" dirty="0" smtClean="0"/>
                        <a:t>)</a:t>
                      </a:r>
                      <a:endParaRPr lang="zh-TW" altLang="en-US" dirty="0" smtClean="0"/>
                    </a:p>
                    <a:p>
                      <a:endParaRPr lang="zh-TW" altLang="en-US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smtClean="0"/>
              <a:t>In summary, the forward rate F(</a:t>
            </a:r>
            <a:r>
              <a:rPr lang="en-US" altLang="zh-TW" dirty="0" err="1" smtClean="0"/>
              <a:t>t,T,S</a:t>
            </a:r>
            <a:r>
              <a:rPr lang="en-US" altLang="zh-TW" dirty="0" smtClean="0"/>
              <a:t>) must satisfy equation if we assume no arbitrage.</a:t>
            </a:r>
          </a:p>
          <a:p>
            <a:r>
              <a:rPr lang="en-US" altLang="zh-TW" dirty="0" smtClean="0"/>
              <a:t>The instantaneous forward-rate curve (or just forward-rate curve) at time t is, for T&gt;t,</a:t>
            </a:r>
          </a:p>
          <a:p>
            <a:endParaRPr lang="en-US" altLang="zh-TW" dirty="0" smtClean="0"/>
          </a:p>
        </p:txBody>
      </p:sp>
      <p:graphicFrame>
        <p:nvGraphicFramePr>
          <p:cNvPr id="41986" name="Object 2"/>
          <p:cNvGraphicFramePr>
            <a:graphicFrameLocks noChangeAspect="1"/>
          </p:cNvGraphicFramePr>
          <p:nvPr/>
        </p:nvGraphicFramePr>
        <p:xfrm>
          <a:off x="539552" y="3861048"/>
          <a:ext cx="6912768" cy="2996952"/>
        </p:xfrm>
        <a:graphic>
          <a:graphicData uri="http://schemas.openxmlformats.org/presentationml/2006/ole">
            <p:oleObj spid="_x0000_s93186" r:id="rId3" imgW="4419360" imgH="2031840" progId="Equation.DSMT4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smtClean="0"/>
              <a:t>1.2.6 Risk-Free Rates of Interest and the Short Rate</a:t>
            </a:r>
          </a:p>
          <a:p>
            <a:r>
              <a:rPr lang="en-US" altLang="zh-TW" dirty="0" smtClean="0"/>
              <a:t>R(</a:t>
            </a:r>
            <a:r>
              <a:rPr lang="en-US" altLang="zh-TW" dirty="0" err="1" smtClean="0"/>
              <a:t>t,T</a:t>
            </a:r>
            <a:r>
              <a:rPr lang="en-US" altLang="zh-TW" dirty="0" smtClean="0"/>
              <a:t>) can be regarded as a risk-free rate of interest over the fixed period from t to T. When we talk about the risk-free rate of interest we mean the instantaneous risk-free rate:</a:t>
            </a:r>
          </a:p>
          <a:p>
            <a:r>
              <a:rPr lang="en-US" altLang="zh-TW" dirty="0" smtClean="0"/>
              <a:t> </a:t>
            </a:r>
            <a:endParaRPr lang="zh-TW" altLang="en-US" dirty="0"/>
          </a:p>
        </p:txBody>
      </p:sp>
      <p:graphicFrame>
        <p:nvGraphicFramePr>
          <p:cNvPr id="43010" name="Object 2"/>
          <p:cNvGraphicFramePr>
            <a:graphicFrameLocks noChangeAspect="1"/>
          </p:cNvGraphicFramePr>
          <p:nvPr/>
        </p:nvGraphicFramePr>
        <p:xfrm>
          <a:off x="899592" y="4869160"/>
          <a:ext cx="6120680" cy="1008112"/>
        </p:xfrm>
        <a:graphic>
          <a:graphicData uri="http://schemas.openxmlformats.org/presentationml/2006/ole">
            <p:oleObj spid="_x0000_s94210" r:id="rId3" imgW="2082600" imgH="279360" progId="Equation.DSMT4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smtClean="0"/>
              <a:t>1.2.7 Par yields</a:t>
            </a:r>
          </a:p>
          <a:p>
            <a:r>
              <a:rPr lang="en-US" altLang="zh-TW" dirty="0" smtClean="0"/>
              <a:t>The par-yields curve </a:t>
            </a:r>
            <a:r>
              <a:rPr lang="el-GR" altLang="zh-TW" dirty="0" smtClean="0"/>
              <a:t>ρ</a:t>
            </a:r>
            <a:r>
              <a:rPr lang="en-US" altLang="zh-TW" dirty="0" smtClean="0"/>
              <a:t>(</a:t>
            </a:r>
            <a:r>
              <a:rPr lang="en-US" altLang="zh-TW" dirty="0" err="1" smtClean="0"/>
              <a:t>t,T</a:t>
            </a:r>
            <a:r>
              <a:rPr lang="en-US" altLang="zh-TW" dirty="0" smtClean="0"/>
              <a:t>) specifies coupon rates, at which new bonds(issued at time t and maturing at time T) should be priced if they are to be issued at par.</a:t>
            </a:r>
            <a:endParaRPr lang="zh-TW" altLang="en-US" dirty="0"/>
          </a:p>
        </p:txBody>
      </p:sp>
      <p:graphicFrame>
        <p:nvGraphicFramePr>
          <p:cNvPr id="44034" name="Object 2"/>
          <p:cNvGraphicFramePr>
            <a:graphicFrameLocks noChangeAspect="1"/>
          </p:cNvGraphicFramePr>
          <p:nvPr/>
        </p:nvGraphicFramePr>
        <p:xfrm>
          <a:off x="827584" y="4149080"/>
          <a:ext cx="7128792" cy="2492896"/>
        </p:xfrm>
        <a:graphic>
          <a:graphicData uri="http://schemas.openxmlformats.org/presentationml/2006/ole">
            <p:oleObj spid="_x0000_s95234" r:id="rId3" imgW="2412720" imgH="1066680" progId="Equation.DSMT4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dirty="0" smtClean="0"/>
              <a:t>Outline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smtClean="0"/>
              <a:t>1.1 Bonds</a:t>
            </a:r>
          </a:p>
          <a:p>
            <a:r>
              <a:rPr lang="en-US" altLang="zh-TW" dirty="0" smtClean="0"/>
              <a:t>1.2 Fixed-Interest Bonds</a:t>
            </a:r>
          </a:p>
          <a:p>
            <a:r>
              <a:rPr lang="en-US" altLang="zh-TW" dirty="0" smtClean="0"/>
              <a:t>1.3 STRIPS</a:t>
            </a:r>
          </a:p>
          <a:p>
            <a:r>
              <a:rPr lang="en-US" altLang="zh-TW" dirty="0" smtClean="0"/>
              <a:t>1.4 Bonds with Built-in Options</a:t>
            </a:r>
          </a:p>
          <a:p>
            <a:r>
              <a:rPr lang="en-US" altLang="zh-TW" dirty="0" smtClean="0"/>
              <a:t>1.5 Index-Linked Bonds</a:t>
            </a:r>
          </a:p>
          <a:p>
            <a:r>
              <a:rPr lang="en-US" altLang="zh-TW" dirty="0" smtClean="0"/>
              <a:t>1.6 General Theories of Interest Rates</a:t>
            </a:r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smtClean="0"/>
              <a:t>1.2.8 Yield-to-Maturity or Gross Redemption Yield for a Coupon Bond</a:t>
            </a:r>
          </a:p>
          <a:p>
            <a:r>
              <a:rPr lang="en-US" altLang="zh-TW" dirty="0" smtClean="0"/>
              <a:t>Consider the coupon bond described in 1.2.1 with coupon rate </a:t>
            </a:r>
            <a:r>
              <a:rPr lang="en-US" altLang="zh-TW" dirty="0" err="1" smtClean="0"/>
              <a:t>g,maturity</a:t>
            </a:r>
            <a:r>
              <a:rPr lang="en-US" altLang="zh-TW" dirty="0" smtClean="0"/>
              <a:t> date </a:t>
            </a:r>
            <a:r>
              <a:rPr lang="en-US" altLang="zh-TW" dirty="0" err="1" smtClean="0"/>
              <a:t>t</a:t>
            </a:r>
            <a:r>
              <a:rPr lang="en-US" altLang="zh-TW" baseline="-25000" dirty="0" err="1" smtClean="0"/>
              <a:t>n</a:t>
            </a:r>
            <a:r>
              <a:rPr lang="en-US" altLang="zh-TW" dirty="0" smtClean="0"/>
              <a:t> and current price P. Let </a:t>
            </a:r>
            <a:r>
              <a:rPr lang="el-GR" altLang="zh-TW" dirty="0" smtClean="0"/>
              <a:t>δ</a:t>
            </a:r>
            <a:r>
              <a:rPr lang="en-US" altLang="zh-TW" dirty="0" smtClean="0"/>
              <a:t> be a solution to the equation</a:t>
            </a:r>
            <a:endParaRPr lang="zh-TW" altLang="en-US" dirty="0"/>
          </a:p>
        </p:txBody>
      </p:sp>
      <p:graphicFrame>
        <p:nvGraphicFramePr>
          <p:cNvPr id="45058" name="Object 2"/>
          <p:cNvGraphicFramePr>
            <a:graphicFrameLocks noChangeAspect="1"/>
          </p:cNvGraphicFramePr>
          <p:nvPr/>
        </p:nvGraphicFramePr>
        <p:xfrm>
          <a:off x="1763688" y="4509120"/>
          <a:ext cx="3888432" cy="1656184"/>
        </p:xfrm>
        <a:graphic>
          <a:graphicData uri="http://schemas.openxmlformats.org/presentationml/2006/ole">
            <p:oleObj spid="_x0000_s96258" r:id="rId3" imgW="863280" imgH="444240" progId="Equation.DSMT4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smtClean="0"/>
              <a:t>1.2.9 Relationships</a:t>
            </a:r>
          </a:p>
          <a:p>
            <a:r>
              <a:rPr lang="en-US" altLang="zh-TW" dirty="0" smtClean="0"/>
              <a:t>For a given t, each of the curves P(</a:t>
            </a:r>
            <a:r>
              <a:rPr lang="en-US" altLang="zh-TW" dirty="0" err="1" smtClean="0"/>
              <a:t>t,T</a:t>
            </a:r>
            <a:r>
              <a:rPr lang="en-US" altLang="zh-TW" dirty="0" smtClean="0"/>
              <a:t>), f(</a:t>
            </a:r>
            <a:r>
              <a:rPr lang="en-US" altLang="zh-TW" dirty="0" err="1" smtClean="0"/>
              <a:t>t,T</a:t>
            </a:r>
            <a:r>
              <a:rPr lang="en-US" altLang="zh-TW" dirty="0" smtClean="0"/>
              <a:t>),R(</a:t>
            </a:r>
            <a:r>
              <a:rPr lang="en-US" altLang="zh-TW" dirty="0" err="1" smtClean="0"/>
              <a:t>t,T</a:t>
            </a:r>
            <a:r>
              <a:rPr lang="en-US" altLang="zh-TW" dirty="0" smtClean="0"/>
              <a:t>),</a:t>
            </a:r>
            <a:r>
              <a:rPr lang="el-GR" altLang="zh-TW" dirty="0" smtClean="0"/>
              <a:t> ρ</a:t>
            </a:r>
            <a:r>
              <a:rPr lang="en-US" altLang="zh-TW" dirty="0" smtClean="0"/>
              <a:t>(</a:t>
            </a:r>
            <a:r>
              <a:rPr lang="en-US" altLang="zh-TW" dirty="0" err="1" smtClean="0"/>
              <a:t>t,T</a:t>
            </a:r>
            <a:r>
              <a:rPr lang="en-US" altLang="zh-TW" dirty="0" smtClean="0"/>
              <a:t>)(with coupons payable continuously) uniquely determines the other three.</a:t>
            </a:r>
            <a:endParaRPr lang="zh-TW" altLang="en-US" dirty="0"/>
          </a:p>
        </p:txBody>
      </p:sp>
      <p:graphicFrame>
        <p:nvGraphicFramePr>
          <p:cNvPr id="46082" name="Object 2"/>
          <p:cNvGraphicFramePr>
            <a:graphicFrameLocks noChangeAspect="1"/>
          </p:cNvGraphicFramePr>
          <p:nvPr/>
        </p:nvGraphicFramePr>
        <p:xfrm>
          <a:off x="395536" y="3717032"/>
          <a:ext cx="8352928" cy="1872208"/>
        </p:xfrm>
        <a:graphic>
          <a:graphicData uri="http://schemas.openxmlformats.org/presentationml/2006/ole">
            <p:oleObj spid="_x0000_s97282" r:id="rId3" imgW="2971800" imgH="469800" progId="Equation.DSMT4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1.3 strips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smtClean="0"/>
              <a:t>STRIPS are zero-coupon bonds that have been created out of coupon bonds by market makers rather than by the government.</a:t>
            </a:r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b="1" dirty="0" smtClean="0"/>
              <a:t>1.4 Bonds </a:t>
            </a:r>
            <a:r>
              <a:rPr lang="en-US" altLang="zh-TW" b="1" dirty="0"/>
              <a:t>with Built-in Options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600200"/>
            <a:ext cx="8435280" cy="4525963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l"/>
            </a:pPr>
            <a:r>
              <a:rPr lang="en-US" altLang="zh-TW" sz="3000" dirty="0" smtClean="0"/>
              <a:t>In many countries the government bond market is complicated by the inclusion of a number of bonds which have option characteristics. Two examples common in the UK are as follows.</a:t>
            </a:r>
          </a:p>
          <a:p>
            <a:pPr lvl="1">
              <a:buFont typeface="Wingdings" pitchFamily="2" charset="2"/>
              <a:buChar char="Ø"/>
            </a:pPr>
            <a:r>
              <a:rPr lang="en-US" altLang="zh-TW" dirty="0">
                <a:solidFill>
                  <a:srgbClr val="FF0000"/>
                </a:solidFill>
              </a:rPr>
              <a:t>Double-dated (or callable) </a:t>
            </a:r>
            <a:r>
              <a:rPr lang="en-US" altLang="zh-TW" dirty="0" smtClean="0">
                <a:solidFill>
                  <a:srgbClr val="FF0000"/>
                </a:solidFill>
              </a:rPr>
              <a:t>bonds</a:t>
            </a:r>
          </a:p>
          <a:p>
            <a:pPr lvl="1">
              <a:buFont typeface="Wingdings" pitchFamily="2" charset="2"/>
              <a:buChar char="Ø"/>
            </a:pPr>
            <a:r>
              <a:rPr lang="en-US" altLang="zh-TW" dirty="0">
                <a:solidFill>
                  <a:srgbClr val="FF0000"/>
                </a:solidFill>
              </a:rPr>
              <a:t>Convertible bonds</a:t>
            </a:r>
            <a:endParaRPr lang="en-US" altLang="zh-TW" dirty="0" smtClean="0">
              <a:solidFill>
                <a:srgbClr val="FF0000"/>
              </a:solidFill>
            </a:endParaRPr>
          </a:p>
          <a:p>
            <a:pPr lvl="1">
              <a:buFont typeface="Wingdings" pitchFamily="2" charset="2"/>
              <a:buChar char="Ø"/>
            </a:pPr>
            <a:endParaRPr lang="en-US" altLang="zh-TW" sz="2400" dirty="0"/>
          </a:p>
          <a:p>
            <a:pPr lvl="1">
              <a:buFont typeface="Wingdings" pitchFamily="2" charset="2"/>
              <a:buChar char="Ø"/>
            </a:pPr>
            <a:endParaRPr lang="en-US" altLang="zh-TW" sz="2400" dirty="0" smtClean="0"/>
          </a:p>
          <a:p>
            <a:endParaRPr lang="zh-TW" alt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b="1" dirty="0" smtClean="0"/>
              <a:t>1.4 Bonds with Built-in Options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lvl="1" indent="-342900">
              <a:buNone/>
            </a:pPr>
            <a:r>
              <a:rPr lang="en-US" altLang="zh-TW" sz="3000" b="1" dirty="0" smtClean="0"/>
              <a:t>Double-dated (or callable) bonds</a:t>
            </a:r>
          </a:p>
          <a:p>
            <a:pPr lvl="1">
              <a:buFont typeface="Wingdings" pitchFamily="2" charset="2"/>
              <a:buChar char="Ø"/>
            </a:pPr>
            <a:r>
              <a:rPr lang="en-US" altLang="zh-TW" dirty="0"/>
              <a:t>the government has the right to redeem the bond </a:t>
            </a:r>
            <a:r>
              <a:rPr lang="en-US" altLang="zh-TW" i="1" dirty="0">
                <a:solidFill>
                  <a:srgbClr val="FF0000"/>
                </a:solidFill>
              </a:rPr>
              <a:t>at par </a:t>
            </a:r>
            <a:r>
              <a:rPr lang="en-US" altLang="zh-TW" dirty="0"/>
              <a:t>at any time between two specified dates with three months notice. </a:t>
            </a:r>
            <a:endParaRPr lang="en-US" altLang="zh-TW" dirty="0" smtClean="0"/>
          </a:p>
          <a:p>
            <a:pPr lvl="1">
              <a:buFont typeface="Wingdings" pitchFamily="2" charset="2"/>
              <a:buChar char="Ø"/>
            </a:pPr>
            <a:r>
              <a:rPr lang="en-US" altLang="zh-TW" dirty="0" smtClean="0"/>
              <a:t>Thus</a:t>
            </a:r>
            <a:r>
              <a:rPr lang="en-US" altLang="zh-TW" dirty="0"/>
              <a:t>, they will redeem if the price goes above 100 between the two redemption dates. This is similar to an American option. </a:t>
            </a:r>
            <a:endParaRPr lang="en-US" altLang="zh-TW" dirty="0" smtClean="0"/>
          </a:p>
          <a:p>
            <a:pPr lvl="1">
              <a:buFont typeface="Wingdings" pitchFamily="2" charset="2"/>
              <a:buChar char="Ø"/>
            </a:pPr>
            <a:r>
              <a:rPr lang="en-US" altLang="zh-TW" dirty="0" smtClean="0"/>
              <a:t>example :  UK </a:t>
            </a:r>
            <a:r>
              <a:rPr lang="en-US" altLang="zh-TW" dirty="0"/>
              <a:t>gilt Treasury </a:t>
            </a:r>
            <a:r>
              <a:rPr lang="en-US" altLang="zh-TW" dirty="0" smtClean="0"/>
              <a:t>7 3/4</a:t>
            </a:r>
            <a:r>
              <a:rPr lang="en-US" altLang="zh-TW" dirty="0"/>
              <a:t>% 2012–15</a:t>
            </a:r>
            <a:r>
              <a:rPr lang="en-US" altLang="zh-TW" dirty="0" smtClean="0"/>
              <a:t>.</a:t>
            </a:r>
            <a:endParaRPr lang="zh-TW" altLang="zh-TW" dirty="0"/>
          </a:p>
          <a:p>
            <a:pPr lvl="1"/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b="1" dirty="0" smtClean="0"/>
              <a:t>1.4 Bonds with Built-in Options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altLang="zh-TW" b="1" dirty="0"/>
              <a:t>Convertible bonds: </a:t>
            </a:r>
            <a:endParaRPr lang="en-US" altLang="zh-TW" b="1" dirty="0" smtClean="0"/>
          </a:p>
          <a:p>
            <a:pPr lvl="1">
              <a:buFont typeface="Wingdings" pitchFamily="2" charset="2"/>
              <a:buChar char="Ø"/>
            </a:pPr>
            <a:r>
              <a:rPr lang="en-US" altLang="zh-TW" dirty="0" smtClean="0"/>
              <a:t>at the conversion date the holder has the right but not the obligation to convert the bond into a specified quantity of another bond.</a:t>
            </a:r>
            <a:endParaRPr lang="zh-TW" altLang="en-US" dirty="0" smtClean="0"/>
          </a:p>
          <a:p>
            <a:pPr lvl="1"/>
            <a:endParaRPr lang="en-US" altLang="zh-TW" dirty="0"/>
          </a:p>
          <a:p>
            <a:endParaRPr lang="en-US" altLang="zh-TW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b="1" dirty="0" smtClean="0"/>
              <a:t>1.5 Index-Linked Bonds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l"/>
            </a:pPr>
            <a:r>
              <a:rPr lang="en-US" altLang="zh-TW" sz="3000" dirty="0" smtClean="0"/>
              <a:t>A number of countries including the UK and USA issue index-linked bonds. Let CPI</a:t>
            </a:r>
            <a:r>
              <a:rPr lang="en-US" altLang="zh-TW" sz="3000" i="1" dirty="0" smtClean="0"/>
              <a:t>(t) </a:t>
            </a:r>
            <a:r>
              <a:rPr lang="en-US" altLang="zh-TW" sz="3000" dirty="0" smtClean="0"/>
              <a:t>be the value of the consumer prices index (CPI) at time </a:t>
            </a:r>
            <a:r>
              <a:rPr lang="en-US" altLang="zh-TW" sz="3000" i="1" dirty="0" smtClean="0"/>
              <a:t>t </a:t>
            </a:r>
            <a:r>
              <a:rPr lang="en-US" altLang="zh-TW" sz="3000" dirty="0" smtClean="0"/>
              <a:t>. (In the UK this is called the Retail Prices Index or </a:t>
            </a:r>
            <a:r>
              <a:rPr lang="en-US" altLang="zh-TW" sz="3000" dirty="0" err="1" smtClean="0"/>
              <a:t>RPI</a:t>
            </a:r>
            <a:r>
              <a:rPr lang="en-US" altLang="zh-TW" sz="3000" dirty="0" smtClean="0"/>
              <a:t>.)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b="1" dirty="0" smtClean="0"/>
              <a:t>1.5 Index-Linked Bonds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l"/>
            </a:pPr>
            <a:r>
              <a:rPr lang="en-US" altLang="zh-TW" sz="3000" dirty="0" smtClean="0"/>
              <a:t>Suppose that a bond issued at time 0 has a nominal redemption value of 100 payable at time </a:t>
            </a:r>
            <a:r>
              <a:rPr lang="en-US" altLang="zh-TW" sz="3000" i="1" dirty="0" smtClean="0"/>
              <a:t>T </a:t>
            </a:r>
            <a:r>
              <a:rPr lang="en-US" altLang="zh-TW" sz="3000" dirty="0" smtClean="0"/>
              <a:t>and a nominal coupon rate of </a:t>
            </a:r>
            <a:r>
              <a:rPr lang="en-US" altLang="zh-TW" sz="3000" i="1" dirty="0" smtClean="0"/>
              <a:t>g</a:t>
            </a:r>
            <a:r>
              <a:rPr lang="en-US" altLang="zh-TW" sz="3000" dirty="0" smtClean="0"/>
              <a:t>% per annum, payable twice yearly. The payment on this bond at time </a:t>
            </a:r>
            <a:r>
              <a:rPr lang="en-US" altLang="zh-TW" sz="3000" i="1" dirty="0" smtClean="0"/>
              <a:t>t </a:t>
            </a:r>
            <a:r>
              <a:rPr lang="en-US" altLang="zh-TW" sz="3000" dirty="0" smtClean="0"/>
              <a:t>will be</a:t>
            </a:r>
            <a:endParaRPr lang="zh-TW" altLang="en-US" sz="3000" dirty="0"/>
          </a:p>
        </p:txBody>
      </p:sp>
      <p:graphicFrame>
        <p:nvGraphicFramePr>
          <p:cNvPr id="7" name="物件 6"/>
          <p:cNvGraphicFramePr>
            <a:graphicFrameLocks noChangeAspect="1"/>
          </p:cNvGraphicFramePr>
          <p:nvPr/>
        </p:nvGraphicFramePr>
        <p:xfrm>
          <a:off x="1259632" y="4221088"/>
          <a:ext cx="6624788" cy="1809179"/>
        </p:xfrm>
        <a:graphic>
          <a:graphicData uri="http://schemas.openxmlformats.org/presentationml/2006/ole">
            <p:oleObj spid="_x0000_s1028" name="Equation" r:id="rId3" imgW="3162240" imgH="863280" progId="Equation.DSMT4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i="1" dirty="0" smtClean="0"/>
              <a:t>1.6.1 Expectations  Theory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l"/>
            </a:pPr>
            <a:r>
              <a:rPr lang="en-US" altLang="zh-TW" dirty="0" smtClean="0"/>
              <a:t>There are a number of variations on how this theory can be defined but the most popular form seems to be that</a:t>
            </a:r>
          </a:p>
          <a:p>
            <a:pPr>
              <a:buFont typeface="Wingdings" pitchFamily="2" charset="2"/>
              <a:buChar char="l"/>
            </a:pPr>
            <a:endParaRPr lang="en-US" altLang="zh-TW" dirty="0" smtClean="0"/>
          </a:p>
          <a:p>
            <a:pPr>
              <a:buFont typeface="Wingdings" pitchFamily="2" charset="2"/>
              <a:buChar char="l"/>
            </a:pPr>
            <a:endParaRPr lang="en-US" altLang="zh-TW" dirty="0" smtClean="0"/>
          </a:p>
          <a:p>
            <a:pPr>
              <a:buFont typeface="Wingdings" pitchFamily="2" charset="2"/>
              <a:buChar char="l"/>
            </a:pPr>
            <a:r>
              <a:rPr lang="en-US" altLang="zh-TW" dirty="0" smtClean="0"/>
              <a:t>where   </a:t>
            </a:r>
            <a:r>
              <a:rPr lang="en-US" altLang="zh-TW" i="1" dirty="0" smtClean="0"/>
              <a:t>   represents the information available at time t .</a:t>
            </a:r>
            <a:endParaRPr lang="zh-TW" altLang="en-US" dirty="0"/>
          </a:p>
        </p:txBody>
      </p:sp>
      <p:graphicFrame>
        <p:nvGraphicFramePr>
          <p:cNvPr id="4" name="物件 3"/>
          <p:cNvGraphicFramePr>
            <a:graphicFrameLocks noChangeAspect="1"/>
          </p:cNvGraphicFramePr>
          <p:nvPr/>
        </p:nvGraphicFramePr>
        <p:xfrm>
          <a:off x="557213" y="3357563"/>
          <a:ext cx="7453312" cy="765175"/>
        </p:xfrm>
        <a:graphic>
          <a:graphicData uri="http://schemas.openxmlformats.org/presentationml/2006/ole">
            <p:oleObj spid="_x0000_s2050" name="Equation" r:id="rId3" imgW="1955520" imgH="241200" progId="Equation.DSMT4">
              <p:embed/>
            </p:oleObj>
          </a:graphicData>
        </a:graphic>
      </p:graphicFrame>
      <p:graphicFrame>
        <p:nvGraphicFramePr>
          <p:cNvPr id="5" name="物件 4"/>
          <p:cNvGraphicFramePr>
            <a:graphicFrameLocks noChangeAspect="1"/>
          </p:cNvGraphicFramePr>
          <p:nvPr/>
        </p:nvGraphicFramePr>
        <p:xfrm>
          <a:off x="1979712" y="4293096"/>
          <a:ext cx="451222" cy="624769"/>
        </p:xfrm>
        <a:graphic>
          <a:graphicData uri="http://schemas.openxmlformats.org/presentationml/2006/ole">
            <p:oleObj spid="_x0000_s2051" name="Equation" r:id="rId4" imgW="164880" imgH="228600" progId="Equation.DSMT4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i="1" dirty="0" smtClean="0"/>
              <a:t>1.6.1 Expectations  Theory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l"/>
            </a:pPr>
            <a:r>
              <a:rPr lang="en-US" altLang="zh-TW" sz="3000" dirty="0" smtClean="0"/>
              <a:t>Since      </a:t>
            </a:r>
            <a:r>
              <a:rPr lang="en-US" altLang="zh-TW" sz="3000" i="1" dirty="0" smtClean="0"/>
              <a:t> is a convex function, Jensen’s inequality implies that</a:t>
            </a:r>
          </a:p>
          <a:p>
            <a:pPr>
              <a:buNone/>
            </a:pPr>
            <a:endParaRPr lang="en-US" altLang="zh-TW" sz="2600" i="1" dirty="0" smtClean="0"/>
          </a:p>
          <a:p>
            <a:pPr algn="ctr"/>
            <a:endParaRPr lang="en-US" altLang="zh-TW" sz="3000" i="1" dirty="0" smtClean="0"/>
          </a:p>
          <a:p>
            <a:pPr>
              <a:buFont typeface="Wingdings" pitchFamily="2" charset="2"/>
              <a:buChar char="l"/>
            </a:pPr>
            <a:r>
              <a:rPr lang="en-US" altLang="zh-TW" sz="2800" dirty="0" smtClean="0"/>
              <a:t>Since</a:t>
            </a:r>
            <a:r>
              <a:rPr lang="en-US" altLang="zh-TW" sz="2800" i="1" dirty="0" smtClean="0"/>
              <a:t>                                                                             , it also follows </a:t>
            </a:r>
            <a:r>
              <a:rPr lang="en-US" altLang="zh-TW" sz="2800" dirty="0" smtClean="0"/>
              <a:t>from equation (1.2) that</a:t>
            </a:r>
            <a:r>
              <a:rPr lang="en-US" altLang="zh-TW" i="1" dirty="0" smtClean="0"/>
              <a:t>		</a:t>
            </a:r>
            <a:endParaRPr lang="zh-TW" altLang="en-US" dirty="0"/>
          </a:p>
        </p:txBody>
      </p:sp>
      <p:graphicFrame>
        <p:nvGraphicFramePr>
          <p:cNvPr id="4" name="物件 3"/>
          <p:cNvGraphicFramePr>
            <a:graphicFrameLocks noChangeAspect="1"/>
          </p:cNvGraphicFramePr>
          <p:nvPr/>
        </p:nvGraphicFramePr>
        <p:xfrm>
          <a:off x="1763688" y="1556792"/>
          <a:ext cx="432048" cy="531751"/>
        </p:xfrm>
        <a:graphic>
          <a:graphicData uri="http://schemas.openxmlformats.org/presentationml/2006/ole">
            <p:oleObj spid="_x0000_s20482" name="Equation" r:id="rId3" imgW="164880" imgH="203040" progId="Equation.DSMT4">
              <p:embed/>
            </p:oleObj>
          </a:graphicData>
        </a:graphic>
      </p:graphicFrame>
      <p:graphicFrame>
        <p:nvGraphicFramePr>
          <p:cNvPr id="5" name="物件 4"/>
          <p:cNvGraphicFramePr>
            <a:graphicFrameLocks noChangeAspect="1"/>
          </p:cNvGraphicFramePr>
          <p:nvPr/>
        </p:nvGraphicFramePr>
        <p:xfrm>
          <a:off x="1600200" y="2852738"/>
          <a:ext cx="6651625" cy="552450"/>
        </p:xfrm>
        <a:graphic>
          <a:graphicData uri="http://schemas.openxmlformats.org/presentationml/2006/ole">
            <p:oleObj spid="_x0000_s20483" name="Equation" r:id="rId4" imgW="2197080" imgH="228600" progId="Equation.DSMT4">
              <p:embed/>
            </p:oleObj>
          </a:graphicData>
        </a:graphic>
      </p:graphicFrame>
      <p:graphicFrame>
        <p:nvGraphicFramePr>
          <p:cNvPr id="6" name="物件 5"/>
          <p:cNvGraphicFramePr>
            <a:graphicFrameLocks noChangeAspect="1"/>
          </p:cNvGraphicFramePr>
          <p:nvPr/>
        </p:nvGraphicFramePr>
        <p:xfrm>
          <a:off x="1763689" y="3683689"/>
          <a:ext cx="5904655" cy="465391"/>
        </p:xfrm>
        <a:graphic>
          <a:graphicData uri="http://schemas.openxmlformats.org/presentationml/2006/ole">
            <p:oleObj spid="_x0000_s20484" name="Equation" r:id="rId5" imgW="2577960" imgH="203040" progId="Equation.DSMT4">
              <p:embed/>
            </p:oleObj>
          </a:graphicData>
        </a:graphic>
      </p:graphicFrame>
      <p:graphicFrame>
        <p:nvGraphicFramePr>
          <p:cNvPr id="7" name="物件 6"/>
          <p:cNvGraphicFramePr>
            <a:graphicFrameLocks noChangeAspect="1"/>
          </p:cNvGraphicFramePr>
          <p:nvPr/>
        </p:nvGraphicFramePr>
        <p:xfrm>
          <a:off x="971550" y="4818063"/>
          <a:ext cx="6727825" cy="627062"/>
        </p:xfrm>
        <a:graphic>
          <a:graphicData uri="http://schemas.openxmlformats.org/presentationml/2006/ole">
            <p:oleObj spid="_x0000_s20485" name="Equation" r:id="rId6" imgW="2450880" imgH="228600" progId="Equation.DSMT4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1.1 bonds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smtClean="0"/>
              <a:t>A bond is a securitized form of loan.</a:t>
            </a:r>
          </a:p>
          <a:p>
            <a:endParaRPr lang="zh-TW" altLang="en-US" dirty="0"/>
          </a:p>
        </p:txBody>
      </p:sp>
      <p:cxnSp>
        <p:nvCxnSpPr>
          <p:cNvPr id="5" name="直線接點 4"/>
          <p:cNvCxnSpPr/>
          <p:nvPr/>
        </p:nvCxnSpPr>
        <p:spPr>
          <a:xfrm>
            <a:off x="1331640" y="3933056"/>
            <a:ext cx="6516000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" name="直線接點 8"/>
          <p:cNvCxnSpPr/>
          <p:nvPr/>
        </p:nvCxnSpPr>
        <p:spPr>
          <a:xfrm rot="5400000" flipH="1" flipV="1">
            <a:off x="935596" y="3537012"/>
            <a:ext cx="792088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" name="直線接點 9"/>
          <p:cNvCxnSpPr/>
          <p:nvPr/>
        </p:nvCxnSpPr>
        <p:spPr>
          <a:xfrm rot="5400000" flipH="1" flipV="1">
            <a:off x="1727684" y="3537012"/>
            <a:ext cx="792088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" name="直線接點 10"/>
          <p:cNvCxnSpPr/>
          <p:nvPr/>
        </p:nvCxnSpPr>
        <p:spPr>
          <a:xfrm rot="5400000" flipH="1" flipV="1">
            <a:off x="2591780" y="3537012"/>
            <a:ext cx="792088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" name="直線接點 11"/>
          <p:cNvCxnSpPr/>
          <p:nvPr/>
        </p:nvCxnSpPr>
        <p:spPr>
          <a:xfrm rot="5400000" flipH="1" flipV="1">
            <a:off x="3383868" y="3537012"/>
            <a:ext cx="792088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5" name="文字方塊 14"/>
          <p:cNvSpPr txBox="1"/>
          <p:nvPr/>
        </p:nvSpPr>
        <p:spPr>
          <a:xfrm>
            <a:off x="4283968" y="3068960"/>
            <a:ext cx="29523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4800" dirty="0" smtClean="0"/>
              <a:t>‧‧‧</a:t>
            </a:r>
            <a:endParaRPr lang="zh-TW" altLang="en-US" sz="4800" dirty="0"/>
          </a:p>
        </p:txBody>
      </p:sp>
      <p:cxnSp>
        <p:nvCxnSpPr>
          <p:cNvPr id="16" name="直線接點 15"/>
          <p:cNvCxnSpPr/>
          <p:nvPr/>
        </p:nvCxnSpPr>
        <p:spPr>
          <a:xfrm rot="5400000" flipH="1" flipV="1">
            <a:off x="6552220" y="3537012"/>
            <a:ext cx="792088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7" name="直線接點 16"/>
          <p:cNvCxnSpPr/>
          <p:nvPr/>
        </p:nvCxnSpPr>
        <p:spPr>
          <a:xfrm rot="5400000" flipH="1" flipV="1">
            <a:off x="7416316" y="3537012"/>
            <a:ext cx="792088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8" name="文字方塊 17"/>
          <p:cNvSpPr txBox="1"/>
          <p:nvPr/>
        </p:nvSpPr>
        <p:spPr>
          <a:xfrm>
            <a:off x="0" y="4005064"/>
            <a:ext cx="11876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3200" dirty="0" smtClean="0"/>
              <a:t>Time</a:t>
            </a:r>
            <a:endParaRPr lang="zh-TW" altLang="en-US" sz="3200" dirty="0"/>
          </a:p>
        </p:txBody>
      </p:sp>
      <p:sp>
        <p:nvSpPr>
          <p:cNvPr id="19" name="文字方塊 18"/>
          <p:cNvSpPr txBox="1"/>
          <p:nvPr/>
        </p:nvSpPr>
        <p:spPr>
          <a:xfrm>
            <a:off x="1115616" y="4077072"/>
            <a:ext cx="4320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dirty="0" smtClean="0"/>
              <a:t>0</a:t>
            </a:r>
            <a:endParaRPr lang="zh-TW" altLang="en-US" sz="2400" dirty="0"/>
          </a:p>
        </p:txBody>
      </p:sp>
      <p:sp>
        <p:nvSpPr>
          <p:cNvPr id="3072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3072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30726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27" name="文字方塊 26"/>
          <p:cNvSpPr txBox="1"/>
          <p:nvPr/>
        </p:nvSpPr>
        <p:spPr>
          <a:xfrm>
            <a:off x="2627784" y="4077072"/>
            <a:ext cx="7200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dirty="0" smtClean="0"/>
              <a:t>2</a:t>
            </a:r>
            <a:r>
              <a:rPr lang="el-GR" altLang="zh-TW" sz="2400" dirty="0" smtClean="0"/>
              <a:t>Δ</a:t>
            </a:r>
            <a:r>
              <a:rPr lang="en-US" altLang="zh-TW" sz="2400" dirty="0" smtClean="0"/>
              <a:t>t</a:t>
            </a:r>
            <a:endParaRPr lang="zh-TW" altLang="en-US" sz="2400" dirty="0"/>
          </a:p>
        </p:txBody>
      </p:sp>
      <p:sp>
        <p:nvSpPr>
          <p:cNvPr id="28" name="文字方塊 27"/>
          <p:cNvSpPr txBox="1"/>
          <p:nvPr/>
        </p:nvSpPr>
        <p:spPr>
          <a:xfrm>
            <a:off x="1907704" y="4077072"/>
            <a:ext cx="5760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altLang="zh-TW" sz="2400" dirty="0" smtClean="0"/>
              <a:t>Δ</a:t>
            </a:r>
            <a:r>
              <a:rPr lang="en-US" altLang="zh-TW" sz="2400" dirty="0" smtClean="0"/>
              <a:t>t</a:t>
            </a:r>
            <a:endParaRPr lang="zh-TW" altLang="en-US" sz="2400" dirty="0"/>
          </a:p>
        </p:txBody>
      </p:sp>
      <p:sp>
        <p:nvSpPr>
          <p:cNvPr id="29" name="文字方塊 28"/>
          <p:cNvSpPr txBox="1"/>
          <p:nvPr/>
        </p:nvSpPr>
        <p:spPr>
          <a:xfrm>
            <a:off x="3491880" y="4077072"/>
            <a:ext cx="7200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dirty="0" smtClean="0"/>
              <a:t>3</a:t>
            </a:r>
            <a:r>
              <a:rPr lang="el-GR" altLang="zh-TW" sz="2400" dirty="0" smtClean="0"/>
              <a:t>Δ</a:t>
            </a:r>
            <a:r>
              <a:rPr lang="en-US" altLang="zh-TW" sz="2400" dirty="0" smtClean="0"/>
              <a:t>t</a:t>
            </a:r>
            <a:endParaRPr lang="zh-TW" altLang="en-US" sz="2400" dirty="0"/>
          </a:p>
        </p:txBody>
      </p:sp>
      <p:sp>
        <p:nvSpPr>
          <p:cNvPr id="30" name="文字方塊 29"/>
          <p:cNvSpPr txBox="1"/>
          <p:nvPr/>
        </p:nvSpPr>
        <p:spPr>
          <a:xfrm>
            <a:off x="7596336" y="4077072"/>
            <a:ext cx="5040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dirty="0" smtClean="0"/>
              <a:t>T</a:t>
            </a:r>
            <a:endParaRPr lang="zh-TW" altLang="en-US" sz="2400" dirty="0"/>
          </a:p>
        </p:txBody>
      </p:sp>
      <p:sp>
        <p:nvSpPr>
          <p:cNvPr id="31" name="文字方塊 30"/>
          <p:cNvSpPr txBox="1"/>
          <p:nvPr/>
        </p:nvSpPr>
        <p:spPr>
          <a:xfrm>
            <a:off x="1115616" y="2564904"/>
            <a:ext cx="5760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00" dirty="0" smtClean="0"/>
              <a:t>-P</a:t>
            </a:r>
            <a:endParaRPr lang="zh-TW" altLang="en-US" sz="2800" dirty="0"/>
          </a:p>
        </p:txBody>
      </p:sp>
      <p:sp>
        <p:nvSpPr>
          <p:cNvPr id="32" name="文字方塊 31"/>
          <p:cNvSpPr txBox="1"/>
          <p:nvPr/>
        </p:nvSpPr>
        <p:spPr>
          <a:xfrm>
            <a:off x="1907704" y="2564904"/>
            <a:ext cx="5760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00" dirty="0" smtClean="0"/>
              <a:t>C</a:t>
            </a:r>
            <a:endParaRPr lang="zh-TW" altLang="en-US" sz="2800" dirty="0"/>
          </a:p>
        </p:txBody>
      </p:sp>
      <p:sp>
        <p:nvSpPr>
          <p:cNvPr id="33" name="文字方塊 32"/>
          <p:cNvSpPr txBox="1"/>
          <p:nvPr/>
        </p:nvSpPr>
        <p:spPr>
          <a:xfrm>
            <a:off x="2771800" y="2564904"/>
            <a:ext cx="5760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00" dirty="0" smtClean="0"/>
              <a:t>C</a:t>
            </a:r>
            <a:endParaRPr lang="zh-TW" altLang="en-US" sz="2800" dirty="0"/>
          </a:p>
        </p:txBody>
      </p:sp>
      <p:sp>
        <p:nvSpPr>
          <p:cNvPr id="34" name="文字方塊 33"/>
          <p:cNvSpPr txBox="1"/>
          <p:nvPr/>
        </p:nvSpPr>
        <p:spPr>
          <a:xfrm>
            <a:off x="3491880" y="2564904"/>
            <a:ext cx="5760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00" dirty="0" smtClean="0"/>
              <a:t>C</a:t>
            </a:r>
            <a:endParaRPr lang="zh-TW" altLang="en-US" sz="2800" dirty="0"/>
          </a:p>
        </p:txBody>
      </p:sp>
      <p:sp>
        <p:nvSpPr>
          <p:cNvPr id="35" name="文字方塊 34"/>
          <p:cNvSpPr txBox="1"/>
          <p:nvPr/>
        </p:nvSpPr>
        <p:spPr>
          <a:xfrm>
            <a:off x="7452320" y="2564904"/>
            <a:ext cx="10801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00" dirty="0" smtClean="0"/>
              <a:t>C+F</a:t>
            </a:r>
            <a:endParaRPr lang="zh-TW" alt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i="1" dirty="0" smtClean="0"/>
              <a:t>1.6.1 Expectations  Theory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l"/>
            </a:pPr>
            <a:r>
              <a:rPr lang="en-US" altLang="zh-TW" sz="3000" dirty="0" smtClean="0"/>
              <a:t>The theory also suggests that</a:t>
            </a:r>
          </a:p>
          <a:p>
            <a:pPr>
              <a:buNone/>
            </a:pPr>
            <a:r>
              <a:rPr lang="en-US" altLang="zh-TW" i="1" dirty="0" smtClean="0"/>
              <a:t>   </a:t>
            </a:r>
          </a:p>
          <a:p>
            <a:pPr>
              <a:buNone/>
            </a:pPr>
            <a:endParaRPr lang="en-US" altLang="zh-TW" sz="1200" i="1" dirty="0" smtClean="0"/>
          </a:p>
          <a:p>
            <a:pPr>
              <a:buNone/>
            </a:pPr>
            <a:r>
              <a:rPr lang="en-US" altLang="zh-TW" i="1" dirty="0" smtClean="0"/>
              <a:t>	 </a:t>
            </a:r>
            <a:r>
              <a:rPr lang="en-US" altLang="zh-TW" sz="3000" i="1" dirty="0" smtClean="0"/>
              <a:t>which then implies </a:t>
            </a:r>
            <a:r>
              <a:rPr lang="en-US" altLang="zh-TW" sz="3000" dirty="0" smtClean="0"/>
              <a:t>that                 </a:t>
            </a:r>
            <a:r>
              <a:rPr lang="en-US" altLang="zh-TW" sz="3000" i="1" dirty="0" smtClean="0"/>
              <a:t>and </a:t>
            </a:r>
          </a:p>
          <a:p>
            <a:pPr>
              <a:buNone/>
            </a:pPr>
            <a:r>
              <a:rPr lang="en-US" altLang="zh-TW" sz="3000" i="1" dirty="0" smtClean="0"/>
              <a:t>     must be uncorrelated. This is very unlikely to</a:t>
            </a:r>
          </a:p>
          <a:p>
            <a:pPr>
              <a:buNone/>
            </a:pPr>
            <a:r>
              <a:rPr lang="en-US" altLang="zh-TW" sz="3000" dirty="0" smtClean="0"/>
              <a:t>	 be true.</a:t>
            </a:r>
            <a:endParaRPr lang="zh-TW" altLang="en-US" sz="3000" dirty="0"/>
          </a:p>
        </p:txBody>
      </p:sp>
      <p:graphicFrame>
        <p:nvGraphicFramePr>
          <p:cNvPr id="4" name="物件 3"/>
          <p:cNvGraphicFramePr>
            <a:graphicFrameLocks noChangeAspect="1"/>
          </p:cNvGraphicFramePr>
          <p:nvPr/>
        </p:nvGraphicFramePr>
        <p:xfrm>
          <a:off x="2843808" y="2204864"/>
          <a:ext cx="3456384" cy="598220"/>
        </p:xfrm>
        <a:graphic>
          <a:graphicData uri="http://schemas.openxmlformats.org/presentationml/2006/ole">
            <p:oleObj spid="_x0000_s21506" name="Equation" r:id="rId3" imgW="1320480" imgH="228600" progId="Equation.DSMT4">
              <p:embed/>
            </p:oleObj>
          </a:graphicData>
        </a:graphic>
      </p:graphicFrame>
      <p:graphicFrame>
        <p:nvGraphicFramePr>
          <p:cNvPr id="5" name="物件 4"/>
          <p:cNvGraphicFramePr>
            <a:graphicFrameLocks noChangeAspect="1"/>
          </p:cNvGraphicFramePr>
          <p:nvPr/>
        </p:nvGraphicFramePr>
        <p:xfrm>
          <a:off x="4572000" y="2924944"/>
          <a:ext cx="1440514" cy="576064"/>
        </p:xfrm>
        <a:graphic>
          <a:graphicData uri="http://schemas.openxmlformats.org/presentationml/2006/ole">
            <p:oleObj spid="_x0000_s21507" name="Equation" r:id="rId4" imgW="457200" imgH="203040" progId="Equation.DSMT4">
              <p:embed/>
            </p:oleObj>
          </a:graphicData>
        </a:graphic>
      </p:graphicFrame>
      <p:graphicFrame>
        <p:nvGraphicFramePr>
          <p:cNvPr id="6" name="物件 5"/>
          <p:cNvGraphicFramePr>
            <a:graphicFrameLocks noChangeAspect="1"/>
          </p:cNvGraphicFramePr>
          <p:nvPr/>
        </p:nvGraphicFramePr>
        <p:xfrm>
          <a:off x="6732240" y="2924944"/>
          <a:ext cx="1633119" cy="576064"/>
        </p:xfrm>
        <a:graphic>
          <a:graphicData uri="http://schemas.openxmlformats.org/presentationml/2006/ole">
            <p:oleObj spid="_x0000_s21508" name="Equation" r:id="rId5" imgW="558720" imgH="203040" progId="Equation.DSMT4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i="1" dirty="0" smtClean="0"/>
              <a:t>1.6.1 Expectations  Theory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altLang="zh-TW" dirty="0" smtClean="0"/>
              <a:t> </a:t>
            </a:r>
            <a:endParaRPr lang="zh-TW" altLang="en-US" dirty="0"/>
          </a:p>
        </p:txBody>
      </p:sp>
      <p:graphicFrame>
        <p:nvGraphicFramePr>
          <p:cNvPr id="4" name="物件 3"/>
          <p:cNvGraphicFramePr>
            <a:graphicFrameLocks noChangeAspect="1"/>
          </p:cNvGraphicFramePr>
          <p:nvPr/>
        </p:nvGraphicFramePr>
        <p:xfrm>
          <a:off x="341634" y="2707853"/>
          <a:ext cx="8478838" cy="3385443"/>
        </p:xfrm>
        <a:graphic>
          <a:graphicData uri="http://schemas.openxmlformats.org/presentationml/2006/ole">
            <p:oleObj spid="_x0000_s81922" name="Equation" r:id="rId3" imgW="3225600" imgH="1396800" progId="Equation.DSMT4">
              <p:embed/>
            </p:oleObj>
          </a:graphicData>
        </a:graphic>
      </p:graphicFrame>
      <p:graphicFrame>
        <p:nvGraphicFramePr>
          <p:cNvPr id="5" name="物件 4"/>
          <p:cNvGraphicFramePr>
            <a:graphicFrameLocks noChangeAspect="1"/>
          </p:cNvGraphicFramePr>
          <p:nvPr/>
        </p:nvGraphicFramePr>
        <p:xfrm>
          <a:off x="683568" y="1556792"/>
          <a:ext cx="2530567" cy="1080120"/>
        </p:xfrm>
        <a:graphic>
          <a:graphicData uri="http://schemas.openxmlformats.org/presentationml/2006/ole">
            <p:oleObj spid="_x0000_s81923" name="Equation" r:id="rId4" imgW="1041120" imgH="444240" progId="Equation.DSMT4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i="1" dirty="0" smtClean="0"/>
              <a:t>1.6.1 Expectations  Theory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79512" y="1554162"/>
            <a:ext cx="8839200" cy="4525963"/>
          </a:xfrm>
        </p:spPr>
        <p:txBody>
          <a:bodyPr/>
          <a:lstStyle/>
          <a:p>
            <a:pPr>
              <a:buFont typeface="Wingdings" pitchFamily="2" charset="2"/>
              <a:buChar char="l"/>
            </a:pPr>
            <a:r>
              <a:rPr lang="en-US" altLang="zh-TW" dirty="0" smtClean="0"/>
              <a:t>An alternative version of the theory is based upon continuously compounding rates of interest, that is, for any </a:t>
            </a:r>
            <a:r>
              <a:rPr lang="en-US" altLang="zh-TW" i="1" dirty="0" smtClean="0"/>
              <a:t>T &lt; S,</a:t>
            </a:r>
          </a:p>
          <a:p>
            <a:pPr>
              <a:buFont typeface="Wingdings" pitchFamily="2" charset="2"/>
              <a:buChar char="l"/>
            </a:pPr>
            <a:endParaRPr lang="en-US" altLang="zh-TW" sz="1200" dirty="0" smtClean="0"/>
          </a:p>
          <a:p>
            <a:pPr>
              <a:buFont typeface="Wingdings" pitchFamily="2" charset="2"/>
              <a:buChar char="l"/>
            </a:pPr>
            <a:endParaRPr lang="en-US" altLang="zh-TW" dirty="0" smtClean="0"/>
          </a:p>
          <a:p>
            <a:pPr>
              <a:buFont typeface="Wingdings" pitchFamily="2" charset="2"/>
              <a:buChar char="l"/>
            </a:pPr>
            <a:r>
              <a:rPr lang="en-US" altLang="zh-TW" sz="3000" dirty="0" smtClean="0"/>
              <a:t>This version of the theory does allow for correlation between </a:t>
            </a:r>
            <a:r>
              <a:rPr lang="en-US" altLang="zh-TW" sz="3000" i="1" dirty="0" smtClean="0"/>
              <a:t>R(</a:t>
            </a:r>
            <a:r>
              <a:rPr lang="en-US" altLang="zh-TW" sz="3000" i="1" dirty="0" err="1" smtClean="0"/>
              <a:t>T,U</a:t>
            </a:r>
            <a:r>
              <a:rPr lang="en-US" altLang="zh-TW" sz="3000" i="1" dirty="0" smtClean="0"/>
              <a:t>) and R(U, S),</a:t>
            </a:r>
            <a:r>
              <a:rPr lang="en-US" altLang="zh-TW" sz="3000" dirty="0" smtClean="0"/>
              <a:t>for </a:t>
            </a:r>
            <a:r>
              <a:rPr lang="en-US" altLang="zh-TW" sz="3000" dirty="0" err="1" smtClean="0"/>
              <a:t>any</a:t>
            </a:r>
            <a:r>
              <a:rPr lang="en-US" altLang="zh-TW" sz="3000" i="1" dirty="0" err="1" smtClean="0"/>
              <a:t>T</a:t>
            </a:r>
            <a:r>
              <a:rPr lang="en-US" altLang="zh-TW" sz="3000" i="1" dirty="0" smtClean="0"/>
              <a:t> &lt;U &lt;S.</a:t>
            </a:r>
            <a:endParaRPr lang="zh-TW" altLang="en-US" sz="3000" dirty="0"/>
          </a:p>
        </p:txBody>
      </p:sp>
      <p:graphicFrame>
        <p:nvGraphicFramePr>
          <p:cNvPr id="4" name="物件 3"/>
          <p:cNvGraphicFramePr>
            <a:graphicFrameLocks noChangeAspect="1"/>
          </p:cNvGraphicFramePr>
          <p:nvPr/>
        </p:nvGraphicFramePr>
        <p:xfrm>
          <a:off x="2051720" y="3194089"/>
          <a:ext cx="4536504" cy="594951"/>
        </p:xfrm>
        <a:graphic>
          <a:graphicData uri="http://schemas.openxmlformats.org/presentationml/2006/ole">
            <p:oleObj spid="_x0000_s22530" name="Equation" r:id="rId3" imgW="1549080" imgH="203040" progId="Equation.DSMT4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i="1" dirty="0" smtClean="0"/>
              <a:t>Expectations  Theory1.6.1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l"/>
            </a:pPr>
            <a:r>
              <a:rPr lang="en-US" altLang="zh-TW" sz="3000" dirty="0" smtClean="0"/>
              <a:t>The problem with this theory, on its own, is that the forward-rate curve is, more often than not, upward sloping. </a:t>
            </a:r>
          </a:p>
          <a:p>
            <a:pPr>
              <a:buFont typeface="Wingdings" pitchFamily="2" charset="2"/>
              <a:buChar char="l"/>
            </a:pPr>
            <a:r>
              <a:rPr lang="en-US" altLang="zh-TW" sz="3000" dirty="0" smtClean="0"/>
              <a:t>If the theory was true, then the curve would spend just as much time sloping downwards. </a:t>
            </a:r>
          </a:p>
          <a:p>
            <a:pPr>
              <a:buFont typeface="Wingdings" pitchFamily="2" charset="2"/>
              <a:buChar char="l"/>
            </a:pPr>
            <a:r>
              <a:rPr lang="en-US" altLang="zh-TW" sz="3000" dirty="0" smtClean="0"/>
              <a:t>However, we might conjecture that, for some reason, a forward rate is a biased expectation of future rates of interest. </a:t>
            </a:r>
            <a:endParaRPr lang="zh-TW" altLang="en-US" sz="3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i="1" dirty="0" smtClean="0"/>
              <a:t>1.6.2 Liquidity  Preference  Theory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l"/>
            </a:pPr>
            <a:r>
              <a:rPr lang="en-US" altLang="zh-TW" sz="3000" dirty="0" smtClean="0"/>
              <a:t>investors usually prefer short-term investments</a:t>
            </a:r>
          </a:p>
          <a:p>
            <a:pPr>
              <a:buNone/>
            </a:pPr>
            <a:r>
              <a:rPr lang="en-US" altLang="zh-TW" sz="3000" dirty="0" smtClean="0"/>
              <a:t>	to long-term investments</a:t>
            </a:r>
          </a:p>
          <a:p>
            <a:pPr>
              <a:buNone/>
            </a:pPr>
            <a:endParaRPr lang="en-US" altLang="zh-TW" sz="1200" dirty="0" smtClean="0"/>
          </a:p>
          <a:p>
            <a:pPr>
              <a:buFont typeface="Wingdings" pitchFamily="2" charset="2"/>
              <a:buChar char="l"/>
            </a:pPr>
            <a:r>
              <a:rPr lang="en-US" altLang="zh-TW" sz="2800" dirty="0" smtClean="0"/>
              <a:t>The prices of longer-term bonds tend to be more volatile than short-term bonds. Investors will only invest in more volatile securities if they have a higher expected return, often referred to as the </a:t>
            </a:r>
            <a:r>
              <a:rPr lang="en-US" altLang="zh-TW" sz="2800" i="1" dirty="0" smtClean="0">
                <a:solidFill>
                  <a:srgbClr val="FF0000"/>
                </a:solidFill>
              </a:rPr>
              <a:t>risk premium</a:t>
            </a:r>
            <a:r>
              <a:rPr lang="en-US" altLang="zh-TW" sz="2800" i="1" dirty="0" smtClean="0"/>
              <a:t>, to offset the higher risk. This leads to generally </a:t>
            </a:r>
            <a:r>
              <a:rPr lang="en-US" altLang="zh-TW" sz="2800" dirty="0" smtClean="0"/>
              <a:t>rising spot-rate and forward-rate curves.</a:t>
            </a:r>
            <a:endParaRPr lang="zh-TW" altLang="en-US" sz="3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i="1" dirty="0" smtClean="0"/>
              <a:t>1.6.3 Market  Segmentation  Theory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l"/>
            </a:pPr>
            <a:r>
              <a:rPr lang="en-US" altLang="zh-TW" sz="3000" dirty="0" smtClean="0"/>
              <a:t>Each investor has in mind an appropriate set of bonds and maturity dates that are suitable for their purpose.</a:t>
            </a:r>
          </a:p>
          <a:p>
            <a:pPr lvl="1">
              <a:buFont typeface="Wingdings" pitchFamily="2" charset="2"/>
              <a:buChar char="Ø"/>
            </a:pPr>
            <a:r>
              <a:rPr lang="en-US" altLang="zh-TW" dirty="0" smtClean="0"/>
              <a:t>life insurance companies require long-term bonds to match their long-term liabilities.</a:t>
            </a:r>
          </a:p>
          <a:p>
            <a:pPr lvl="1">
              <a:buFont typeface="Wingdings" pitchFamily="2" charset="2"/>
              <a:buChar char="Ø"/>
            </a:pPr>
            <a:r>
              <a:rPr lang="en-US" altLang="zh-TW" dirty="0" smtClean="0"/>
              <a:t>banks are likely to prefer short-term bonds to reflect the needs of their customers.</a:t>
            </a:r>
            <a:endParaRPr lang="zh-TW" altLang="en-US" dirty="0" smtClean="0"/>
          </a:p>
          <a:p>
            <a:pPr lvl="1">
              <a:buFont typeface="Wingdings" pitchFamily="2" charset="2"/>
              <a:buChar char="Ø"/>
            </a:pPr>
            <a:endParaRPr lang="en-US" altLang="zh-TW" dirty="0" smtClean="0"/>
          </a:p>
          <a:p>
            <a:pPr>
              <a:buNone/>
            </a:pPr>
            <a:r>
              <a:rPr lang="en-US" altLang="zh-TW" dirty="0" smtClean="0"/>
              <a:t>		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i="1" dirty="0" smtClean="0"/>
              <a:t>1.6.3 Market  Segmentation  Theory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lvl="1" indent="-342900">
              <a:buFont typeface="Wingdings" pitchFamily="2" charset="2"/>
              <a:buChar char="l"/>
            </a:pPr>
            <a:r>
              <a:rPr lang="en-US" altLang="zh-TW" dirty="0" smtClean="0"/>
              <a:t>life insurance companies require long-term bonds to match their long-term liabilities.  </a:t>
            </a:r>
          </a:p>
          <a:p>
            <a:pPr>
              <a:buFont typeface="Wingdings" pitchFamily="2" charset="2"/>
              <a:buChar char="l"/>
            </a:pPr>
            <a:endParaRPr lang="zh-TW" altLang="en-US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i="1" dirty="0" smtClean="0"/>
              <a:t>1.6.4 Arbitrage-Free  Pricing  Theory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79512" y="1554162"/>
            <a:ext cx="8964488" cy="4525963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l"/>
            </a:pPr>
            <a:r>
              <a:rPr lang="en-US" altLang="zh-TW" sz="3000" dirty="0" smtClean="0"/>
              <a:t>The theory pulls together  the expectation , liquidity-preference and market-segmentation theories in a mathematically precise way.</a:t>
            </a:r>
          </a:p>
          <a:p>
            <a:pPr>
              <a:buFont typeface="Wingdings" pitchFamily="2" charset="2"/>
              <a:buChar char="l"/>
            </a:pPr>
            <a:r>
              <a:rPr lang="en-US" altLang="zh-TW" sz="3000" dirty="0" smtClean="0"/>
              <a:t>Under this approach we can usually decompose forward rates into three components</a:t>
            </a:r>
          </a:p>
          <a:p>
            <a:pPr lvl="1">
              <a:buFont typeface="Wingdings" pitchFamily="2" charset="2"/>
              <a:buChar char="Ø"/>
            </a:pPr>
            <a:r>
              <a:rPr lang="en-US" altLang="zh-TW" sz="2400" dirty="0" smtClean="0"/>
              <a:t>the expected future risk-free rate of interest, </a:t>
            </a:r>
            <a:r>
              <a:rPr lang="en-US" altLang="zh-TW" sz="2400" i="1" dirty="0" smtClean="0"/>
              <a:t>r(t)</a:t>
            </a:r>
          </a:p>
          <a:p>
            <a:pPr lvl="1">
              <a:buFont typeface="Wingdings" pitchFamily="2" charset="2"/>
              <a:buChar char="Ø"/>
            </a:pPr>
            <a:r>
              <a:rPr lang="en-US" altLang="zh-TW" sz="2400" dirty="0" smtClean="0"/>
              <a:t>an adjustment for the market price of risk</a:t>
            </a:r>
          </a:p>
          <a:p>
            <a:pPr lvl="1">
              <a:buFont typeface="Wingdings" pitchFamily="2" charset="2"/>
              <a:buChar char="Ø"/>
            </a:pPr>
            <a:r>
              <a:rPr lang="en-US" altLang="zh-TW" sz="2400" dirty="0" smtClean="0"/>
              <a:t>a convexity adjustment to reflect the fact that                            for any random variable X.</a:t>
            </a:r>
            <a:endParaRPr lang="zh-TW" altLang="en-US" sz="2400" dirty="0"/>
          </a:p>
        </p:txBody>
      </p:sp>
      <p:graphicFrame>
        <p:nvGraphicFramePr>
          <p:cNvPr id="4" name="物件 3"/>
          <p:cNvGraphicFramePr>
            <a:graphicFrameLocks noChangeAspect="1"/>
          </p:cNvGraphicFramePr>
          <p:nvPr/>
        </p:nvGraphicFramePr>
        <p:xfrm>
          <a:off x="6905655" y="4889648"/>
          <a:ext cx="1554777" cy="411560"/>
        </p:xfrm>
        <a:graphic>
          <a:graphicData uri="http://schemas.openxmlformats.org/presentationml/2006/ole">
            <p:oleObj spid="_x0000_s23554" name="Equation" r:id="rId3" imgW="863280" imgH="228600" progId="Equation.DSMT4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i="1" dirty="0" smtClean="0"/>
              <a:t>1.6.4 Arbitrage-Free  Pricing  Theory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251520" y="1554162"/>
            <a:ext cx="8640960" cy="4525963"/>
          </a:xfrm>
        </p:spPr>
        <p:txBody>
          <a:bodyPr/>
          <a:lstStyle/>
          <a:p>
            <a:pPr>
              <a:buFont typeface="Wingdings" pitchFamily="2" charset="2"/>
              <a:buChar char="l"/>
            </a:pPr>
            <a:r>
              <a:rPr lang="en-US" altLang="zh-TW" sz="3000" dirty="0" smtClean="0"/>
              <a:t>For example, consider the </a:t>
            </a:r>
            <a:r>
              <a:rPr lang="en-US" altLang="zh-TW" sz="3000" dirty="0" err="1" smtClean="0"/>
              <a:t>Vasicek</a:t>
            </a:r>
            <a:r>
              <a:rPr lang="en-US" altLang="zh-TW" sz="3000" dirty="0" smtClean="0"/>
              <a:t> model : given </a:t>
            </a:r>
            <a:r>
              <a:rPr lang="en-US" altLang="zh-TW" sz="3000" i="1" dirty="0" smtClean="0"/>
              <a:t>r(0) we have</a:t>
            </a:r>
          </a:p>
          <a:p>
            <a:pPr>
              <a:buFont typeface="Wingdings" pitchFamily="2" charset="2"/>
              <a:buChar char="l"/>
            </a:pPr>
            <a:endParaRPr lang="en-US" altLang="zh-TW" sz="2200" i="1" dirty="0" smtClean="0"/>
          </a:p>
          <a:p>
            <a:pPr>
              <a:buFont typeface="Wingdings" pitchFamily="2" charset="2"/>
              <a:buChar char="l"/>
            </a:pPr>
            <a:endParaRPr lang="en-US" altLang="zh-TW" sz="1600" i="1" dirty="0" smtClean="0"/>
          </a:p>
          <a:p>
            <a:pPr>
              <a:buNone/>
            </a:pPr>
            <a:r>
              <a:rPr lang="en-US" altLang="zh-TW" dirty="0" smtClean="0"/>
              <a:t>	</a:t>
            </a:r>
            <a:r>
              <a:rPr lang="en-US" altLang="zh-TW" sz="3000" dirty="0" smtClean="0"/>
              <a:t>whereas the forward-rate curve at time 0 can be written as the sum of three components  corresponding to those noted above. That is,</a:t>
            </a:r>
          </a:p>
          <a:p>
            <a:pPr>
              <a:buNone/>
            </a:pPr>
            <a:endParaRPr lang="zh-TW" altLang="en-US" sz="3000" dirty="0"/>
          </a:p>
        </p:txBody>
      </p:sp>
      <p:graphicFrame>
        <p:nvGraphicFramePr>
          <p:cNvPr id="5" name="物件 4"/>
          <p:cNvGraphicFramePr>
            <a:graphicFrameLocks noChangeAspect="1"/>
          </p:cNvGraphicFramePr>
          <p:nvPr/>
        </p:nvGraphicFramePr>
        <p:xfrm>
          <a:off x="1763688" y="2492896"/>
          <a:ext cx="4464496" cy="613443"/>
        </p:xfrm>
        <a:graphic>
          <a:graphicData uri="http://schemas.openxmlformats.org/presentationml/2006/ole">
            <p:oleObj spid="_x0000_s24578" name="Equation" r:id="rId3" imgW="1663560" imgH="228600" progId="Equation.DSMT4">
              <p:embed/>
            </p:oleObj>
          </a:graphicData>
        </a:graphic>
      </p:graphicFrame>
      <p:graphicFrame>
        <p:nvGraphicFramePr>
          <p:cNvPr id="6" name="物件 5"/>
          <p:cNvGraphicFramePr>
            <a:graphicFrameLocks noChangeAspect="1"/>
          </p:cNvGraphicFramePr>
          <p:nvPr/>
        </p:nvGraphicFramePr>
        <p:xfrm>
          <a:off x="251520" y="4797152"/>
          <a:ext cx="8508559" cy="792088"/>
        </p:xfrm>
        <a:graphic>
          <a:graphicData uri="http://schemas.openxmlformats.org/presentationml/2006/ole">
            <p:oleObj spid="_x0000_s24579" name="Equation" r:id="rId4" imgW="4228920" imgH="393480" progId="Equation.DSMT4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i="1" dirty="0" smtClean="0"/>
              <a:t>1.6.4 Arbitrage-Free  Pricing  Theory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l"/>
            </a:pPr>
            <a:r>
              <a:rPr lang="en-US" altLang="zh-TW" sz="3000" dirty="0" smtClean="0"/>
              <a:t>where </a:t>
            </a:r>
            <a:r>
              <a:rPr lang="en-US" altLang="zh-TW" sz="3000" i="1" dirty="0" smtClean="0"/>
              <a:t>μ, α and σ are parameters in the model and λ is the market price of risk. For </a:t>
            </a:r>
            <a:r>
              <a:rPr lang="en-US" altLang="zh-TW" sz="3000" dirty="0" smtClean="0"/>
              <a:t>reasons which will be explained later, </a:t>
            </a:r>
            <a:r>
              <a:rPr lang="en-US" altLang="zh-TW" sz="3000" i="1" dirty="0" smtClean="0">
                <a:solidFill>
                  <a:srgbClr val="FF0000"/>
                </a:solidFill>
              </a:rPr>
              <a:t>λ is normally negative</a:t>
            </a:r>
            <a:r>
              <a:rPr lang="en-US" altLang="zh-TW" sz="3000" i="1" dirty="0" smtClean="0"/>
              <a:t>.</a:t>
            </a:r>
          </a:p>
          <a:p>
            <a:pPr>
              <a:buFont typeface="Wingdings" pitchFamily="2" charset="2"/>
              <a:buChar char="l"/>
            </a:pPr>
            <a:endParaRPr lang="en-US" altLang="zh-TW" sz="2000" i="1" dirty="0" smtClean="0"/>
          </a:p>
          <a:p>
            <a:pPr>
              <a:buFont typeface="Wingdings" pitchFamily="2" charset="2"/>
              <a:buChar char="l"/>
            </a:pPr>
            <a:r>
              <a:rPr lang="en-US" altLang="zh-TW" sz="3000" dirty="0" smtClean="0"/>
              <a:t>The form of the two adjustments is not obvious. This is why we need arbitrage free pricing theory to derive prices.</a:t>
            </a:r>
            <a:endParaRPr lang="zh-TW" altLang="en-US" sz="3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smtClean="0"/>
              <a:t>1.A fixed-interest bond</a:t>
            </a:r>
          </a:p>
          <a:p>
            <a:endParaRPr lang="en-US" altLang="zh-TW" dirty="0" smtClean="0"/>
          </a:p>
          <a:p>
            <a:r>
              <a:rPr lang="en-US" altLang="zh-TW" dirty="0" smtClean="0"/>
              <a:t>2.</a:t>
            </a:r>
            <a:r>
              <a:rPr lang="en-US" b="1" dirty="0" smtClean="0"/>
              <a:t>Inflation-indexed bonds</a:t>
            </a:r>
            <a:r>
              <a:rPr lang="en-US" dirty="0" smtClean="0"/>
              <a:t> (also known as </a:t>
            </a:r>
            <a:r>
              <a:rPr lang="en-US" b="1" dirty="0" smtClean="0"/>
              <a:t>inflation-linked bonds</a:t>
            </a:r>
            <a:r>
              <a:rPr lang="en-US" dirty="0" smtClean="0"/>
              <a:t> or colloquially as </a:t>
            </a:r>
            <a:r>
              <a:rPr lang="en-US" b="1" dirty="0" smtClean="0"/>
              <a:t>linkers</a:t>
            </a:r>
            <a:r>
              <a:rPr lang="en-US" dirty="0" smtClean="0"/>
              <a:t>) are </a:t>
            </a:r>
            <a:r>
              <a:rPr lang="en-US" dirty="0" smtClean="0">
                <a:hlinkClick r:id="rId2" action="ppaction://hlinkfile" tooltip="Bond (finance)"/>
              </a:rPr>
              <a:t>bonds</a:t>
            </a:r>
            <a:r>
              <a:rPr lang="en-US" dirty="0" smtClean="0"/>
              <a:t> where the principal is indexed to </a:t>
            </a:r>
            <a:r>
              <a:rPr lang="en-US" dirty="0" smtClean="0">
                <a:hlinkClick r:id="rId3" action="ppaction://hlinkfile" tooltip="Inflation"/>
              </a:rPr>
              <a:t>inflation</a:t>
            </a:r>
            <a:r>
              <a:rPr lang="en-US" dirty="0" smtClean="0"/>
              <a:t>.</a:t>
            </a:r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i="1" dirty="0" smtClean="0"/>
              <a:t>1.6.4 Arbitrage-Free  Pricing  Theory</a:t>
            </a:r>
            <a:br>
              <a:rPr lang="en-US" altLang="zh-TW" i="1" dirty="0" smtClean="0"/>
            </a:br>
            <a:endParaRPr lang="zh-TW" altLang="en-US" dirty="0"/>
          </a:p>
        </p:txBody>
      </p:sp>
      <p:graphicFrame>
        <p:nvGraphicFramePr>
          <p:cNvPr id="4" name="物件 3"/>
          <p:cNvGraphicFramePr>
            <a:graphicFrameLocks noChangeAspect="1"/>
          </p:cNvGraphicFramePr>
          <p:nvPr/>
        </p:nvGraphicFramePr>
        <p:xfrm>
          <a:off x="827584" y="1268760"/>
          <a:ext cx="6696744" cy="5285323"/>
        </p:xfrm>
        <a:graphic>
          <a:graphicData uri="http://schemas.openxmlformats.org/presentationml/2006/ole">
            <p:oleObj spid="_x0000_s78849" name="Equation" r:id="rId3" imgW="2831760" imgH="2234880" progId="Equation.DSMT4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i="1" dirty="0" smtClean="0"/>
              <a:t>1.6.4 Arbitrage-Free  Pricing  Theory</a:t>
            </a:r>
            <a:endParaRPr lang="zh-TW" altLang="en-US" dirty="0"/>
          </a:p>
        </p:txBody>
      </p:sp>
      <p:graphicFrame>
        <p:nvGraphicFramePr>
          <p:cNvPr id="4" name="物件 3"/>
          <p:cNvGraphicFramePr>
            <a:graphicFrameLocks noChangeAspect="1"/>
          </p:cNvGraphicFramePr>
          <p:nvPr/>
        </p:nvGraphicFramePr>
        <p:xfrm>
          <a:off x="287016" y="1340768"/>
          <a:ext cx="8856984" cy="5517232"/>
        </p:xfrm>
        <a:graphic>
          <a:graphicData uri="http://schemas.openxmlformats.org/presentationml/2006/ole">
            <p:oleObj spid="_x0000_s83969" name="Equation" r:id="rId3" imgW="4965480" imgH="2806560" progId="Equation.DSMT4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i="1" dirty="0" smtClean="0"/>
              <a:t>1.6.4 Arbitrage-Free  Pricing  Theory</a:t>
            </a:r>
            <a:endParaRPr lang="zh-TW" altLang="en-US" dirty="0"/>
          </a:p>
        </p:txBody>
      </p:sp>
      <p:graphicFrame>
        <p:nvGraphicFramePr>
          <p:cNvPr id="4" name="物件 3"/>
          <p:cNvGraphicFramePr>
            <a:graphicFrameLocks noChangeAspect="1"/>
          </p:cNvGraphicFramePr>
          <p:nvPr/>
        </p:nvGraphicFramePr>
        <p:xfrm>
          <a:off x="467544" y="1556792"/>
          <a:ext cx="7704856" cy="4510699"/>
        </p:xfrm>
        <a:graphic>
          <a:graphicData uri="http://schemas.openxmlformats.org/presentationml/2006/ole">
            <p:oleObj spid="_x0000_s89090" name="Equation" r:id="rId3" imgW="3213000" imgH="1879560" progId="Equation.DSMT4">
              <p:embed/>
            </p:oleObj>
          </a:graphicData>
        </a:graphic>
      </p:graphicFrame>
      <p:sp>
        <p:nvSpPr>
          <p:cNvPr id="5" name="矩形 4"/>
          <p:cNvSpPr/>
          <p:nvPr/>
        </p:nvSpPr>
        <p:spPr>
          <a:xfrm>
            <a:off x="1190526" y="6125234"/>
            <a:ext cx="525368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2000" dirty="0" smtClean="0"/>
              <a:t>(</a:t>
            </a:r>
            <a:r>
              <a:rPr lang="zh-TW" altLang="en-US" sz="2000" dirty="0" smtClean="0"/>
              <a:t>沒</a:t>
            </a:r>
            <a:r>
              <a:rPr lang="zh-TW" altLang="en-US" sz="2000" dirty="0" smtClean="0"/>
              <a:t>考慮</a:t>
            </a:r>
            <a:r>
              <a:rPr lang="en-US" altLang="zh-TW" sz="2000" dirty="0" smtClean="0"/>
              <a:t>adjustment </a:t>
            </a:r>
            <a:r>
              <a:rPr lang="en-US" altLang="zh-TW" sz="2000" dirty="0" smtClean="0"/>
              <a:t>for the market price of </a:t>
            </a:r>
            <a:r>
              <a:rPr lang="en-US" altLang="zh-TW" sz="2000" dirty="0" smtClean="0"/>
              <a:t>risk)</a:t>
            </a:r>
            <a:endParaRPr lang="zh-TW" altLang="en-US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smtClean="0"/>
              <a:t>Bonds issued by government are called government bonds. ex:</a:t>
            </a:r>
          </a:p>
          <a:p>
            <a:r>
              <a:rPr lang="en-US" altLang="zh-TW" dirty="0" smtClean="0"/>
              <a:t>1.Gilt-edged(</a:t>
            </a:r>
            <a:r>
              <a:rPr lang="zh-TW" altLang="en-US" dirty="0" smtClean="0"/>
              <a:t>金色滾邊</a:t>
            </a:r>
            <a:r>
              <a:rPr lang="en-US" altLang="zh-TW" dirty="0" smtClean="0"/>
              <a:t>) securities in the UK.</a:t>
            </a:r>
          </a:p>
          <a:p>
            <a:r>
              <a:rPr lang="en-US" altLang="zh-TW" dirty="0" smtClean="0"/>
              <a:t>2.Treasury bills or treasury notes in other countries.</a:t>
            </a:r>
          </a:p>
          <a:p>
            <a:r>
              <a:rPr lang="en-US" altLang="zh-TW" dirty="0" smtClean="0"/>
              <a:t>Bonds are also issued by institutions other than national governments, such as regional governments, banks and companies.</a:t>
            </a:r>
          </a:p>
          <a:p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1.2 Fixed-interest bonds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altLang="zh-TW" dirty="0" smtClean="0"/>
              <a:t>1.2.1 Introduction</a:t>
            </a:r>
          </a:p>
          <a:p>
            <a:r>
              <a:rPr lang="en-US" altLang="zh-TW" dirty="0" smtClean="0"/>
              <a:t>For bond, with a nominal value of 100, normally:</a:t>
            </a:r>
          </a:p>
          <a:p>
            <a:endParaRPr lang="en-US" altLang="zh-TW" dirty="0" smtClean="0"/>
          </a:p>
          <a:p>
            <a:r>
              <a:rPr lang="en-US" altLang="zh-TW" dirty="0" smtClean="0"/>
              <a:t>1. g=coupon rate per 100 nominal;</a:t>
            </a:r>
          </a:p>
          <a:p>
            <a:r>
              <a:rPr lang="en-US" altLang="zh-TW" dirty="0" smtClean="0"/>
              <a:t>2. n=number of coupon payments;</a:t>
            </a:r>
          </a:p>
          <a:p>
            <a:r>
              <a:rPr lang="en-US" altLang="zh-TW" dirty="0" smtClean="0"/>
              <a:t>3. </a:t>
            </a:r>
            <a:r>
              <a:rPr lang="el-GR" altLang="zh-TW" dirty="0" smtClean="0"/>
              <a:t>Δ</a:t>
            </a:r>
            <a:r>
              <a:rPr lang="en-US" altLang="zh-TW" dirty="0" smtClean="0"/>
              <a:t>t=fixed time between payments;</a:t>
            </a:r>
          </a:p>
          <a:p>
            <a:r>
              <a:rPr lang="en-US" altLang="zh-TW" dirty="0" smtClean="0"/>
              <a:t>4. t</a:t>
            </a:r>
            <a:r>
              <a:rPr lang="en-US" altLang="zh-TW" baseline="-25000" dirty="0" smtClean="0"/>
              <a:t>1</a:t>
            </a:r>
            <a:r>
              <a:rPr lang="en-US" altLang="zh-TW" dirty="0" smtClean="0"/>
              <a:t>=time of first payments(t</a:t>
            </a:r>
            <a:r>
              <a:rPr lang="en-US" altLang="zh-TW" baseline="-25000" dirty="0" smtClean="0"/>
              <a:t>1</a:t>
            </a:r>
            <a:r>
              <a:rPr lang="en-US" altLang="zh-TW" dirty="0" smtClean="0"/>
              <a:t>&lt;=</a:t>
            </a:r>
            <a:r>
              <a:rPr lang="el-GR" altLang="zh-TW" dirty="0" smtClean="0"/>
              <a:t>Δ</a:t>
            </a:r>
            <a:r>
              <a:rPr lang="en-US" altLang="zh-TW" dirty="0" smtClean="0"/>
              <a:t>t)</a:t>
            </a:r>
          </a:p>
          <a:p>
            <a:r>
              <a:rPr lang="en-US" altLang="zh-TW" dirty="0" smtClean="0"/>
              <a:t>5. </a:t>
            </a:r>
            <a:r>
              <a:rPr lang="en-US" altLang="zh-TW" dirty="0" err="1" smtClean="0"/>
              <a:t>t</a:t>
            </a:r>
            <a:r>
              <a:rPr lang="en-US" altLang="zh-TW" baseline="-25000" dirty="0" err="1" smtClean="0"/>
              <a:t>j</a:t>
            </a:r>
            <a:r>
              <a:rPr lang="en-US" altLang="zh-TW" dirty="0" smtClean="0"/>
              <a:t>= t</a:t>
            </a:r>
            <a:r>
              <a:rPr lang="en-US" altLang="zh-TW" baseline="-25000" dirty="0" smtClean="0"/>
              <a:t>j-1</a:t>
            </a:r>
            <a:r>
              <a:rPr lang="en-US" altLang="zh-TW" dirty="0" smtClean="0"/>
              <a:t>+</a:t>
            </a:r>
            <a:r>
              <a:rPr lang="el-GR" altLang="zh-TW" dirty="0" smtClean="0"/>
              <a:t>Δ</a:t>
            </a:r>
            <a:r>
              <a:rPr lang="en-US" altLang="zh-TW" dirty="0" smtClean="0"/>
              <a:t>t for j=2,…,n-1</a:t>
            </a:r>
          </a:p>
          <a:p>
            <a:r>
              <a:rPr lang="en-US" altLang="zh-TW" dirty="0" smtClean="0"/>
              <a:t>6. </a:t>
            </a:r>
            <a:r>
              <a:rPr lang="en-US" altLang="zh-TW" dirty="0" err="1" smtClean="0"/>
              <a:t>t</a:t>
            </a:r>
            <a:r>
              <a:rPr lang="en-US" altLang="zh-TW" baseline="-25000" dirty="0" err="1" smtClean="0"/>
              <a:t>n</a:t>
            </a:r>
            <a:r>
              <a:rPr lang="en-US" altLang="zh-TW" dirty="0" smtClean="0"/>
              <a:t>=time to redemption</a:t>
            </a:r>
          </a:p>
          <a:p>
            <a:endParaRPr lang="en-US" altLang="zh-TW" dirty="0" smtClean="0"/>
          </a:p>
        </p:txBody>
      </p:sp>
      <p:sp>
        <p:nvSpPr>
          <p:cNvPr id="3379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smtClean="0"/>
              <a:t>7.</a:t>
            </a:r>
          </a:p>
          <a:p>
            <a:endParaRPr lang="en-US" altLang="zh-TW" dirty="0" smtClean="0"/>
          </a:p>
          <a:p>
            <a:r>
              <a:rPr lang="en-US" altLang="zh-TW" dirty="0" smtClean="0"/>
              <a:t>8. </a:t>
            </a:r>
            <a:r>
              <a:rPr lang="en-US" altLang="zh-TW" dirty="0" err="1" smtClean="0"/>
              <a:t>c</a:t>
            </a:r>
            <a:r>
              <a:rPr lang="en-US" altLang="zh-TW" baseline="-25000" dirty="0" err="1" smtClean="0"/>
              <a:t>j</a:t>
            </a:r>
            <a:r>
              <a:rPr lang="en-US" altLang="zh-TW" dirty="0" smtClean="0"/>
              <a:t>=g</a:t>
            </a:r>
            <a:r>
              <a:rPr lang="el-GR" altLang="zh-TW" dirty="0" smtClean="0"/>
              <a:t>Δ</a:t>
            </a:r>
            <a:r>
              <a:rPr lang="en-US" altLang="zh-TW" dirty="0" smtClean="0"/>
              <a:t>t for j=2,…,n-1</a:t>
            </a:r>
          </a:p>
          <a:p>
            <a:r>
              <a:rPr lang="en-US" altLang="zh-TW" dirty="0" smtClean="0"/>
              <a:t>9. </a:t>
            </a:r>
            <a:r>
              <a:rPr lang="en-US" altLang="zh-TW" dirty="0" err="1" smtClean="0"/>
              <a:t>c</a:t>
            </a:r>
            <a:r>
              <a:rPr lang="en-US" altLang="zh-TW" baseline="-25000" dirty="0" err="1" smtClean="0"/>
              <a:t>n</a:t>
            </a:r>
            <a:r>
              <a:rPr lang="en-US" altLang="zh-TW" dirty="0" smtClean="0"/>
              <a:t>=100+g</a:t>
            </a:r>
            <a:r>
              <a:rPr lang="el-GR" altLang="zh-TW" dirty="0" smtClean="0"/>
              <a:t>Δ</a:t>
            </a:r>
            <a:r>
              <a:rPr lang="en-US" altLang="zh-TW" dirty="0" smtClean="0"/>
              <a:t>t (final interest payment plus return of nominal capital)</a:t>
            </a:r>
          </a:p>
          <a:p>
            <a:r>
              <a:rPr lang="en-US" altLang="zh-TW" dirty="0" smtClean="0"/>
              <a:t>10. T-bond is the zero-coupon bond with maturity T.</a:t>
            </a:r>
            <a:endParaRPr lang="zh-TW" altLang="en-US" dirty="0"/>
          </a:p>
        </p:txBody>
      </p:sp>
      <p:graphicFrame>
        <p:nvGraphicFramePr>
          <p:cNvPr id="36866" name="Object 2"/>
          <p:cNvGraphicFramePr>
            <a:graphicFrameLocks noChangeAspect="1"/>
          </p:cNvGraphicFramePr>
          <p:nvPr/>
        </p:nvGraphicFramePr>
        <p:xfrm>
          <a:off x="1187624" y="1700808"/>
          <a:ext cx="2088232" cy="1080120"/>
        </p:xfrm>
        <a:graphic>
          <a:graphicData uri="http://schemas.openxmlformats.org/presentationml/2006/ole">
            <p:oleObj spid="_x0000_s90114" r:id="rId3" imgW="622080" imgH="457200" progId="Equation.DSMT4">
              <p:embed/>
            </p:oleObj>
          </a:graphicData>
        </a:graphic>
      </p:graphicFrame>
      <p:sp>
        <p:nvSpPr>
          <p:cNvPr id="5" name="文字方塊 4"/>
          <p:cNvSpPr txBox="1"/>
          <p:nvPr/>
        </p:nvSpPr>
        <p:spPr>
          <a:xfrm>
            <a:off x="3419872" y="1772816"/>
            <a:ext cx="59766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000" dirty="0" smtClean="0"/>
              <a:t>Normally the first coupon or interest payments</a:t>
            </a:r>
            <a:endParaRPr lang="zh-TW" altLang="en-US" sz="2000" dirty="0"/>
          </a:p>
        </p:txBody>
      </p:sp>
      <p:sp>
        <p:nvSpPr>
          <p:cNvPr id="6" name="文字方塊 5"/>
          <p:cNvSpPr txBox="1"/>
          <p:nvPr/>
        </p:nvSpPr>
        <p:spPr>
          <a:xfrm>
            <a:off x="3491880" y="2276872"/>
            <a:ext cx="51125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000" dirty="0" smtClean="0"/>
              <a:t>If the security has gone ex-dividend</a:t>
            </a:r>
            <a:endParaRPr lang="zh-TW" altLang="en-US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altLang="zh-TW" dirty="0" smtClean="0"/>
              <a:t>1.2.2 Clean and Dirty Prices</a:t>
            </a:r>
          </a:p>
          <a:p>
            <a:r>
              <a:rPr lang="en-US" altLang="zh-TW" dirty="0" smtClean="0"/>
              <a:t>The dirty price is the actual amount paid in return for the right to the full amount of each future coupon payment and the redemption proceeds.</a:t>
            </a:r>
          </a:p>
          <a:p>
            <a:r>
              <a:rPr lang="en-US" altLang="zh-TW" dirty="0" smtClean="0"/>
              <a:t>The clean price is an artificial price which is, however , the most-often-quoted price in the marketplace.</a:t>
            </a:r>
          </a:p>
          <a:p>
            <a:r>
              <a:rPr lang="en-US" altLang="zh-TW" dirty="0" smtClean="0"/>
              <a:t>=&gt;</a:t>
            </a:r>
            <a:r>
              <a:rPr lang="en-US" altLang="zh-TW" dirty="0" smtClean="0">
                <a:solidFill>
                  <a:srgbClr val="FF0000"/>
                </a:solidFill>
              </a:rPr>
              <a:t>dirty price=clean </a:t>
            </a:r>
            <a:r>
              <a:rPr lang="en-US" altLang="zh-TW" dirty="0" err="1" smtClean="0">
                <a:solidFill>
                  <a:srgbClr val="FF0000"/>
                </a:solidFill>
              </a:rPr>
              <a:t>price+accrued</a:t>
            </a:r>
            <a:r>
              <a:rPr lang="en-US" altLang="zh-TW" dirty="0" smtClean="0">
                <a:solidFill>
                  <a:srgbClr val="FF0000"/>
                </a:solidFill>
              </a:rPr>
              <a:t> interest</a:t>
            </a:r>
            <a:endParaRPr lang="zh-TW" altLang="en-US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smtClean="0"/>
              <a:t>Case1</a:t>
            </a:r>
            <a:endParaRPr lang="zh-TW" altLang="en-US" dirty="0"/>
          </a:p>
        </p:txBody>
      </p:sp>
      <p:cxnSp>
        <p:nvCxnSpPr>
          <p:cNvPr id="4" name="直線接點 3"/>
          <p:cNvCxnSpPr/>
          <p:nvPr/>
        </p:nvCxnSpPr>
        <p:spPr>
          <a:xfrm>
            <a:off x="1691680" y="3429000"/>
            <a:ext cx="6624736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" name="直線接點 4"/>
          <p:cNvCxnSpPr/>
          <p:nvPr/>
        </p:nvCxnSpPr>
        <p:spPr>
          <a:xfrm rot="5400000" flipH="1" flipV="1">
            <a:off x="1655676" y="2960948"/>
            <a:ext cx="936104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" name="直線接點 5"/>
          <p:cNvCxnSpPr/>
          <p:nvPr/>
        </p:nvCxnSpPr>
        <p:spPr>
          <a:xfrm rot="5400000" flipH="1" flipV="1">
            <a:off x="2591780" y="2960948"/>
            <a:ext cx="936104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" name="直線接點 6"/>
          <p:cNvCxnSpPr/>
          <p:nvPr/>
        </p:nvCxnSpPr>
        <p:spPr>
          <a:xfrm rot="5400000" flipH="1" flipV="1">
            <a:off x="6840252" y="2960948"/>
            <a:ext cx="936104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8" name="文字方塊 7"/>
          <p:cNvSpPr txBox="1"/>
          <p:nvPr/>
        </p:nvSpPr>
        <p:spPr>
          <a:xfrm>
            <a:off x="1403648" y="3573016"/>
            <a:ext cx="14401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Ex-dividend date</a:t>
            </a:r>
            <a:endParaRPr lang="zh-TW" altLang="en-US" dirty="0"/>
          </a:p>
        </p:txBody>
      </p:sp>
      <p:sp>
        <p:nvSpPr>
          <p:cNvPr id="9" name="文字方塊 8"/>
          <p:cNvSpPr txBox="1"/>
          <p:nvPr/>
        </p:nvSpPr>
        <p:spPr>
          <a:xfrm>
            <a:off x="2771800" y="3573016"/>
            <a:ext cx="15121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Payment date</a:t>
            </a:r>
            <a:endParaRPr lang="zh-TW" altLang="en-US" dirty="0"/>
          </a:p>
        </p:txBody>
      </p:sp>
      <p:sp>
        <p:nvSpPr>
          <p:cNvPr id="10" name="文字方塊 9"/>
          <p:cNvSpPr txBox="1"/>
          <p:nvPr/>
        </p:nvSpPr>
        <p:spPr>
          <a:xfrm>
            <a:off x="6372200" y="3501008"/>
            <a:ext cx="14401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Ex-dividend date</a:t>
            </a:r>
            <a:endParaRPr lang="zh-TW" altLang="en-US" dirty="0"/>
          </a:p>
        </p:txBody>
      </p:sp>
      <p:cxnSp>
        <p:nvCxnSpPr>
          <p:cNvPr id="16" name="直線接點 15"/>
          <p:cNvCxnSpPr/>
          <p:nvPr/>
        </p:nvCxnSpPr>
        <p:spPr>
          <a:xfrm rot="5400000" flipH="1" flipV="1">
            <a:off x="7848364" y="2960948"/>
            <a:ext cx="936104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8" name="文字方塊 17"/>
          <p:cNvSpPr txBox="1"/>
          <p:nvPr/>
        </p:nvSpPr>
        <p:spPr>
          <a:xfrm>
            <a:off x="7631832" y="3645024"/>
            <a:ext cx="15121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Payment date</a:t>
            </a:r>
            <a:endParaRPr lang="zh-TW" altLang="en-US" dirty="0"/>
          </a:p>
        </p:txBody>
      </p:sp>
      <p:cxnSp>
        <p:nvCxnSpPr>
          <p:cNvPr id="19" name="直線接點 18"/>
          <p:cNvCxnSpPr/>
          <p:nvPr/>
        </p:nvCxnSpPr>
        <p:spPr>
          <a:xfrm rot="5400000" flipH="1" flipV="1">
            <a:off x="4103948" y="2960948"/>
            <a:ext cx="936104" cy="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20" name="向右箭號 19"/>
          <p:cNvSpPr/>
          <p:nvPr/>
        </p:nvSpPr>
        <p:spPr>
          <a:xfrm rot="18900000" flipH="1" flipV="1">
            <a:off x="4484018" y="1828850"/>
            <a:ext cx="1008112" cy="576064"/>
          </a:xfrm>
          <a:prstGeom prst="rightArrow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1" name="文字方塊 20"/>
          <p:cNvSpPr txBox="1"/>
          <p:nvPr/>
        </p:nvSpPr>
        <p:spPr>
          <a:xfrm>
            <a:off x="4355976" y="3501008"/>
            <a:ext cx="15121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Settlement</a:t>
            </a:r>
          </a:p>
          <a:p>
            <a:r>
              <a:rPr lang="en-US" altLang="zh-TW" dirty="0" smtClean="0"/>
              <a:t> date</a:t>
            </a:r>
            <a:endParaRPr lang="zh-TW" altLang="en-US" dirty="0"/>
          </a:p>
        </p:txBody>
      </p:sp>
      <p:sp>
        <p:nvSpPr>
          <p:cNvPr id="23" name="左大括弧 22"/>
          <p:cNvSpPr/>
          <p:nvPr/>
        </p:nvSpPr>
        <p:spPr>
          <a:xfrm rot="5400000" flipV="1">
            <a:off x="3738192" y="1670520"/>
            <a:ext cx="155448" cy="1512168"/>
          </a:xfrm>
          <a:prstGeom prst="leftBrac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 dirty="0">
              <a:solidFill>
                <a:srgbClr val="FF0000"/>
              </a:solidFill>
            </a:endParaRPr>
          </a:p>
        </p:txBody>
      </p:sp>
      <p:sp>
        <p:nvSpPr>
          <p:cNvPr id="6349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pic>
        <p:nvPicPr>
          <p:cNvPr id="63489" name="Picture 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42910" y="4572008"/>
            <a:ext cx="8286808" cy="17859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旅程">
  <a:themeElements>
    <a:clrScheme name="旅程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旅程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旅程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961</TotalTime>
  <Words>1445</Words>
  <Application>Microsoft Office PowerPoint</Application>
  <PresentationFormat>如螢幕大小 (4:3)</PresentationFormat>
  <Paragraphs>196</Paragraphs>
  <Slides>42</Slides>
  <Notes>2</Notes>
  <HiddenSlides>0</HiddenSlides>
  <MMClips>0</MMClips>
  <ScaleCrop>false</ScaleCrop>
  <HeadingPairs>
    <vt:vector size="6" baseType="variant">
      <vt:variant>
        <vt:lpstr>佈景主題</vt:lpstr>
      </vt:variant>
      <vt:variant>
        <vt:i4>1</vt:i4>
      </vt:variant>
      <vt:variant>
        <vt:lpstr>內嵌 OLE 伺服程式</vt:lpstr>
      </vt:variant>
      <vt:variant>
        <vt:i4>2</vt:i4>
      </vt:variant>
      <vt:variant>
        <vt:lpstr>投影片標題</vt:lpstr>
      </vt:variant>
      <vt:variant>
        <vt:i4>42</vt:i4>
      </vt:variant>
    </vt:vector>
  </HeadingPairs>
  <TitlesOfParts>
    <vt:vector size="45" baseType="lpstr">
      <vt:lpstr>旅程</vt:lpstr>
      <vt:lpstr>Equation</vt:lpstr>
      <vt:lpstr>MathType 6.0 Equation</vt:lpstr>
      <vt:lpstr>報告者：詹鈞傑                  張富昇 </vt:lpstr>
      <vt:lpstr>Outline</vt:lpstr>
      <vt:lpstr>1.1 bonds</vt:lpstr>
      <vt:lpstr>投影片 4</vt:lpstr>
      <vt:lpstr>投影片 5</vt:lpstr>
      <vt:lpstr>1.2 Fixed-interest bonds</vt:lpstr>
      <vt:lpstr>投影片 7</vt:lpstr>
      <vt:lpstr>投影片 8</vt:lpstr>
      <vt:lpstr>投影片 9</vt:lpstr>
      <vt:lpstr>投影片 10</vt:lpstr>
      <vt:lpstr>投影片 11</vt:lpstr>
      <vt:lpstr>投影片 12</vt:lpstr>
      <vt:lpstr>投影片 13</vt:lpstr>
      <vt:lpstr>投影片 14</vt:lpstr>
      <vt:lpstr>投影片 15</vt:lpstr>
      <vt:lpstr>投影片 16</vt:lpstr>
      <vt:lpstr>投影片 17</vt:lpstr>
      <vt:lpstr>投影片 18</vt:lpstr>
      <vt:lpstr>投影片 19</vt:lpstr>
      <vt:lpstr>投影片 20</vt:lpstr>
      <vt:lpstr>投影片 21</vt:lpstr>
      <vt:lpstr>1.3 strips</vt:lpstr>
      <vt:lpstr>1.4 Bonds with Built-in Options</vt:lpstr>
      <vt:lpstr>1.4 Bonds with Built-in Options</vt:lpstr>
      <vt:lpstr>1.4 Bonds with Built-in Options</vt:lpstr>
      <vt:lpstr>1.5 Index-Linked Bonds</vt:lpstr>
      <vt:lpstr>1.5 Index-Linked Bonds</vt:lpstr>
      <vt:lpstr>1.6.1 Expectations  Theory</vt:lpstr>
      <vt:lpstr>1.6.1 Expectations  Theory</vt:lpstr>
      <vt:lpstr>1.6.1 Expectations  Theory</vt:lpstr>
      <vt:lpstr>1.6.1 Expectations  Theory</vt:lpstr>
      <vt:lpstr>1.6.1 Expectations  Theory</vt:lpstr>
      <vt:lpstr>Expectations  Theory1.6.1</vt:lpstr>
      <vt:lpstr>1.6.2 Liquidity  Preference  Theory</vt:lpstr>
      <vt:lpstr>1.6.3 Market  Segmentation  Theory</vt:lpstr>
      <vt:lpstr>1.6.3 Market  Segmentation  Theory</vt:lpstr>
      <vt:lpstr>1.6.4 Arbitrage-Free  Pricing  Theory</vt:lpstr>
      <vt:lpstr>1.6.4 Arbitrage-Free  Pricing  Theory</vt:lpstr>
      <vt:lpstr>1.6.4 Arbitrage-Free  Pricing  Theory</vt:lpstr>
      <vt:lpstr>1.6.4 Arbitrage-Free  Pricing  Theory </vt:lpstr>
      <vt:lpstr>1.6.4 Arbitrage-Free  Pricing  Theory</vt:lpstr>
      <vt:lpstr>1.6.4 Arbitrage-Free  Pricing  Theory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投影片 1</dc:title>
  <dc:creator>acer</dc:creator>
  <cp:lastModifiedBy>acer</cp:lastModifiedBy>
  <cp:revision>94</cp:revision>
  <dcterms:created xsi:type="dcterms:W3CDTF">2011-01-25T03:30:34Z</dcterms:created>
  <dcterms:modified xsi:type="dcterms:W3CDTF">2011-02-17T07:17:46Z</dcterms:modified>
</cp:coreProperties>
</file>