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docx" ContentType="application/vnd.openxmlformats-officedocument.wordprocessingml.document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Masters/slideMaster15.xml" ContentType="application/vnd.openxmlformats-officedocument.presentationml.slideMaster+xml"/>
  <Override PartName="/ppt/slideMasters/slideMaster16.xml" ContentType="application/vnd.openxmlformats-officedocument.presentationml.slideMaster+xml"/>
  <Override PartName="/ppt/slideMasters/slideMaster17.xml" ContentType="application/vnd.openxmlformats-officedocument.presentationml.slideMaster+xml"/>
  <Override PartName="/ppt/slideMasters/slideMaster18.xml" ContentType="application/vnd.openxmlformats-officedocument.presentationml.slideMaster+xml"/>
  <Override PartName="/ppt/slideMasters/slideMaster19.xml" ContentType="application/vnd.openxmlformats-officedocument.presentationml.slideMaster+xml"/>
  <Override PartName="/ppt/slideMasters/slideMaster20.xml" ContentType="application/vnd.openxmlformats-officedocument.presentationml.slideMaster+xml"/>
  <Override PartName="/ppt/slideMasters/slideMaster21.xml" ContentType="application/vnd.openxmlformats-officedocument.presentationml.slideMaster+xml"/>
  <Override PartName="/ppt/slideMasters/slideMaster22.xml" ContentType="application/vnd.openxmlformats-officedocument.presentationml.slideMaster+xml"/>
  <Override PartName="/ppt/slideMasters/slideMaster23.xml" ContentType="application/vnd.openxmlformats-officedocument.presentationml.slideMaster+xml"/>
  <Override PartName="/ppt/slideMasters/slideMaster24.xml" ContentType="application/vnd.openxmlformats-officedocument.presentationml.slideMaster+xml"/>
  <Override PartName="/ppt/slideMasters/slideMaster25.xml" ContentType="application/vnd.openxmlformats-officedocument.presentationml.slideMaster+xml"/>
  <Override PartName="/ppt/slideMasters/slideMaster26.xml" ContentType="application/vnd.openxmlformats-officedocument.presentationml.slideMaster+xml"/>
  <Override PartName="/ppt/slideMasters/slideMaster27.xml" ContentType="application/vnd.openxmlformats-officedocument.presentationml.slideMaster+xml"/>
  <Override PartName="/ppt/slideMasters/slideMaster2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theme/theme7.xml" ContentType="application/vnd.openxmlformats-officedocument.theme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theme/theme8.xml" ContentType="application/vnd.openxmlformats-officedocument.theme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theme/theme9.xml" ContentType="application/vnd.openxmlformats-officedocument.theme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theme/theme10.xml" ContentType="application/vnd.openxmlformats-officedocument.theme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theme/theme11.xml" ContentType="application/vnd.openxmlformats-officedocument.theme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theme/theme12.xml" ContentType="application/vnd.openxmlformats-officedocument.theme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theme/theme13.xml" ContentType="application/vnd.openxmlformats-officedocument.theme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theme/theme14.xml" ContentType="application/vnd.openxmlformats-officedocument.theme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theme/theme15.xml" ContentType="application/vnd.openxmlformats-officedocument.theme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theme/theme16.xml" ContentType="application/vnd.openxmlformats-officedocument.theme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theme/theme17.xml" ContentType="application/vnd.openxmlformats-officedocument.theme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theme/theme18.xml" ContentType="application/vnd.openxmlformats-officedocument.theme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09.xml" ContentType="application/vnd.openxmlformats-officedocument.presentationml.slideLayout+xml"/>
  <Override PartName="/ppt/theme/theme19.xml" ContentType="application/vnd.openxmlformats-officedocument.theme+xml"/>
  <Override PartName="/ppt/slideLayouts/slideLayout210.xml" ContentType="application/vnd.openxmlformats-officedocument.presentationml.slideLayout+xml"/>
  <Override PartName="/ppt/slideLayouts/slideLayout21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slideLayouts/slideLayout213.xml" ContentType="application/vnd.openxmlformats-officedocument.presentationml.slideLayout+xml"/>
  <Override PartName="/ppt/slideLayouts/slideLayout214.xml" ContentType="application/vnd.openxmlformats-officedocument.presentationml.slideLayout+xml"/>
  <Override PartName="/ppt/slideLayouts/slideLayout215.xml" ContentType="application/vnd.openxmlformats-officedocument.presentationml.slideLayout+xml"/>
  <Override PartName="/ppt/slideLayouts/slideLayout216.xml" ContentType="application/vnd.openxmlformats-officedocument.presentationml.slideLayout+xml"/>
  <Override PartName="/ppt/slideLayouts/slideLayout217.xml" ContentType="application/vnd.openxmlformats-officedocument.presentationml.slideLayout+xml"/>
  <Override PartName="/ppt/slideLayouts/slideLayout218.xml" ContentType="application/vnd.openxmlformats-officedocument.presentationml.slideLayout+xml"/>
  <Override PartName="/ppt/slideLayouts/slideLayout219.xml" ContentType="application/vnd.openxmlformats-officedocument.presentationml.slideLayout+xml"/>
  <Override PartName="/ppt/slideLayouts/slideLayout220.xml" ContentType="application/vnd.openxmlformats-officedocument.presentationml.slideLayout+xml"/>
  <Override PartName="/ppt/theme/theme20.xml" ContentType="application/vnd.openxmlformats-officedocument.theme+xml"/>
  <Override PartName="/ppt/slideLayouts/slideLayout221.xml" ContentType="application/vnd.openxmlformats-officedocument.presentationml.slideLayout+xml"/>
  <Override PartName="/ppt/slideLayouts/slideLayout222.xml" ContentType="application/vnd.openxmlformats-officedocument.presentationml.slideLayout+xml"/>
  <Override PartName="/ppt/slideLayouts/slideLayout223.xml" ContentType="application/vnd.openxmlformats-officedocument.presentationml.slideLayout+xml"/>
  <Override PartName="/ppt/slideLayouts/slideLayout224.xml" ContentType="application/vnd.openxmlformats-officedocument.presentationml.slideLayout+xml"/>
  <Override PartName="/ppt/slideLayouts/slideLayout225.xml" ContentType="application/vnd.openxmlformats-officedocument.presentationml.slideLayout+xml"/>
  <Override PartName="/ppt/slideLayouts/slideLayout226.xml" ContentType="application/vnd.openxmlformats-officedocument.presentationml.slideLayout+xml"/>
  <Override PartName="/ppt/slideLayouts/slideLayout227.xml" ContentType="application/vnd.openxmlformats-officedocument.presentationml.slideLayout+xml"/>
  <Override PartName="/ppt/slideLayouts/slideLayout228.xml" ContentType="application/vnd.openxmlformats-officedocument.presentationml.slideLayout+xml"/>
  <Override PartName="/ppt/slideLayouts/slideLayout229.xml" ContentType="application/vnd.openxmlformats-officedocument.presentationml.slideLayout+xml"/>
  <Override PartName="/ppt/slideLayouts/slideLayout230.xml" ContentType="application/vnd.openxmlformats-officedocument.presentationml.slideLayout+xml"/>
  <Override PartName="/ppt/slideLayouts/slideLayout231.xml" ContentType="application/vnd.openxmlformats-officedocument.presentationml.slideLayout+xml"/>
  <Override PartName="/ppt/theme/theme21.xml" ContentType="application/vnd.openxmlformats-officedocument.theme+xml"/>
  <Override PartName="/ppt/slideLayouts/slideLayout232.xml" ContentType="application/vnd.openxmlformats-officedocument.presentationml.slideLayout+xml"/>
  <Override PartName="/ppt/slideLayouts/slideLayout233.xml" ContentType="application/vnd.openxmlformats-officedocument.presentationml.slideLayout+xml"/>
  <Override PartName="/ppt/slideLayouts/slideLayout234.xml" ContentType="application/vnd.openxmlformats-officedocument.presentationml.slideLayout+xml"/>
  <Override PartName="/ppt/slideLayouts/slideLayout235.xml" ContentType="application/vnd.openxmlformats-officedocument.presentationml.slideLayout+xml"/>
  <Override PartName="/ppt/slideLayouts/slideLayout236.xml" ContentType="application/vnd.openxmlformats-officedocument.presentationml.slideLayout+xml"/>
  <Override PartName="/ppt/slideLayouts/slideLayout237.xml" ContentType="application/vnd.openxmlformats-officedocument.presentationml.slideLayout+xml"/>
  <Override PartName="/ppt/slideLayouts/slideLayout238.xml" ContentType="application/vnd.openxmlformats-officedocument.presentationml.slideLayout+xml"/>
  <Override PartName="/ppt/slideLayouts/slideLayout239.xml" ContentType="application/vnd.openxmlformats-officedocument.presentationml.slideLayout+xml"/>
  <Override PartName="/ppt/slideLayouts/slideLayout240.xml" ContentType="application/vnd.openxmlformats-officedocument.presentationml.slideLayout+xml"/>
  <Override PartName="/ppt/slideLayouts/slideLayout241.xml" ContentType="application/vnd.openxmlformats-officedocument.presentationml.slideLayout+xml"/>
  <Override PartName="/ppt/slideLayouts/slideLayout242.xml" ContentType="application/vnd.openxmlformats-officedocument.presentationml.slideLayout+xml"/>
  <Override PartName="/ppt/theme/theme22.xml" ContentType="application/vnd.openxmlformats-officedocument.theme+xml"/>
  <Override PartName="/ppt/slideLayouts/slideLayout243.xml" ContentType="application/vnd.openxmlformats-officedocument.presentationml.slideLayout+xml"/>
  <Override PartName="/ppt/slideLayouts/slideLayout244.xml" ContentType="application/vnd.openxmlformats-officedocument.presentationml.slideLayout+xml"/>
  <Override PartName="/ppt/slideLayouts/slideLayout245.xml" ContentType="application/vnd.openxmlformats-officedocument.presentationml.slideLayout+xml"/>
  <Override PartName="/ppt/slideLayouts/slideLayout246.xml" ContentType="application/vnd.openxmlformats-officedocument.presentationml.slideLayout+xml"/>
  <Override PartName="/ppt/slideLayouts/slideLayout247.xml" ContentType="application/vnd.openxmlformats-officedocument.presentationml.slideLayout+xml"/>
  <Override PartName="/ppt/slideLayouts/slideLayout248.xml" ContentType="application/vnd.openxmlformats-officedocument.presentationml.slideLayout+xml"/>
  <Override PartName="/ppt/slideLayouts/slideLayout249.xml" ContentType="application/vnd.openxmlformats-officedocument.presentationml.slideLayout+xml"/>
  <Override PartName="/ppt/slideLayouts/slideLayout250.xml" ContentType="application/vnd.openxmlformats-officedocument.presentationml.slideLayout+xml"/>
  <Override PartName="/ppt/slideLayouts/slideLayout251.xml" ContentType="application/vnd.openxmlformats-officedocument.presentationml.slideLayout+xml"/>
  <Override PartName="/ppt/slideLayouts/slideLayout252.xml" ContentType="application/vnd.openxmlformats-officedocument.presentationml.slideLayout+xml"/>
  <Override PartName="/ppt/slideLayouts/slideLayout253.xml" ContentType="application/vnd.openxmlformats-officedocument.presentationml.slideLayout+xml"/>
  <Override PartName="/ppt/theme/theme23.xml" ContentType="application/vnd.openxmlformats-officedocument.theme+xml"/>
  <Override PartName="/ppt/slideLayouts/slideLayout254.xml" ContentType="application/vnd.openxmlformats-officedocument.presentationml.slideLayout+xml"/>
  <Override PartName="/ppt/slideLayouts/slideLayout255.xml" ContentType="application/vnd.openxmlformats-officedocument.presentationml.slideLayout+xml"/>
  <Override PartName="/ppt/slideLayouts/slideLayout256.xml" ContentType="application/vnd.openxmlformats-officedocument.presentationml.slideLayout+xml"/>
  <Override PartName="/ppt/slideLayouts/slideLayout257.xml" ContentType="application/vnd.openxmlformats-officedocument.presentationml.slideLayout+xml"/>
  <Override PartName="/ppt/slideLayouts/slideLayout258.xml" ContentType="application/vnd.openxmlformats-officedocument.presentationml.slideLayout+xml"/>
  <Override PartName="/ppt/slideLayouts/slideLayout259.xml" ContentType="application/vnd.openxmlformats-officedocument.presentationml.slideLayout+xml"/>
  <Override PartName="/ppt/slideLayouts/slideLayout260.xml" ContentType="application/vnd.openxmlformats-officedocument.presentationml.slideLayout+xml"/>
  <Override PartName="/ppt/slideLayouts/slideLayout261.xml" ContentType="application/vnd.openxmlformats-officedocument.presentationml.slideLayout+xml"/>
  <Override PartName="/ppt/slideLayouts/slideLayout262.xml" ContentType="application/vnd.openxmlformats-officedocument.presentationml.slideLayout+xml"/>
  <Override PartName="/ppt/slideLayouts/slideLayout263.xml" ContentType="application/vnd.openxmlformats-officedocument.presentationml.slideLayout+xml"/>
  <Override PartName="/ppt/slideLayouts/slideLayout264.xml" ContentType="application/vnd.openxmlformats-officedocument.presentationml.slideLayout+xml"/>
  <Override PartName="/ppt/theme/theme24.xml" ContentType="application/vnd.openxmlformats-officedocument.theme+xml"/>
  <Override PartName="/ppt/slideLayouts/slideLayout265.xml" ContentType="application/vnd.openxmlformats-officedocument.presentationml.slideLayout+xml"/>
  <Override PartName="/ppt/slideLayouts/slideLayout266.xml" ContentType="application/vnd.openxmlformats-officedocument.presentationml.slideLayout+xml"/>
  <Override PartName="/ppt/slideLayouts/slideLayout267.xml" ContentType="application/vnd.openxmlformats-officedocument.presentationml.slideLayout+xml"/>
  <Override PartName="/ppt/slideLayouts/slideLayout268.xml" ContentType="application/vnd.openxmlformats-officedocument.presentationml.slideLayout+xml"/>
  <Override PartName="/ppt/slideLayouts/slideLayout269.xml" ContentType="application/vnd.openxmlformats-officedocument.presentationml.slideLayout+xml"/>
  <Override PartName="/ppt/slideLayouts/slideLayout270.xml" ContentType="application/vnd.openxmlformats-officedocument.presentationml.slideLayout+xml"/>
  <Override PartName="/ppt/slideLayouts/slideLayout271.xml" ContentType="application/vnd.openxmlformats-officedocument.presentationml.slideLayout+xml"/>
  <Override PartName="/ppt/slideLayouts/slideLayout272.xml" ContentType="application/vnd.openxmlformats-officedocument.presentationml.slideLayout+xml"/>
  <Override PartName="/ppt/slideLayouts/slideLayout273.xml" ContentType="application/vnd.openxmlformats-officedocument.presentationml.slideLayout+xml"/>
  <Override PartName="/ppt/slideLayouts/slideLayout274.xml" ContentType="application/vnd.openxmlformats-officedocument.presentationml.slideLayout+xml"/>
  <Override PartName="/ppt/slideLayouts/slideLayout275.xml" ContentType="application/vnd.openxmlformats-officedocument.presentationml.slideLayout+xml"/>
  <Override PartName="/ppt/theme/theme25.xml" ContentType="application/vnd.openxmlformats-officedocument.theme+xml"/>
  <Override PartName="/ppt/slideLayouts/slideLayout276.xml" ContentType="application/vnd.openxmlformats-officedocument.presentationml.slideLayout+xml"/>
  <Override PartName="/ppt/slideLayouts/slideLayout277.xml" ContentType="application/vnd.openxmlformats-officedocument.presentationml.slideLayout+xml"/>
  <Override PartName="/ppt/slideLayouts/slideLayout278.xml" ContentType="application/vnd.openxmlformats-officedocument.presentationml.slideLayout+xml"/>
  <Override PartName="/ppt/slideLayouts/slideLayout279.xml" ContentType="application/vnd.openxmlformats-officedocument.presentationml.slideLayout+xml"/>
  <Override PartName="/ppt/slideLayouts/slideLayout280.xml" ContentType="application/vnd.openxmlformats-officedocument.presentationml.slideLayout+xml"/>
  <Override PartName="/ppt/slideLayouts/slideLayout281.xml" ContentType="application/vnd.openxmlformats-officedocument.presentationml.slideLayout+xml"/>
  <Override PartName="/ppt/slideLayouts/slideLayout282.xml" ContentType="application/vnd.openxmlformats-officedocument.presentationml.slideLayout+xml"/>
  <Override PartName="/ppt/slideLayouts/slideLayout283.xml" ContentType="application/vnd.openxmlformats-officedocument.presentationml.slideLayout+xml"/>
  <Override PartName="/ppt/slideLayouts/slideLayout284.xml" ContentType="application/vnd.openxmlformats-officedocument.presentationml.slideLayout+xml"/>
  <Override PartName="/ppt/slideLayouts/slideLayout285.xml" ContentType="application/vnd.openxmlformats-officedocument.presentationml.slideLayout+xml"/>
  <Override PartName="/ppt/slideLayouts/slideLayout286.xml" ContentType="application/vnd.openxmlformats-officedocument.presentationml.slideLayout+xml"/>
  <Override PartName="/ppt/theme/theme26.xml" ContentType="application/vnd.openxmlformats-officedocument.theme+xml"/>
  <Override PartName="/ppt/slideLayouts/slideLayout287.xml" ContentType="application/vnd.openxmlformats-officedocument.presentationml.slideLayout+xml"/>
  <Override PartName="/ppt/slideLayouts/slideLayout288.xml" ContentType="application/vnd.openxmlformats-officedocument.presentationml.slideLayout+xml"/>
  <Override PartName="/ppt/slideLayouts/slideLayout289.xml" ContentType="application/vnd.openxmlformats-officedocument.presentationml.slideLayout+xml"/>
  <Override PartName="/ppt/slideLayouts/slideLayout290.xml" ContentType="application/vnd.openxmlformats-officedocument.presentationml.slideLayout+xml"/>
  <Override PartName="/ppt/slideLayouts/slideLayout291.xml" ContentType="application/vnd.openxmlformats-officedocument.presentationml.slideLayout+xml"/>
  <Override PartName="/ppt/slideLayouts/slideLayout292.xml" ContentType="application/vnd.openxmlformats-officedocument.presentationml.slideLayout+xml"/>
  <Override PartName="/ppt/slideLayouts/slideLayout293.xml" ContentType="application/vnd.openxmlformats-officedocument.presentationml.slideLayout+xml"/>
  <Override PartName="/ppt/slideLayouts/slideLayout294.xml" ContentType="application/vnd.openxmlformats-officedocument.presentationml.slideLayout+xml"/>
  <Override PartName="/ppt/slideLayouts/slideLayout295.xml" ContentType="application/vnd.openxmlformats-officedocument.presentationml.slideLayout+xml"/>
  <Override PartName="/ppt/slideLayouts/slideLayout296.xml" ContentType="application/vnd.openxmlformats-officedocument.presentationml.slideLayout+xml"/>
  <Override PartName="/ppt/slideLayouts/slideLayout297.xml" ContentType="application/vnd.openxmlformats-officedocument.presentationml.slideLayout+xml"/>
  <Override PartName="/ppt/theme/theme27.xml" ContentType="application/vnd.openxmlformats-officedocument.theme+xml"/>
  <Override PartName="/ppt/slideLayouts/slideLayout298.xml" ContentType="application/vnd.openxmlformats-officedocument.presentationml.slideLayout+xml"/>
  <Override PartName="/ppt/slideLayouts/slideLayout299.xml" ContentType="application/vnd.openxmlformats-officedocument.presentationml.slideLayout+xml"/>
  <Override PartName="/ppt/slideLayouts/slideLayout300.xml" ContentType="application/vnd.openxmlformats-officedocument.presentationml.slideLayout+xml"/>
  <Override PartName="/ppt/slideLayouts/slideLayout301.xml" ContentType="application/vnd.openxmlformats-officedocument.presentationml.slideLayout+xml"/>
  <Override PartName="/ppt/slideLayouts/slideLayout302.xml" ContentType="application/vnd.openxmlformats-officedocument.presentationml.slideLayout+xml"/>
  <Override PartName="/ppt/slideLayouts/slideLayout303.xml" ContentType="application/vnd.openxmlformats-officedocument.presentationml.slideLayout+xml"/>
  <Override PartName="/ppt/slideLayouts/slideLayout304.xml" ContentType="application/vnd.openxmlformats-officedocument.presentationml.slideLayout+xml"/>
  <Override PartName="/ppt/slideLayouts/slideLayout305.xml" ContentType="application/vnd.openxmlformats-officedocument.presentationml.slideLayout+xml"/>
  <Override PartName="/ppt/slideLayouts/slideLayout306.xml" ContentType="application/vnd.openxmlformats-officedocument.presentationml.slideLayout+xml"/>
  <Override PartName="/ppt/slideLayouts/slideLayout307.xml" ContentType="application/vnd.openxmlformats-officedocument.presentationml.slideLayout+xml"/>
  <Override PartName="/ppt/slideLayouts/slideLayout308.xml" ContentType="application/vnd.openxmlformats-officedocument.presentationml.slideLayout+xml"/>
  <Override PartName="/ppt/theme/theme28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696" r:id="rId3"/>
    <p:sldMasterId id="2147483708" r:id="rId4"/>
    <p:sldMasterId id="2147483720" r:id="rId5"/>
    <p:sldMasterId id="2147483732" r:id="rId6"/>
    <p:sldMasterId id="2147483744" r:id="rId7"/>
    <p:sldMasterId id="2147483756" r:id="rId8"/>
    <p:sldMasterId id="2147483768" r:id="rId9"/>
    <p:sldMasterId id="2147483780" r:id="rId10"/>
    <p:sldMasterId id="2147483792" r:id="rId11"/>
    <p:sldMasterId id="2147483804" r:id="rId12"/>
    <p:sldMasterId id="2147483816" r:id="rId13"/>
    <p:sldMasterId id="2147483828" r:id="rId14"/>
    <p:sldMasterId id="2147483840" r:id="rId15"/>
    <p:sldMasterId id="2147483852" r:id="rId16"/>
    <p:sldMasterId id="2147483864" r:id="rId17"/>
    <p:sldMasterId id="2147483876" r:id="rId18"/>
    <p:sldMasterId id="2147483888" r:id="rId19"/>
    <p:sldMasterId id="2147483900" r:id="rId20"/>
    <p:sldMasterId id="2147483912" r:id="rId21"/>
    <p:sldMasterId id="2147483924" r:id="rId22"/>
    <p:sldMasterId id="2147483936" r:id="rId23"/>
    <p:sldMasterId id="2147483948" r:id="rId24"/>
    <p:sldMasterId id="2147483960" r:id="rId25"/>
    <p:sldMasterId id="2147483972" r:id="rId26"/>
    <p:sldMasterId id="2147483984" r:id="rId27"/>
    <p:sldMasterId id="2147483996" r:id="rId28"/>
  </p:sldMasterIdLst>
  <p:sldIdLst>
    <p:sldId id="257" r:id="rId29"/>
    <p:sldId id="258" r:id="rId30"/>
    <p:sldId id="260" r:id="rId31"/>
    <p:sldId id="261" r:id="rId32"/>
    <p:sldId id="262" r:id="rId33"/>
    <p:sldId id="263" r:id="rId34"/>
    <p:sldId id="286" r:id="rId35"/>
    <p:sldId id="264" r:id="rId36"/>
    <p:sldId id="265" r:id="rId37"/>
    <p:sldId id="266" r:id="rId38"/>
    <p:sldId id="267" r:id="rId39"/>
    <p:sldId id="268" r:id="rId40"/>
    <p:sldId id="269" r:id="rId41"/>
    <p:sldId id="270" r:id="rId42"/>
    <p:sldId id="271" r:id="rId43"/>
    <p:sldId id="272" r:id="rId44"/>
    <p:sldId id="287" r:id="rId45"/>
    <p:sldId id="273" r:id="rId46"/>
    <p:sldId id="274" r:id="rId47"/>
    <p:sldId id="275" r:id="rId48"/>
    <p:sldId id="276" r:id="rId49"/>
    <p:sldId id="277" r:id="rId50"/>
    <p:sldId id="278" r:id="rId51"/>
    <p:sldId id="279" r:id="rId52"/>
    <p:sldId id="280" r:id="rId53"/>
    <p:sldId id="281" r:id="rId54"/>
    <p:sldId id="282" r:id="rId55"/>
    <p:sldId id="283" r:id="rId56"/>
    <p:sldId id="288" r:id="rId57"/>
    <p:sldId id="284" r:id="rId58"/>
    <p:sldId id="285" r:id="rId59"/>
    <p:sldId id="289" r:id="rId60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7" d="100"/>
          <a:sy n="67" d="100"/>
        </p:scale>
        <p:origin x="-1476" y="-3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Master" Target="slideMasters/slideMaster13.xml"/><Relationship Id="rId18" Type="http://schemas.openxmlformats.org/officeDocument/2006/relationships/slideMaster" Target="slideMasters/slideMaster18.xml"/><Relationship Id="rId26" Type="http://schemas.openxmlformats.org/officeDocument/2006/relationships/slideMaster" Target="slideMasters/slideMaster26.xml"/><Relationship Id="rId39" Type="http://schemas.openxmlformats.org/officeDocument/2006/relationships/slide" Target="slides/slide11.xml"/><Relationship Id="rId21" Type="http://schemas.openxmlformats.org/officeDocument/2006/relationships/slideMaster" Target="slideMasters/slideMaster21.xml"/><Relationship Id="rId34" Type="http://schemas.openxmlformats.org/officeDocument/2006/relationships/slide" Target="slides/slide6.xml"/><Relationship Id="rId42" Type="http://schemas.openxmlformats.org/officeDocument/2006/relationships/slide" Target="slides/slide14.xml"/><Relationship Id="rId47" Type="http://schemas.openxmlformats.org/officeDocument/2006/relationships/slide" Target="slides/slide19.xml"/><Relationship Id="rId50" Type="http://schemas.openxmlformats.org/officeDocument/2006/relationships/slide" Target="slides/slide22.xml"/><Relationship Id="rId55" Type="http://schemas.openxmlformats.org/officeDocument/2006/relationships/slide" Target="slides/slide27.xml"/><Relationship Id="rId63" Type="http://schemas.openxmlformats.org/officeDocument/2006/relationships/theme" Target="theme/theme1.xml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Master" Target="slideMasters/slideMaster16.xml"/><Relationship Id="rId29" Type="http://schemas.openxmlformats.org/officeDocument/2006/relationships/slide" Target="slides/slide1.xml"/><Relationship Id="rId11" Type="http://schemas.openxmlformats.org/officeDocument/2006/relationships/slideMaster" Target="slideMasters/slideMaster11.xml"/><Relationship Id="rId24" Type="http://schemas.openxmlformats.org/officeDocument/2006/relationships/slideMaster" Target="slideMasters/slideMaster24.xml"/><Relationship Id="rId32" Type="http://schemas.openxmlformats.org/officeDocument/2006/relationships/slide" Target="slides/slide4.xml"/><Relationship Id="rId37" Type="http://schemas.openxmlformats.org/officeDocument/2006/relationships/slide" Target="slides/slide9.xml"/><Relationship Id="rId40" Type="http://schemas.openxmlformats.org/officeDocument/2006/relationships/slide" Target="slides/slide12.xml"/><Relationship Id="rId45" Type="http://schemas.openxmlformats.org/officeDocument/2006/relationships/slide" Target="slides/slide17.xml"/><Relationship Id="rId53" Type="http://schemas.openxmlformats.org/officeDocument/2006/relationships/slide" Target="slides/slide25.xml"/><Relationship Id="rId58" Type="http://schemas.openxmlformats.org/officeDocument/2006/relationships/slide" Target="slides/slide30.xml"/><Relationship Id="rId5" Type="http://schemas.openxmlformats.org/officeDocument/2006/relationships/slideMaster" Target="slideMasters/slideMaster5.xml"/><Relationship Id="rId61" Type="http://schemas.openxmlformats.org/officeDocument/2006/relationships/presProps" Target="presProps.xml"/><Relationship Id="rId19" Type="http://schemas.openxmlformats.org/officeDocument/2006/relationships/slideMaster" Target="slideMasters/slideMaster19.xml"/><Relationship Id="rId14" Type="http://schemas.openxmlformats.org/officeDocument/2006/relationships/slideMaster" Target="slideMasters/slideMaster14.xml"/><Relationship Id="rId22" Type="http://schemas.openxmlformats.org/officeDocument/2006/relationships/slideMaster" Target="slideMasters/slideMaster22.xml"/><Relationship Id="rId27" Type="http://schemas.openxmlformats.org/officeDocument/2006/relationships/slideMaster" Target="slideMasters/slideMaster27.xml"/><Relationship Id="rId30" Type="http://schemas.openxmlformats.org/officeDocument/2006/relationships/slide" Target="slides/slide2.xml"/><Relationship Id="rId35" Type="http://schemas.openxmlformats.org/officeDocument/2006/relationships/slide" Target="slides/slide7.xml"/><Relationship Id="rId43" Type="http://schemas.openxmlformats.org/officeDocument/2006/relationships/slide" Target="slides/slide15.xml"/><Relationship Id="rId48" Type="http://schemas.openxmlformats.org/officeDocument/2006/relationships/slide" Target="slides/slide20.xml"/><Relationship Id="rId56" Type="http://schemas.openxmlformats.org/officeDocument/2006/relationships/slide" Target="slides/slide28.xml"/><Relationship Id="rId64" Type="http://schemas.openxmlformats.org/officeDocument/2006/relationships/tableStyles" Target="tableStyles.xml"/><Relationship Id="rId8" Type="http://schemas.openxmlformats.org/officeDocument/2006/relationships/slideMaster" Target="slideMasters/slideMaster8.xml"/><Relationship Id="rId51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12" Type="http://schemas.openxmlformats.org/officeDocument/2006/relationships/slideMaster" Target="slideMasters/slideMaster12.xml"/><Relationship Id="rId17" Type="http://schemas.openxmlformats.org/officeDocument/2006/relationships/slideMaster" Target="slideMasters/slideMaster17.xml"/><Relationship Id="rId25" Type="http://schemas.openxmlformats.org/officeDocument/2006/relationships/slideMaster" Target="slideMasters/slideMaster25.xml"/><Relationship Id="rId33" Type="http://schemas.openxmlformats.org/officeDocument/2006/relationships/slide" Target="slides/slide5.xml"/><Relationship Id="rId38" Type="http://schemas.openxmlformats.org/officeDocument/2006/relationships/slide" Target="slides/slide10.xml"/><Relationship Id="rId46" Type="http://schemas.openxmlformats.org/officeDocument/2006/relationships/slide" Target="slides/slide18.xml"/><Relationship Id="rId59" Type="http://schemas.openxmlformats.org/officeDocument/2006/relationships/slide" Target="slides/slide31.xml"/><Relationship Id="rId20" Type="http://schemas.openxmlformats.org/officeDocument/2006/relationships/slideMaster" Target="slideMasters/slideMaster20.xml"/><Relationship Id="rId41" Type="http://schemas.openxmlformats.org/officeDocument/2006/relationships/slide" Target="slides/slide13.xml"/><Relationship Id="rId54" Type="http://schemas.openxmlformats.org/officeDocument/2006/relationships/slide" Target="slides/slide26.xml"/><Relationship Id="rId62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Master" Target="slideMasters/slideMaster15.xml"/><Relationship Id="rId23" Type="http://schemas.openxmlformats.org/officeDocument/2006/relationships/slideMaster" Target="slideMasters/slideMaster23.xml"/><Relationship Id="rId28" Type="http://schemas.openxmlformats.org/officeDocument/2006/relationships/slideMaster" Target="slideMasters/slideMaster28.xml"/><Relationship Id="rId36" Type="http://schemas.openxmlformats.org/officeDocument/2006/relationships/slide" Target="slides/slide8.xml"/><Relationship Id="rId49" Type="http://schemas.openxmlformats.org/officeDocument/2006/relationships/slide" Target="slides/slide21.xml"/><Relationship Id="rId57" Type="http://schemas.openxmlformats.org/officeDocument/2006/relationships/slide" Target="slides/slide29.xml"/><Relationship Id="rId10" Type="http://schemas.openxmlformats.org/officeDocument/2006/relationships/slideMaster" Target="slideMasters/slideMaster10.xml"/><Relationship Id="rId31" Type="http://schemas.openxmlformats.org/officeDocument/2006/relationships/slide" Target="slides/slide3.xml"/><Relationship Id="rId44" Type="http://schemas.openxmlformats.org/officeDocument/2006/relationships/slide" Target="slides/slide16.xml"/><Relationship Id="rId52" Type="http://schemas.openxmlformats.org/officeDocument/2006/relationships/slide" Target="slides/slide24.xml"/><Relationship Id="rId60" Type="http://schemas.openxmlformats.org/officeDocument/2006/relationships/slide" Target="slides/slide32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2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2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2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2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2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2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2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2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2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2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2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2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2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2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2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2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2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2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2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2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2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3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3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3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3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3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3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3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3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99778-0859-4D80-A63B-0348C5E72AC7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2011/8/30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FA236-BA5E-49C4-8BF1-D5B213EB4B6F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96266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99778-0859-4D80-A63B-0348C5E72AC7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2011/8/30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FA236-BA5E-49C4-8BF1-D5B213EB4B6F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4602770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99778-0859-4D80-A63B-0348C5E72AC7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2011/8/30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FA236-BA5E-49C4-8BF1-D5B213EB4B6F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5745752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99778-0859-4D80-A63B-0348C5E72AC7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2011/8/30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FA236-BA5E-49C4-8BF1-D5B213EB4B6F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386018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99778-0859-4D80-A63B-0348C5E72AC7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2011/8/30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FA236-BA5E-49C4-8BF1-D5B213EB4B6F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0862538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99778-0859-4D80-A63B-0348C5E72AC7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2011/8/30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FA236-BA5E-49C4-8BF1-D5B213EB4B6F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783902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99778-0859-4D80-A63B-0348C5E72AC7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2011/8/30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FA236-BA5E-49C4-8BF1-D5B213EB4B6F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9857112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99778-0859-4D80-A63B-0348C5E72AC7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2011/8/30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FA236-BA5E-49C4-8BF1-D5B213EB4B6F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9157202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99778-0859-4D80-A63B-0348C5E72AC7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2011/8/30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FA236-BA5E-49C4-8BF1-D5B213EB4B6F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0574986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99778-0859-4D80-A63B-0348C5E72AC7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2011/8/30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FA236-BA5E-49C4-8BF1-D5B213EB4B6F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008899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99778-0859-4D80-A63B-0348C5E72AC7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2011/8/30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FA236-BA5E-49C4-8BF1-D5B213EB4B6F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5237001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99778-0859-4D80-A63B-0348C5E72AC7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2011/8/30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FA236-BA5E-49C4-8BF1-D5B213EB4B6F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42504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99778-0859-4D80-A63B-0348C5E72AC7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2011/8/30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FA236-BA5E-49C4-8BF1-D5B213EB4B6F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8786094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99778-0859-4D80-A63B-0348C5E72AC7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2011/8/30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FA236-BA5E-49C4-8BF1-D5B213EB4B6F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887507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99778-0859-4D80-A63B-0348C5E72AC7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2011/8/30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FA236-BA5E-49C4-8BF1-D5B213EB4B6F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3222813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99778-0859-4D80-A63B-0348C5E72AC7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2011/8/30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FA236-BA5E-49C4-8BF1-D5B213EB4B6F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5789393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99778-0859-4D80-A63B-0348C5E72AC7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2011/8/30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FA236-BA5E-49C4-8BF1-D5B213EB4B6F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5974442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99778-0859-4D80-A63B-0348C5E72AC7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2011/8/30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FA236-BA5E-49C4-8BF1-D5B213EB4B6F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7100503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99778-0859-4D80-A63B-0348C5E72AC7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2011/8/30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FA236-BA5E-49C4-8BF1-D5B213EB4B6F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7231928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99778-0859-4D80-A63B-0348C5E72AC7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2011/8/30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FA236-BA5E-49C4-8BF1-D5B213EB4B6F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0067869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99778-0859-4D80-A63B-0348C5E72AC7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2011/8/30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FA236-BA5E-49C4-8BF1-D5B213EB4B6F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7093943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99778-0859-4D80-A63B-0348C5E72AC7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2011/8/30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FA236-BA5E-49C4-8BF1-D5B213EB4B6F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0141755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99778-0859-4D80-A63B-0348C5E72AC7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2011/8/30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FA236-BA5E-49C4-8BF1-D5B213EB4B6F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743018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99778-0859-4D80-A63B-0348C5E72AC7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2011/8/30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FA236-BA5E-49C4-8BF1-D5B213EB4B6F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1032031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99778-0859-4D80-A63B-0348C5E72AC7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2011/8/30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FA236-BA5E-49C4-8BF1-D5B213EB4B6F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8016702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99778-0859-4D80-A63B-0348C5E72AC7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2011/8/30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FA236-BA5E-49C4-8BF1-D5B213EB4B6F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992807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99778-0859-4D80-A63B-0348C5E72AC7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2011/8/30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FA236-BA5E-49C4-8BF1-D5B213EB4B6F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0151813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99778-0859-4D80-A63B-0348C5E72AC7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2011/8/30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FA236-BA5E-49C4-8BF1-D5B213EB4B6F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3985900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99778-0859-4D80-A63B-0348C5E72AC7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2011/8/30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FA236-BA5E-49C4-8BF1-D5B213EB4B6F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4231004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99778-0859-4D80-A63B-0348C5E72AC7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2011/8/30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FA236-BA5E-49C4-8BF1-D5B213EB4B6F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8098277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99778-0859-4D80-A63B-0348C5E72AC7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2011/8/30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FA236-BA5E-49C4-8BF1-D5B213EB4B6F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8273065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99778-0859-4D80-A63B-0348C5E72AC7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2011/8/30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FA236-BA5E-49C4-8BF1-D5B213EB4B6F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3123478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99778-0859-4D80-A63B-0348C5E72AC7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2011/8/30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FA236-BA5E-49C4-8BF1-D5B213EB4B6F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4385814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99778-0859-4D80-A63B-0348C5E72AC7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2011/8/30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FA236-BA5E-49C4-8BF1-D5B213EB4B6F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237770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99778-0859-4D80-A63B-0348C5E72AC7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2011/8/30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FA236-BA5E-49C4-8BF1-D5B213EB4B6F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3134050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99778-0859-4D80-A63B-0348C5E72AC7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2011/8/30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FA236-BA5E-49C4-8BF1-D5B213EB4B6F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81609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99778-0859-4D80-A63B-0348C5E72AC7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2011/8/30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FA236-BA5E-49C4-8BF1-D5B213EB4B6F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2955758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99778-0859-4D80-A63B-0348C5E72AC7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2011/8/30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FA236-BA5E-49C4-8BF1-D5B213EB4B6F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3464220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99778-0859-4D80-A63B-0348C5E72AC7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2011/8/30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FA236-BA5E-49C4-8BF1-D5B213EB4B6F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065614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99778-0859-4D80-A63B-0348C5E72AC7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2011/8/30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FA236-BA5E-49C4-8BF1-D5B213EB4B6F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8297061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99778-0859-4D80-A63B-0348C5E72AC7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2011/8/30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FA236-BA5E-49C4-8BF1-D5B213EB4B6F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0366725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99778-0859-4D80-A63B-0348C5E72AC7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2011/8/30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FA236-BA5E-49C4-8BF1-D5B213EB4B6F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4704508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99778-0859-4D80-A63B-0348C5E72AC7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2011/8/30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FA236-BA5E-49C4-8BF1-D5B213EB4B6F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3307315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99778-0859-4D80-A63B-0348C5E72AC7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2011/8/30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FA236-BA5E-49C4-8BF1-D5B213EB4B6F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9984327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99778-0859-4D80-A63B-0348C5E72AC7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2011/8/30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FA236-BA5E-49C4-8BF1-D5B213EB4B6F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611583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99778-0859-4D80-A63B-0348C5E72AC7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2011/8/30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FA236-BA5E-49C4-8BF1-D5B213EB4B6F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2625793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99778-0859-4D80-A63B-0348C5E72AC7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2011/8/30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FA236-BA5E-49C4-8BF1-D5B213EB4B6F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5266214"/>
      </p:ext>
    </p:extLst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99778-0859-4D80-A63B-0348C5E72AC7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2011/8/30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FA236-BA5E-49C4-8BF1-D5B213EB4B6F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9149027"/>
      </p:ext>
    </p:extLst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99778-0859-4D80-A63B-0348C5E72AC7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2011/8/30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FA236-BA5E-49C4-8BF1-D5B213EB4B6F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4296135"/>
      </p:ext>
    </p:extLst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99778-0859-4D80-A63B-0348C5E72AC7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2011/8/30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FA236-BA5E-49C4-8BF1-D5B213EB4B6F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9984311"/>
      </p:ext>
    </p:extLst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99778-0859-4D80-A63B-0348C5E72AC7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2011/8/30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FA236-BA5E-49C4-8BF1-D5B213EB4B6F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4486381"/>
      </p:ext>
    </p:extLst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99778-0859-4D80-A63B-0348C5E72AC7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2011/8/30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FA236-BA5E-49C4-8BF1-D5B213EB4B6F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7863560"/>
      </p:ext>
    </p:extLst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99778-0859-4D80-A63B-0348C5E72AC7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2011/8/30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FA236-BA5E-49C4-8BF1-D5B213EB4B6F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4054286"/>
      </p:ext>
    </p:extLst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99778-0859-4D80-A63B-0348C5E72AC7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2011/8/30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FA236-BA5E-49C4-8BF1-D5B213EB4B6F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4005899"/>
      </p:ext>
    </p:extLst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99778-0859-4D80-A63B-0348C5E72AC7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2011/8/30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FA236-BA5E-49C4-8BF1-D5B213EB4B6F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4022522"/>
      </p:ext>
    </p:extLst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99778-0859-4D80-A63B-0348C5E72AC7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2011/8/30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FA236-BA5E-49C4-8BF1-D5B213EB4B6F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728147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99778-0859-4D80-A63B-0348C5E72AC7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2011/8/30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FA236-BA5E-49C4-8BF1-D5B213EB4B6F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5390147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99778-0859-4D80-A63B-0348C5E72AC7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2011/8/30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FA236-BA5E-49C4-8BF1-D5B213EB4B6F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2034043"/>
      </p:ext>
    </p:extLst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99778-0859-4D80-A63B-0348C5E72AC7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2011/8/30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FA236-BA5E-49C4-8BF1-D5B213EB4B6F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9857944"/>
      </p:ext>
    </p:extLst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99778-0859-4D80-A63B-0348C5E72AC7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2011/8/30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FA236-BA5E-49C4-8BF1-D5B213EB4B6F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0535086"/>
      </p:ext>
    </p:extLst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99778-0859-4D80-A63B-0348C5E72AC7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2011/8/30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FA236-BA5E-49C4-8BF1-D5B213EB4B6F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7804867"/>
      </p:ext>
    </p:extLst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99778-0859-4D80-A63B-0348C5E72AC7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2011/8/30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FA236-BA5E-49C4-8BF1-D5B213EB4B6F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4594998"/>
      </p:ext>
    </p:extLst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99778-0859-4D80-A63B-0348C5E72AC7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2011/8/30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FA236-BA5E-49C4-8BF1-D5B213EB4B6F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6942721"/>
      </p:ext>
    </p:extLst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99778-0859-4D80-A63B-0348C5E72AC7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2011/8/30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FA236-BA5E-49C4-8BF1-D5B213EB4B6F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9353712"/>
      </p:ext>
    </p:extLst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99778-0859-4D80-A63B-0348C5E72AC7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2011/8/30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FA236-BA5E-49C4-8BF1-D5B213EB4B6F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6041225"/>
      </p:ext>
    </p:extLst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99778-0859-4D80-A63B-0348C5E72AC7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2011/8/30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FA236-BA5E-49C4-8BF1-D5B213EB4B6F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7351059"/>
      </p:ext>
    </p:extLst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99778-0859-4D80-A63B-0348C5E72AC7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2011/8/30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FA236-BA5E-49C4-8BF1-D5B213EB4B6F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903586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99778-0859-4D80-A63B-0348C5E72AC7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2011/8/30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FA236-BA5E-49C4-8BF1-D5B213EB4B6F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636683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99778-0859-4D80-A63B-0348C5E72AC7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2011/8/30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FA236-BA5E-49C4-8BF1-D5B213EB4B6F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1943231"/>
      </p:ext>
    </p:extLst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99778-0859-4D80-A63B-0348C5E72AC7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2011/8/30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FA236-BA5E-49C4-8BF1-D5B213EB4B6F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0939636"/>
      </p:ext>
    </p:extLst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99778-0859-4D80-A63B-0348C5E72AC7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2011/8/30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FA236-BA5E-49C4-8BF1-D5B213EB4B6F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6474943"/>
      </p:ext>
    </p:extLst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99778-0859-4D80-A63B-0348C5E72AC7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2011/8/30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FA236-BA5E-49C4-8BF1-D5B213EB4B6F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412228"/>
      </p:ext>
    </p:extLst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99778-0859-4D80-A63B-0348C5E72AC7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2011/8/30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FA236-BA5E-49C4-8BF1-D5B213EB4B6F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7162828"/>
      </p:ext>
    </p:extLst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99778-0859-4D80-A63B-0348C5E72AC7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2011/8/30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FA236-BA5E-49C4-8BF1-D5B213EB4B6F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1815548"/>
      </p:ext>
    </p:extLst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99778-0859-4D80-A63B-0348C5E72AC7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2011/8/30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FA236-BA5E-49C4-8BF1-D5B213EB4B6F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4155166"/>
      </p:ext>
    </p:extLst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99778-0859-4D80-A63B-0348C5E72AC7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2011/8/30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FA236-BA5E-49C4-8BF1-D5B213EB4B6F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5988654"/>
      </p:ext>
    </p:extLst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99778-0859-4D80-A63B-0348C5E72AC7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2011/8/30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FA236-BA5E-49C4-8BF1-D5B213EB4B6F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4731474"/>
      </p:ext>
    </p:extLst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99778-0859-4D80-A63B-0348C5E72AC7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2011/8/30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FA236-BA5E-49C4-8BF1-D5B213EB4B6F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499126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99778-0859-4D80-A63B-0348C5E72AC7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2011/8/30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FA236-BA5E-49C4-8BF1-D5B213EB4B6F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5028626"/>
      </p:ext>
    </p:extLst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99778-0859-4D80-A63B-0348C5E72AC7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2011/8/30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FA236-BA5E-49C4-8BF1-D5B213EB4B6F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47601"/>
      </p:ext>
    </p:extLst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99778-0859-4D80-A63B-0348C5E72AC7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2011/8/30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FA236-BA5E-49C4-8BF1-D5B213EB4B6F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5556690"/>
      </p:ext>
    </p:extLst>
  </p:cSld>
  <p:clrMapOvr>
    <a:masterClrMapping/>
  </p:clrMapOvr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99778-0859-4D80-A63B-0348C5E72AC7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2011/8/30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FA236-BA5E-49C4-8BF1-D5B213EB4B6F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9063272"/>
      </p:ext>
    </p:extLst>
  </p:cSld>
  <p:clrMapOvr>
    <a:masterClrMapping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99778-0859-4D80-A63B-0348C5E72AC7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2011/8/30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FA236-BA5E-49C4-8BF1-D5B213EB4B6F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2602572"/>
      </p:ext>
    </p:extLst>
  </p:cSld>
  <p:clrMapOvr>
    <a:masterClrMapping/>
  </p:clrMapOvr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99778-0859-4D80-A63B-0348C5E72AC7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2011/8/30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FA236-BA5E-49C4-8BF1-D5B213EB4B6F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1326111"/>
      </p:ext>
    </p:extLst>
  </p:cSld>
  <p:clrMapOvr>
    <a:masterClrMapping/>
  </p:clrMapOvr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99778-0859-4D80-A63B-0348C5E72AC7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2011/8/30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FA236-BA5E-49C4-8BF1-D5B213EB4B6F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4555350"/>
      </p:ext>
    </p:extLst>
  </p:cSld>
  <p:clrMapOvr>
    <a:masterClrMapping/>
  </p:clrMapOvr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99778-0859-4D80-A63B-0348C5E72AC7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2011/8/30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FA236-BA5E-49C4-8BF1-D5B213EB4B6F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2447116"/>
      </p:ext>
    </p:extLst>
  </p:cSld>
  <p:clrMapOvr>
    <a:masterClrMapping/>
  </p:clrMapOvr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99778-0859-4D80-A63B-0348C5E72AC7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2011/8/30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FA236-BA5E-49C4-8BF1-D5B213EB4B6F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6167934"/>
      </p:ext>
    </p:extLst>
  </p:cSld>
  <p:clrMapOvr>
    <a:masterClrMapping/>
  </p:clrMapOvr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99778-0859-4D80-A63B-0348C5E72AC7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2011/8/30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FA236-BA5E-49C4-8BF1-D5B213EB4B6F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9780071"/>
      </p:ext>
    </p:extLst>
  </p:cSld>
  <p:clrMapOvr>
    <a:masterClrMapping/>
  </p:clrMapOvr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99778-0859-4D80-A63B-0348C5E72AC7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2011/8/30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FA236-BA5E-49C4-8BF1-D5B213EB4B6F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617131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99778-0859-4D80-A63B-0348C5E72AC7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2011/8/30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FA236-BA5E-49C4-8BF1-D5B213EB4B6F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9578271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99778-0859-4D80-A63B-0348C5E72AC7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2011/8/30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FA236-BA5E-49C4-8BF1-D5B213EB4B6F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1259665"/>
      </p:ext>
    </p:extLst>
  </p:cSld>
  <p:clrMapOvr>
    <a:masterClrMapping/>
  </p:clrMapOvr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99778-0859-4D80-A63B-0348C5E72AC7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2011/8/30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FA236-BA5E-49C4-8BF1-D5B213EB4B6F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2060646"/>
      </p:ext>
    </p:extLst>
  </p:cSld>
  <p:clrMapOvr>
    <a:masterClrMapping/>
  </p:clrMapOvr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99778-0859-4D80-A63B-0348C5E72AC7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2011/8/30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FA236-BA5E-49C4-8BF1-D5B213EB4B6F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5226803"/>
      </p:ext>
    </p:extLst>
  </p:cSld>
  <p:clrMapOvr>
    <a:masterClrMapping/>
  </p:clrMapOvr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99778-0859-4D80-A63B-0348C5E72AC7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2011/8/30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FA236-BA5E-49C4-8BF1-D5B213EB4B6F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0784943"/>
      </p:ext>
    </p:extLst>
  </p:cSld>
  <p:clrMapOvr>
    <a:masterClrMapping/>
  </p:clrMapOvr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99778-0859-4D80-A63B-0348C5E72AC7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2011/8/30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FA236-BA5E-49C4-8BF1-D5B213EB4B6F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5831555"/>
      </p:ext>
    </p:extLst>
  </p:cSld>
  <p:clrMapOvr>
    <a:masterClrMapping/>
  </p:clrMapOvr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99778-0859-4D80-A63B-0348C5E72AC7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2011/8/30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FA236-BA5E-49C4-8BF1-D5B213EB4B6F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3736537"/>
      </p:ext>
    </p:extLst>
  </p:cSld>
  <p:clrMapOvr>
    <a:masterClrMapping/>
  </p:clrMapOvr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99778-0859-4D80-A63B-0348C5E72AC7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2011/8/30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FA236-BA5E-49C4-8BF1-D5B213EB4B6F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4542220"/>
      </p:ext>
    </p:extLst>
  </p:cSld>
  <p:clrMapOvr>
    <a:masterClrMapping/>
  </p:clrMapOvr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99778-0859-4D80-A63B-0348C5E72AC7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2011/8/30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FA236-BA5E-49C4-8BF1-D5B213EB4B6F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0913749"/>
      </p:ext>
    </p:extLst>
  </p:cSld>
  <p:clrMapOvr>
    <a:masterClrMapping/>
  </p:clrMapOvr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99778-0859-4D80-A63B-0348C5E72AC7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2011/8/30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FA236-BA5E-49C4-8BF1-D5B213EB4B6F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7239338"/>
      </p:ext>
    </p:extLst>
  </p:cSld>
  <p:clrMapOvr>
    <a:masterClrMapping/>
  </p:clrMapOvr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99778-0859-4D80-A63B-0348C5E72AC7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2011/8/30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FA236-BA5E-49C4-8BF1-D5B213EB4B6F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514697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99778-0859-4D80-A63B-0348C5E72AC7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2011/8/30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FA236-BA5E-49C4-8BF1-D5B213EB4B6F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772433"/>
      </p:ext>
    </p:extLst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99778-0859-4D80-A63B-0348C5E72AC7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2011/8/30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FA236-BA5E-49C4-8BF1-D5B213EB4B6F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8658774"/>
      </p:ext>
    </p:extLst>
  </p:cSld>
  <p:clrMapOvr>
    <a:masterClrMapping/>
  </p:clrMapOvr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99778-0859-4D80-A63B-0348C5E72AC7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2011/8/30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FA236-BA5E-49C4-8BF1-D5B213EB4B6F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4170032"/>
      </p:ext>
    </p:extLst>
  </p:cSld>
  <p:clrMapOvr>
    <a:masterClrMapping/>
  </p:clrMapOvr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99778-0859-4D80-A63B-0348C5E72AC7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2011/8/30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FA236-BA5E-49C4-8BF1-D5B213EB4B6F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372070"/>
      </p:ext>
    </p:extLst>
  </p:cSld>
  <p:clrMapOvr>
    <a:masterClrMapping/>
  </p:clrMapOvr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99778-0859-4D80-A63B-0348C5E72AC7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2011/8/30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FA236-BA5E-49C4-8BF1-D5B213EB4B6F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0174986"/>
      </p:ext>
    </p:extLst>
  </p:cSld>
  <p:clrMapOvr>
    <a:masterClrMapping/>
  </p:clrMapOvr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99778-0859-4D80-A63B-0348C5E72AC7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2011/8/30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FA236-BA5E-49C4-8BF1-D5B213EB4B6F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6245005"/>
      </p:ext>
    </p:extLst>
  </p:cSld>
  <p:clrMapOvr>
    <a:masterClrMapping/>
  </p:clrMapOvr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99778-0859-4D80-A63B-0348C5E72AC7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2011/8/30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FA236-BA5E-49C4-8BF1-D5B213EB4B6F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9828615"/>
      </p:ext>
    </p:extLst>
  </p:cSld>
  <p:clrMapOvr>
    <a:masterClrMapping/>
  </p:clrMapOvr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99778-0859-4D80-A63B-0348C5E72AC7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2011/8/30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FA236-BA5E-49C4-8BF1-D5B213EB4B6F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6378148"/>
      </p:ext>
    </p:extLst>
  </p:cSld>
  <p:clrMapOvr>
    <a:masterClrMapping/>
  </p:clrMapOvr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99778-0859-4D80-A63B-0348C5E72AC7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2011/8/30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FA236-BA5E-49C4-8BF1-D5B213EB4B6F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8387544"/>
      </p:ext>
    </p:extLst>
  </p:cSld>
  <p:clrMapOvr>
    <a:masterClrMapping/>
  </p:clrMapOvr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99778-0859-4D80-A63B-0348C5E72AC7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2011/8/30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FA236-BA5E-49C4-8BF1-D5B213EB4B6F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7934508"/>
      </p:ext>
    </p:extLst>
  </p:cSld>
  <p:clrMapOvr>
    <a:masterClrMapping/>
  </p:clrMapOvr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99778-0859-4D80-A63B-0348C5E72AC7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2011/8/30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FA236-BA5E-49C4-8BF1-D5B213EB4B6F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09932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99778-0859-4D80-A63B-0348C5E72AC7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2011/8/30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FA236-BA5E-49C4-8BF1-D5B213EB4B6F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441246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99778-0859-4D80-A63B-0348C5E72AC7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2011/8/30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FA236-BA5E-49C4-8BF1-D5B213EB4B6F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1576819"/>
      </p:ext>
    </p:extLst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99778-0859-4D80-A63B-0348C5E72AC7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2011/8/30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FA236-BA5E-49C4-8BF1-D5B213EB4B6F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2230946"/>
      </p:ext>
    </p:extLst>
  </p:cSld>
  <p:clrMapOvr>
    <a:masterClrMapping/>
  </p:clrMapOvr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99778-0859-4D80-A63B-0348C5E72AC7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2011/8/30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FA236-BA5E-49C4-8BF1-D5B213EB4B6F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9217497"/>
      </p:ext>
    </p:extLst>
  </p:cSld>
  <p:clrMapOvr>
    <a:masterClrMapping/>
  </p:clrMapOvr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99778-0859-4D80-A63B-0348C5E72AC7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2011/8/30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FA236-BA5E-49C4-8BF1-D5B213EB4B6F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3553780"/>
      </p:ext>
    </p:extLst>
  </p:cSld>
  <p:clrMapOvr>
    <a:masterClrMapping/>
  </p:clrMapOvr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99778-0859-4D80-A63B-0348C5E72AC7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2011/8/30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FA236-BA5E-49C4-8BF1-D5B213EB4B6F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5550487"/>
      </p:ext>
    </p:extLst>
  </p:cSld>
  <p:clrMapOvr>
    <a:masterClrMapping/>
  </p:clrMapOvr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99778-0859-4D80-A63B-0348C5E72AC7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2011/8/30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FA236-BA5E-49C4-8BF1-D5B213EB4B6F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9885080"/>
      </p:ext>
    </p:extLst>
  </p:cSld>
  <p:clrMapOvr>
    <a:masterClrMapping/>
  </p:clrMapOvr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99778-0859-4D80-A63B-0348C5E72AC7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2011/8/30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FA236-BA5E-49C4-8BF1-D5B213EB4B6F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939847"/>
      </p:ext>
    </p:extLst>
  </p:cSld>
  <p:clrMapOvr>
    <a:masterClrMapping/>
  </p:clrMapOvr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99778-0859-4D80-A63B-0348C5E72AC7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2011/8/30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FA236-BA5E-49C4-8BF1-D5B213EB4B6F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6756173"/>
      </p:ext>
    </p:extLst>
  </p:cSld>
  <p:clrMapOvr>
    <a:masterClrMapping/>
  </p:clrMapOvr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99778-0859-4D80-A63B-0348C5E72AC7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2011/8/30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FA236-BA5E-49C4-8BF1-D5B213EB4B6F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0154478"/>
      </p:ext>
    </p:extLst>
  </p:cSld>
  <p:clrMapOvr>
    <a:masterClrMapping/>
  </p:clrMapOvr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99778-0859-4D80-A63B-0348C5E72AC7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2011/8/30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FA236-BA5E-49C4-8BF1-D5B213EB4B6F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3346993"/>
      </p:ext>
    </p:extLst>
  </p:cSld>
  <p:clrMapOvr>
    <a:masterClrMapping/>
  </p:clrMapOvr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99778-0859-4D80-A63B-0348C5E72AC7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2011/8/30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FA236-BA5E-49C4-8BF1-D5B213EB4B6F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482624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99778-0859-4D80-A63B-0348C5E72AC7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2011/8/30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FA236-BA5E-49C4-8BF1-D5B213EB4B6F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4711408"/>
      </p:ext>
    </p:extLst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99778-0859-4D80-A63B-0348C5E72AC7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2011/8/30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FA236-BA5E-49C4-8BF1-D5B213EB4B6F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594722"/>
      </p:ext>
    </p:extLst>
  </p:cSld>
  <p:clrMapOvr>
    <a:masterClrMapping/>
  </p:clrMapOvr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99778-0859-4D80-A63B-0348C5E72AC7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2011/8/30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FA236-BA5E-49C4-8BF1-D5B213EB4B6F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1570789"/>
      </p:ext>
    </p:extLst>
  </p:cSld>
  <p:clrMapOvr>
    <a:masterClrMapping/>
  </p:clrMapOvr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99778-0859-4D80-A63B-0348C5E72AC7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2011/8/30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FA236-BA5E-49C4-8BF1-D5B213EB4B6F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4932265"/>
      </p:ext>
    </p:extLst>
  </p:cSld>
  <p:clrMapOvr>
    <a:masterClrMapping/>
  </p:clrMapOvr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99778-0859-4D80-A63B-0348C5E72AC7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2011/8/30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FA236-BA5E-49C4-8BF1-D5B213EB4B6F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5884568"/>
      </p:ext>
    </p:extLst>
  </p:cSld>
  <p:clrMapOvr>
    <a:masterClrMapping/>
  </p:clrMapOvr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99778-0859-4D80-A63B-0348C5E72AC7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2011/8/30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FA236-BA5E-49C4-8BF1-D5B213EB4B6F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4719986"/>
      </p:ext>
    </p:extLst>
  </p:cSld>
  <p:clrMapOvr>
    <a:masterClrMapping/>
  </p:clrMapOvr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99778-0859-4D80-A63B-0348C5E72AC7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2011/8/30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FA236-BA5E-49C4-8BF1-D5B213EB4B6F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8484045"/>
      </p:ext>
    </p:extLst>
  </p:cSld>
  <p:clrMapOvr>
    <a:masterClrMapping/>
  </p:clrMapOvr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99778-0859-4D80-A63B-0348C5E72AC7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2011/8/30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FA236-BA5E-49C4-8BF1-D5B213EB4B6F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2694566"/>
      </p:ext>
    </p:extLst>
  </p:cSld>
  <p:clrMapOvr>
    <a:masterClrMapping/>
  </p:clrMapOvr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99778-0859-4D80-A63B-0348C5E72AC7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2011/8/30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FA236-BA5E-49C4-8BF1-D5B213EB4B6F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5723947"/>
      </p:ext>
    </p:extLst>
  </p:cSld>
  <p:clrMapOvr>
    <a:masterClrMapping/>
  </p:clrMapOvr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99778-0859-4D80-A63B-0348C5E72AC7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2011/8/30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FA236-BA5E-49C4-8BF1-D5B213EB4B6F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5136142"/>
      </p:ext>
    </p:extLst>
  </p:cSld>
  <p:clrMapOvr>
    <a:masterClrMapping/>
  </p:clrMapOvr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99778-0859-4D80-A63B-0348C5E72AC7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2011/8/30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FA236-BA5E-49C4-8BF1-D5B213EB4B6F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658415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99778-0859-4D80-A63B-0348C5E72AC7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2011/8/30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FA236-BA5E-49C4-8BF1-D5B213EB4B6F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8462325"/>
      </p:ext>
    </p:extLst>
  </p:cSld>
  <p:clrMapOvr>
    <a:masterClrMapping/>
  </p:clrMapOvr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99778-0859-4D80-A63B-0348C5E72AC7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2011/8/30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FA236-BA5E-49C4-8BF1-D5B213EB4B6F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6025833"/>
      </p:ext>
    </p:extLst>
  </p:cSld>
  <p:clrMapOvr>
    <a:masterClrMapping/>
  </p:clrMapOvr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99778-0859-4D80-A63B-0348C5E72AC7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2011/8/30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FA236-BA5E-49C4-8BF1-D5B213EB4B6F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7106351"/>
      </p:ext>
    </p:extLst>
  </p:cSld>
  <p:clrMapOvr>
    <a:masterClrMapping/>
  </p:clrMapOvr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99778-0859-4D80-A63B-0348C5E72AC7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2011/8/30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FA236-BA5E-49C4-8BF1-D5B213EB4B6F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8906410"/>
      </p:ext>
    </p:extLst>
  </p:cSld>
  <p:clrMapOvr>
    <a:masterClrMapping/>
  </p:clrMapOvr>
</p:sldLayout>
</file>

<file path=ppt/slideLayouts/slideLayout22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99778-0859-4D80-A63B-0348C5E72AC7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2011/8/30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FA236-BA5E-49C4-8BF1-D5B213EB4B6F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2946078"/>
      </p:ext>
    </p:extLst>
  </p:cSld>
  <p:clrMapOvr>
    <a:masterClrMapping/>
  </p:clrMapOvr>
</p:sldLayout>
</file>

<file path=ppt/slideLayouts/slideLayout22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99778-0859-4D80-A63B-0348C5E72AC7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2011/8/30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FA236-BA5E-49C4-8BF1-D5B213EB4B6F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1316706"/>
      </p:ext>
    </p:extLst>
  </p:cSld>
  <p:clrMapOvr>
    <a:masterClrMapping/>
  </p:clrMapOvr>
</p:sldLayout>
</file>

<file path=ppt/slideLayouts/slideLayout22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99778-0859-4D80-A63B-0348C5E72AC7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2011/8/30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FA236-BA5E-49C4-8BF1-D5B213EB4B6F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329050"/>
      </p:ext>
    </p:extLst>
  </p:cSld>
  <p:clrMapOvr>
    <a:masterClrMapping/>
  </p:clrMapOvr>
</p:sldLayout>
</file>

<file path=ppt/slideLayouts/slideLayout2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99778-0859-4D80-A63B-0348C5E72AC7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2011/8/30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FA236-BA5E-49C4-8BF1-D5B213EB4B6F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8848574"/>
      </p:ext>
    </p:extLst>
  </p:cSld>
  <p:clrMapOvr>
    <a:masterClrMapping/>
  </p:clrMapOvr>
</p:sldLayout>
</file>

<file path=ppt/slideLayouts/slideLayout2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99778-0859-4D80-A63B-0348C5E72AC7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2011/8/30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FA236-BA5E-49C4-8BF1-D5B213EB4B6F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4434506"/>
      </p:ext>
    </p:extLst>
  </p:cSld>
  <p:clrMapOvr>
    <a:masterClrMapping/>
  </p:clrMapOvr>
</p:sldLayout>
</file>

<file path=ppt/slideLayouts/slideLayout22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99778-0859-4D80-A63B-0348C5E72AC7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2011/8/30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FA236-BA5E-49C4-8BF1-D5B213EB4B6F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7524974"/>
      </p:ext>
    </p:extLst>
  </p:cSld>
  <p:clrMapOvr>
    <a:masterClrMapping/>
  </p:clrMapOvr>
</p:sldLayout>
</file>

<file path=ppt/slideLayouts/slideLayout22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99778-0859-4D80-A63B-0348C5E72AC7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2011/8/30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FA236-BA5E-49C4-8BF1-D5B213EB4B6F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669823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99778-0859-4D80-A63B-0348C5E72AC7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2011/8/30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FA236-BA5E-49C4-8BF1-D5B213EB4B6F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6362212"/>
      </p:ext>
    </p:extLst>
  </p:cSld>
  <p:clrMapOvr>
    <a:masterClrMapping/>
  </p:clrMapOvr>
</p:sldLayout>
</file>

<file path=ppt/slideLayouts/slideLayout23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99778-0859-4D80-A63B-0348C5E72AC7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2011/8/30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FA236-BA5E-49C4-8BF1-D5B213EB4B6F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3299017"/>
      </p:ext>
    </p:extLst>
  </p:cSld>
  <p:clrMapOvr>
    <a:masterClrMapping/>
  </p:clrMapOvr>
</p:sldLayout>
</file>

<file path=ppt/slideLayouts/slideLayout2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99778-0859-4D80-A63B-0348C5E72AC7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2011/8/30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FA236-BA5E-49C4-8BF1-D5B213EB4B6F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227918"/>
      </p:ext>
    </p:extLst>
  </p:cSld>
  <p:clrMapOvr>
    <a:masterClrMapping/>
  </p:clrMapOvr>
</p:sldLayout>
</file>

<file path=ppt/slideLayouts/slideLayout2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99778-0859-4D80-A63B-0348C5E72AC7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2011/8/30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FA236-BA5E-49C4-8BF1-D5B213EB4B6F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9704410"/>
      </p:ext>
    </p:extLst>
  </p:cSld>
  <p:clrMapOvr>
    <a:masterClrMapping/>
  </p:clrMapOvr>
</p:sldLayout>
</file>

<file path=ppt/slideLayouts/slideLayout23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99778-0859-4D80-A63B-0348C5E72AC7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2011/8/30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FA236-BA5E-49C4-8BF1-D5B213EB4B6F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9871224"/>
      </p:ext>
    </p:extLst>
  </p:cSld>
  <p:clrMapOvr>
    <a:masterClrMapping/>
  </p:clrMapOvr>
</p:sldLayout>
</file>

<file path=ppt/slideLayouts/slideLayout23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99778-0859-4D80-A63B-0348C5E72AC7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2011/8/30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FA236-BA5E-49C4-8BF1-D5B213EB4B6F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843456"/>
      </p:ext>
    </p:extLst>
  </p:cSld>
  <p:clrMapOvr>
    <a:masterClrMapping/>
  </p:clrMapOvr>
</p:sldLayout>
</file>

<file path=ppt/slideLayouts/slideLayout23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99778-0859-4D80-A63B-0348C5E72AC7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2011/8/30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FA236-BA5E-49C4-8BF1-D5B213EB4B6F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2556181"/>
      </p:ext>
    </p:extLst>
  </p:cSld>
  <p:clrMapOvr>
    <a:masterClrMapping/>
  </p:clrMapOvr>
</p:sldLayout>
</file>

<file path=ppt/slideLayouts/slideLayout23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99778-0859-4D80-A63B-0348C5E72AC7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2011/8/30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FA236-BA5E-49C4-8BF1-D5B213EB4B6F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7782289"/>
      </p:ext>
    </p:extLst>
  </p:cSld>
  <p:clrMapOvr>
    <a:masterClrMapping/>
  </p:clrMapOvr>
</p:sldLayout>
</file>

<file path=ppt/slideLayouts/slideLayout2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99778-0859-4D80-A63B-0348C5E72AC7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2011/8/30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FA236-BA5E-49C4-8BF1-D5B213EB4B6F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1022392"/>
      </p:ext>
    </p:extLst>
  </p:cSld>
  <p:clrMapOvr>
    <a:masterClrMapping/>
  </p:clrMapOvr>
</p:sldLayout>
</file>

<file path=ppt/slideLayouts/slideLayout23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99778-0859-4D80-A63B-0348C5E72AC7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2011/8/30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FA236-BA5E-49C4-8BF1-D5B213EB4B6F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6245164"/>
      </p:ext>
    </p:extLst>
  </p:cSld>
  <p:clrMapOvr>
    <a:masterClrMapping/>
  </p:clrMapOvr>
</p:sldLayout>
</file>

<file path=ppt/slideLayouts/slideLayout23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99778-0859-4D80-A63B-0348C5E72AC7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2011/8/30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FA236-BA5E-49C4-8BF1-D5B213EB4B6F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576222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99778-0859-4D80-A63B-0348C5E72AC7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2011/8/30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FA236-BA5E-49C4-8BF1-D5B213EB4B6F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2165811"/>
      </p:ext>
    </p:extLst>
  </p:cSld>
  <p:clrMapOvr>
    <a:masterClrMapping/>
  </p:clrMapOvr>
</p:sldLayout>
</file>

<file path=ppt/slideLayouts/slideLayout24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99778-0859-4D80-A63B-0348C5E72AC7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2011/8/30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FA236-BA5E-49C4-8BF1-D5B213EB4B6F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350299"/>
      </p:ext>
    </p:extLst>
  </p:cSld>
  <p:clrMapOvr>
    <a:masterClrMapping/>
  </p:clrMapOvr>
</p:sldLayout>
</file>

<file path=ppt/slideLayouts/slideLayout24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99778-0859-4D80-A63B-0348C5E72AC7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2011/8/30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FA236-BA5E-49C4-8BF1-D5B213EB4B6F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2186945"/>
      </p:ext>
    </p:extLst>
  </p:cSld>
  <p:clrMapOvr>
    <a:masterClrMapping/>
  </p:clrMapOvr>
</p:sldLayout>
</file>

<file path=ppt/slideLayouts/slideLayout24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99778-0859-4D80-A63B-0348C5E72AC7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2011/8/30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FA236-BA5E-49C4-8BF1-D5B213EB4B6F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5632564"/>
      </p:ext>
    </p:extLst>
  </p:cSld>
  <p:clrMapOvr>
    <a:masterClrMapping/>
  </p:clrMapOvr>
</p:sldLayout>
</file>

<file path=ppt/slideLayouts/slideLayout24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99778-0859-4D80-A63B-0348C5E72AC7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2011/8/30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FA236-BA5E-49C4-8BF1-D5B213EB4B6F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5528091"/>
      </p:ext>
    </p:extLst>
  </p:cSld>
  <p:clrMapOvr>
    <a:masterClrMapping/>
  </p:clrMapOvr>
</p:sldLayout>
</file>

<file path=ppt/slideLayouts/slideLayout24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99778-0859-4D80-A63B-0348C5E72AC7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2011/8/30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FA236-BA5E-49C4-8BF1-D5B213EB4B6F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8493746"/>
      </p:ext>
    </p:extLst>
  </p:cSld>
  <p:clrMapOvr>
    <a:masterClrMapping/>
  </p:clrMapOvr>
</p:sldLayout>
</file>

<file path=ppt/slideLayouts/slideLayout24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99778-0859-4D80-A63B-0348C5E72AC7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2011/8/30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FA236-BA5E-49C4-8BF1-D5B213EB4B6F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7545673"/>
      </p:ext>
    </p:extLst>
  </p:cSld>
  <p:clrMapOvr>
    <a:masterClrMapping/>
  </p:clrMapOvr>
</p:sldLayout>
</file>

<file path=ppt/slideLayouts/slideLayout24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99778-0859-4D80-A63B-0348C5E72AC7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2011/8/30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FA236-BA5E-49C4-8BF1-D5B213EB4B6F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4574326"/>
      </p:ext>
    </p:extLst>
  </p:cSld>
  <p:clrMapOvr>
    <a:masterClrMapping/>
  </p:clrMapOvr>
</p:sldLayout>
</file>

<file path=ppt/slideLayouts/slideLayout24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99778-0859-4D80-A63B-0348C5E72AC7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2011/8/30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FA236-BA5E-49C4-8BF1-D5B213EB4B6F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2490183"/>
      </p:ext>
    </p:extLst>
  </p:cSld>
  <p:clrMapOvr>
    <a:masterClrMapping/>
  </p:clrMapOvr>
</p:sldLayout>
</file>

<file path=ppt/slideLayouts/slideLayout24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99778-0859-4D80-A63B-0348C5E72AC7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2011/8/30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FA236-BA5E-49C4-8BF1-D5B213EB4B6F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5520187"/>
      </p:ext>
    </p:extLst>
  </p:cSld>
  <p:clrMapOvr>
    <a:masterClrMapping/>
  </p:clrMapOvr>
</p:sldLayout>
</file>

<file path=ppt/slideLayouts/slideLayout24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99778-0859-4D80-A63B-0348C5E72AC7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2011/8/30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FA236-BA5E-49C4-8BF1-D5B213EB4B6F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461630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99778-0859-4D80-A63B-0348C5E72AC7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2011/8/30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FA236-BA5E-49C4-8BF1-D5B213EB4B6F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487605"/>
      </p:ext>
    </p:extLst>
  </p:cSld>
  <p:clrMapOvr>
    <a:masterClrMapping/>
  </p:clrMapOvr>
</p:sldLayout>
</file>

<file path=ppt/slideLayouts/slideLayout25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99778-0859-4D80-A63B-0348C5E72AC7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2011/8/30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FA236-BA5E-49C4-8BF1-D5B213EB4B6F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0356612"/>
      </p:ext>
    </p:extLst>
  </p:cSld>
  <p:clrMapOvr>
    <a:masterClrMapping/>
  </p:clrMapOvr>
</p:sldLayout>
</file>

<file path=ppt/slideLayouts/slideLayout25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99778-0859-4D80-A63B-0348C5E72AC7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2011/8/30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FA236-BA5E-49C4-8BF1-D5B213EB4B6F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0745746"/>
      </p:ext>
    </p:extLst>
  </p:cSld>
  <p:clrMapOvr>
    <a:masterClrMapping/>
  </p:clrMapOvr>
</p:sldLayout>
</file>

<file path=ppt/slideLayouts/slideLayout25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99778-0859-4D80-A63B-0348C5E72AC7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2011/8/30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FA236-BA5E-49C4-8BF1-D5B213EB4B6F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2469804"/>
      </p:ext>
    </p:extLst>
  </p:cSld>
  <p:clrMapOvr>
    <a:masterClrMapping/>
  </p:clrMapOvr>
</p:sldLayout>
</file>

<file path=ppt/slideLayouts/slideLayout25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99778-0859-4D80-A63B-0348C5E72AC7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2011/8/30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FA236-BA5E-49C4-8BF1-D5B213EB4B6F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7402258"/>
      </p:ext>
    </p:extLst>
  </p:cSld>
  <p:clrMapOvr>
    <a:masterClrMapping/>
  </p:clrMapOvr>
</p:sldLayout>
</file>

<file path=ppt/slideLayouts/slideLayout25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99778-0859-4D80-A63B-0348C5E72AC7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2011/8/30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FA236-BA5E-49C4-8BF1-D5B213EB4B6F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8531320"/>
      </p:ext>
    </p:extLst>
  </p:cSld>
  <p:clrMapOvr>
    <a:masterClrMapping/>
  </p:clrMapOvr>
</p:sldLayout>
</file>

<file path=ppt/slideLayouts/slideLayout25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99778-0859-4D80-A63B-0348C5E72AC7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2011/8/30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FA236-BA5E-49C4-8BF1-D5B213EB4B6F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3359057"/>
      </p:ext>
    </p:extLst>
  </p:cSld>
  <p:clrMapOvr>
    <a:masterClrMapping/>
  </p:clrMapOvr>
</p:sldLayout>
</file>

<file path=ppt/slideLayouts/slideLayout25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99778-0859-4D80-A63B-0348C5E72AC7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2011/8/30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FA236-BA5E-49C4-8BF1-D5B213EB4B6F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4812707"/>
      </p:ext>
    </p:extLst>
  </p:cSld>
  <p:clrMapOvr>
    <a:masterClrMapping/>
  </p:clrMapOvr>
</p:sldLayout>
</file>

<file path=ppt/slideLayouts/slideLayout25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99778-0859-4D80-A63B-0348C5E72AC7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2011/8/30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FA236-BA5E-49C4-8BF1-D5B213EB4B6F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8280183"/>
      </p:ext>
    </p:extLst>
  </p:cSld>
  <p:clrMapOvr>
    <a:masterClrMapping/>
  </p:clrMapOvr>
</p:sldLayout>
</file>

<file path=ppt/slideLayouts/slideLayout25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99778-0859-4D80-A63B-0348C5E72AC7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2011/8/30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FA236-BA5E-49C4-8BF1-D5B213EB4B6F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4138479"/>
      </p:ext>
    </p:extLst>
  </p:cSld>
  <p:clrMapOvr>
    <a:masterClrMapping/>
  </p:clrMapOvr>
</p:sldLayout>
</file>

<file path=ppt/slideLayouts/slideLayout25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99778-0859-4D80-A63B-0348C5E72AC7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2011/8/30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FA236-BA5E-49C4-8BF1-D5B213EB4B6F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861417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99778-0859-4D80-A63B-0348C5E72AC7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2011/8/30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FA236-BA5E-49C4-8BF1-D5B213EB4B6F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3634306"/>
      </p:ext>
    </p:extLst>
  </p:cSld>
  <p:clrMapOvr>
    <a:masterClrMapping/>
  </p:clrMapOvr>
</p:sldLayout>
</file>

<file path=ppt/slideLayouts/slideLayout26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99778-0859-4D80-A63B-0348C5E72AC7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2011/8/30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FA236-BA5E-49C4-8BF1-D5B213EB4B6F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683931"/>
      </p:ext>
    </p:extLst>
  </p:cSld>
  <p:clrMapOvr>
    <a:masterClrMapping/>
  </p:clrMapOvr>
</p:sldLayout>
</file>

<file path=ppt/slideLayouts/slideLayout26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99778-0859-4D80-A63B-0348C5E72AC7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2011/8/30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FA236-BA5E-49C4-8BF1-D5B213EB4B6F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4232281"/>
      </p:ext>
    </p:extLst>
  </p:cSld>
  <p:clrMapOvr>
    <a:masterClrMapping/>
  </p:clrMapOvr>
</p:sldLayout>
</file>

<file path=ppt/slideLayouts/slideLayout26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99778-0859-4D80-A63B-0348C5E72AC7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2011/8/30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FA236-BA5E-49C4-8BF1-D5B213EB4B6F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788215"/>
      </p:ext>
    </p:extLst>
  </p:cSld>
  <p:clrMapOvr>
    <a:masterClrMapping/>
  </p:clrMapOvr>
</p:sldLayout>
</file>

<file path=ppt/slideLayouts/slideLayout26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99778-0859-4D80-A63B-0348C5E72AC7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2011/8/30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FA236-BA5E-49C4-8BF1-D5B213EB4B6F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3672011"/>
      </p:ext>
    </p:extLst>
  </p:cSld>
  <p:clrMapOvr>
    <a:masterClrMapping/>
  </p:clrMapOvr>
</p:sldLayout>
</file>

<file path=ppt/slideLayouts/slideLayout26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99778-0859-4D80-A63B-0348C5E72AC7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2011/8/30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FA236-BA5E-49C4-8BF1-D5B213EB4B6F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3447043"/>
      </p:ext>
    </p:extLst>
  </p:cSld>
  <p:clrMapOvr>
    <a:masterClrMapping/>
  </p:clrMapOvr>
</p:sldLayout>
</file>

<file path=ppt/slideLayouts/slideLayout26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99778-0859-4D80-A63B-0348C5E72AC7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2011/8/30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FA236-BA5E-49C4-8BF1-D5B213EB4B6F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081599"/>
      </p:ext>
    </p:extLst>
  </p:cSld>
  <p:clrMapOvr>
    <a:masterClrMapping/>
  </p:clrMapOvr>
</p:sldLayout>
</file>

<file path=ppt/slideLayouts/slideLayout26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99778-0859-4D80-A63B-0348C5E72AC7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2011/8/30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FA236-BA5E-49C4-8BF1-D5B213EB4B6F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5327413"/>
      </p:ext>
    </p:extLst>
  </p:cSld>
  <p:clrMapOvr>
    <a:masterClrMapping/>
  </p:clrMapOvr>
</p:sldLayout>
</file>

<file path=ppt/slideLayouts/slideLayout26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99778-0859-4D80-A63B-0348C5E72AC7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2011/8/30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FA236-BA5E-49C4-8BF1-D5B213EB4B6F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5601227"/>
      </p:ext>
    </p:extLst>
  </p:cSld>
  <p:clrMapOvr>
    <a:masterClrMapping/>
  </p:clrMapOvr>
</p:sldLayout>
</file>

<file path=ppt/slideLayouts/slideLayout26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99778-0859-4D80-A63B-0348C5E72AC7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2011/8/30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FA236-BA5E-49C4-8BF1-D5B213EB4B6F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2315720"/>
      </p:ext>
    </p:extLst>
  </p:cSld>
  <p:clrMapOvr>
    <a:masterClrMapping/>
  </p:clrMapOvr>
</p:sldLayout>
</file>

<file path=ppt/slideLayouts/slideLayout26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99778-0859-4D80-A63B-0348C5E72AC7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2011/8/30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FA236-BA5E-49C4-8BF1-D5B213EB4B6F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097253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99778-0859-4D80-A63B-0348C5E72AC7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2011/8/30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FA236-BA5E-49C4-8BF1-D5B213EB4B6F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4011096"/>
      </p:ext>
    </p:extLst>
  </p:cSld>
  <p:clrMapOvr>
    <a:masterClrMapping/>
  </p:clrMapOvr>
</p:sldLayout>
</file>

<file path=ppt/slideLayouts/slideLayout27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99778-0859-4D80-A63B-0348C5E72AC7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2011/8/30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FA236-BA5E-49C4-8BF1-D5B213EB4B6F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2933769"/>
      </p:ext>
    </p:extLst>
  </p:cSld>
  <p:clrMapOvr>
    <a:masterClrMapping/>
  </p:clrMapOvr>
</p:sldLayout>
</file>

<file path=ppt/slideLayouts/slideLayout27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99778-0859-4D80-A63B-0348C5E72AC7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2011/8/30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FA236-BA5E-49C4-8BF1-D5B213EB4B6F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5009441"/>
      </p:ext>
    </p:extLst>
  </p:cSld>
  <p:clrMapOvr>
    <a:masterClrMapping/>
  </p:clrMapOvr>
</p:sldLayout>
</file>

<file path=ppt/slideLayouts/slideLayout27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99778-0859-4D80-A63B-0348C5E72AC7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2011/8/30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FA236-BA5E-49C4-8BF1-D5B213EB4B6F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9373785"/>
      </p:ext>
    </p:extLst>
  </p:cSld>
  <p:clrMapOvr>
    <a:masterClrMapping/>
  </p:clrMapOvr>
</p:sldLayout>
</file>

<file path=ppt/slideLayouts/slideLayout27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99778-0859-4D80-A63B-0348C5E72AC7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2011/8/30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FA236-BA5E-49C4-8BF1-D5B213EB4B6F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8777650"/>
      </p:ext>
    </p:extLst>
  </p:cSld>
  <p:clrMapOvr>
    <a:masterClrMapping/>
  </p:clrMapOvr>
</p:sldLayout>
</file>

<file path=ppt/slideLayouts/slideLayout27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99778-0859-4D80-A63B-0348C5E72AC7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2011/8/30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FA236-BA5E-49C4-8BF1-D5B213EB4B6F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0176924"/>
      </p:ext>
    </p:extLst>
  </p:cSld>
  <p:clrMapOvr>
    <a:masterClrMapping/>
  </p:clrMapOvr>
</p:sldLayout>
</file>

<file path=ppt/slideLayouts/slideLayout27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99778-0859-4D80-A63B-0348C5E72AC7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2011/8/30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FA236-BA5E-49C4-8BF1-D5B213EB4B6F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5443771"/>
      </p:ext>
    </p:extLst>
  </p:cSld>
  <p:clrMapOvr>
    <a:masterClrMapping/>
  </p:clrMapOvr>
</p:sldLayout>
</file>

<file path=ppt/slideLayouts/slideLayout27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99778-0859-4D80-A63B-0348C5E72AC7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2011/8/30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FA236-BA5E-49C4-8BF1-D5B213EB4B6F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3631557"/>
      </p:ext>
    </p:extLst>
  </p:cSld>
  <p:clrMapOvr>
    <a:masterClrMapping/>
  </p:clrMapOvr>
</p:sldLayout>
</file>

<file path=ppt/slideLayouts/slideLayout27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99778-0859-4D80-A63B-0348C5E72AC7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2011/8/30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FA236-BA5E-49C4-8BF1-D5B213EB4B6F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4389144"/>
      </p:ext>
    </p:extLst>
  </p:cSld>
  <p:clrMapOvr>
    <a:masterClrMapping/>
  </p:clrMapOvr>
</p:sldLayout>
</file>

<file path=ppt/slideLayouts/slideLayout27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99778-0859-4D80-A63B-0348C5E72AC7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2011/8/30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FA236-BA5E-49C4-8BF1-D5B213EB4B6F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4482545"/>
      </p:ext>
    </p:extLst>
  </p:cSld>
  <p:clrMapOvr>
    <a:masterClrMapping/>
  </p:clrMapOvr>
</p:sldLayout>
</file>

<file path=ppt/slideLayouts/slideLayout27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99778-0859-4D80-A63B-0348C5E72AC7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2011/8/30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FA236-BA5E-49C4-8BF1-D5B213EB4B6F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193450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99778-0859-4D80-A63B-0348C5E72AC7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2011/8/30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FA236-BA5E-49C4-8BF1-D5B213EB4B6F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297757"/>
      </p:ext>
    </p:extLst>
  </p:cSld>
  <p:clrMapOvr>
    <a:masterClrMapping/>
  </p:clrMapOvr>
</p:sldLayout>
</file>

<file path=ppt/slideLayouts/slideLayout28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99778-0859-4D80-A63B-0348C5E72AC7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2011/8/30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FA236-BA5E-49C4-8BF1-D5B213EB4B6F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7081294"/>
      </p:ext>
    </p:extLst>
  </p:cSld>
  <p:clrMapOvr>
    <a:masterClrMapping/>
  </p:clrMapOvr>
</p:sldLayout>
</file>

<file path=ppt/slideLayouts/slideLayout28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99778-0859-4D80-A63B-0348C5E72AC7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2011/8/30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FA236-BA5E-49C4-8BF1-D5B213EB4B6F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4438050"/>
      </p:ext>
    </p:extLst>
  </p:cSld>
  <p:clrMapOvr>
    <a:masterClrMapping/>
  </p:clrMapOvr>
</p:sldLayout>
</file>

<file path=ppt/slideLayouts/slideLayout28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99778-0859-4D80-A63B-0348C5E72AC7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2011/8/30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FA236-BA5E-49C4-8BF1-D5B213EB4B6F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298514"/>
      </p:ext>
    </p:extLst>
  </p:cSld>
  <p:clrMapOvr>
    <a:masterClrMapping/>
  </p:clrMapOvr>
</p:sldLayout>
</file>

<file path=ppt/slideLayouts/slideLayout28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99778-0859-4D80-A63B-0348C5E72AC7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2011/8/30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FA236-BA5E-49C4-8BF1-D5B213EB4B6F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9420443"/>
      </p:ext>
    </p:extLst>
  </p:cSld>
  <p:clrMapOvr>
    <a:masterClrMapping/>
  </p:clrMapOvr>
</p:sldLayout>
</file>

<file path=ppt/slideLayouts/slideLayout28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99778-0859-4D80-A63B-0348C5E72AC7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2011/8/30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FA236-BA5E-49C4-8BF1-D5B213EB4B6F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7631558"/>
      </p:ext>
    </p:extLst>
  </p:cSld>
  <p:clrMapOvr>
    <a:masterClrMapping/>
  </p:clrMapOvr>
</p:sldLayout>
</file>

<file path=ppt/slideLayouts/slideLayout28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99778-0859-4D80-A63B-0348C5E72AC7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2011/8/30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FA236-BA5E-49C4-8BF1-D5B213EB4B6F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703114"/>
      </p:ext>
    </p:extLst>
  </p:cSld>
  <p:clrMapOvr>
    <a:masterClrMapping/>
  </p:clrMapOvr>
</p:sldLayout>
</file>

<file path=ppt/slideLayouts/slideLayout28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99778-0859-4D80-A63B-0348C5E72AC7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2011/8/30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FA236-BA5E-49C4-8BF1-D5B213EB4B6F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5267210"/>
      </p:ext>
    </p:extLst>
  </p:cSld>
  <p:clrMapOvr>
    <a:masterClrMapping/>
  </p:clrMapOvr>
</p:sldLayout>
</file>

<file path=ppt/slideLayouts/slideLayout28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99778-0859-4D80-A63B-0348C5E72AC7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2011/8/30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FA236-BA5E-49C4-8BF1-D5B213EB4B6F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6477370"/>
      </p:ext>
    </p:extLst>
  </p:cSld>
  <p:clrMapOvr>
    <a:masterClrMapping/>
  </p:clrMapOvr>
</p:sldLayout>
</file>

<file path=ppt/slideLayouts/slideLayout28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99778-0859-4D80-A63B-0348C5E72AC7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2011/8/30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FA236-BA5E-49C4-8BF1-D5B213EB4B6F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2912008"/>
      </p:ext>
    </p:extLst>
  </p:cSld>
  <p:clrMapOvr>
    <a:masterClrMapping/>
  </p:clrMapOvr>
</p:sldLayout>
</file>

<file path=ppt/slideLayouts/slideLayout28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99778-0859-4D80-A63B-0348C5E72AC7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2011/8/30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FA236-BA5E-49C4-8BF1-D5B213EB4B6F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408033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99778-0859-4D80-A63B-0348C5E72AC7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2011/8/30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FA236-BA5E-49C4-8BF1-D5B213EB4B6F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3360496"/>
      </p:ext>
    </p:extLst>
  </p:cSld>
  <p:clrMapOvr>
    <a:masterClrMapping/>
  </p:clrMapOvr>
</p:sldLayout>
</file>

<file path=ppt/slideLayouts/slideLayout29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99778-0859-4D80-A63B-0348C5E72AC7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2011/8/30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FA236-BA5E-49C4-8BF1-D5B213EB4B6F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233765"/>
      </p:ext>
    </p:extLst>
  </p:cSld>
  <p:clrMapOvr>
    <a:masterClrMapping/>
  </p:clrMapOvr>
</p:sldLayout>
</file>

<file path=ppt/slideLayouts/slideLayout29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99778-0859-4D80-A63B-0348C5E72AC7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2011/8/30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FA236-BA5E-49C4-8BF1-D5B213EB4B6F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2206008"/>
      </p:ext>
    </p:extLst>
  </p:cSld>
  <p:clrMapOvr>
    <a:masterClrMapping/>
  </p:clrMapOvr>
</p:sldLayout>
</file>

<file path=ppt/slideLayouts/slideLayout29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99778-0859-4D80-A63B-0348C5E72AC7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2011/8/30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FA236-BA5E-49C4-8BF1-D5B213EB4B6F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5752046"/>
      </p:ext>
    </p:extLst>
  </p:cSld>
  <p:clrMapOvr>
    <a:masterClrMapping/>
  </p:clrMapOvr>
</p:sldLayout>
</file>

<file path=ppt/slideLayouts/slideLayout29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99778-0859-4D80-A63B-0348C5E72AC7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2011/8/30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FA236-BA5E-49C4-8BF1-D5B213EB4B6F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8703561"/>
      </p:ext>
    </p:extLst>
  </p:cSld>
  <p:clrMapOvr>
    <a:masterClrMapping/>
  </p:clrMapOvr>
</p:sldLayout>
</file>

<file path=ppt/slideLayouts/slideLayout29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99778-0859-4D80-A63B-0348C5E72AC7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2011/8/30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FA236-BA5E-49C4-8BF1-D5B213EB4B6F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6829994"/>
      </p:ext>
    </p:extLst>
  </p:cSld>
  <p:clrMapOvr>
    <a:masterClrMapping/>
  </p:clrMapOvr>
</p:sldLayout>
</file>

<file path=ppt/slideLayouts/slideLayout29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99778-0859-4D80-A63B-0348C5E72AC7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2011/8/30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FA236-BA5E-49C4-8BF1-D5B213EB4B6F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8935906"/>
      </p:ext>
    </p:extLst>
  </p:cSld>
  <p:clrMapOvr>
    <a:masterClrMapping/>
  </p:clrMapOvr>
</p:sldLayout>
</file>

<file path=ppt/slideLayouts/slideLayout29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99778-0859-4D80-A63B-0348C5E72AC7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2011/8/30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FA236-BA5E-49C4-8BF1-D5B213EB4B6F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9062642"/>
      </p:ext>
    </p:extLst>
  </p:cSld>
  <p:clrMapOvr>
    <a:masterClrMapping/>
  </p:clrMapOvr>
</p:sldLayout>
</file>

<file path=ppt/slideLayouts/slideLayout29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99778-0859-4D80-A63B-0348C5E72AC7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2011/8/30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FA236-BA5E-49C4-8BF1-D5B213EB4B6F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6003515"/>
      </p:ext>
    </p:extLst>
  </p:cSld>
  <p:clrMapOvr>
    <a:masterClrMapping/>
  </p:clrMapOvr>
</p:sldLayout>
</file>

<file path=ppt/slideLayouts/slideLayout29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99778-0859-4D80-A63B-0348C5E72AC7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2011/8/30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FA236-BA5E-49C4-8BF1-D5B213EB4B6F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8057735"/>
      </p:ext>
    </p:extLst>
  </p:cSld>
  <p:clrMapOvr>
    <a:masterClrMapping/>
  </p:clrMapOvr>
</p:sldLayout>
</file>

<file path=ppt/slideLayouts/slideLayout29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99778-0859-4D80-A63B-0348C5E72AC7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2011/8/30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FA236-BA5E-49C4-8BF1-D5B213EB4B6F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49079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99778-0859-4D80-A63B-0348C5E72AC7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2011/8/30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FA236-BA5E-49C4-8BF1-D5B213EB4B6F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050710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99778-0859-4D80-A63B-0348C5E72AC7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2011/8/30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FA236-BA5E-49C4-8BF1-D5B213EB4B6F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4252761"/>
      </p:ext>
    </p:extLst>
  </p:cSld>
  <p:clrMapOvr>
    <a:masterClrMapping/>
  </p:clrMapOvr>
</p:sldLayout>
</file>

<file path=ppt/slideLayouts/slideLayout30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99778-0859-4D80-A63B-0348C5E72AC7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2011/8/30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FA236-BA5E-49C4-8BF1-D5B213EB4B6F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8556726"/>
      </p:ext>
    </p:extLst>
  </p:cSld>
  <p:clrMapOvr>
    <a:masterClrMapping/>
  </p:clrMapOvr>
</p:sldLayout>
</file>

<file path=ppt/slideLayouts/slideLayout30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99778-0859-4D80-A63B-0348C5E72AC7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2011/8/30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FA236-BA5E-49C4-8BF1-D5B213EB4B6F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1855906"/>
      </p:ext>
    </p:extLst>
  </p:cSld>
  <p:clrMapOvr>
    <a:masterClrMapping/>
  </p:clrMapOvr>
</p:sldLayout>
</file>

<file path=ppt/slideLayouts/slideLayout30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99778-0859-4D80-A63B-0348C5E72AC7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2011/8/30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FA236-BA5E-49C4-8BF1-D5B213EB4B6F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7029448"/>
      </p:ext>
    </p:extLst>
  </p:cSld>
  <p:clrMapOvr>
    <a:masterClrMapping/>
  </p:clrMapOvr>
</p:sldLayout>
</file>

<file path=ppt/slideLayouts/slideLayout30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99778-0859-4D80-A63B-0348C5E72AC7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2011/8/30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FA236-BA5E-49C4-8BF1-D5B213EB4B6F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58995"/>
      </p:ext>
    </p:extLst>
  </p:cSld>
  <p:clrMapOvr>
    <a:masterClrMapping/>
  </p:clrMapOvr>
</p:sldLayout>
</file>

<file path=ppt/slideLayouts/slideLayout30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99778-0859-4D80-A63B-0348C5E72AC7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2011/8/30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FA236-BA5E-49C4-8BF1-D5B213EB4B6F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1523494"/>
      </p:ext>
    </p:extLst>
  </p:cSld>
  <p:clrMapOvr>
    <a:masterClrMapping/>
  </p:clrMapOvr>
</p:sldLayout>
</file>

<file path=ppt/slideLayouts/slideLayout30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99778-0859-4D80-A63B-0348C5E72AC7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2011/8/30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FA236-BA5E-49C4-8BF1-D5B213EB4B6F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8887913"/>
      </p:ext>
    </p:extLst>
  </p:cSld>
  <p:clrMapOvr>
    <a:masterClrMapping/>
  </p:clrMapOvr>
</p:sldLayout>
</file>

<file path=ppt/slideLayouts/slideLayout30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99778-0859-4D80-A63B-0348C5E72AC7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2011/8/30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FA236-BA5E-49C4-8BF1-D5B213EB4B6F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2886322"/>
      </p:ext>
    </p:extLst>
  </p:cSld>
  <p:clrMapOvr>
    <a:masterClrMapping/>
  </p:clrMapOvr>
</p:sldLayout>
</file>

<file path=ppt/slideLayouts/slideLayout30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99778-0859-4D80-A63B-0348C5E72AC7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2011/8/30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FA236-BA5E-49C4-8BF1-D5B213EB4B6F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0485685"/>
      </p:ext>
    </p:extLst>
  </p:cSld>
  <p:clrMapOvr>
    <a:masterClrMapping/>
  </p:clrMapOvr>
</p:sldLayout>
</file>

<file path=ppt/slideLayouts/slideLayout30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99778-0859-4D80-A63B-0348C5E72AC7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2011/8/30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FA236-BA5E-49C4-8BF1-D5B213EB4B6F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317875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99778-0859-4D80-A63B-0348C5E72AC7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2011/8/30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FA236-BA5E-49C4-8BF1-D5B213EB4B6F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909525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99778-0859-4D80-A63B-0348C5E72AC7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2011/8/30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FA236-BA5E-49C4-8BF1-D5B213EB4B6F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980640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99778-0859-4D80-A63B-0348C5E72AC7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2011/8/30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FA236-BA5E-49C4-8BF1-D5B213EB4B6F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846313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99778-0859-4D80-A63B-0348C5E72AC7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2011/8/30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FA236-BA5E-49C4-8BF1-D5B213EB4B6F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3629837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99778-0859-4D80-A63B-0348C5E72AC7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2011/8/30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FA236-BA5E-49C4-8BF1-D5B213EB4B6F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839334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99778-0859-4D80-A63B-0348C5E72AC7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2011/8/30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FA236-BA5E-49C4-8BF1-D5B213EB4B6F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989726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99778-0859-4D80-A63B-0348C5E72AC7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2011/8/30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FA236-BA5E-49C4-8BF1-D5B213EB4B6F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846742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99778-0859-4D80-A63B-0348C5E72AC7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2011/8/30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FA236-BA5E-49C4-8BF1-D5B213EB4B6F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007681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99778-0859-4D80-A63B-0348C5E72AC7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2011/8/30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FA236-BA5E-49C4-8BF1-D5B213EB4B6F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60087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99778-0859-4D80-A63B-0348C5E72AC7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2011/8/30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FA236-BA5E-49C4-8BF1-D5B213EB4B6F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1642617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99778-0859-4D80-A63B-0348C5E72AC7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2011/8/30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FA236-BA5E-49C4-8BF1-D5B213EB4B6F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3802945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99778-0859-4D80-A63B-0348C5E72AC7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2011/8/30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FA236-BA5E-49C4-8BF1-D5B213EB4B6F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0902826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99778-0859-4D80-A63B-0348C5E72AC7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2011/8/30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FA236-BA5E-49C4-8BF1-D5B213EB4B6F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8047910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99778-0859-4D80-A63B-0348C5E72AC7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2011/8/30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FA236-BA5E-49C4-8BF1-D5B213EB4B6F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5160762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99778-0859-4D80-A63B-0348C5E72AC7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2011/8/30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FA236-BA5E-49C4-8BF1-D5B213EB4B6F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5632481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99778-0859-4D80-A63B-0348C5E72AC7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2011/8/30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FA236-BA5E-49C4-8BF1-D5B213EB4B6F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9823944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99778-0859-4D80-A63B-0348C5E72AC7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2011/8/30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FA236-BA5E-49C4-8BF1-D5B213EB4B6F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7060101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99778-0859-4D80-A63B-0348C5E72AC7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2011/8/30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FA236-BA5E-49C4-8BF1-D5B213EB4B6F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6994337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99778-0859-4D80-A63B-0348C5E72AC7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2011/8/30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FA236-BA5E-49C4-8BF1-D5B213EB4B6F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1844638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99778-0859-4D80-A63B-0348C5E72AC7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2011/8/30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FA236-BA5E-49C4-8BF1-D5B213EB4B6F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93385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99778-0859-4D80-A63B-0348C5E72AC7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2011/8/30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FA236-BA5E-49C4-8BF1-D5B213EB4B6F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800381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99778-0859-4D80-A63B-0348C5E72AC7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2011/8/30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FA236-BA5E-49C4-8BF1-D5B213EB4B6F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4472485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99778-0859-4D80-A63B-0348C5E72AC7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2011/8/30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FA236-BA5E-49C4-8BF1-D5B213EB4B6F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1885932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99778-0859-4D80-A63B-0348C5E72AC7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2011/8/30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FA236-BA5E-49C4-8BF1-D5B213EB4B6F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3931748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99778-0859-4D80-A63B-0348C5E72AC7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2011/8/30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FA236-BA5E-49C4-8BF1-D5B213EB4B6F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6772207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99778-0859-4D80-A63B-0348C5E72AC7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2011/8/30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FA236-BA5E-49C4-8BF1-D5B213EB4B6F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7899671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99778-0859-4D80-A63B-0348C5E72AC7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2011/8/30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FA236-BA5E-49C4-8BF1-D5B213EB4B6F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3359840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99778-0859-4D80-A63B-0348C5E72AC7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2011/8/30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FA236-BA5E-49C4-8BF1-D5B213EB4B6F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5837168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99778-0859-4D80-A63B-0348C5E72AC7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2011/8/30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FA236-BA5E-49C4-8BF1-D5B213EB4B6F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5650687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99778-0859-4D80-A63B-0348C5E72AC7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2011/8/30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FA236-BA5E-49C4-8BF1-D5B213EB4B6F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1306031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99778-0859-4D80-A63B-0348C5E72AC7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2011/8/30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FA236-BA5E-49C4-8BF1-D5B213EB4B6F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21989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99778-0859-4D80-A63B-0348C5E72AC7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2011/8/30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FA236-BA5E-49C4-8BF1-D5B213EB4B6F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702530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99778-0859-4D80-A63B-0348C5E72AC7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2011/8/30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FA236-BA5E-49C4-8BF1-D5B213EB4B6F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4941768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99778-0859-4D80-A63B-0348C5E72AC7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2011/8/30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FA236-BA5E-49C4-8BF1-D5B213EB4B6F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5116398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99778-0859-4D80-A63B-0348C5E72AC7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2011/8/30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FA236-BA5E-49C4-8BF1-D5B213EB4B6F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9794521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99778-0859-4D80-A63B-0348C5E72AC7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2011/8/30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FA236-BA5E-49C4-8BF1-D5B213EB4B6F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563404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99778-0859-4D80-A63B-0348C5E72AC7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2011/8/30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FA236-BA5E-49C4-8BF1-D5B213EB4B6F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0273445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99778-0859-4D80-A63B-0348C5E72AC7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2011/8/30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FA236-BA5E-49C4-8BF1-D5B213EB4B6F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5393624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99778-0859-4D80-A63B-0348C5E72AC7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2011/8/30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FA236-BA5E-49C4-8BF1-D5B213EB4B6F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2304665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99778-0859-4D80-A63B-0348C5E72AC7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2011/8/30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FA236-BA5E-49C4-8BF1-D5B213EB4B6F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7309058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99778-0859-4D80-A63B-0348C5E72AC7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2011/8/30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FA236-BA5E-49C4-8BF1-D5B213EB4B6F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8979709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99778-0859-4D80-A63B-0348C5E72AC7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2011/8/30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FA236-BA5E-49C4-8BF1-D5B213EB4B6F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24282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99778-0859-4D80-A63B-0348C5E72AC7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2011/8/30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FA236-BA5E-49C4-8BF1-D5B213EB4B6F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5388060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99778-0859-4D80-A63B-0348C5E72AC7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2011/8/30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FA236-BA5E-49C4-8BF1-D5B213EB4B6F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5369416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99778-0859-4D80-A63B-0348C5E72AC7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2011/8/30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FA236-BA5E-49C4-8BF1-D5B213EB4B6F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6718542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99778-0859-4D80-A63B-0348C5E72AC7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2011/8/30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FA236-BA5E-49C4-8BF1-D5B213EB4B6F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5906742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99778-0859-4D80-A63B-0348C5E72AC7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2011/8/30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FA236-BA5E-49C4-8BF1-D5B213EB4B6F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3371171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99778-0859-4D80-A63B-0348C5E72AC7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2011/8/30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FA236-BA5E-49C4-8BF1-D5B213EB4B6F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3142601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99778-0859-4D80-A63B-0348C5E72AC7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2011/8/30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FA236-BA5E-49C4-8BF1-D5B213EB4B6F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1875035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99778-0859-4D80-A63B-0348C5E72AC7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2011/8/30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FA236-BA5E-49C4-8BF1-D5B213EB4B6F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7239108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99778-0859-4D80-A63B-0348C5E72AC7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2011/8/30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FA236-BA5E-49C4-8BF1-D5B213EB4B6F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0069932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99778-0859-4D80-A63B-0348C5E72AC7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2011/8/30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FA236-BA5E-49C4-8BF1-D5B213EB4B6F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9328824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99778-0859-4D80-A63B-0348C5E72AC7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2011/8/30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FA236-BA5E-49C4-8BF1-D5B213EB4B6F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95022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99778-0859-4D80-A63B-0348C5E72AC7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2011/8/30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FA236-BA5E-49C4-8BF1-D5B213EB4B6F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0255466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99778-0859-4D80-A63B-0348C5E72AC7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2011/8/30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FA236-BA5E-49C4-8BF1-D5B213EB4B6F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691590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99778-0859-4D80-A63B-0348C5E72AC7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2011/8/30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FA236-BA5E-49C4-8BF1-D5B213EB4B6F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0061220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99778-0859-4D80-A63B-0348C5E72AC7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2011/8/30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FA236-BA5E-49C4-8BF1-D5B213EB4B6F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017470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99778-0859-4D80-A63B-0348C5E72AC7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2011/8/30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FA236-BA5E-49C4-8BF1-D5B213EB4B6F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7579045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99778-0859-4D80-A63B-0348C5E72AC7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2011/8/30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FA236-BA5E-49C4-8BF1-D5B213EB4B6F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033239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99778-0859-4D80-A63B-0348C5E72AC7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2011/8/30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FA236-BA5E-49C4-8BF1-D5B213EB4B6F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7553953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99778-0859-4D80-A63B-0348C5E72AC7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2011/8/30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FA236-BA5E-49C4-8BF1-D5B213EB4B6F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6755164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99778-0859-4D80-A63B-0348C5E72AC7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2011/8/30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FA236-BA5E-49C4-8BF1-D5B213EB4B6F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2786173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99778-0859-4D80-A63B-0348C5E72AC7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2011/8/30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FA236-BA5E-49C4-8BF1-D5B213EB4B6F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8451752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99778-0859-4D80-A63B-0348C5E72AC7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2011/8/30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FA236-BA5E-49C4-8BF1-D5B213EB4B6F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6028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99778-0859-4D80-A63B-0348C5E72AC7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2011/8/30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FA236-BA5E-49C4-8BF1-D5B213EB4B6F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0945638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99778-0859-4D80-A63B-0348C5E72AC7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2011/8/30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FA236-BA5E-49C4-8BF1-D5B213EB4B6F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1026702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99778-0859-4D80-A63B-0348C5E72AC7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2011/8/30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FA236-BA5E-49C4-8BF1-D5B213EB4B6F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1562448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99778-0859-4D80-A63B-0348C5E72AC7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2011/8/30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FA236-BA5E-49C4-8BF1-D5B213EB4B6F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0047030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99778-0859-4D80-A63B-0348C5E72AC7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2011/8/30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FA236-BA5E-49C4-8BF1-D5B213EB4B6F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4826757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99778-0859-4D80-A63B-0348C5E72AC7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2011/8/30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FA236-BA5E-49C4-8BF1-D5B213EB4B6F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2377192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99778-0859-4D80-A63B-0348C5E72AC7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2011/8/30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FA236-BA5E-49C4-8BF1-D5B213EB4B6F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8022049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99778-0859-4D80-A63B-0348C5E72AC7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2011/8/30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FA236-BA5E-49C4-8BF1-D5B213EB4B6F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3382089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99778-0859-4D80-A63B-0348C5E72AC7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2011/8/30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FA236-BA5E-49C4-8BF1-D5B213EB4B6F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6210236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99778-0859-4D80-A63B-0348C5E72AC7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2011/8/30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FA236-BA5E-49C4-8BF1-D5B213EB4B6F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1649927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99778-0859-4D80-A63B-0348C5E72AC7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2011/8/30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FA236-BA5E-49C4-8BF1-D5B213EB4B6F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05452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7.xml"/><Relationship Id="rId3" Type="http://schemas.openxmlformats.org/officeDocument/2006/relationships/slideLayout" Target="../slideLayouts/slideLayout102.xml"/><Relationship Id="rId7" Type="http://schemas.openxmlformats.org/officeDocument/2006/relationships/slideLayout" Target="../slideLayouts/slideLayout106.xml"/><Relationship Id="rId12" Type="http://schemas.openxmlformats.org/officeDocument/2006/relationships/theme" Target="../theme/theme10.xml"/><Relationship Id="rId2" Type="http://schemas.openxmlformats.org/officeDocument/2006/relationships/slideLayout" Target="../slideLayouts/slideLayout101.xml"/><Relationship Id="rId1" Type="http://schemas.openxmlformats.org/officeDocument/2006/relationships/slideLayout" Target="../slideLayouts/slideLayout100.xml"/><Relationship Id="rId6" Type="http://schemas.openxmlformats.org/officeDocument/2006/relationships/slideLayout" Target="../slideLayouts/slideLayout105.xml"/><Relationship Id="rId11" Type="http://schemas.openxmlformats.org/officeDocument/2006/relationships/slideLayout" Target="../slideLayouts/slideLayout110.xml"/><Relationship Id="rId5" Type="http://schemas.openxmlformats.org/officeDocument/2006/relationships/slideLayout" Target="../slideLayouts/slideLayout104.xml"/><Relationship Id="rId10" Type="http://schemas.openxmlformats.org/officeDocument/2006/relationships/slideLayout" Target="../slideLayouts/slideLayout109.xml"/><Relationship Id="rId4" Type="http://schemas.openxmlformats.org/officeDocument/2006/relationships/slideLayout" Target="../slideLayouts/slideLayout103.xml"/><Relationship Id="rId9" Type="http://schemas.openxmlformats.org/officeDocument/2006/relationships/slideLayout" Target="../slideLayouts/slideLayout108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8.xml"/><Relationship Id="rId3" Type="http://schemas.openxmlformats.org/officeDocument/2006/relationships/slideLayout" Target="../slideLayouts/slideLayout113.xml"/><Relationship Id="rId7" Type="http://schemas.openxmlformats.org/officeDocument/2006/relationships/slideLayout" Target="../slideLayouts/slideLayout117.xml"/><Relationship Id="rId12" Type="http://schemas.openxmlformats.org/officeDocument/2006/relationships/theme" Target="../theme/theme11.xml"/><Relationship Id="rId2" Type="http://schemas.openxmlformats.org/officeDocument/2006/relationships/slideLayout" Target="../slideLayouts/slideLayout112.xml"/><Relationship Id="rId1" Type="http://schemas.openxmlformats.org/officeDocument/2006/relationships/slideLayout" Target="../slideLayouts/slideLayout111.xml"/><Relationship Id="rId6" Type="http://schemas.openxmlformats.org/officeDocument/2006/relationships/slideLayout" Target="../slideLayouts/slideLayout116.xml"/><Relationship Id="rId11" Type="http://schemas.openxmlformats.org/officeDocument/2006/relationships/slideLayout" Target="../slideLayouts/slideLayout121.xml"/><Relationship Id="rId5" Type="http://schemas.openxmlformats.org/officeDocument/2006/relationships/slideLayout" Target="../slideLayouts/slideLayout115.xml"/><Relationship Id="rId10" Type="http://schemas.openxmlformats.org/officeDocument/2006/relationships/slideLayout" Target="../slideLayouts/slideLayout120.xml"/><Relationship Id="rId4" Type="http://schemas.openxmlformats.org/officeDocument/2006/relationships/slideLayout" Target="../slideLayouts/slideLayout114.xml"/><Relationship Id="rId9" Type="http://schemas.openxmlformats.org/officeDocument/2006/relationships/slideLayout" Target="../slideLayouts/slideLayout119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9.xml"/><Relationship Id="rId3" Type="http://schemas.openxmlformats.org/officeDocument/2006/relationships/slideLayout" Target="../slideLayouts/slideLayout124.xml"/><Relationship Id="rId7" Type="http://schemas.openxmlformats.org/officeDocument/2006/relationships/slideLayout" Target="../slideLayouts/slideLayout128.xml"/><Relationship Id="rId12" Type="http://schemas.openxmlformats.org/officeDocument/2006/relationships/theme" Target="../theme/theme12.xml"/><Relationship Id="rId2" Type="http://schemas.openxmlformats.org/officeDocument/2006/relationships/slideLayout" Target="../slideLayouts/slideLayout123.xml"/><Relationship Id="rId1" Type="http://schemas.openxmlformats.org/officeDocument/2006/relationships/slideLayout" Target="../slideLayouts/slideLayout122.xml"/><Relationship Id="rId6" Type="http://schemas.openxmlformats.org/officeDocument/2006/relationships/slideLayout" Target="../slideLayouts/slideLayout127.xml"/><Relationship Id="rId11" Type="http://schemas.openxmlformats.org/officeDocument/2006/relationships/slideLayout" Target="../slideLayouts/slideLayout132.xml"/><Relationship Id="rId5" Type="http://schemas.openxmlformats.org/officeDocument/2006/relationships/slideLayout" Target="../slideLayouts/slideLayout126.xml"/><Relationship Id="rId10" Type="http://schemas.openxmlformats.org/officeDocument/2006/relationships/slideLayout" Target="../slideLayouts/slideLayout131.xml"/><Relationship Id="rId4" Type="http://schemas.openxmlformats.org/officeDocument/2006/relationships/slideLayout" Target="../slideLayouts/slideLayout125.xml"/><Relationship Id="rId9" Type="http://schemas.openxmlformats.org/officeDocument/2006/relationships/slideLayout" Target="../slideLayouts/slideLayout130.xml"/></Relationships>
</file>

<file path=ppt/slideMasters/_rels/slideMaster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0.xml"/><Relationship Id="rId3" Type="http://schemas.openxmlformats.org/officeDocument/2006/relationships/slideLayout" Target="../slideLayouts/slideLayout135.xml"/><Relationship Id="rId7" Type="http://schemas.openxmlformats.org/officeDocument/2006/relationships/slideLayout" Target="../slideLayouts/slideLayout139.xml"/><Relationship Id="rId12" Type="http://schemas.openxmlformats.org/officeDocument/2006/relationships/theme" Target="../theme/theme13.xml"/><Relationship Id="rId2" Type="http://schemas.openxmlformats.org/officeDocument/2006/relationships/slideLayout" Target="../slideLayouts/slideLayout134.xml"/><Relationship Id="rId1" Type="http://schemas.openxmlformats.org/officeDocument/2006/relationships/slideLayout" Target="../slideLayouts/slideLayout133.xml"/><Relationship Id="rId6" Type="http://schemas.openxmlformats.org/officeDocument/2006/relationships/slideLayout" Target="../slideLayouts/slideLayout138.xml"/><Relationship Id="rId11" Type="http://schemas.openxmlformats.org/officeDocument/2006/relationships/slideLayout" Target="../slideLayouts/slideLayout143.xml"/><Relationship Id="rId5" Type="http://schemas.openxmlformats.org/officeDocument/2006/relationships/slideLayout" Target="../slideLayouts/slideLayout137.xml"/><Relationship Id="rId10" Type="http://schemas.openxmlformats.org/officeDocument/2006/relationships/slideLayout" Target="../slideLayouts/slideLayout142.xml"/><Relationship Id="rId4" Type="http://schemas.openxmlformats.org/officeDocument/2006/relationships/slideLayout" Target="../slideLayouts/slideLayout136.xml"/><Relationship Id="rId9" Type="http://schemas.openxmlformats.org/officeDocument/2006/relationships/slideLayout" Target="../slideLayouts/slideLayout141.xml"/></Relationships>
</file>

<file path=ppt/slideMasters/_rels/slideMaster1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1.xml"/><Relationship Id="rId3" Type="http://schemas.openxmlformats.org/officeDocument/2006/relationships/slideLayout" Target="../slideLayouts/slideLayout146.xml"/><Relationship Id="rId7" Type="http://schemas.openxmlformats.org/officeDocument/2006/relationships/slideLayout" Target="../slideLayouts/slideLayout150.xml"/><Relationship Id="rId12" Type="http://schemas.openxmlformats.org/officeDocument/2006/relationships/theme" Target="../theme/theme14.xml"/><Relationship Id="rId2" Type="http://schemas.openxmlformats.org/officeDocument/2006/relationships/slideLayout" Target="../slideLayouts/slideLayout145.xml"/><Relationship Id="rId1" Type="http://schemas.openxmlformats.org/officeDocument/2006/relationships/slideLayout" Target="../slideLayouts/slideLayout144.xml"/><Relationship Id="rId6" Type="http://schemas.openxmlformats.org/officeDocument/2006/relationships/slideLayout" Target="../slideLayouts/slideLayout149.xml"/><Relationship Id="rId11" Type="http://schemas.openxmlformats.org/officeDocument/2006/relationships/slideLayout" Target="../slideLayouts/slideLayout154.xml"/><Relationship Id="rId5" Type="http://schemas.openxmlformats.org/officeDocument/2006/relationships/slideLayout" Target="../slideLayouts/slideLayout148.xml"/><Relationship Id="rId10" Type="http://schemas.openxmlformats.org/officeDocument/2006/relationships/slideLayout" Target="../slideLayouts/slideLayout153.xml"/><Relationship Id="rId4" Type="http://schemas.openxmlformats.org/officeDocument/2006/relationships/slideLayout" Target="../slideLayouts/slideLayout147.xml"/><Relationship Id="rId9" Type="http://schemas.openxmlformats.org/officeDocument/2006/relationships/slideLayout" Target="../slideLayouts/slideLayout152.xml"/></Relationships>
</file>

<file path=ppt/slideMasters/_rels/slideMaster1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2.xml"/><Relationship Id="rId3" Type="http://schemas.openxmlformats.org/officeDocument/2006/relationships/slideLayout" Target="../slideLayouts/slideLayout157.xml"/><Relationship Id="rId7" Type="http://schemas.openxmlformats.org/officeDocument/2006/relationships/slideLayout" Target="../slideLayouts/slideLayout161.xml"/><Relationship Id="rId12" Type="http://schemas.openxmlformats.org/officeDocument/2006/relationships/theme" Target="../theme/theme15.xml"/><Relationship Id="rId2" Type="http://schemas.openxmlformats.org/officeDocument/2006/relationships/slideLayout" Target="../slideLayouts/slideLayout156.xml"/><Relationship Id="rId1" Type="http://schemas.openxmlformats.org/officeDocument/2006/relationships/slideLayout" Target="../slideLayouts/slideLayout155.xml"/><Relationship Id="rId6" Type="http://schemas.openxmlformats.org/officeDocument/2006/relationships/slideLayout" Target="../slideLayouts/slideLayout160.xml"/><Relationship Id="rId11" Type="http://schemas.openxmlformats.org/officeDocument/2006/relationships/slideLayout" Target="../slideLayouts/slideLayout165.xml"/><Relationship Id="rId5" Type="http://schemas.openxmlformats.org/officeDocument/2006/relationships/slideLayout" Target="../slideLayouts/slideLayout159.xml"/><Relationship Id="rId10" Type="http://schemas.openxmlformats.org/officeDocument/2006/relationships/slideLayout" Target="../slideLayouts/slideLayout164.xml"/><Relationship Id="rId4" Type="http://schemas.openxmlformats.org/officeDocument/2006/relationships/slideLayout" Target="../slideLayouts/slideLayout158.xml"/><Relationship Id="rId9" Type="http://schemas.openxmlformats.org/officeDocument/2006/relationships/slideLayout" Target="../slideLayouts/slideLayout163.xml"/></Relationships>
</file>

<file path=ppt/slideMasters/_rels/slideMaster1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3.xml"/><Relationship Id="rId3" Type="http://schemas.openxmlformats.org/officeDocument/2006/relationships/slideLayout" Target="../slideLayouts/slideLayout168.xml"/><Relationship Id="rId7" Type="http://schemas.openxmlformats.org/officeDocument/2006/relationships/slideLayout" Target="../slideLayouts/slideLayout172.xml"/><Relationship Id="rId12" Type="http://schemas.openxmlformats.org/officeDocument/2006/relationships/theme" Target="../theme/theme16.xml"/><Relationship Id="rId2" Type="http://schemas.openxmlformats.org/officeDocument/2006/relationships/slideLayout" Target="../slideLayouts/slideLayout167.xml"/><Relationship Id="rId1" Type="http://schemas.openxmlformats.org/officeDocument/2006/relationships/slideLayout" Target="../slideLayouts/slideLayout166.xml"/><Relationship Id="rId6" Type="http://schemas.openxmlformats.org/officeDocument/2006/relationships/slideLayout" Target="../slideLayouts/slideLayout171.xml"/><Relationship Id="rId11" Type="http://schemas.openxmlformats.org/officeDocument/2006/relationships/slideLayout" Target="../slideLayouts/slideLayout176.xml"/><Relationship Id="rId5" Type="http://schemas.openxmlformats.org/officeDocument/2006/relationships/slideLayout" Target="../slideLayouts/slideLayout170.xml"/><Relationship Id="rId10" Type="http://schemas.openxmlformats.org/officeDocument/2006/relationships/slideLayout" Target="../slideLayouts/slideLayout175.xml"/><Relationship Id="rId4" Type="http://schemas.openxmlformats.org/officeDocument/2006/relationships/slideLayout" Target="../slideLayouts/slideLayout169.xml"/><Relationship Id="rId9" Type="http://schemas.openxmlformats.org/officeDocument/2006/relationships/slideLayout" Target="../slideLayouts/slideLayout174.xml"/></Relationships>
</file>

<file path=ppt/slideMasters/_rels/slideMaster1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4.xml"/><Relationship Id="rId3" Type="http://schemas.openxmlformats.org/officeDocument/2006/relationships/slideLayout" Target="../slideLayouts/slideLayout179.xml"/><Relationship Id="rId7" Type="http://schemas.openxmlformats.org/officeDocument/2006/relationships/slideLayout" Target="../slideLayouts/slideLayout183.xml"/><Relationship Id="rId12" Type="http://schemas.openxmlformats.org/officeDocument/2006/relationships/theme" Target="../theme/theme17.xml"/><Relationship Id="rId2" Type="http://schemas.openxmlformats.org/officeDocument/2006/relationships/slideLayout" Target="../slideLayouts/slideLayout178.xml"/><Relationship Id="rId1" Type="http://schemas.openxmlformats.org/officeDocument/2006/relationships/slideLayout" Target="../slideLayouts/slideLayout177.xml"/><Relationship Id="rId6" Type="http://schemas.openxmlformats.org/officeDocument/2006/relationships/slideLayout" Target="../slideLayouts/slideLayout182.xml"/><Relationship Id="rId11" Type="http://schemas.openxmlformats.org/officeDocument/2006/relationships/slideLayout" Target="../slideLayouts/slideLayout187.xml"/><Relationship Id="rId5" Type="http://schemas.openxmlformats.org/officeDocument/2006/relationships/slideLayout" Target="../slideLayouts/slideLayout181.xml"/><Relationship Id="rId10" Type="http://schemas.openxmlformats.org/officeDocument/2006/relationships/slideLayout" Target="../slideLayouts/slideLayout186.xml"/><Relationship Id="rId4" Type="http://schemas.openxmlformats.org/officeDocument/2006/relationships/slideLayout" Target="../slideLayouts/slideLayout180.xml"/><Relationship Id="rId9" Type="http://schemas.openxmlformats.org/officeDocument/2006/relationships/slideLayout" Target="../slideLayouts/slideLayout185.xml"/></Relationships>
</file>

<file path=ppt/slideMasters/_rels/slideMaster1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5.xml"/><Relationship Id="rId3" Type="http://schemas.openxmlformats.org/officeDocument/2006/relationships/slideLayout" Target="../slideLayouts/slideLayout190.xml"/><Relationship Id="rId7" Type="http://schemas.openxmlformats.org/officeDocument/2006/relationships/slideLayout" Target="../slideLayouts/slideLayout194.xml"/><Relationship Id="rId12" Type="http://schemas.openxmlformats.org/officeDocument/2006/relationships/theme" Target="../theme/theme18.xml"/><Relationship Id="rId2" Type="http://schemas.openxmlformats.org/officeDocument/2006/relationships/slideLayout" Target="../slideLayouts/slideLayout189.xml"/><Relationship Id="rId1" Type="http://schemas.openxmlformats.org/officeDocument/2006/relationships/slideLayout" Target="../slideLayouts/slideLayout188.xml"/><Relationship Id="rId6" Type="http://schemas.openxmlformats.org/officeDocument/2006/relationships/slideLayout" Target="../slideLayouts/slideLayout193.xml"/><Relationship Id="rId11" Type="http://schemas.openxmlformats.org/officeDocument/2006/relationships/slideLayout" Target="../slideLayouts/slideLayout198.xml"/><Relationship Id="rId5" Type="http://schemas.openxmlformats.org/officeDocument/2006/relationships/slideLayout" Target="../slideLayouts/slideLayout192.xml"/><Relationship Id="rId10" Type="http://schemas.openxmlformats.org/officeDocument/2006/relationships/slideLayout" Target="../slideLayouts/slideLayout197.xml"/><Relationship Id="rId4" Type="http://schemas.openxmlformats.org/officeDocument/2006/relationships/slideLayout" Target="../slideLayouts/slideLayout191.xml"/><Relationship Id="rId9" Type="http://schemas.openxmlformats.org/officeDocument/2006/relationships/slideLayout" Target="../slideLayouts/slideLayout196.xml"/></Relationships>
</file>

<file path=ppt/slideMasters/_rels/slideMaster1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6.xml"/><Relationship Id="rId3" Type="http://schemas.openxmlformats.org/officeDocument/2006/relationships/slideLayout" Target="../slideLayouts/slideLayout201.xml"/><Relationship Id="rId7" Type="http://schemas.openxmlformats.org/officeDocument/2006/relationships/slideLayout" Target="../slideLayouts/slideLayout205.xml"/><Relationship Id="rId12" Type="http://schemas.openxmlformats.org/officeDocument/2006/relationships/theme" Target="../theme/theme19.xml"/><Relationship Id="rId2" Type="http://schemas.openxmlformats.org/officeDocument/2006/relationships/slideLayout" Target="../slideLayouts/slideLayout200.xml"/><Relationship Id="rId1" Type="http://schemas.openxmlformats.org/officeDocument/2006/relationships/slideLayout" Target="../slideLayouts/slideLayout199.xml"/><Relationship Id="rId6" Type="http://schemas.openxmlformats.org/officeDocument/2006/relationships/slideLayout" Target="../slideLayouts/slideLayout204.xml"/><Relationship Id="rId11" Type="http://schemas.openxmlformats.org/officeDocument/2006/relationships/slideLayout" Target="../slideLayouts/slideLayout209.xml"/><Relationship Id="rId5" Type="http://schemas.openxmlformats.org/officeDocument/2006/relationships/slideLayout" Target="../slideLayouts/slideLayout203.xml"/><Relationship Id="rId10" Type="http://schemas.openxmlformats.org/officeDocument/2006/relationships/slideLayout" Target="../slideLayouts/slideLayout208.xml"/><Relationship Id="rId4" Type="http://schemas.openxmlformats.org/officeDocument/2006/relationships/slideLayout" Target="../slideLayouts/slideLayout202.xml"/><Relationship Id="rId9" Type="http://schemas.openxmlformats.org/officeDocument/2006/relationships/slideLayout" Target="../slideLayouts/slideLayout207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2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7.xml"/><Relationship Id="rId3" Type="http://schemas.openxmlformats.org/officeDocument/2006/relationships/slideLayout" Target="../slideLayouts/slideLayout212.xml"/><Relationship Id="rId7" Type="http://schemas.openxmlformats.org/officeDocument/2006/relationships/slideLayout" Target="../slideLayouts/slideLayout216.xml"/><Relationship Id="rId12" Type="http://schemas.openxmlformats.org/officeDocument/2006/relationships/theme" Target="../theme/theme20.xml"/><Relationship Id="rId2" Type="http://schemas.openxmlformats.org/officeDocument/2006/relationships/slideLayout" Target="../slideLayouts/slideLayout211.xml"/><Relationship Id="rId1" Type="http://schemas.openxmlformats.org/officeDocument/2006/relationships/slideLayout" Target="../slideLayouts/slideLayout210.xml"/><Relationship Id="rId6" Type="http://schemas.openxmlformats.org/officeDocument/2006/relationships/slideLayout" Target="../slideLayouts/slideLayout215.xml"/><Relationship Id="rId11" Type="http://schemas.openxmlformats.org/officeDocument/2006/relationships/slideLayout" Target="../slideLayouts/slideLayout220.xml"/><Relationship Id="rId5" Type="http://schemas.openxmlformats.org/officeDocument/2006/relationships/slideLayout" Target="../slideLayouts/slideLayout214.xml"/><Relationship Id="rId10" Type="http://schemas.openxmlformats.org/officeDocument/2006/relationships/slideLayout" Target="../slideLayouts/slideLayout219.xml"/><Relationship Id="rId4" Type="http://schemas.openxmlformats.org/officeDocument/2006/relationships/slideLayout" Target="../slideLayouts/slideLayout213.xml"/><Relationship Id="rId9" Type="http://schemas.openxmlformats.org/officeDocument/2006/relationships/slideLayout" Target="../slideLayouts/slideLayout218.xml"/></Relationships>
</file>

<file path=ppt/slideMasters/_rels/slideMaster2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8.xml"/><Relationship Id="rId3" Type="http://schemas.openxmlformats.org/officeDocument/2006/relationships/slideLayout" Target="../slideLayouts/slideLayout223.xml"/><Relationship Id="rId7" Type="http://schemas.openxmlformats.org/officeDocument/2006/relationships/slideLayout" Target="../slideLayouts/slideLayout227.xml"/><Relationship Id="rId12" Type="http://schemas.openxmlformats.org/officeDocument/2006/relationships/theme" Target="../theme/theme21.xml"/><Relationship Id="rId2" Type="http://schemas.openxmlformats.org/officeDocument/2006/relationships/slideLayout" Target="../slideLayouts/slideLayout222.xml"/><Relationship Id="rId1" Type="http://schemas.openxmlformats.org/officeDocument/2006/relationships/slideLayout" Target="../slideLayouts/slideLayout221.xml"/><Relationship Id="rId6" Type="http://schemas.openxmlformats.org/officeDocument/2006/relationships/slideLayout" Target="../slideLayouts/slideLayout226.xml"/><Relationship Id="rId11" Type="http://schemas.openxmlformats.org/officeDocument/2006/relationships/slideLayout" Target="../slideLayouts/slideLayout231.xml"/><Relationship Id="rId5" Type="http://schemas.openxmlformats.org/officeDocument/2006/relationships/slideLayout" Target="../slideLayouts/slideLayout225.xml"/><Relationship Id="rId10" Type="http://schemas.openxmlformats.org/officeDocument/2006/relationships/slideLayout" Target="../slideLayouts/slideLayout230.xml"/><Relationship Id="rId4" Type="http://schemas.openxmlformats.org/officeDocument/2006/relationships/slideLayout" Target="../slideLayouts/slideLayout224.xml"/><Relationship Id="rId9" Type="http://schemas.openxmlformats.org/officeDocument/2006/relationships/slideLayout" Target="../slideLayouts/slideLayout229.xml"/></Relationships>
</file>

<file path=ppt/slideMasters/_rels/slideMaster2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9.xml"/><Relationship Id="rId3" Type="http://schemas.openxmlformats.org/officeDocument/2006/relationships/slideLayout" Target="../slideLayouts/slideLayout234.xml"/><Relationship Id="rId7" Type="http://schemas.openxmlformats.org/officeDocument/2006/relationships/slideLayout" Target="../slideLayouts/slideLayout238.xml"/><Relationship Id="rId12" Type="http://schemas.openxmlformats.org/officeDocument/2006/relationships/theme" Target="../theme/theme22.xml"/><Relationship Id="rId2" Type="http://schemas.openxmlformats.org/officeDocument/2006/relationships/slideLayout" Target="../slideLayouts/slideLayout233.xml"/><Relationship Id="rId1" Type="http://schemas.openxmlformats.org/officeDocument/2006/relationships/slideLayout" Target="../slideLayouts/slideLayout232.xml"/><Relationship Id="rId6" Type="http://schemas.openxmlformats.org/officeDocument/2006/relationships/slideLayout" Target="../slideLayouts/slideLayout237.xml"/><Relationship Id="rId11" Type="http://schemas.openxmlformats.org/officeDocument/2006/relationships/slideLayout" Target="../slideLayouts/slideLayout242.xml"/><Relationship Id="rId5" Type="http://schemas.openxmlformats.org/officeDocument/2006/relationships/slideLayout" Target="../slideLayouts/slideLayout236.xml"/><Relationship Id="rId10" Type="http://schemas.openxmlformats.org/officeDocument/2006/relationships/slideLayout" Target="../slideLayouts/slideLayout241.xml"/><Relationship Id="rId4" Type="http://schemas.openxmlformats.org/officeDocument/2006/relationships/slideLayout" Target="../slideLayouts/slideLayout235.xml"/><Relationship Id="rId9" Type="http://schemas.openxmlformats.org/officeDocument/2006/relationships/slideLayout" Target="../slideLayouts/slideLayout240.xml"/></Relationships>
</file>

<file path=ppt/slideMasters/_rels/slideMaster2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0.xml"/><Relationship Id="rId3" Type="http://schemas.openxmlformats.org/officeDocument/2006/relationships/slideLayout" Target="../slideLayouts/slideLayout245.xml"/><Relationship Id="rId7" Type="http://schemas.openxmlformats.org/officeDocument/2006/relationships/slideLayout" Target="../slideLayouts/slideLayout249.xml"/><Relationship Id="rId12" Type="http://schemas.openxmlformats.org/officeDocument/2006/relationships/theme" Target="../theme/theme23.xml"/><Relationship Id="rId2" Type="http://schemas.openxmlformats.org/officeDocument/2006/relationships/slideLayout" Target="../slideLayouts/slideLayout244.xml"/><Relationship Id="rId1" Type="http://schemas.openxmlformats.org/officeDocument/2006/relationships/slideLayout" Target="../slideLayouts/slideLayout243.xml"/><Relationship Id="rId6" Type="http://schemas.openxmlformats.org/officeDocument/2006/relationships/slideLayout" Target="../slideLayouts/slideLayout248.xml"/><Relationship Id="rId11" Type="http://schemas.openxmlformats.org/officeDocument/2006/relationships/slideLayout" Target="../slideLayouts/slideLayout253.xml"/><Relationship Id="rId5" Type="http://schemas.openxmlformats.org/officeDocument/2006/relationships/slideLayout" Target="../slideLayouts/slideLayout247.xml"/><Relationship Id="rId10" Type="http://schemas.openxmlformats.org/officeDocument/2006/relationships/slideLayout" Target="../slideLayouts/slideLayout252.xml"/><Relationship Id="rId4" Type="http://schemas.openxmlformats.org/officeDocument/2006/relationships/slideLayout" Target="../slideLayouts/slideLayout246.xml"/><Relationship Id="rId9" Type="http://schemas.openxmlformats.org/officeDocument/2006/relationships/slideLayout" Target="../slideLayouts/slideLayout251.xml"/></Relationships>
</file>

<file path=ppt/slideMasters/_rels/slideMaster2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61.xml"/><Relationship Id="rId3" Type="http://schemas.openxmlformats.org/officeDocument/2006/relationships/slideLayout" Target="../slideLayouts/slideLayout256.xml"/><Relationship Id="rId7" Type="http://schemas.openxmlformats.org/officeDocument/2006/relationships/slideLayout" Target="../slideLayouts/slideLayout260.xml"/><Relationship Id="rId12" Type="http://schemas.openxmlformats.org/officeDocument/2006/relationships/theme" Target="../theme/theme24.xml"/><Relationship Id="rId2" Type="http://schemas.openxmlformats.org/officeDocument/2006/relationships/slideLayout" Target="../slideLayouts/slideLayout255.xml"/><Relationship Id="rId1" Type="http://schemas.openxmlformats.org/officeDocument/2006/relationships/slideLayout" Target="../slideLayouts/slideLayout254.xml"/><Relationship Id="rId6" Type="http://schemas.openxmlformats.org/officeDocument/2006/relationships/slideLayout" Target="../slideLayouts/slideLayout259.xml"/><Relationship Id="rId11" Type="http://schemas.openxmlformats.org/officeDocument/2006/relationships/slideLayout" Target="../slideLayouts/slideLayout264.xml"/><Relationship Id="rId5" Type="http://schemas.openxmlformats.org/officeDocument/2006/relationships/slideLayout" Target="../slideLayouts/slideLayout258.xml"/><Relationship Id="rId10" Type="http://schemas.openxmlformats.org/officeDocument/2006/relationships/slideLayout" Target="../slideLayouts/slideLayout263.xml"/><Relationship Id="rId4" Type="http://schemas.openxmlformats.org/officeDocument/2006/relationships/slideLayout" Target="../slideLayouts/slideLayout257.xml"/><Relationship Id="rId9" Type="http://schemas.openxmlformats.org/officeDocument/2006/relationships/slideLayout" Target="../slideLayouts/slideLayout262.xml"/></Relationships>
</file>

<file path=ppt/slideMasters/_rels/slideMaster2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72.xml"/><Relationship Id="rId3" Type="http://schemas.openxmlformats.org/officeDocument/2006/relationships/slideLayout" Target="../slideLayouts/slideLayout267.xml"/><Relationship Id="rId7" Type="http://schemas.openxmlformats.org/officeDocument/2006/relationships/slideLayout" Target="../slideLayouts/slideLayout271.xml"/><Relationship Id="rId12" Type="http://schemas.openxmlformats.org/officeDocument/2006/relationships/theme" Target="../theme/theme25.xml"/><Relationship Id="rId2" Type="http://schemas.openxmlformats.org/officeDocument/2006/relationships/slideLayout" Target="../slideLayouts/slideLayout266.xml"/><Relationship Id="rId1" Type="http://schemas.openxmlformats.org/officeDocument/2006/relationships/slideLayout" Target="../slideLayouts/slideLayout265.xml"/><Relationship Id="rId6" Type="http://schemas.openxmlformats.org/officeDocument/2006/relationships/slideLayout" Target="../slideLayouts/slideLayout270.xml"/><Relationship Id="rId11" Type="http://schemas.openxmlformats.org/officeDocument/2006/relationships/slideLayout" Target="../slideLayouts/slideLayout275.xml"/><Relationship Id="rId5" Type="http://schemas.openxmlformats.org/officeDocument/2006/relationships/slideLayout" Target="../slideLayouts/slideLayout269.xml"/><Relationship Id="rId10" Type="http://schemas.openxmlformats.org/officeDocument/2006/relationships/slideLayout" Target="../slideLayouts/slideLayout274.xml"/><Relationship Id="rId4" Type="http://schemas.openxmlformats.org/officeDocument/2006/relationships/slideLayout" Target="../slideLayouts/slideLayout268.xml"/><Relationship Id="rId9" Type="http://schemas.openxmlformats.org/officeDocument/2006/relationships/slideLayout" Target="../slideLayouts/slideLayout273.xml"/></Relationships>
</file>

<file path=ppt/slideMasters/_rels/slideMaster2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83.xml"/><Relationship Id="rId3" Type="http://schemas.openxmlformats.org/officeDocument/2006/relationships/slideLayout" Target="../slideLayouts/slideLayout278.xml"/><Relationship Id="rId7" Type="http://schemas.openxmlformats.org/officeDocument/2006/relationships/slideLayout" Target="../slideLayouts/slideLayout282.xml"/><Relationship Id="rId12" Type="http://schemas.openxmlformats.org/officeDocument/2006/relationships/theme" Target="../theme/theme26.xml"/><Relationship Id="rId2" Type="http://schemas.openxmlformats.org/officeDocument/2006/relationships/slideLayout" Target="../slideLayouts/slideLayout277.xml"/><Relationship Id="rId1" Type="http://schemas.openxmlformats.org/officeDocument/2006/relationships/slideLayout" Target="../slideLayouts/slideLayout276.xml"/><Relationship Id="rId6" Type="http://schemas.openxmlformats.org/officeDocument/2006/relationships/slideLayout" Target="../slideLayouts/slideLayout281.xml"/><Relationship Id="rId11" Type="http://schemas.openxmlformats.org/officeDocument/2006/relationships/slideLayout" Target="../slideLayouts/slideLayout286.xml"/><Relationship Id="rId5" Type="http://schemas.openxmlformats.org/officeDocument/2006/relationships/slideLayout" Target="../slideLayouts/slideLayout280.xml"/><Relationship Id="rId10" Type="http://schemas.openxmlformats.org/officeDocument/2006/relationships/slideLayout" Target="../slideLayouts/slideLayout285.xml"/><Relationship Id="rId4" Type="http://schemas.openxmlformats.org/officeDocument/2006/relationships/slideLayout" Target="../slideLayouts/slideLayout279.xml"/><Relationship Id="rId9" Type="http://schemas.openxmlformats.org/officeDocument/2006/relationships/slideLayout" Target="../slideLayouts/slideLayout284.xml"/></Relationships>
</file>

<file path=ppt/slideMasters/_rels/slideMaster2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94.xml"/><Relationship Id="rId3" Type="http://schemas.openxmlformats.org/officeDocument/2006/relationships/slideLayout" Target="../slideLayouts/slideLayout289.xml"/><Relationship Id="rId7" Type="http://schemas.openxmlformats.org/officeDocument/2006/relationships/slideLayout" Target="../slideLayouts/slideLayout293.xml"/><Relationship Id="rId12" Type="http://schemas.openxmlformats.org/officeDocument/2006/relationships/theme" Target="../theme/theme27.xml"/><Relationship Id="rId2" Type="http://schemas.openxmlformats.org/officeDocument/2006/relationships/slideLayout" Target="../slideLayouts/slideLayout288.xml"/><Relationship Id="rId1" Type="http://schemas.openxmlformats.org/officeDocument/2006/relationships/slideLayout" Target="../slideLayouts/slideLayout287.xml"/><Relationship Id="rId6" Type="http://schemas.openxmlformats.org/officeDocument/2006/relationships/slideLayout" Target="../slideLayouts/slideLayout292.xml"/><Relationship Id="rId11" Type="http://schemas.openxmlformats.org/officeDocument/2006/relationships/slideLayout" Target="../slideLayouts/slideLayout297.xml"/><Relationship Id="rId5" Type="http://schemas.openxmlformats.org/officeDocument/2006/relationships/slideLayout" Target="../slideLayouts/slideLayout291.xml"/><Relationship Id="rId10" Type="http://schemas.openxmlformats.org/officeDocument/2006/relationships/slideLayout" Target="../slideLayouts/slideLayout296.xml"/><Relationship Id="rId4" Type="http://schemas.openxmlformats.org/officeDocument/2006/relationships/slideLayout" Target="../slideLayouts/slideLayout290.xml"/><Relationship Id="rId9" Type="http://schemas.openxmlformats.org/officeDocument/2006/relationships/slideLayout" Target="../slideLayouts/slideLayout295.xml"/></Relationships>
</file>

<file path=ppt/slideMasters/_rels/slideMaster2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5.xml"/><Relationship Id="rId3" Type="http://schemas.openxmlformats.org/officeDocument/2006/relationships/slideLayout" Target="../slideLayouts/slideLayout300.xml"/><Relationship Id="rId7" Type="http://schemas.openxmlformats.org/officeDocument/2006/relationships/slideLayout" Target="../slideLayouts/slideLayout304.xml"/><Relationship Id="rId12" Type="http://schemas.openxmlformats.org/officeDocument/2006/relationships/theme" Target="../theme/theme28.xml"/><Relationship Id="rId2" Type="http://schemas.openxmlformats.org/officeDocument/2006/relationships/slideLayout" Target="../slideLayouts/slideLayout299.xml"/><Relationship Id="rId1" Type="http://schemas.openxmlformats.org/officeDocument/2006/relationships/slideLayout" Target="../slideLayouts/slideLayout298.xml"/><Relationship Id="rId6" Type="http://schemas.openxmlformats.org/officeDocument/2006/relationships/slideLayout" Target="../slideLayouts/slideLayout303.xml"/><Relationship Id="rId11" Type="http://schemas.openxmlformats.org/officeDocument/2006/relationships/slideLayout" Target="../slideLayouts/slideLayout308.xml"/><Relationship Id="rId5" Type="http://schemas.openxmlformats.org/officeDocument/2006/relationships/slideLayout" Target="../slideLayouts/slideLayout302.xml"/><Relationship Id="rId10" Type="http://schemas.openxmlformats.org/officeDocument/2006/relationships/slideLayout" Target="../slideLayouts/slideLayout307.xml"/><Relationship Id="rId4" Type="http://schemas.openxmlformats.org/officeDocument/2006/relationships/slideLayout" Target="../slideLayouts/slideLayout301.xml"/><Relationship Id="rId9" Type="http://schemas.openxmlformats.org/officeDocument/2006/relationships/slideLayout" Target="../slideLayouts/slideLayout306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5.xml"/><Relationship Id="rId3" Type="http://schemas.openxmlformats.org/officeDocument/2006/relationships/slideLayout" Target="../slideLayouts/slideLayout80.xml"/><Relationship Id="rId7" Type="http://schemas.openxmlformats.org/officeDocument/2006/relationships/slideLayout" Target="../slideLayouts/slideLayout84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79.xml"/><Relationship Id="rId1" Type="http://schemas.openxmlformats.org/officeDocument/2006/relationships/slideLayout" Target="../slideLayouts/slideLayout78.xml"/><Relationship Id="rId6" Type="http://schemas.openxmlformats.org/officeDocument/2006/relationships/slideLayout" Target="../slideLayouts/slideLayout83.xml"/><Relationship Id="rId11" Type="http://schemas.openxmlformats.org/officeDocument/2006/relationships/slideLayout" Target="../slideLayouts/slideLayout88.xml"/><Relationship Id="rId5" Type="http://schemas.openxmlformats.org/officeDocument/2006/relationships/slideLayout" Target="../slideLayouts/slideLayout82.xml"/><Relationship Id="rId10" Type="http://schemas.openxmlformats.org/officeDocument/2006/relationships/slideLayout" Target="../slideLayouts/slideLayout87.xml"/><Relationship Id="rId4" Type="http://schemas.openxmlformats.org/officeDocument/2006/relationships/slideLayout" Target="../slideLayouts/slideLayout81.xml"/><Relationship Id="rId9" Type="http://schemas.openxmlformats.org/officeDocument/2006/relationships/slideLayout" Target="../slideLayouts/slideLayout86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6.xml"/><Relationship Id="rId3" Type="http://schemas.openxmlformats.org/officeDocument/2006/relationships/slideLayout" Target="../slideLayouts/slideLayout91.xml"/><Relationship Id="rId7" Type="http://schemas.openxmlformats.org/officeDocument/2006/relationships/slideLayout" Target="../slideLayouts/slideLayout95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90.xml"/><Relationship Id="rId1" Type="http://schemas.openxmlformats.org/officeDocument/2006/relationships/slideLayout" Target="../slideLayouts/slideLayout89.xml"/><Relationship Id="rId6" Type="http://schemas.openxmlformats.org/officeDocument/2006/relationships/slideLayout" Target="../slideLayouts/slideLayout94.xml"/><Relationship Id="rId11" Type="http://schemas.openxmlformats.org/officeDocument/2006/relationships/slideLayout" Target="../slideLayouts/slideLayout99.xml"/><Relationship Id="rId5" Type="http://schemas.openxmlformats.org/officeDocument/2006/relationships/slideLayout" Target="../slideLayouts/slideLayout93.xml"/><Relationship Id="rId10" Type="http://schemas.openxmlformats.org/officeDocument/2006/relationships/slideLayout" Target="../slideLayouts/slideLayout98.xml"/><Relationship Id="rId4" Type="http://schemas.openxmlformats.org/officeDocument/2006/relationships/slideLayout" Target="../slideLayouts/slideLayout92.xml"/><Relationship Id="rId9" Type="http://schemas.openxmlformats.org/officeDocument/2006/relationships/slideLayout" Target="../slideLayouts/slideLayout9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999778-0859-4D80-A63B-0348C5E72AC7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2011/8/30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AFA236-BA5E-49C4-8BF1-D5B213EB4B6F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20133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999778-0859-4D80-A63B-0348C5E72AC7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2011/8/30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AFA236-BA5E-49C4-8BF1-D5B213EB4B6F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93662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999778-0859-4D80-A63B-0348C5E72AC7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2011/8/30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AFA236-BA5E-49C4-8BF1-D5B213EB4B6F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55832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999778-0859-4D80-A63B-0348C5E72AC7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2011/8/30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AFA236-BA5E-49C4-8BF1-D5B213EB4B6F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0877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999778-0859-4D80-A63B-0348C5E72AC7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2011/8/30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AFA236-BA5E-49C4-8BF1-D5B213EB4B6F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37506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7" r:id="rId1"/>
    <p:sldLayoutId id="2147483818" r:id="rId2"/>
    <p:sldLayoutId id="2147483819" r:id="rId3"/>
    <p:sldLayoutId id="2147483820" r:id="rId4"/>
    <p:sldLayoutId id="2147483821" r:id="rId5"/>
    <p:sldLayoutId id="2147483822" r:id="rId6"/>
    <p:sldLayoutId id="2147483823" r:id="rId7"/>
    <p:sldLayoutId id="2147483824" r:id="rId8"/>
    <p:sldLayoutId id="2147483825" r:id="rId9"/>
    <p:sldLayoutId id="2147483826" r:id="rId10"/>
    <p:sldLayoutId id="214748382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999778-0859-4D80-A63B-0348C5E72AC7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2011/8/30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AFA236-BA5E-49C4-8BF1-D5B213EB4B6F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96310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9" r:id="rId1"/>
    <p:sldLayoutId id="2147483830" r:id="rId2"/>
    <p:sldLayoutId id="2147483831" r:id="rId3"/>
    <p:sldLayoutId id="2147483832" r:id="rId4"/>
    <p:sldLayoutId id="2147483833" r:id="rId5"/>
    <p:sldLayoutId id="2147483834" r:id="rId6"/>
    <p:sldLayoutId id="2147483835" r:id="rId7"/>
    <p:sldLayoutId id="2147483836" r:id="rId8"/>
    <p:sldLayoutId id="2147483837" r:id="rId9"/>
    <p:sldLayoutId id="2147483838" r:id="rId10"/>
    <p:sldLayoutId id="214748383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999778-0859-4D80-A63B-0348C5E72AC7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2011/8/30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AFA236-BA5E-49C4-8BF1-D5B213EB4B6F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88337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999778-0859-4D80-A63B-0348C5E72AC7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2011/8/30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AFA236-BA5E-49C4-8BF1-D5B213EB4B6F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28150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3" r:id="rId1"/>
    <p:sldLayoutId id="2147483854" r:id="rId2"/>
    <p:sldLayoutId id="2147483855" r:id="rId3"/>
    <p:sldLayoutId id="2147483856" r:id="rId4"/>
    <p:sldLayoutId id="2147483857" r:id="rId5"/>
    <p:sldLayoutId id="2147483858" r:id="rId6"/>
    <p:sldLayoutId id="2147483859" r:id="rId7"/>
    <p:sldLayoutId id="2147483860" r:id="rId8"/>
    <p:sldLayoutId id="2147483861" r:id="rId9"/>
    <p:sldLayoutId id="2147483862" r:id="rId10"/>
    <p:sldLayoutId id="214748386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999778-0859-4D80-A63B-0348C5E72AC7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2011/8/30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AFA236-BA5E-49C4-8BF1-D5B213EB4B6F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74591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5" r:id="rId1"/>
    <p:sldLayoutId id="2147483866" r:id="rId2"/>
    <p:sldLayoutId id="2147483867" r:id="rId3"/>
    <p:sldLayoutId id="2147483868" r:id="rId4"/>
    <p:sldLayoutId id="2147483869" r:id="rId5"/>
    <p:sldLayoutId id="2147483870" r:id="rId6"/>
    <p:sldLayoutId id="2147483871" r:id="rId7"/>
    <p:sldLayoutId id="2147483872" r:id="rId8"/>
    <p:sldLayoutId id="2147483873" r:id="rId9"/>
    <p:sldLayoutId id="2147483874" r:id="rId10"/>
    <p:sldLayoutId id="214748387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999778-0859-4D80-A63B-0348C5E72AC7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2011/8/30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AFA236-BA5E-49C4-8BF1-D5B213EB4B6F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53025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7" r:id="rId1"/>
    <p:sldLayoutId id="2147483878" r:id="rId2"/>
    <p:sldLayoutId id="2147483879" r:id="rId3"/>
    <p:sldLayoutId id="2147483880" r:id="rId4"/>
    <p:sldLayoutId id="2147483881" r:id="rId5"/>
    <p:sldLayoutId id="2147483882" r:id="rId6"/>
    <p:sldLayoutId id="2147483883" r:id="rId7"/>
    <p:sldLayoutId id="2147483884" r:id="rId8"/>
    <p:sldLayoutId id="2147483885" r:id="rId9"/>
    <p:sldLayoutId id="2147483886" r:id="rId10"/>
    <p:sldLayoutId id="214748388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999778-0859-4D80-A63B-0348C5E72AC7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2011/8/30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AFA236-BA5E-49C4-8BF1-D5B213EB4B6F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11034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9" r:id="rId1"/>
    <p:sldLayoutId id="2147483890" r:id="rId2"/>
    <p:sldLayoutId id="2147483891" r:id="rId3"/>
    <p:sldLayoutId id="2147483892" r:id="rId4"/>
    <p:sldLayoutId id="2147483893" r:id="rId5"/>
    <p:sldLayoutId id="2147483894" r:id="rId6"/>
    <p:sldLayoutId id="2147483895" r:id="rId7"/>
    <p:sldLayoutId id="2147483896" r:id="rId8"/>
    <p:sldLayoutId id="2147483897" r:id="rId9"/>
    <p:sldLayoutId id="2147483898" r:id="rId10"/>
    <p:sldLayoutId id="214748389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999778-0859-4D80-A63B-0348C5E72AC7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2011/8/30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AFA236-BA5E-49C4-8BF1-D5B213EB4B6F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97605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999778-0859-4D80-A63B-0348C5E72AC7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2011/8/30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AFA236-BA5E-49C4-8BF1-D5B213EB4B6F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0517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1" r:id="rId1"/>
    <p:sldLayoutId id="2147483902" r:id="rId2"/>
    <p:sldLayoutId id="2147483903" r:id="rId3"/>
    <p:sldLayoutId id="2147483904" r:id="rId4"/>
    <p:sldLayoutId id="2147483905" r:id="rId5"/>
    <p:sldLayoutId id="2147483906" r:id="rId6"/>
    <p:sldLayoutId id="2147483907" r:id="rId7"/>
    <p:sldLayoutId id="2147483908" r:id="rId8"/>
    <p:sldLayoutId id="2147483909" r:id="rId9"/>
    <p:sldLayoutId id="2147483910" r:id="rId10"/>
    <p:sldLayoutId id="214748391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999778-0859-4D80-A63B-0348C5E72AC7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2011/8/30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AFA236-BA5E-49C4-8BF1-D5B213EB4B6F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81417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13" r:id="rId1"/>
    <p:sldLayoutId id="2147483914" r:id="rId2"/>
    <p:sldLayoutId id="2147483915" r:id="rId3"/>
    <p:sldLayoutId id="2147483916" r:id="rId4"/>
    <p:sldLayoutId id="2147483917" r:id="rId5"/>
    <p:sldLayoutId id="2147483918" r:id="rId6"/>
    <p:sldLayoutId id="2147483919" r:id="rId7"/>
    <p:sldLayoutId id="2147483920" r:id="rId8"/>
    <p:sldLayoutId id="2147483921" r:id="rId9"/>
    <p:sldLayoutId id="2147483922" r:id="rId10"/>
    <p:sldLayoutId id="214748392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999778-0859-4D80-A63B-0348C5E72AC7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2011/8/30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AFA236-BA5E-49C4-8BF1-D5B213EB4B6F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36068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25" r:id="rId1"/>
    <p:sldLayoutId id="2147483926" r:id="rId2"/>
    <p:sldLayoutId id="2147483927" r:id="rId3"/>
    <p:sldLayoutId id="2147483928" r:id="rId4"/>
    <p:sldLayoutId id="2147483929" r:id="rId5"/>
    <p:sldLayoutId id="2147483930" r:id="rId6"/>
    <p:sldLayoutId id="2147483931" r:id="rId7"/>
    <p:sldLayoutId id="2147483932" r:id="rId8"/>
    <p:sldLayoutId id="2147483933" r:id="rId9"/>
    <p:sldLayoutId id="2147483934" r:id="rId10"/>
    <p:sldLayoutId id="214748393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999778-0859-4D80-A63B-0348C5E72AC7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2011/8/30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AFA236-BA5E-49C4-8BF1-D5B213EB4B6F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90932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7" r:id="rId1"/>
    <p:sldLayoutId id="2147483938" r:id="rId2"/>
    <p:sldLayoutId id="2147483939" r:id="rId3"/>
    <p:sldLayoutId id="2147483940" r:id="rId4"/>
    <p:sldLayoutId id="2147483941" r:id="rId5"/>
    <p:sldLayoutId id="2147483942" r:id="rId6"/>
    <p:sldLayoutId id="2147483943" r:id="rId7"/>
    <p:sldLayoutId id="2147483944" r:id="rId8"/>
    <p:sldLayoutId id="2147483945" r:id="rId9"/>
    <p:sldLayoutId id="2147483946" r:id="rId10"/>
    <p:sldLayoutId id="214748394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999778-0859-4D80-A63B-0348C5E72AC7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2011/8/30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AFA236-BA5E-49C4-8BF1-D5B213EB4B6F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82012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49" r:id="rId1"/>
    <p:sldLayoutId id="2147483950" r:id="rId2"/>
    <p:sldLayoutId id="2147483951" r:id="rId3"/>
    <p:sldLayoutId id="2147483952" r:id="rId4"/>
    <p:sldLayoutId id="2147483953" r:id="rId5"/>
    <p:sldLayoutId id="2147483954" r:id="rId6"/>
    <p:sldLayoutId id="2147483955" r:id="rId7"/>
    <p:sldLayoutId id="2147483956" r:id="rId8"/>
    <p:sldLayoutId id="2147483957" r:id="rId9"/>
    <p:sldLayoutId id="2147483958" r:id="rId10"/>
    <p:sldLayoutId id="21474839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999778-0859-4D80-A63B-0348C5E72AC7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2011/8/30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AFA236-BA5E-49C4-8BF1-D5B213EB4B6F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60448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61" r:id="rId1"/>
    <p:sldLayoutId id="2147483962" r:id="rId2"/>
    <p:sldLayoutId id="2147483963" r:id="rId3"/>
    <p:sldLayoutId id="2147483964" r:id="rId4"/>
    <p:sldLayoutId id="2147483965" r:id="rId5"/>
    <p:sldLayoutId id="2147483966" r:id="rId6"/>
    <p:sldLayoutId id="2147483967" r:id="rId7"/>
    <p:sldLayoutId id="2147483968" r:id="rId8"/>
    <p:sldLayoutId id="2147483969" r:id="rId9"/>
    <p:sldLayoutId id="2147483970" r:id="rId10"/>
    <p:sldLayoutId id="21474839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999778-0859-4D80-A63B-0348C5E72AC7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2011/8/30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AFA236-BA5E-49C4-8BF1-D5B213EB4B6F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59435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73" r:id="rId1"/>
    <p:sldLayoutId id="2147483974" r:id="rId2"/>
    <p:sldLayoutId id="2147483975" r:id="rId3"/>
    <p:sldLayoutId id="2147483976" r:id="rId4"/>
    <p:sldLayoutId id="2147483977" r:id="rId5"/>
    <p:sldLayoutId id="2147483978" r:id="rId6"/>
    <p:sldLayoutId id="2147483979" r:id="rId7"/>
    <p:sldLayoutId id="2147483980" r:id="rId8"/>
    <p:sldLayoutId id="2147483981" r:id="rId9"/>
    <p:sldLayoutId id="2147483982" r:id="rId10"/>
    <p:sldLayoutId id="21474839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999778-0859-4D80-A63B-0348C5E72AC7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2011/8/30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AFA236-BA5E-49C4-8BF1-D5B213EB4B6F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82025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85" r:id="rId1"/>
    <p:sldLayoutId id="2147483986" r:id="rId2"/>
    <p:sldLayoutId id="2147483987" r:id="rId3"/>
    <p:sldLayoutId id="2147483988" r:id="rId4"/>
    <p:sldLayoutId id="2147483989" r:id="rId5"/>
    <p:sldLayoutId id="2147483990" r:id="rId6"/>
    <p:sldLayoutId id="2147483991" r:id="rId7"/>
    <p:sldLayoutId id="2147483992" r:id="rId8"/>
    <p:sldLayoutId id="2147483993" r:id="rId9"/>
    <p:sldLayoutId id="2147483994" r:id="rId10"/>
    <p:sldLayoutId id="21474839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999778-0859-4D80-A63B-0348C5E72AC7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2011/8/30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AFA236-BA5E-49C4-8BF1-D5B213EB4B6F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37184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97" r:id="rId1"/>
    <p:sldLayoutId id="2147483998" r:id="rId2"/>
    <p:sldLayoutId id="2147483999" r:id="rId3"/>
    <p:sldLayoutId id="2147484000" r:id="rId4"/>
    <p:sldLayoutId id="2147484001" r:id="rId5"/>
    <p:sldLayoutId id="2147484002" r:id="rId6"/>
    <p:sldLayoutId id="2147484003" r:id="rId7"/>
    <p:sldLayoutId id="2147484004" r:id="rId8"/>
    <p:sldLayoutId id="2147484005" r:id="rId9"/>
    <p:sldLayoutId id="2147484006" r:id="rId10"/>
    <p:sldLayoutId id="21474840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999778-0859-4D80-A63B-0348C5E72AC7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2011/8/30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AFA236-BA5E-49C4-8BF1-D5B213EB4B6F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38862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999778-0859-4D80-A63B-0348C5E72AC7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2011/8/30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AFA236-BA5E-49C4-8BF1-D5B213EB4B6F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07524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999778-0859-4D80-A63B-0348C5E72AC7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2011/8/30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AFA236-BA5E-49C4-8BF1-D5B213EB4B6F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49909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999778-0859-4D80-A63B-0348C5E72AC7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2011/8/30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AFA236-BA5E-49C4-8BF1-D5B213EB4B6F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20096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999778-0859-4D80-A63B-0348C5E72AC7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2011/8/30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AFA236-BA5E-49C4-8BF1-D5B213EB4B6F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37895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999778-0859-4D80-A63B-0348C5E72AC7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2011/8/30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AFA236-BA5E-49C4-8BF1-D5B213EB4B6F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50644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999778-0859-4D80-A63B-0348C5E72AC7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2011/8/30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AFA236-BA5E-49C4-8BF1-D5B213EB4B6F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98109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90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0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3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4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5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6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78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1.emf"/><Relationship Id="rId4" Type="http://schemas.openxmlformats.org/officeDocument/2006/relationships/package" Target="../embeddings/Microsoft_Word___1.docx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89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00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2.emf"/><Relationship Id="rId4" Type="http://schemas.openxmlformats.org/officeDocument/2006/relationships/package" Target="../embeddings/Microsoft_Word___2.docx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1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slideLayout" Target="../slideLayouts/slideLayout222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3.emf"/><Relationship Id="rId5" Type="http://schemas.openxmlformats.org/officeDocument/2006/relationships/package" Target="../embeddings/Microsoft_Word___3.docx"/><Relationship Id="rId4" Type="http://schemas.openxmlformats.org/officeDocument/2006/relationships/oleObject" Target="../embeddings/oleObject3.bin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4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55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66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7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7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4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slideLayout" Target="../slideLayouts/slideLayout288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4.emf"/><Relationship Id="rId5" Type="http://schemas.openxmlformats.org/officeDocument/2006/relationships/package" Target="../embeddings/Microsoft_Word___4.docx"/><Relationship Id="rId4" Type="http://schemas.openxmlformats.org/officeDocument/2006/relationships/oleObject" Target="../embeddings/oleObject4.bin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99.xml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99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Relationship Id="rId9" Type="http://schemas.openxmlformats.org/officeDocument/2006/relationships/image" Target="../media/image32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6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7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zh-TW" dirty="0" smtClean="0"/>
              <a:t>Interest Rate Models</a:t>
            </a:r>
            <a:endParaRPr lang="zh-TW" altLang="en-US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zh-TW" altLang="en-US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報告者：鄭傑仁</a:t>
            </a:r>
            <a:endParaRPr lang="en-US" altLang="zh-TW" dirty="0" smtClean="0">
              <a:solidFill>
                <a:schemeClr val="tx1"/>
              </a:solidFill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7826580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6491064" cy="634082"/>
          </a:xfrm>
        </p:spPr>
        <p:txBody>
          <a:bodyPr>
            <a:normAutofit/>
          </a:bodyPr>
          <a:lstStyle/>
          <a:p>
            <a:pPr algn="l"/>
            <a:r>
              <a:rPr lang="en-US" altLang="zh-TW" sz="2500" i="1" dirty="0" smtClean="0">
                <a:latin typeface="Times New Roman" pitchFamily="18" charset="0"/>
                <a:cs typeface="Times New Roman" pitchFamily="18" charset="0"/>
              </a:rPr>
              <a:t>3.4.2  Calculation of Bond Prices</a:t>
            </a:r>
            <a:endParaRPr lang="zh-TW" altLang="en-US" sz="25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矩形 2"/>
              <p:cNvSpPr/>
              <p:nvPr/>
            </p:nvSpPr>
            <p:spPr>
              <a:xfrm>
                <a:off x="395536" y="1091629"/>
                <a:ext cx="8640960" cy="566507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629920" indent="-629920">
                  <a:spcAft>
                    <a:spcPts val="0"/>
                  </a:spcAft>
                </a:pPr>
                <a:r>
                  <a:rPr lang="en-US" altLang="zh-TW" sz="2300" kern="100" dirty="0" smtClean="0">
                    <a:latin typeface="Times New Roman"/>
                    <a:cs typeface="Times New Roman"/>
                  </a:rPr>
                  <a:t>Step 1. For each state </a:t>
                </a:r>
                <a14:m>
                  <m:oMath xmlns:m="http://schemas.openxmlformats.org/officeDocument/2006/math">
                    <m:r>
                      <a:rPr lang="en-US" altLang="zh-TW" sz="2300" i="1" kern="100">
                        <a:latin typeface="Cambria Math"/>
                        <a:cs typeface="Times New Roman"/>
                      </a:rPr>
                      <m:t>(</m:t>
                    </m:r>
                    <m:r>
                      <a:rPr lang="en-US" altLang="zh-TW" sz="2300" i="1" kern="100">
                        <a:latin typeface="Cambria Math"/>
                        <a:cs typeface="Times New Roman"/>
                      </a:rPr>
                      <m:t>𝑡</m:t>
                    </m:r>
                    <m:r>
                      <a:rPr lang="en-US" altLang="zh-TW" sz="2300" i="1" kern="100">
                        <a:latin typeface="Cambria Math"/>
                        <a:cs typeface="Times New Roman"/>
                      </a:rPr>
                      <m:t>,</m:t>
                    </m:r>
                    <m:r>
                      <a:rPr lang="en-US" altLang="zh-TW" sz="2300" i="1" kern="100">
                        <a:latin typeface="Cambria Math"/>
                        <a:cs typeface="Times New Roman"/>
                      </a:rPr>
                      <m:t>𝑥</m:t>
                    </m:r>
                    <m:r>
                      <a:rPr lang="en-US" altLang="zh-TW" sz="2300" i="1" kern="100">
                        <a:latin typeface="Cambria Math"/>
                        <a:cs typeface="Times New Roman"/>
                      </a:rPr>
                      <m:t>)</m:t>
                    </m:r>
                  </m:oMath>
                </a14:m>
                <a:r>
                  <a:rPr lang="en-US" altLang="zh-TW" sz="2300" kern="100" dirty="0">
                    <a:latin typeface="Times New Roman"/>
                    <a:cs typeface="Times New Roman"/>
                  </a:rPr>
                  <a:t>, let </a:t>
                </a:r>
                <a14:m>
                  <m:oMath xmlns:m="http://schemas.openxmlformats.org/officeDocument/2006/math">
                    <m:r>
                      <a:rPr lang="en-US" altLang="zh-TW" sz="2300" i="1" kern="100">
                        <a:latin typeface="Cambria Math"/>
                        <a:cs typeface="Times New Roman"/>
                      </a:rPr>
                      <m:t>𝑟</m:t>
                    </m:r>
                    <m:r>
                      <a:rPr lang="en-US" altLang="zh-TW" sz="2300" i="1" kern="100">
                        <a:latin typeface="Cambria Math"/>
                        <a:cs typeface="Times New Roman"/>
                      </a:rPr>
                      <m:t>(</m:t>
                    </m:r>
                    <m:r>
                      <a:rPr lang="en-US" altLang="zh-TW" sz="2300" i="1" kern="100">
                        <a:latin typeface="Cambria Math"/>
                        <a:cs typeface="Times New Roman"/>
                      </a:rPr>
                      <m:t>𝑡</m:t>
                    </m:r>
                    <m:r>
                      <a:rPr lang="en-US" altLang="zh-TW" sz="2300" i="1" kern="100">
                        <a:latin typeface="Cambria Math"/>
                        <a:cs typeface="Times New Roman"/>
                      </a:rPr>
                      <m:t>,</m:t>
                    </m:r>
                    <m:r>
                      <a:rPr lang="en-US" altLang="zh-TW" sz="2300" i="1" kern="100">
                        <a:latin typeface="Cambria Math"/>
                        <a:cs typeface="Times New Roman"/>
                      </a:rPr>
                      <m:t>𝑥</m:t>
                    </m:r>
                    <m:r>
                      <a:rPr lang="en-US" altLang="zh-TW" sz="2300" i="1" kern="100">
                        <a:latin typeface="Cambria Math"/>
                        <a:cs typeface="Times New Roman"/>
                      </a:rPr>
                      <m:t>)</m:t>
                    </m:r>
                  </m:oMath>
                </a14:m>
                <a:r>
                  <a:rPr lang="en-US" altLang="zh-TW" sz="2300" kern="100" dirty="0">
                    <a:latin typeface="Times New Roman"/>
                    <a:cs typeface="Times New Roman"/>
                  </a:rPr>
                  <a:t> be the risk-free rate of interest over the period </a:t>
                </a:r>
                <a:r>
                  <a:rPr lang="en-US" altLang="zh-TW" sz="2300" i="1" kern="100" dirty="0">
                    <a:latin typeface="Times New Roman"/>
                    <a:cs typeface="Times New Roman"/>
                  </a:rPr>
                  <a:t>t</a:t>
                </a:r>
                <a:r>
                  <a:rPr lang="en-US" altLang="zh-TW" sz="2300" kern="100" dirty="0">
                    <a:latin typeface="Times New Roman"/>
                    <a:cs typeface="Times New Roman"/>
                  </a:rPr>
                  <a:t> to </a:t>
                </a:r>
                <a:r>
                  <a:rPr lang="en-US" altLang="zh-TW" sz="2300" i="1" kern="100" dirty="0">
                    <a:latin typeface="Times New Roman"/>
                    <a:cs typeface="Times New Roman"/>
                  </a:rPr>
                  <a:t>t+</a:t>
                </a:r>
                <a:r>
                  <a:rPr lang="en-US" altLang="zh-TW" sz="2300" kern="100" dirty="0">
                    <a:latin typeface="Times New Roman"/>
                    <a:cs typeface="Times New Roman"/>
                  </a:rPr>
                  <a:t>1 given </a:t>
                </a:r>
                <a:r>
                  <a:rPr lang="en-US" altLang="zh-TW" sz="2300" i="1" kern="100" dirty="0">
                    <a:latin typeface="Times New Roman"/>
                    <a:cs typeface="Times New Roman"/>
                  </a:rPr>
                  <a:t>x down-</a:t>
                </a:r>
                <a:r>
                  <a:rPr lang="en-US" altLang="zh-TW" sz="2300" kern="100" dirty="0">
                    <a:latin typeface="Times New Roman"/>
                    <a:cs typeface="Times New Roman"/>
                  </a:rPr>
                  <a:t>steps in bond price. For all </a:t>
                </a:r>
                <a14:m>
                  <m:oMath xmlns:m="http://schemas.openxmlformats.org/officeDocument/2006/math">
                    <m:r>
                      <a:rPr lang="en-US" altLang="zh-TW" sz="2300" i="1" kern="100">
                        <a:latin typeface="Cambria Math"/>
                        <a:cs typeface="Times New Roman"/>
                      </a:rPr>
                      <m:t>𝑡</m:t>
                    </m:r>
                    <m:r>
                      <a:rPr lang="en-US" altLang="zh-TW" sz="2300" i="1" kern="100">
                        <a:latin typeface="Cambria Math"/>
                        <a:cs typeface="Times New Roman"/>
                      </a:rPr>
                      <m:t>≥0</m:t>
                    </m:r>
                  </m:oMath>
                </a14:m>
                <a:r>
                  <a:rPr lang="en-US" altLang="zh-TW" sz="2300" kern="100" dirty="0">
                    <a:latin typeface="Times New Roman"/>
                    <a:cs typeface="Times New Roman"/>
                  </a:rPr>
                  <a:t> we have </a:t>
                </a:r>
                <a14:m>
                  <m:oMath xmlns:m="http://schemas.openxmlformats.org/officeDocument/2006/math">
                    <m:r>
                      <a:rPr lang="en-US" altLang="zh-TW" sz="2300" i="1" kern="100">
                        <a:latin typeface="Cambria Math"/>
                        <a:cs typeface="Times New Roman"/>
                      </a:rPr>
                      <m:t>𝑃</m:t>
                    </m:r>
                    <m:d>
                      <m:dPr>
                        <m:ctrlPr>
                          <a:rPr lang="zh-TW" altLang="zh-TW" sz="2300" i="1" kern="100">
                            <a:effectLst/>
                            <a:latin typeface="Cambria Math"/>
                            <a:ea typeface="Cambria Math"/>
                            <a:cs typeface="Times New Roman"/>
                          </a:rPr>
                        </m:ctrlPr>
                      </m:dPr>
                      <m:e>
                        <m:r>
                          <a:rPr lang="en-US" altLang="zh-TW" sz="2300" i="1" kern="100">
                            <a:latin typeface="Cambria Math"/>
                            <a:cs typeface="Times New Roman"/>
                          </a:rPr>
                          <m:t>𝑡</m:t>
                        </m:r>
                        <m:r>
                          <a:rPr lang="en-US" altLang="zh-TW" sz="2300" i="1" kern="100">
                            <a:latin typeface="Cambria Math"/>
                            <a:cs typeface="Times New Roman"/>
                          </a:rPr>
                          <m:t>,</m:t>
                        </m:r>
                        <m:r>
                          <a:rPr lang="en-US" altLang="zh-TW" sz="2300" i="1" kern="100">
                            <a:latin typeface="Cambria Math"/>
                            <a:cs typeface="Times New Roman"/>
                          </a:rPr>
                          <m:t>𝑡</m:t>
                        </m:r>
                        <m:r>
                          <a:rPr lang="en-US" altLang="zh-TW" sz="2300" i="1" kern="100">
                            <a:latin typeface="Cambria Math"/>
                            <a:cs typeface="Times New Roman"/>
                          </a:rPr>
                          <m:t>+1</m:t>
                        </m:r>
                      </m:e>
                    </m:d>
                    <m:r>
                      <a:rPr lang="en-US" altLang="zh-TW" sz="2300" i="1" kern="100">
                        <a:latin typeface="Cambria Math"/>
                        <a:cs typeface="Times New Roman"/>
                      </a:rPr>
                      <m:t>=</m:t>
                    </m:r>
                    <m:r>
                      <a:rPr lang="en-US" altLang="zh-TW" sz="2300" i="1" kern="100">
                        <a:latin typeface="Cambria Math"/>
                        <a:cs typeface="Times New Roman"/>
                      </a:rPr>
                      <m:t>𝑃</m:t>
                    </m:r>
                    <m:d>
                      <m:dPr>
                        <m:ctrlPr>
                          <a:rPr lang="zh-TW" altLang="zh-TW" sz="2300" i="1" kern="100">
                            <a:effectLst/>
                            <a:latin typeface="Cambria Math"/>
                            <a:ea typeface="Cambria Math"/>
                            <a:cs typeface="Times New Roman"/>
                          </a:rPr>
                        </m:ctrlPr>
                      </m:dPr>
                      <m:e>
                        <m:r>
                          <a:rPr lang="en-US" altLang="zh-TW" sz="2300" i="1" kern="100">
                            <a:latin typeface="Cambria Math"/>
                            <a:cs typeface="Times New Roman"/>
                          </a:rPr>
                          <m:t>𝑡</m:t>
                        </m:r>
                        <m:r>
                          <a:rPr lang="en-US" altLang="zh-TW" sz="2300" i="1" kern="100">
                            <a:latin typeface="Cambria Math"/>
                            <a:cs typeface="Times New Roman"/>
                          </a:rPr>
                          <m:t>,</m:t>
                        </m:r>
                        <m:r>
                          <a:rPr lang="en-US" altLang="zh-TW" sz="2300" i="1" kern="100">
                            <a:latin typeface="Cambria Math"/>
                            <a:cs typeface="Times New Roman"/>
                          </a:rPr>
                          <m:t>𝑡</m:t>
                        </m:r>
                        <m:r>
                          <a:rPr lang="en-US" altLang="zh-TW" sz="2300" i="1" kern="100">
                            <a:latin typeface="Cambria Math"/>
                            <a:cs typeface="Times New Roman"/>
                          </a:rPr>
                          <m:t>+1,</m:t>
                        </m:r>
                        <m:r>
                          <a:rPr lang="en-US" altLang="zh-TW" sz="2300" i="1" kern="100">
                            <a:latin typeface="Cambria Math"/>
                            <a:cs typeface="Times New Roman"/>
                          </a:rPr>
                          <m:t>𝑥</m:t>
                        </m:r>
                      </m:e>
                    </m:d>
                    <m:r>
                      <a:rPr lang="en-US" altLang="zh-TW" sz="2300" i="1" kern="100">
                        <a:latin typeface="Cambria Math"/>
                        <a:cs typeface="Times New Roman"/>
                      </a:rPr>
                      <m:t>=</m:t>
                    </m:r>
                    <m:r>
                      <a:rPr lang="en-US" altLang="zh-TW" sz="2300" i="1" kern="100">
                        <a:latin typeface="Cambria Math"/>
                        <a:cs typeface="Times New Roman"/>
                      </a:rPr>
                      <m:t>𝑒𝑥𝑝</m:t>
                    </m:r>
                    <m:r>
                      <a:rPr lang="en-US" altLang="zh-TW" sz="2300" i="1" kern="100">
                        <a:latin typeface="Cambria Math"/>
                        <a:cs typeface="Times New Roman"/>
                      </a:rPr>
                      <m:t>⁡[−</m:t>
                    </m:r>
                    <m:r>
                      <a:rPr lang="en-US" altLang="zh-TW" sz="2300" i="1" kern="100">
                        <a:latin typeface="Cambria Math"/>
                        <a:cs typeface="Times New Roman"/>
                      </a:rPr>
                      <m:t>𝑟</m:t>
                    </m:r>
                    <m:r>
                      <a:rPr lang="en-US" altLang="zh-TW" sz="2300" i="1" kern="100">
                        <a:latin typeface="Cambria Math"/>
                        <a:cs typeface="Times New Roman"/>
                      </a:rPr>
                      <m:t>(</m:t>
                    </m:r>
                    <m:r>
                      <a:rPr lang="en-US" altLang="zh-TW" sz="2300" i="1" kern="100">
                        <a:latin typeface="Cambria Math"/>
                        <a:cs typeface="Times New Roman"/>
                      </a:rPr>
                      <m:t>𝑡</m:t>
                    </m:r>
                    <m:r>
                      <a:rPr lang="en-US" altLang="zh-TW" sz="2300" i="1" kern="100">
                        <a:latin typeface="Cambria Math"/>
                        <a:cs typeface="Times New Roman"/>
                      </a:rPr>
                      <m:t>,</m:t>
                    </m:r>
                    <m:r>
                      <a:rPr lang="en-US" altLang="zh-TW" sz="2300" i="1" kern="100">
                        <a:latin typeface="Cambria Math"/>
                        <a:cs typeface="Times New Roman"/>
                      </a:rPr>
                      <m:t>𝑥</m:t>
                    </m:r>
                    <m:r>
                      <a:rPr lang="en-US" altLang="zh-TW" sz="2300" i="1" kern="100">
                        <a:latin typeface="Cambria Math"/>
                        <a:cs typeface="Times New Roman"/>
                      </a:rPr>
                      <m:t>)]</m:t>
                    </m:r>
                  </m:oMath>
                </a14:m>
                <a:r>
                  <a:rPr lang="en-US" altLang="zh-TW" sz="2300" kern="100" dirty="0">
                    <a:latin typeface="Times New Roman"/>
                    <a:cs typeface="Times New Roman"/>
                  </a:rPr>
                  <a:t>.</a:t>
                </a:r>
                <a:endParaRPr lang="zh-TW" altLang="zh-TW" sz="2300" kern="100" dirty="0">
                  <a:cs typeface="Times New Roman"/>
                </a:endParaRPr>
              </a:p>
              <a:p>
                <a:pPr>
                  <a:spcAft>
                    <a:spcPts val="0"/>
                  </a:spcAft>
                </a:pPr>
                <a:endParaRPr lang="en-US" altLang="zh-TW" sz="2300" kern="100" dirty="0" smtClean="0">
                  <a:latin typeface="Times New Roman"/>
                  <a:cs typeface="Times New Roman"/>
                </a:endParaRPr>
              </a:p>
              <a:p>
                <a:pPr>
                  <a:spcAft>
                    <a:spcPts val="0"/>
                  </a:spcAft>
                </a:pPr>
                <a:r>
                  <a:rPr lang="en-US" altLang="zh-TW" sz="2300" kern="100" dirty="0" smtClean="0">
                    <a:latin typeface="Times New Roman"/>
                    <a:cs typeface="Times New Roman"/>
                  </a:rPr>
                  <a:t>Step </a:t>
                </a:r>
                <a:r>
                  <a:rPr lang="en-US" altLang="zh-TW" sz="2300" kern="100" dirty="0">
                    <a:latin typeface="Times New Roman"/>
                    <a:cs typeface="Times New Roman"/>
                  </a:rPr>
                  <a:t>2. Given the price </a:t>
                </a:r>
                <a14:m>
                  <m:oMath xmlns:m="http://schemas.openxmlformats.org/officeDocument/2006/math">
                    <m:r>
                      <a:rPr lang="en-US" altLang="zh-TW" sz="2300" i="1" kern="100">
                        <a:latin typeface="Cambria Math"/>
                        <a:cs typeface="Times New Roman"/>
                      </a:rPr>
                      <m:t>𝑃</m:t>
                    </m:r>
                    <m:r>
                      <a:rPr lang="en-US" altLang="zh-TW" sz="2300" i="1" kern="100">
                        <a:latin typeface="Cambria Math"/>
                        <a:cs typeface="Times New Roman"/>
                      </a:rPr>
                      <m:t>(0,2,0)</m:t>
                    </m:r>
                  </m:oMath>
                </a14:m>
                <a:r>
                  <a:rPr lang="en-US" altLang="zh-TW" sz="2300" kern="100" dirty="0">
                    <a:latin typeface="Times New Roman"/>
                    <a:cs typeface="Times New Roman"/>
                  </a:rPr>
                  <a:t>, calculate </a:t>
                </a:r>
                <a14:m>
                  <m:oMath xmlns:m="http://schemas.openxmlformats.org/officeDocument/2006/math">
                    <m:r>
                      <a:rPr lang="en-US" altLang="zh-TW" sz="2300" i="1" kern="100">
                        <a:latin typeface="Cambria Math"/>
                        <a:cs typeface="Times New Roman"/>
                      </a:rPr>
                      <m:t>𝑞</m:t>
                    </m:r>
                    <m:r>
                      <a:rPr lang="en-US" altLang="zh-TW" sz="2300" i="1" kern="100">
                        <a:latin typeface="Cambria Math"/>
                        <a:cs typeface="Times New Roman"/>
                      </a:rPr>
                      <m:t>=</m:t>
                    </m:r>
                    <m:f>
                      <m:fPr>
                        <m:ctrlPr>
                          <a:rPr lang="zh-TW" altLang="zh-TW" sz="2300" i="1" kern="100">
                            <a:effectLst/>
                            <a:latin typeface="Cambria Math"/>
                            <a:ea typeface="Cambria Math"/>
                            <a:cs typeface="Times New Roman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zh-TW" altLang="zh-TW" sz="2300" i="1" kern="100">
                                <a:effectLst/>
                                <a:latin typeface="Cambria Math"/>
                                <a:ea typeface="Cambria Math"/>
                                <a:cs typeface="Times New Roman"/>
                              </a:rPr>
                            </m:ctrlPr>
                          </m:sSupPr>
                          <m:e>
                            <m:r>
                              <a:rPr lang="en-US" altLang="zh-TW" sz="2300" i="1" kern="100">
                                <a:latin typeface="Cambria Math"/>
                                <a:cs typeface="Times New Roman"/>
                              </a:rPr>
                              <m:t>𝑒</m:t>
                            </m:r>
                          </m:e>
                          <m:sup>
                            <m:r>
                              <a:rPr lang="en-US" altLang="zh-TW" sz="2300" i="1" kern="100">
                                <a:latin typeface="Cambria Math"/>
                                <a:cs typeface="Times New Roman"/>
                              </a:rPr>
                              <m:t>−</m:t>
                            </m:r>
                            <m:d>
                              <m:dPr>
                                <m:ctrlPr>
                                  <a:rPr lang="zh-TW" altLang="zh-TW" sz="2300" i="1" kern="100">
                                    <a:effectLst/>
                                    <a:latin typeface="Cambria Math"/>
                                    <a:ea typeface="Cambria Math"/>
                                    <a:cs typeface="Times New Roman"/>
                                  </a:rPr>
                                </m:ctrlPr>
                              </m:dPr>
                              <m:e>
                                <m:r>
                                  <a:rPr lang="en-US" altLang="zh-TW" sz="2300" i="1" kern="100">
                                    <a:latin typeface="Cambria Math"/>
                                    <a:cs typeface="Times New Roman"/>
                                  </a:rPr>
                                  <m:t>𝑟</m:t>
                                </m:r>
                                <m:d>
                                  <m:dPr>
                                    <m:ctrlPr>
                                      <a:rPr lang="zh-TW" altLang="zh-TW" sz="2300" i="1" kern="100">
                                        <a:effectLst/>
                                        <a:latin typeface="Cambria Math"/>
                                        <a:ea typeface="Cambria Math"/>
                                        <a:cs typeface="Times New Roman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altLang="zh-TW" sz="2300" i="1" kern="100">
                                        <a:latin typeface="Cambria Math"/>
                                        <a:cs typeface="Times New Roman"/>
                                      </a:rPr>
                                      <m:t>0,0</m:t>
                                    </m:r>
                                  </m:e>
                                </m:d>
                                <m:r>
                                  <a:rPr lang="en-US" altLang="zh-TW" sz="2300" i="1" kern="100">
                                    <a:latin typeface="Cambria Math"/>
                                    <a:cs typeface="Times New Roman"/>
                                  </a:rPr>
                                  <m:t>−</m:t>
                                </m:r>
                                <m:r>
                                  <a:rPr lang="en-US" altLang="zh-TW" sz="2300" i="1" kern="100">
                                    <a:latin typeface="Cambria Math"/>
                                    <a:cs typeface="Times New Roman"/>
                                  </a:rPr>
                                  <m:t>𝛿</m:t>
                                </m:r>
                              </m:e>
                            </m:d>
                          </m:sup>
                        </m:sSup>
                        <m:r>
                          <a:rPr lang="en-US" altLang="zh-TW" sz="2300" i="1" kern="100">
                            <a:latin typeface="Cambria Math"/>
                            <a:cs typeface="Times New Roman"/>
                          </a:rPr>
                          <m:t>−</m:t>
                        </m:r>
                        <m:r>
                          <a:rPr lang="en-US" altLang="zh-TW" sz="2300" i="1" kern="100">
                            <a:latin typeface="Cambria Math"/>
                            <a:cs typeface="Times New Roman"/>
                          </a:rPr>
                          <m:t>𝑃</m:t>
                        </m:r>
                        <m:d>
                          <m:dPr>
                            <m:ctrlPr>
                              <a:rPr lang="zh-TW" altLang="zh-TW" sz="2300" i="1" kern="100">
                                <a:effectLst/>
                                <a:latin typeface="Cambria Math"/>
                                <a:ea typeface="Cambria Math"/>
                                <a:cs typeface="Times New Roman"/>
                              </a:rPr>
                            </m:ctrlPr>
                          </m:dPr>
                          <m:e>
                            <m:r>
                              <a:rPr lang="en-US" altLang="zh-TW" sz="2300" i="1" kern="100">
                                <a:latin typeface="Cambria Math"/>
                                <a:cs typeface="Times New Roman"/>
                              </a:rPr>
                              <m:t>0,2,0</m:t>
                            </m:r>
                          </m:e>
                        </m:d>
                        <m:sSup>
                          <m:sSupPr>
                            <m:ctrlPr>
                              <a:rPr lang="zh-TW" altLang="zh-TW" sz="2300" i="1" kern="100">
                                <a:effectLst/>
                                <a:latin typeface="Cambria Math"/>
                                <a:ea typeface="Cambria Math"/>
                                <a:cs typeface="Times New Roman"/>
                              </a:rPr>
                            </m:ctrlPr>
                          </m:sSupPr>
                          <m:e>
                            <m:r>
                              <a:rPr lang="en-US" altLang="zh-TW" sz="2300" i="1" kern="100">
                                <a:latin typeface="Cambria Math"/>
                                <a:cs typeface="Times New Roman"/>
                              </a:rPr>
                              <m:t>𝑒</m:t>
                            </m:r>
                          </m:e>
                          <m:sup>
                            <m:r>
                              <a:rPr lang="en-US" altLang="zh-TW" sz="2300" i="1" kern="100">
                                <a:latin typeface="Cambria Math"/>
                                <a:cs typeface="Times New Roman"/>
                              </a:rPr>
                              <m:t>𝑟</m:t>
                            </m:r>
                            <m:d>
                              <m:dPr>
                                <m:ctrlPr>
                                  <a:rPr lang="zh-TW" altLang="zh-TW" sz="2300" i="1" kern="100">
                                    <a:effectLst/>
                                    <a:latin typeface="Cambria Math"/>
                                    <a:ea typeface="Cambria Math"/>
                                    <a:cs typeface="Times New Roman"/>
                                  </a:rPr>
                                </m:ctrlPr>
                              </m:dPr>
                              <m:e>
                                <m:r>
                                  <a:rPr lang="en-US" altLang="zh-TW" sz="2300" i="1" kern="100">
                                    <a:latin typeface="Cambria Math"/>
                                    <a:cs typeface="Times New Roman"/>
                                  </a:rPr>
                                  <m:t>0,0</m:t>
                                </m:r>
                              </m:e>
                            </m:d>
                          </m:sup>
                        </m:sSup>
                      </m:num>
                      <m:den>
                        <m:sSup>
                          <m:sSupPr>
                            <m:ctrlPr>
                              <a:rPr lang="zh-TW" altLang="zh-TW" sz="2300" i="1" kern="100">
                                <a:effectLst/>
                                <a:latin typeface="Cambria Math"/>
                                <a:ea typeface="Cambria Math"/>
                                <a:cs typeface="Times New Roman"/>
                              </a:rPr>
                            </m:ctrlPr>
                          </m:sSupPr>
                          <m:e>
                            <m:r>
                              <a:rPr lang="en-US" altLang="zh-TW" sz="2300" i="1" kern="100">
                                <a:latin typeface="Cambria Math"/>
                                <a:cs typeface="Times New Roman"/>
                              </a:rPr>
                              <m:t>𝑒</m:t>
                            </m:r>
                          </m:e>
                          <m:sup>
                            <m:r>
                              <a:rPr lang="en-US" altLang="zh-TW" sz="2300" i="1" kern="100">
                                <a:latin typeface="Cambria Math"/>
                                <a:cs typeface="Times New Roman"/>
                              </a:rPr>
                              <m:t>−</m:t>
                            </m:r>
                            <m:d>
                              <m:dPr>
                                <m:ctrlPr>
                                  <a:rPr lang="zh-TW" altLang="zh-TW" sz="2300" i="1" kern="100">
                                    <a:effectLst/>
                                    <a:latin typeface="Cambria Math"/>
                                    <a:ea typeface="Cambria Math"/>
                                    <a:cs typeface="Times New Roman"/>
                                  </a:rPr>
                                </m:ctrlPr>
                              </m:dPr>
                              <m:e>
                                <m:r>
                                  <a:rPr lang="en-US" altLang="zh-TW" sz="2300" i="1" kern="100">
                                    <a:latin typeface="Cambria Math"/>
                                    <a:cs typeface="Times New Roman"/>
                                  </a:rPr>
                                  <m:t>𝑟</m:t>
                                </m:r>
                                <m:d>
                                  <m:dPr>
                                    <m:ctrlPr>
                                      <a:rPr lang="zh-TW" altLang="zh-TW" sz="2300" i="1" kern="100">
                                        <a:effectLst/>
                                        <a:latin typeface="Cambria Math"/>
                                        <a:ea typeface="Cambria Math"/>
                                        <a:cs typeface="Times New Roman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altLang="zh-TW" sz="2300" i="1" kern="100">
                                        <a:latin typeface="Cambria Math"/>
                                        <a:cs typeface="Times New Roman"/>
                                      </a:rPr>
                                      <m:t>0,0</m:t>
                                    </m:r>
                                  </m:e>
                                </m:d>
                                <m:r>
                                  <a:rPr lang="en-US" altLang="zh-TW" sz="2300" i="1" kern="100">
                                    <a:latin typeface="Cambria Math"/>
                                    <a:cs typeface="Times New Roman"/>
                                  </a:rPr>
                                  <m:t>−</m:t>
                                </m:r>
                                <m:r>
                                  <a:rPr lang="en-US" altLang="zh-TW" sz="2300" i="1" kern="100">
                                    <a:latin typeface="Cambria Math"/>
                                    <a:cs typeface="Times New Roman"/>
                                  </a:rPr>
                                  <m:t>𝛿</m:t>
                                </m:r>
                              </m:e>
                            </m:d>
                          </m:sup>
                        </m:sSup>
                        <m:r>
                          <a:rPr lang="en-US" altLang="zh-TW" sz="2300" i="1" kern="100">
                            <a:latin typeface="Cambria Math"/>
                            <a:cs typeface="Times New Roman"/>
                          </a:rPr>
                          <m:t>−</m:t>
                        </m:r>
                        <m:sSup>
                          <m:sSupPr>
                            <m:ctrlPr>
                              <a:rPr lang="zh-TW" altLang="zh-TW" sz="2300" i="1" kern="100">
                                <a:effectLst/>
                                <a:latin typeface="Cambria Math"/>
                                <a:ea typeface="Cambria Math"/>
                                <a:cs typeface="Times New Roman"/>
                              </a:rPr>
                            </m:ctrlPr>
                          </m:sSupPr>
                          <m:e>
                            <m:r>
                              <a:rPr lang="en-US" altLang="zh-TW" sz="2300" i="1" kern="100">
                                <a:latin typeface="Cambria Math"/>
                                <a:cs typeface="Times New Roman"/>
                              </a:rPr>
                              <m:t>𝑒</m:t>
                            </m:r>
                          </m:e>
                          <m:sup>
                            <m:r>
                              <a:rPr lang="en-US" altLang="zh-TW" sz="2300" i="1" kern="100">
                                <a:latin typeface="Cambria Math"/>
                                <a:cs typeface="Times New Roman"/>
                              </a:rPr>
                              <m:t>−</m:t>
                            </m:r>
                            <m:d>
                              <m:dPr>
                                <m:ctrlPr>
                                  <a:rPr lang="zh-TW" altLang="zh-TW" sz="2300" i="1" kern="100">
                                    <a:effectLst/>
                                    <a:latin typeface="Cambria Math"/>
                                    <a:ea typeface="Cambria Math"/>
                                    <a:cs typeface="Times New Roman"/>
                                  </a:rPr>
                                </m:ctrlPr>
                              </m:dPr>
                              <m:e>
                                <m:r>
                                  <a:rPr lang="en-US" altLang="zh-TW" sz="2300" i="1" kern="100">
                                    <a:latin typeface="Cambria Math"/>
                                    <a:cs typeface="Times New Roman"/>
                                  </a:rPr>
                                  <m:t>𝑟</m:t>
                                </m:r>
                                <m:d>
                                  <m:dPr>
                                    <m:ctrlPr>
                                      <a:rPr lang="zh-TW" altLang="zh-TW" sz="2300" i="1" kern="100">
                                        <a:effectLst/>
                                        <a:latin typeface="Cambria Math"/>
                                        <a:ea typeface="Cambria Math"/>
                                        <a:cs typeface="Times New Roman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altLang="zh-TW" sz="2300" i="1" kern="100">
                                        <a:latin typeface="Cambria Math"/>
                                        <a:cs typeface="Times New Roman"/>
                                      </a:rPr>
                                      <m:t>0,0</m:t>
                                    </m:r>
                                  </m:e>
                                </m:d>
                                <m:r>
                                  <a:rPr lang="en-US" altLang="zh-TW" sz="2300" i="1" kern="100">
                                    <a:latin typeface="Cambria Math"/>
                                    <a:cs typeface="Times New Roman"/>
                                  </a:rPr>
                                  <m:t>+</m:t>
                                </m:r>
                                <m:r>
                                  <a:rPr lang="en-US" altLang="zh-TW" sz="2300" i="1" kern="100">
                                    <a:latin typeface="Cambria Math"/>
                                    <a:cs typeface="Times New Roman"/>
                                  </a:rPr>
                                  <m:t>𝛿</m:t>
                                </m:r>
                              </m:e>
                            </m:d>
                          </m:sup>
                        </m:sSup>
                      </m:den>
                    </m:f>
                  </m:oMath>
                </a14:m>
                <a:r>
                  <a:rPr lang="en-US" altLang="zh-TW" sz="2300" kern="100" dirty="0">
                    <a:latin typeface="Times New Roman"/>
                    <a:cs typeface="Times New Roman"/>
                  </a:rPr>
                  <a:t>.</a:t>
                </a:r>
                <a:endParaRPr lang="zh-TW" altLang="zh-TW" sz="2300" kern="100" dirty="0">
                  <a:cs typeface="Times New Roman"/>
                </a:endParaRPr>
              </a:p>
              <a:p>
                <a:pPr>
                  <a:spcAft>
                    <a:spcPts val="0"/>
                  </a:spcAft>
                </a:pPr>
                <a:endParaRPr lang="en-US" altLang="zh-TW" sz="2300" kern="100" dirty="0" smtClean="0">
                  <a:latin typeface="Times New Roman"/>
                  <a:cs typeface="Times New Roman"/>
                </a:endParaRPr>
              </a:p>
              <a:p>
                <a:pPr>
                  <a:spcAft>
                    <a:spcPts val="0"/>
                  </a:spcAft>
                </a:pPr>
                <a:r>
                  <a:rPr lang="en-US" altLang="zh-TW" sz="2300" kern="100" dirty="0" smtClean="0">
                    <a:latin typeface="Times New Roman"/>
                    <a:cs typeface="Times New Roman"/>
                  </a:rPr>
                  <a:t>Step </a:t>
                </a:r>
                <a:r>
                  <a:rPr lang="en-US" altLang="zh-TW" sz="2300" kern="100" dirty="0">
                    <a:latin typeface="Times New Roman"/>
                    <a:cs typeface="Times New Roman"/>
                  </a:rPr>
                  <a:t>3. For T=2, 3,…:</a:t>
                </a:r>
                <a:endParaRPr lang="zh-TW" altLang="zh-TW" sz="2300" kern="100" dirty="0">
                  <a:cs typeface="Times New Roman"/>
                </a:endParaRPr>
              </a:p>
              <a:p>
                <a:pPr marL="342900" lvl="0" indent="-342900">
                  <a:spcAft>
                    <a:spcPts val="0"/>
                  </a:spcAft>
                  <a:buFont typeface="+mj-lt"/>
                  <a:buAutoNum type="alphaLcParenBoth"/>
                </a:pPr>
                <a:r>
                  <a:rPr lang="en-US" altLang="zh-TW" sz="2300" kern="100" dirty="0">
                    <a:latin typeface="Times New Roman"/>
                    <a:cs typeface="Times New Roman"/>
                  </a:rPr>
                  <a:t>Define </a:t>
                </a:r>
                <a14:m>
                  <m:oMath xmlns:m="http://schemas.openxmlformats.org/officeDocument/2006/math">
                    <m:r>
                      <a:rPr lang="en-US" altLang="zh-TW" sz="2300" i="1" kern="100">
                        <a:latin typeface="Cambria Math"/>
                        <a:cs typeface="Times New Roman"/>
                      </a:rPr>
                      <m:t>𝑃</m:t>
                    </m:r>
                    <m:d>
                      <m:dPr>
                        <m:ctrlPr>
                          <a:rPr lang="zh-TW" altLang="zh-TW" sz="2300" i="1" kern="100">
                            <a:effectLst/>
                            <a:latin typeface="Cambria Math"/>
                            <a:ea typeface="Cambria Math"/>
                            <a:cs typeface="Times New Roman"/>
                          </a:rPr>
                        </m:ctrlPr>
                      </m:dPr>
                      <m:e>
                        <m:r>
                          <a:rPr lang="en-US" altLang="zh-TW" sz="2300" i="1" kern="100">
                            <a:latin typeface="Cambria Math"/>
                            <a:cs typeface="Times New Roman"/>
                          </a:rPr>
                          <m:t>𝑇</m:t>
                        </m:r>
                        <m:r>
                          <a:rPr lang="en-US" altLang="zh-TW" sz="2300" i="1" kern="100">
                            <a:latin typeface="Cambria Math"/>
                            <a:cs typeface="Times New Roman"/>
                          </a:rPr>
                          <m:t>,</m:t>
                        </m:r>
                        <m:r>
                          <a:rPr lang="en-US" altLang="zh-TW" sz="2300" i="1" kern="100">
                            <a:latin typeface="Cambria Math"/>
                            <a:cs typeface="Times New Roman"/>
                          </a:rPr>
                          <m:t>𝑇</m:t>
                        </m:r>
                        <m:r>
                          <a:rPr lang="en-US" altLang="zh-TW" sz="2300" i="1" kern="100">
                            <a:latin typeface="Cambria Math"/>
                            <a:cs typeface="Times New Roman"/>
                          </a:rPr>
                          <m:t>,</m:t>
                        </m:r>
                        <m:r>
                          <a:rPr lang="en-US" altLang="zh-TW" sz="2300" i="1" kern="100">
                            <a:latin typeface="Cambria Math"/>
                            <a:cs typeface="Times New Roman"/>
                          </a:rPr>
                          <m:t>𝑥</m:t>
                        </m:r>
                      </m:e>
                    </m:d>
                    <m:r>
                      <a:rPr lang="en-US" altLang="zh-TW" sz="2300" i="1" kern="100">
                        <a:latin typeface="Cambria Math"/>
                        <a:cs typeface="Times New Roman"/>
                      </a:rPr>
                      <m:t>=1</m:t>
                    </m:r>
                  </m:oMath>
                </a14:m>
                <a:r>
                  <a:rPr lang="en-US" altLang="zh-TW" sz="2300" kern="100" dirty="0">
                    <a:latin typeface="Times New Roman"/>
                    <a:cs typeface="Times New Roman"/>
                  </a:rPr>
                  <a:t> for all </a:t>
                </a:r>
                <a:r>
                  <a:rPr lang="en-US" altLang="zh-TW" sz="2300" i="1" kern="100" dirty="0">
                    <a:latin typeface="Times New Roman"/>
                    <a:cs typeface="Times New Roman"/>
                  </a:rPr>
                  <a:t>x=</a:t>
                </a:r>
                <a:r>
                  <a:rPr lang="en-US" altLang="zh-TW" sz="2300" kern="100" dirty="0">
                    <a:latin typeface="Times New Roman"/>
                    <a:cs typeface="Times New Roman"/>
                  </a:rPr>
                  <a:t>0, 1,…,</a:t>
                </a:r>
                <a:r>
                  <a:rPr lang="en-US" altLang="zh-TW" sz="2300" i="1" kern="100" dirty="0">
                    <a:latin typeface="Times New Roman"/>
                    <a:cs typeface="Times New Roman"/>
                  </a:rPr>
                  <a:t> T</a:t>
                </a:r>
                <a:r>
                  <a:rPr lang="en-US" altLang="zh-TW" sz="2300" kern="100" dirty="0">
                    <a:latin typeface="Times New Roman"/>
                    <a:cs typeface="Times New Roman"/>
                  </a:rPr>
                  <a:t> and </a:t>
                </a:r>
                <a14:m>
                  <m:oMath xmlns:m="http://schemas.openxmlformats.org/officeDocument/2006/math">
                    <m:r>
                      <a:rPr lang="en-US" altLang="zh-TW" sz="2300" i="1" kern="100">
                        <a:latin typeface="Cambria Math"/>
                        <a:cs typeface="Times New Roman"/>
                      </a:rPr>
                      <m:t>𝑃</m:t>
                    </m:r>
                    <m:d>
                      <m:dPr>
                        <m:ctrlPr>
                          <a:rPr lang="zh-TW" altLang="zh-TW" sz="2300" i="1" kern="100">
                            <a:effectLst/>
                            <a:latin typeface="Cambria Math"/>
                            <a:ea typeface="Cambria Math"/>
                            <a:cs typeface="Times New Roman"/>
                          </a:rPr>
                        </m:ctrlPr>
                      </m:dPr>
                      <m:e>
                        <m:r>
                          <a:rPr lang="en-US" altLang="zh-TW" sz="2300" i="1" kern="100">
                            <a:latin typeface="Cambria Math"/>
                            <a:cs typeface="Times New Roman"/>
                          </a:rPr>
                          <m:t>𝑇</m:t>
                        </m:r>
                        <m:r>
                          <a:rPr lang="en-US" altLang="zh-TW" sz="2300" i="1" kern="100">
                            <a:latin typeface="Cambria Math"/>
                            <a:cs typeface="Times New Roman"/>
                          </a:rPr>
                          <m:t>−1,</m:t>
                        </m:r>
                        <m:r>
                          <a:rPr lang="en-US" altLang="zh-TW" sz="2300" i="1" kern="100">
                            <a:latin typeface="Cambria Math"/>
                            <a:cs typeface="Times New Roman"/>
                          </a:rPr>
                          <m:t>𝑇</m:t>
                        </m:r>
                        <m:r>
                          <a:rPr lang="en-US" altLang="zh-TW" sz="2300" i="1" kern="100">
                            <a:latin typeface="Cambria Math"/>
                            <a:cs typeface="Times New Roman"/>
                          </a:rPr>
                          <m:t>,</m:t>
                        </m:r>
                        <m:r>
                          <a:rPr lang="en-US" altLang="zh-TW" sz="2300" i="1" kern="100">
                            <a:latin typeface="Cambria Math"/>
                            <a:cs typeface="Times New Roman"/>
                          </a:rPr>
                          <m:t>𝑥</m:t>
                        </m:r>
                      </m:e>
                    </m:d>
                    <m:r>
                      <a:rPr lang="en-US" altLang="zh-TW" sz="2300" i="1" kern="100">
                        <a:latin typeface="Cambria Math"/>
                        <a:cs typeface="Times New Roman"/>
                      </a:rPr>
                      <m:t>=</m:t>
                    </m:r>
                    <m:func>
                      <m:funcPr>
                        <m:ctrlPr>
                          <a:rPr lang="zh-TW" altLang="zh-TW" sz="2300" i="1" kern="100">
                            <a:effectLst/>
                            <a:latin typeface="Cambria Math"/>
                            <a:ea typeface="Cambria Math"/>
                            <a:cs typeface="Times New Roman"/>
                          </a:rPr>
                        </m:ctrlPr>
                      </m:funcPr>
                      <m:fName>
                        <m:r>
                          <a:rPr lang="en-US" altLang="zh-TW" sz="2300" i="1" kern="100">
                            <a:latin typeface="Cambria Math"/>
                            <a:cs typeface="Times New Roman"/>
                          </a:rPr>
                          <m:t>𝑒𝑥𝑝</m:t>
                        </m:r>
                      </m:fName>
                      <m:e>
                        <m:d>
                          <m:dPr>
                            <m:begChr m:val="["/>
                            <m:endChr m:val="]"/>
                            <m:ctrlPr>
                              <a:rPr lang="zh-TW" altLang="zh-TW" sz="2300" i="1" kern="100">
                                <a:effectLst/>
                                <a:latin typeface="Cambria Math"/>
                                <a:ea typeface="Cambria Math"/>
                                <a:cs typeface="Times New Roman"/>
                              </a:rPr>
                            </m:ctrlPr>
                          </m:dPr>
                          <m:e>
                            <m:r>
                              <a:rPr lang="en-US" altLang="zh-TW" sz="2300" i="1" kern="100">
                                <a:latin typeface="Cambria Math"/>
                                <a:cs typeface="Times New Roman"/>
                              </a:rPr>
                              <m:t>−</m:t>
                            </m:r>
                            <m:r>
                              <a:rPr lang="en-US" altLang="zh-TW" sz="2300" i="1" kern="100">
                                <a:latin typeface="Cambria Math"/>
                                <a:cs typeface="Times New Roman"/>
                              </a:rPr>
                              <m:t>𝑟</m:t>
                            </m:r>
                            <m:d>
                              <m:dPr>
                                <m:ctrlPr>
                                  <a:rPr lang="zh-TW" altLang="zh-TW" sz="2300" i="1" kern="100">
                                    <a:effectLst/>
                                    <a:latin typeface="Cambria Math"/>
                                    <a:ea typeface="Cambria Math"/>
                                    <a:cs typeface="Times New Roman"/>
                                  </a:rPr>
                                </m:ctrlPr>
                              </m:dPr>
                              <m:e>
                                <m:r>
                                  <a:rPr lang="en-US" altLang="zh-TW" sz="2300" b="0" i="1" kern="100" smtClean="0">
                                    <a:effectLst/>
                                    <a:latin typeface="Cambria Math"/>
                                    <a:ea typeface="Cambria Math"/>
                                    <a:cs typeface="Times New Roman"/>
                                  </a:rPr>
                                  <m:t>𝑇</m:t>
                                </m:r>
                                <m:r>
                                  <a:rPr lang="en-US" altLang="zh-TW" sz="2300" b="0" i="1" kern="100" smtClean="0">
                                    <a:effectLst/>
                                    <a:latin typeface="Cambria Math"/>
                                    <a:ea typeface="Cambria Math"/>
                                    <a:cs typeface="Times New Roman"/>
                                  </a:rPr>
                                  <m:t>−1,</m:t>
                                </m:r>
                                <m:r>
                                  <a:rPr lang="en-US" altLang="zh-TW" sz="2300" i="1" kern="100">
                                    <a:latin typeface="Cambria Math"/>
                                    <a:cs typeface="Times New Roman"/>
                                  </a:rPr>
                                  <m:t>𝑥</m:t>
                                </m:r>
                              </m:e>
                            </m:d>
                          </m:e>
                        </m:d>
                      </m:e>
                    </m:func>
                  </m:oMath>
                </a14:m>
                <a:r>
                  <a:rPr lang="en-US" altLang="zh-TW" sz="2300" kern="100" dirty="0">
                    <a:latin typeface="Times New Roman"/>
                    <a:cs typeface="Times New Roman"/>
                  </a:rPr>
                  <a:t> for all </a:t>
                </a:r>
                <a:r>
                  <a:rPr lang="en-US" altLang="zh-TW" sz="2300" i="1" kern="100" dirty="0">
                    <a:latin typeface="Times New Roman"/>
                    <a:cs typeface="Times New Roman"/>
                  </a:rPr>
                  <a:t>x</a:t>
                </a:r>
                <a:r>
                  <a:rPr lang="en-US" altLang="zh-TW" sz="2300" kern="100" dirty="0">
                    <a:latin typeface="Times New Roman"/>
                    <a:cs typeface="Times New Roman"/>
                  </a:rPr>
                  <a:t>=0, 1, …, </a:t>
                </a:r>
                <a:r>
                  <a:rPr lang="en-US" altLang="zh-TW" sz="2300" i="1" kern="100" dirty="0">
                    <a:latin typeface="Times New Roman"/>
                    <a:cs typeface="Times New Roman"/>
                  </a:rPr>
                  <a:t>T</a:t>
                </a:r>
                <a:r>
                  <a:rPr lang="en-US" altLang="zh-TW" sz="2300" kern="100" dirty="0">
                    <a:latin typeface="Times New Roman"/>
                    <a:cs typeface="Times New Roman"/>
                  </a:rPr>
                  <a:t>-1.</a:t>
                </a:r>
                <a:endParaRPr lang="zh-TW" altLang="zh-TW" sz="2300" kern="100" dirty="0">
                  <a:cs typeface="Times New Roman"/>
                </a:endParaRPr>
              </a:p>
              <a:p>
                <a:pPr marL="342900" lvl="0" indent="-342900">
                  <a:spcAft>
                    <a:spcPts val="0"/>
                  </a:spcAft>
                  <a:buFont typeface="+mj-lt"/>
                  <a:buAutoNum type="alphaLcParenBoth"/>
                </a:pPr>
                <a:r>
                  <a:rPr lang="en-US" altLang="zh-TW" sz="2300" kern="100" dirty="0">
                    <a:latin typeface="Times New Roman"/>
                    <a:cs typeface="Times New Roman"/>
                  </a:rPr>
                  <a:t>Suppose that we know the set of prices </a:t>
                </a:r>
                <a14:m>
                  <m:oMath xmlns:m="http://schemas.openxmlformats.org/officeDocument/2006/math">
                    <m:r>
                      <a:rPr lang="en-US" altLang="zh-TW" sz="2300" i="1" kern="100">
                        <a:latin typeface="Cambria Math"/>
                        <a:cs typeface="Times New Roman"/>
                      </a:rPr>
                      <m:t>𝑃</m:t>
                    </m:r>
                    <m:r>
                      <a:rPr lang="en-US" altLang="zh-TW" sz="2300" i="1" kern="100">
                        <a:latin typeface="Cambria Math"/>
                        <a:cs typeface="Times New Roman"/>
                      </a:rPr>
                      <m:t>(</m:t>
                    </m:r>
                    <m:r>
                      <a:rPr lang="en-US" altLang="zh-TW" sz="2300" i="1" kern="100">
                        <a:latin typeface="Cambria Math"/>
                        <a:cs typeface="Times New Roman"/>
                      </a:rPr>
                      <m:t>𝑠</m:t>
                    </m:r>
                    <m:r>
                      <a:rPr lang="en-US" altLang="zh-TW" sz="2300" i="1" kern="100">
                        <a:latin typeface="Cambria Math"/>
                        <a:cs typeface="Times New Roman"/>
                      </a:rPr>
                      <m:t>,</m:t>
                    </m:r>
                    <m:r>
                      <a:rPr lang="en-US" altLang="zh-TW" sz="2300" i="1" kern="100">
                        <a:latin typeface="Cambria Math"/>
                        <a:cs typeface="Times New Roman"/>
                      </a:rPr>
                      <m:t>𝑇</m:t>
                    </m:r>
                    <m:r>
                      <a:rPr lang="en-US" altLang="zh-TW" sz="2300" i="1" kern="100">
                        <a:latin typeface="Cambria Math"/>
                        <a:cs typeface="Times New Roman"/>
                      </a:rPr>
                      <m:t>,</m:t>
                    </m:r>
                    <m:r>
                      <a:rPr lang="en-US" altLang="zh-TW" sz="2300" i="1" kern="100">
                        <a:latin typeface="Cambria Math"/>
                        <a:cs typeface="Times New Roman"/>
                      </a:rPr>
                      <m:t>𝑥</m:t>
                    </m:r>
                    <m:r>
                      <a:rPr lang="en-US" altLang="zh-TW" sz="2300" i="1" kern="100">
                        <a:latin typeface="Cambria Math"/>
                        <a:cs typeface="Times New Roman"/>
                      </a:rPr>
                      <m:t>)</m:t>
                    </m:r>
                  </m:oMath>
                </a14:m>
                <a:r>
                  <a:rPr lang="en-US" altLang="zh-TW" sz="2300" kern="100" dirty="0">
                    <a:latin typeface="Times New Roman"/>
                    <a:cs typeface="Times New Roman"/>
                  </a:rPr>
                  <a:t> for all </a:t>
                </a:r>
                <a14:m>
                  <m:oMath xmlns:m="http://schemas.openxmlformats.org/officeDocument/2006/math">
                    <m:r>
                      <a:rPr lang="en-US" altLang="zh-TW" sz="2300" i="1" kern="100">
                        <a:latin typeface="Cambria Math"/>
                        <a:cs typeface="Times New Roman"/>
                      </a:rPr>
                      <m:t>0≤</m:t>
                    </m:r>
                    <m:r>
                      <a:rPr lang="en-US" altLang="zh-TW" sz="2300" i="1" kern="100">
                        <a:latin typeface="Cambria Math"/>
                        <a:cs typeface="Times New Roman"/>
                      </a:rPr>
                      <m:t>𝑥</m:t>
                    </m:r>
                    <m:r>
                      <a:rPr lang="en-US" altLang="zh-TW" sz="2300" i="1" kern="100">
                        <a:latin typeface="Cambria Math"/>
                        <a:cs typeface="Times New Roman"/>
                      </a:rPr>
                      <m:t>≤</m:t>
                    </m:r>
                    <m:r>
                      <a:rPr lang="en-US" altLang="zh-TW" sz="2300" i="1" kern="100">
                        <a:latin typeface="Cambria Math"/>
                        <a:cs typeface="Times New Roman"/>
                      </a:rPr>
                      <m:t>𝑠</m:t>
                    </m:r>
                  </m:oMath>
                </a14:m>
                <a:r>
                  <a:rPr lang="en-US" altLang="zh-TW" sz="2300" kern="100" dirty="0">
                    <a:latin typeface="Times New Roman"/>
                    <a:cs typeface="Times New Roman"/>
                  </a:rPr>
                  <a:t> and for </a:t>
                </a:r>
                <a:r>
                  <a:rPr lang="en-US" altLang="zh-TW" sz="2300" i="1" kern="100" dirty="0">
                    <a:latin typeface="Times New Roman"/>
                    <a:cs typeface="Times New Roman"/>
                  </a:rPr>
                  <a:t>s=t, t+</a:t>
                </a:r>
                <a:r>
                  <a:rPr lang="en-US" altLang="zh-TW" sz="2300" kern="100" dirty="0">
                    <a:latin typeface="Times New Roman"/>
                    <a:cs typeface="Times New Roman"/>
                  </a:rPr>
                  <a:t>1</a:t>
                </a:r>
                <a:r>
                  <a:rPr lang="en-US" altLang="zh-TW" sz="2300" i="1" kern="100" dirty="0">
                    <a:latin typeface="Times New Roman"/>
                    <a:cs typeface="Times New Roman"/>
                  </a:rPr>
                  <a:t>,…, T</a:t>
                </a:r>
                <a:r>
                  <a:rPr lang="en-US" altLang="zh-TW" sz="2300" kern="100" dirty="0">
                    <a:latin typeface="Times New Roman"/>
                    <a:cs typeface="Times New Roman"/>
                  </a:rPr>
                  <a:t>. We can then find the prices at time</a:t>
                </a:r>
                <a:r>
                  <a:rPr lang="en-US" altLang="zh-TW" sz="2300" i="1" kern="100" dirty="0">
                    <a:latin typeface="Times New Roman"/>
                    <a:cs typeface="Times New Roman"/>
                  </a:rPr>
                  <a:t> t</a:t>
                </a:r>
                <a:r>
                  <a:rPr lang="en-US" altLang="zh-TW" sz="2300" kern="100" dirty="0">
                    <a:latin typeface="Times New Roman"/>
                    <a:cs typeface="Times New Roman"/>
                  </a:rPr>
                  <a:t>-1 in the following way. For each </a:t>
                </a:r>
                <a:r>
                  <a:rPr lang="en-US" altLang="zh-TW" sz="2300" i="1" kern="100" dirty="0">
                    <a:latin typeface="Times New Roman"/>
                    <a:cs typeface="Times New Roman"/>
                  </a:rPr>
                  <a:t>x</a:t>
                </a:r>
                <a:r>
                  <a:rPr lang="en-US" altLang="zh-TW" sz="2300" kern="100" dirty="0">
                    <a:latin typeface="Times New Roman"/>
                    <a:cs typeface="Times New Roman"/>
                  </a:rPr>
                  <a:t>, </a:t>
                </a:r>
                <a14:m>
                  <m:oMath xmlns:m="http://schemas.openxmlformats.org/officeDocument/2006/math">
                    <m:r>
                      <a:rPr lang="en-US" altLang="zh-TW" sz="2300" i="1" kern="100">
                        <a:latin typeface="Cambria Math"/>
                        <a:cs typeface="Times New Roman"/>
                      </a:rPr>
                      <m:t>0≤</m:t>
                    </m:r>
                    <m:r>
                      <a:rPr lang="en-US" altLang="zh-TW" sz="2300" i="1" kern="100">
                        <a:latin typeface="Cambria Math"/>
                        <a:cs typeface="Times New Roman"/>
                      </a:rPr>
                      <m:t>𝑥</m:t>
                    </m:r>
                    <m:r>
                      <a:rPr lang="en-US" altLang="zh-TW" sz="2300" i="1" kern="100">
                        <a:latin typeface="Cambria Math"/>
                        <a:cs typeface="Times New Roman"/>
                      </a:rPr>
                      <m:t>≤</m:t>
                    </m:r>
                    <m:r>
                      <a:rPr lang="en-US" altLang="zh-TW" sz="2300" i="1" kern="100">
                        <a:latin typeface="Cambria Math"/>
                        <a:cs typeface="Times New Roman"/>
                      </a:rPr>
                      <m:t>𝑡</m:t>
                    </m:r>
                    <m:r>
                      <a:rPr lang="en-US" altLang="zh-TW" sz="2300" i="1" kern="100">
                        <a:latin typeface="Cambria Math"/>
                        <a:cs typeface="Times New Roman"/>
                      </a:rPr>
                      <m:t>−1</m:t>
                    </m:r>
                  </m:oMath>
                </a14:m>
                <a:r>
                  <a:rPr lang="en-US" altLang="zh-TW" sz="2300" kern="100" dirty="0">
                    <a:latin typeface="Times New Roman"/>
                    <a:cs typeface="Times New Roman"/>
                  </a:rPr>
                  <a:t>:</a:t>
                </a:r>
                <a:endParaRPr lang="zh-TW" altLang="zh-TW" sz="2300" kern="100" dirty="0">
                  <a:cs typeface="Times New Roman"/>
                </a:endParaRPr>
              </a:p>
              <a:p>
                <a:pPr marL="457200">
                  <a:spcAft>
                    <a:spcPts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sz="2300" i="1" kern="100">
                          <a:latin typeface="Cambria Math"/>
                          <a:cs typeface="Times New Roman"/>
                        </a:rPr>
                        <m:t>𝑃</m:t>
                      </m:r>
                      <m:d>
                        <m:dPr>
                          <m:ctrlPr>
                            <a:rPr lang="zh-TW" altLang="zh-TW" sz="2300" i="1" kern="100">
                              <a:effectLst/>
                              <a:latin typeface="Cambria Math"/>
                              <a:ea typeface="Cambria Math"/>
                              <a:cs typeface="Times New Roman"/>
                            </a:rPr>
                          </m:ctrlPr>
                        </m:dPr>
                        <m:e>
                          <m:r>
                            <a:rPr lang="en-US" altLang="zh-TW" sz="2300" i="1" kern="100">
                              <a:latin typeface="Cambria Math"/>
                              <a:cs typeface="Times New Roman"/>
                            </a:rPr>
                            <m:t>𝑡</m:t>
                          </m:r>
                          <m:r>
                            <a:rPr lang="en-US" altLang="zh-TW" sz="2300" i="1" kern="100">
                              <a:latin typeface="Cambria Math"/>
                              <a:cs typeface="Times New Roman"/>
                            </a:rPr>
                            <m:t>−1,</m:t>
                          </m:r>
                          <m:r>
                            <a:rPr lang="en-US" altLang="zh-TW" sz="2300" i="1" kern="100">
                              <a:latin typeface="Cambria Math"/>
                              <a:cs typeface="Times New Roman"/>
                            </a:rPr>
                            <m:t>𝑇</m:t>
                          </m:r>
                          <m:r>
                            <a:rPr lang="en-US" altLang="zh-TW" sz="2300" i="1" kern="100">
                              <a:latin typeface="Cambria Math"/>
                              <a:cs typeface="Times New Roman"/>
                            </a:rPr>
                            <m:t>,</m:t>
                          </m:r>
                          <m:r>
                            <a:rPr lang="en-US" altLang="zh-TW" sz="2300" i="1" kern="100">
                              <a:latin typeface="Cambria Math"/>
                              <a:cs typeface="Times New Roman"/>
                            </a:rPr>
                            <m:t>𝑥</m:t>
                          </m:r>
                        </m:e>
                      </m:d>
                      <m:r>
                        <a:rPr lang="en-US" altLang="zh-TW" sz="2300" i="1" kern="100">
                          <a:latin typeface="Cambria Math"/>
                          <a:cs typeface="Times New Roman"/>
                        </a:rPr>
                        <m:t>=</m:t>
                      </m:r>
                      <m:r>
                        <a:rPr lang="en-US" altLang="zh-TW" sz="2300" i="1" kern="100">
                          <a:latin typeface="Cambria Math"/>
                          <a:cs typeface="Times New Roman"/>
                        </a:rPr>
                        <m:t>𝑃</m:t>
                      </m:r>
                      <m:d>
                        <m:dPr>
                          <m:ctrlPr>
                            <a:rPr lang="zh-TW" altLang="zh-TW" sz="2300" i="1" kern="100">
                              <a:effectLst/>
                              <a:latin typeface="Cambria Math"/>
                              <a:ea typeface="Cambria Math"/>
                              <a:cs typeface="Times New Roman"/>
                            </a:rPr>
                          </m:ctrlPr>
                        </m:dPr>
                        <m:e>
                          <m:r>
                            <a:rPr lang="en-US" altLang="zh-TW" sz="2300" i="1" kern="100">
                              <a:latin typeface="Cambria Math"/>
                              <a:cs typeface="Times New Roman"/>
                            </a:rPr>
                            <m:t>𝑡</m:t>
                          </m:r>
                          <m:r>
                            <a:rPr lang="en-US" altLang="zh-TW" sz="2300" i="1" kern="100">
                              <a:latin typeface="Cambria Math"/>
                              <a:cs typeface="Times New Roman"/>
                            </a:rPr>
                            <m:t>−1,</m:t>
                          </m:r>
                          <m:r>
                            <a:rPr lang="en-US" altLang="zh-TW" sz="2300" i="1" kern="100">
                              <a:latin typeface="Cambria Math"/>
                              <a:cs typeface="Times New Roman"/>
                            </a:rPr>
                            <m:t>𝑡</m:t>
                          </m:r>
                          <m:r>
                            <a:rPr lang="en-US" altLang="zh-TW" sz="2300" i="1" kern="100">
                              <a:latin typeface="Cambria Math"/>
                              <a:cs typeface="Times New Roman"/>
                            </a:rPr>
                            <m:t>,</m:t>
                          </m:r>
                          <m:r>
                            <a:rPr lang="en-US" altLang="zh-TW" sz="2300" i="1" kern="100">
                              <a:latin typeface="Cambria Math"/>
                              <a:cs typeface="Times New Roman"/>
                            </a:rPr>
                            <m:t>𝑥</m:t>
                          </m:r>
                        </m:e>
                      </m:d>
                      <m:sSub>
                        <m:sSubPr>
                          <m:ctrlPr>
                            <a:rPr lang="zh-TW" altLang="zh-TW" sz="2300" i="1" kern="100">
                              <a:effectLst/>
                              <a:latin typeface="Cambria Math"/>
                              <a:ea typeface="Cambria Math"/>
                              <a:cs typeface="Times New Roman"/>
                            </a:rPr>
                          </m:ctrlPr>
                        </m:sSubPr>
                        <m:e>
                          <m:r>
                            <a:rPr lang="en-US" altLang="zh-TW" sz="2300" i="1" kern="100">
                              <a:latin typeface="Cambria Math"/>
                              <a:cs typeface="Times New Roman"/>
                            </a:rPr>
                            <m:t>𝐸</m:t>
                          </m:r>
                        </m:e>
                        <m:sub>
                          <m:r>
                            <a:rPr lang="en-US" altLang="zh-TW" sz="2300" i="1" kern="100">
                              <a:latin typeface="Cambria Math"/>
                              <a:cs typeface="Times New Roman"/>
                            </a:rPr>
                            <m:t>𝑄</m:t>
                          </m:r>
                        </m:sub>
                      </m:sSub>
                      <m:d>
                        <m:dPr>
                          <m:begChr m:val="["/>
                          <m:endChr m:val="]"/>
                          <m:ctrlPr>
                            <a:rPr lang="zh-TW" altLang="zh-TW" sz="2300" i="1" kern="100">
                              <a:effectLst/>
                              <a:latin typeface="Cambria Math"/>
                              <a:ea typeface="Cambria Math"/>
                              <a:cs typeface="Times New Roman"/>
                            </a:rPr>
                          </m:ctrlPr>
                        </m:dPr>
                        <m:e>
                          <m:r>
                            <a:rPr lang="en-US" altLang="zh-TW" sz="2300" i="1" kern="100">
                              <a:latin typeface="Cambria Math"/>
                              <a:cs typeface="Times New Roman"/>
                            </a:rPr>
                            <m:t>𝑃</m:t>
                          </m:r>
                          <m:d>
                            <m:dPr>
                              <m:ctrlPr>
                                <a:rPr lang="zh-TW" altLang="zh-TW" sz="2300" i="1" kern="100">
                                  <a:effectLst/>
                                  <a:latin typeface="Cambria Math"/>
                                  <a:ea typeface="Cambria Math"/>
                                  <a:cs typeface="Times New Roman"/>
                                </a:rPr>
                              </m:ctrlPr>
                            </m:dPr>
                            <m:e>
                              <m:r>
                                <a:rPr lang="en-US" altLang="zh-TW" sz="2300" i="1" kern="100">
                                  <a:latin typeface="Cambria Math"/>
                                  <a:cs typeface="Times New Roman"/>
                                </a:rPr>
                                <m:t>𝑡</m:t>
                              </m:r>
                              <m:r>
                                <a:rPr lang="en-US" altLang="zh-TW" sz="2300" i="1" kern="100">
                                  <a:latin typeface="Cambria Math"/>
                                  <a:cs typeface="Times New Roman"/>
                                </a:rPr>
                                <m:t>,</m:t>
                              </m:r>
                              <m:r>
                                <a:rPr lang="en-US" altLang="zh-TW" sz="2300" i="1" kern="100">
                                  <a:latin typeface="Cambria Math"/>
                                  <a:cs typeface="Times New Roman"/>
                                </a:rPr>
                                <m:t>𝑇</m:t>
                              </m:r>
                            </m:e>
                          </m:d>
                        </m:e>
                        <m:e>
                          <m:r>
                            <a:rPr lang="en-US" altLang="zh-TW" sz="2300" i="1" kern="100">
                              <a:latin typeface="Cambria Math"/>
                              <a:cs typeface="Times New Roman"/>
                            </a:rPr>
                            <m:t>𝑟</m:t>
                          </m:r>
                          <m:d>
                            <m:dPr>
                              <m:ctrlPr>
                                <a:rPr lang="zh-TW" altLang="zh-TW" sz="2300" i="1" kern="100">
                                  <a:effectLst/>
                                  <a:latin typeface="Cambria Math"/>
                                  <a:ea typeface="Cambria Math"/>
                                  <a:cs typeface="Times New Roman"/>
                                </a:rPr>
                              </m:ctrlPr>
                            </m:dPr>
                            <m:e>
                              <m:r>
                                <a:rPr lang="en-US" altLang="zh-TW" sz="2300" i="1" kern="100">
                                  <a:latin typeface="Cambria Math"/>
                                  <a:cs typeface="Times New Roman"/>
                                </a:rPr>
                                <m:t>𝑡</m:t>
                              </m:r>
                              <m:r>
                                <a:rPr lang="en-US" altLang="zh-TW" sz="2300" i="1" kern="100">
                                  <a:latin typeface="Cambria Math"/>
                                  <a:cs typeface="Times New Roman"/>
                                </a:rPr>
                                <m:t>−1</m:t>
                              </m:r>
                            </m:e>
                          </m:d>
                          <m:r>
                            <a:rPr lang="en-US" altLang="zh-TW" sz="2300" i="1" kern="100">
                              <a:latin typeface="Cambria Math"/>
                              <a:cs typeface="Times New Roman"/>
                            </a:rPr>
                            <m:t>=</m:t>
                          </m:r>
                          <m:r>
                            <a:rPr lang="en-US" altLang="zh-TW" sz="2300" i="1" kern="100">
                              <a:latin typeface="Cambria Math"/>
                              <a:cs typeface="Times New Roman"/>
                            </a:rPr>
                            <m:t>𝑟</m:t>
                          </m:r>
                          <m:d>
                            <m:dPr>
                              <m:ctrlPr>
                                <a:rPr lang="zh-TW" altLang="zh-TW" sz="2300" i="1" kern="100">
                                  <a:effectLst/>
                                  <a:latin typeface="Cambria Math"/>
                                  <a:ea typeface="Cambria Math"/>
                                  <a:cs typeface="Times New Roman"/>
                                </a:rPr>
                              </m:ctrlPr>
                            </m:dPr>
                            <m:e>
                              <m:r>
                                <a:rPr lang="en-US" altLang="zh-TW" sz="2300" i="1" kern="100">
                                  <a:latin typeface="Cambria Math"/>
                                  <a:cs typeface="Times New Roman"/>
                                </a:rPr>
                                <m:t>𝑡</m:t>
                              </m:r>
                              <m:r>
                                <a:rPr lang="en-US" altLang="zh-TW" sz="2300" i="1" kern="100">
                                  <a:latin typeface="Cambria Math"/>
                                  <a:cs typeface="Times New Roman"/>
                                </a:rPr>
                                <m:t>−1,</m:t>
                              </m:r>
                              <m:r>
                                <a:rPr lang="en-US" altLang="zh-TW" sz="2300" i="1" kern="100">
                                  <a:latin typeface="Cambria Math"/>
                                  <a:cs typeface="Times New Roman"/>
                                </a:rPr>
                                <m:t>𝑥</m:t>
                              </m:r>
                            </m:e>
                          </m:d>
                        </m:e>
                      </m:d>
                    </m:oMath>
                  </m:oMathPara>
                </a14:m>
                <a:endParaRPr lang="en-US" altLang="zh-TW" sz="2300" i="1" kern="100" dirty="0" smtClean="0">
                  <a:latin typeface="Cambria Math"/>
                  <a:cs typeface="Times New Roman"/>
                </a:endParaRPr>
              </a:p>
              <a:p>
                <a:pPr marL="457200">
                  <a:spcAft>
                    <a:spcPts val="0"/>
                  </a:spcAft>
                </a:pPr>
                <a:r>
                  <a:rPr lang="en-US" altLang="zh-TW" sz="2300" kern="100" dirty="0" smtClean="0">
                    <a:cs typeface="Times New Roman"/>
                  </a:rPr>
                  <a:t>                          </a:t>
                </a:r>
                <a14:m>
                  <m:oMath xmlns:m="http://schemas.openxmlformats.org/officeDocument/2006/math">
                    <m:r>
                      <a:rPr lang="en-US" altLang="zh-TW" sz="2300" i="1" kern="100">
                        <a:latin typeface="Cambria Math"/>
                        <a:cs typeface="Times New Roman"/>
                      </a:rPr>
                      <m:t>=</m:t>
                    </m:r>
                    <m:sSup>
                      <m:sSupPr>
                        <m:ctrlPr>
                          <a:rPr lang="zh-TW" altLang="zh-TW" sz="2300" i="1" kern="100">
                            <a:effectLst/>
                            <a:latin typeface="Cambria Math"/>
                            <a:ea typeface="Cambria Math"/>
                            <a:cs typeface="Times New Roman"/>
                          </a:rPr>
                        </m:ctrlPr>
                      </m:sSupPr>
                      <m:e>
                        <m:r>
                          <a:rPr lang="en-US" altLang="zh-TW" sz="2300" i="1" kern="100">
                            <a:latin typeface="Cambria Math"/>
                            <a:cs typeface="Times New Roman"/>
                          </a:rPr>
                          <m:t>𝑒</m:t>
                        </m:r>
                      </m:e>
                      <m:sup>
                        <m:r>
                          <a:rPr lang="en-US" altLang="zh-TW" sz="2300" i="1" kern="100">
                            <a:latin typeface="Cambria Math"/>
                            <a:cs typeface="Times New Roman"/>
                          </a:rPr>
                          <m:t>−</m:t>
                        </m:r>
                        <m:r>
                          <a:rPr lang="en-US" altLang="zh-TW" sz="2300" i="1" kern="100">
                            <a:latin typeface="Cambria Math"/>
                            <a:cs typeface="Times New Roman"/>
                          </a:rPr>
                          <m:t>𝑟</m:t>
                        </m:r>
                        <m:r>
                          <a:rPr lang="en-US" altLang="zh-TW" sz="2300" i="1" kern="100">
                            <a:latin typeface="Cambria Math"/>
                            <a:cs typeface="Times New Roman"/>
                          </a:rPr>
                          <m:t>(</m:t>
                        </m:r>
                        <m:r>
                          <a:rPr lang="en-US" altLang="zh-TW" sz="2300" i="1" kern="100">
                            <a:latin typeface="Cambria Math"/>
                            <a:cs typeface="Times New Roman"/>
                          </a:rPr>
                          <m:t>𝑡</m:t>
                        </m:r>
                        <m:r>
                          <a:rPr lang="en-US" altLang="zh-TW" sz="2300" i="1" kern="100">
                            <a:latin typeface="Cambria Math"/>
                            <a:cs typeface="Times New Roman"/>
                          </a:rPr>
                          <m:t>−1,</m:t>
                        </m:r>
                        <m:r>
                          <a:rPr lang="en-US" altLang="zh-TW" sz="2300" i="1" kern="100">
                            <a:latin typeface="Cambria Math"/>
                            <a:cs typeface="Times New Roman"/>
                          </a:rPr>
                          <m:t>𝑥</m:t>
                        </m:r>
                        <m:r>
                          <a:rPr lang="en-US" altLang="zh-TW" sz="2300" i="1" kern="100">
                            <a:latin typeface="Cambria Math"/>
                            <a:cs typeface="Times New Roman"/>
                          </a:rPr>
                          <m:t>)</m:t>
                        </m:r>
                      </m:sup>
                    </m:sSup>
                    <m:r>
                      <a:rPr lang="en-US" altLang="zh-TW" sz="2300" i="1" kern="100">
                        <a:latin typeface="Cambria Math"/>
                        <a:cs typeface="Times New Roman"/>
                      </a:rPr>
                      <m:t>[</m:t>
                    </m:r>
                    <m:r>
                      <a:rPr lang="en-US" altLang="zh-TW" sz="2300" i="1" kern="100">
                        <a:latin typeface="Cambria Math"/>
                        <a:cs typeface="Times New Roman"/>
                      </a:rPr>
                      <m:t>𝑞𝑃</m:t>
                    </m:r>
                    <m:d>
                      <m:dPr>
                        <m:ctrlPr>
                          <a:rPr lang="zh-TW" altLang="zh-TW" sz="2300" i="1" kern="100">
                            <a:effectLst/>
                            <a:latin typeface="Cambria Math"/>
                            <a:ea typeface="Cambria Math"/>
                            <a:cs typeface="Times New Roman"/>
                          </a:rPr>
                        </m:ctrlPr>
                      </m:dPr>
                      <m:e>
                        <m:r>
                          <a:rPr lang="en-US" altLang="zh-TW" sz="2300" i="1" kern="100">
                            <a:latin typeface="Cambria Math"/>
                            <a:cs typeface="Times New Roman"/>
                          </a:rPr>
                          <m:t>𝑡</m:t>
                        </m:r>
                        <m:r>
                          <a:rPr lang="en-US" altLang="zh-TW" sz="2300" i="1" kern="100">
                            <a:latin typeface="Cambria Math"/>
                            <a:cs typeface="Times New Roman"/>
                          </a:rPr>
                          <m:t>,</m:t>
                        </m:r>
                        <m:r>
                          <a:rPr lang="en-US" altLang="zh-TW" sz="2300" i="1" kern="100">
                            <a:latin typeface="Cambria Math"/>
                            <a:cs typeface="Times New Roman"/>
                          </a:rPr>
                          <m:t>𝑇</m:t>
                        </m:r>
                        <m:r>
                          <a:rPr lang="en-US" altLang="zh-TW" sz="2300" i="1" kern="100">
                            <a:latin typeface="Cambria Math"/>
                            <a:cs typeface="Times New Roman"/>
                          </a:rPr>
                          <m:t>,</m:t>
                        </m:r>
                        <m:r>
                          <a:rPr lang="en-US" altLang="zh-TW" sz="2300" i="1" kern="100">
                            <a:latin typeface="Cambria Math"/>
                            <a:cs typeface="Times New Roman"/>
                          </a:rPr>
                          <m:t>𝑥</m:t>
                        </m:r>
                        <m:r>
                          <a:rPr lang="en-US" altLang="zh-TW" sz="2300" i="1" kern="100">
                            <a:latin typeface="Cambria Math"/>
                            <a:cs typeface="Times New Roman"/>
                          </a:rPr>
                          <m:t>+1</m:t>
                        </m:r>
                      </m:e>
                    </m:d>
                    <m:r>
                      <a:rPr lang="en-US" altLang="zh-TW" sz="2300" i="1" kern="100">
                        <a:latin typeface="Cambria Math"/>
                        <a:cs typeface="Times New Roman"/>
                      </a:rPr>
                      <m:t>+(1−</m:t>
                    </m:r>
                    <m:r>
                      <a:rPr lang="en-US" altLang="zh-TW" sz="2300" i="1" kern="100">
                        <a:latin typeface="Cambria Math"/>
                        <a:cs typeface="Times New Roman"/>
                      </a:rPr>
                      <m:t>𝑞</m:t>
                    </m:r>
                    <m:r>
                      <a:rPr lang="en-US" altLang="zh-TW" sz="2300" i="1" kern="100">
                        <a:latin typeface="Cambria Math"/>
                        <a:cs typeface="Times New Roman"/>
                      </a:rPr>
                      <m:t>)</m:t>
                    </m:r>
                    <m:r>
                      <a:rPr lang="en-US" altLang="zh-TW" sz="2300" i="1" kern="100">
                        <a:latin typeface="Cambria Math"/>
                        <a:cs typeface="Times New Roman"/>
                      </a:rPr>
                      <m:t>𝑃</m:t>
                    </m:r>
                    <m:r>
                      <a:rPr lang="en-US" altLang="zh-TW" sz="2300" i="1" kern="100">
                        <a:latin typeface="Cambria Math"/>
                        <a:cs typeface="Times New Roman"/>
                      </a:rPr>
                      <m:t>(</m:t>
                    </m:r>
                    <m:r>
                      <a:rPr lang="en-US" altLang="zh-TW" sz="2300" i="1" kern="100">
                        <a:latin typeface="Cambria Math"/>
                        <a:cs typeface="Times New Roman"/>
                      </a:rPr>
                      <m:t>𝑡</m:t>
                    </m:r>
                    <m:r>
                      <a:rPr lang="en-US" altLang="zh-TW" sz="2300" i="1" kern="100">
                        <a:latin typeface="Cambria Math"/>
                        <a:cs typeface="Times New Roman"/>
                      </a:rPr>
                      <m:t>,</m:t>
                    </m:r>
                    <m:r>
                      <a:rPr lang="en-US" altLang="zh-TW" sz="2300" i="1" kern="100">
                        <a:latin typeface="Cambria Math"/>
                        <a:cs typeface="Times New Roman"/>
                      </a:rPr>
                      <m:t>𝑇</m:t>
                    </m:r>
                    <m:r>
                      <a:rPr lang="en-US" altLang="zh-TW" sz="2300" i="1" kern="100">
                        <a:latin typeface="Cambria Math"/>
                        <a:cs typeface="Times New Roman"/>
                      </a:rPr>
                      <m:t>,</m:t>
                    </m:r>
                    <m:r>
                      <a:rPr lang="en-US" altLang="zh-TW" sz="2300" i="1" kern="100">
                        <a:latin typeface="Cambria Math"/>
                        <a:cs typeface="Times New Roman"/>
                      </a:rPr>
                      <m:t>𝑥</m:t>
                    </m:r>
                    <m:r>
                      <a:rPr lang="en-US" altLang="zh-TW" sz="2300" i="1" kern="100">
                        <a:latin typeface="Cambria Math"/>
                        <a:cs typeface="Times New Roman"/>
                      </a:rPr>
                      <m:t>)]</m:t>
                    </m:r>
                  </m:oMath>
                </a14:m>
                <a:endParaRPr lang="zh-TW" altLang="zh-TW" sz="2300" kern="100" dirty="0">
                  <a:cs typeface="Times New Roman"/>
                </a:endParaRPr>
              </a:p>
              <a:p>
                <a:pPr lvl="0">
                  <a:spcAft>
                    <a:spcPts val="0"/>
                  </a:spcAft>
                </a:pPr>
                <a:r>
                  <a:rPr lang="en-US" altLang="zh-TW" sz="2300" kern="100" dirty="0" smtClean="0">
                    <a:latin typeface="Times New Roman"/>
                    <a:cs typeface="Times New Roman"/>
                  </a:rPr>
                  <a:t>(c)Repeat </a:t>
                </a:r>
                <a:r>
                  <a:rPr lang="en-US" altLang="zh-TW" sz="2300" kern="100" dirty="0">
                    <a:latin typeface="Times New Roman"/>
                    <a:cs typeface="Times New Roman"/>
                  </a:rPr>
                  <a:t>step (b) until </a:t>
                </a:r>
                <a:r>
                  <a:rPr lang="en-US" altLang="zh-TW" sz="2300" i="1" kern="100" dirty="0">
                    <a:latin typeface="Times New Roman"/>
                    <a:cs typeface="Times New Roman"/>
                  </a:rPr>
                  <a:t>t </a:t>
                </a:r>
                <a:r>
                  <a:rPr lang="en-US" altLang="zh-TW" sz="2300" kern="100" dirty="0">
                    <a:latin typeface="Times New Roman"/>
                    <a:cs typeface="Times New Roman"/>
                  </a:rPr>
                  <a:t>= 0.</a:t>
                </a:r>
                <a:endParaRPr lang="zh-TW" altLang="zh-TW" sz="2300" kern="100" dirty="0">
                  <a:cs typeface="Times New Roman"/>
                </a:endParaRPr>
              </a:p>
            </p:txBody>
          </p:sp>
        </mc:Choice>
        <mc:Fallback xmlns="">
          <p:sp>
            <p:nvSpPr>
              <p:cNvPr id="3" name="矩形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536" y="1091629"/>
                <a:ext cx="8640960" cy="5665077"/>
              </a:xfrm>
              <a:prstGeom prst="rect">
                <a:avLst/>
              </a:prstGeom>
              <a:blipFill rotWithShape="1">
                <a:blip r:embed="rId2"/>
                <a:stretch>
                  <a:fillRect l="-1059" t="-861" r="-212" b="-1292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685753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6491064" cy="634082"/>
          </a:xfrm>
        </p:spPr>
        <p:txBody>
          <a:bodyPr>
            <a:normAutofit/>
          </a:bodyPr>
          <a:lstStyle/>
          <a:p>
            <a:pPr algn="l"/>
            <a:r>
              <a:rPr lang="en-US" altLang="zh-TW" sz="2500" i="1" dirty="0" smtClean="0">
                <a:latin typeface="Times New Roman" pitchFamily="18" charset="0"/>
                <a:cs typeface="Times New Roman" pitchFamily="18" charset="0"/>
              </a:rPr>
              <a:t>3.4.2  Calculation of Bond Prices</a:t>
            </a:r>
            <a:endParaRPr lang="zh-TW" altLang="en-US" sz="25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矩形 2"/>
              <p:cNvSpPr/>
              <p:nvPr/>
            </p:nvSpPr>
            <p:spPr>
              <a:xfrm>
                <a:off x="539552" y="902539"/>
                <a:ext cx="8280920" cy="560736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spcAft>
                    <a:spcPts val="0"/>
                  </a:spcAft>
                </a:pPr>
                <a:r>
                  <a:rPr lang="en-US" altLang="zh-TW" sz="2300" b="1" kern="100" dirty="0" smtClean="0">
                    <a:latin typeface="Times New Roman"/>
                    <a:cs typeface="Times New Roman"/>
                  </a:rPr>
                  <a:t>Example 3.9</a:t>
                </a:r>
                <a:endParaRPr lang="zh-TW" altLang="zh-TW" sz="2300" kern="100" dirty="0">
                  <a:cs typeface="Times New Roman"/>
                </a:endParaRPr>
              </a:p>
              <a:p>
                <a:pPr marL="179070" indent="-179070">
                  <a:spcAft>
                    <a:spcPts val="0"/>
                  </a:spcAft>
                </a:pPr>
                <a:r>
                  <a:rPr lang="en-US" altLang="zh-TW" sz="2300" kern="100" dirty="0">
                    <a:latin typeface="Times New Roman"/>
                    <a:cs typeface="Times New Roman"/>
                  </a:rPr>
                  <a:t>Step 1. Suppose that </a:t>
                </a:r>
                <a14:m>
                  <m:oMath xmlns:m="http://schemas.openxmlformats.org/officeDocument/2006/math">
                    <m:r>
                      <a:rPr lang="en-US" altLang="zh-TW" sz="2300" i="1" kern="100">
                        <a:latin typeface="Cambria Math"/>
                        <a:cs typeface="Times New Roman"/>
                      </a:rPr>
                      <m:t>𝑟</m:t>
                    </m:r>
                    <m:d>
                      <m:dPr>
                        <m:ctrlPr>
                          <a:rPr lang="zh-TW" altLang="zh-TW" sz="2300" i="1" kern="100">
                            <a:effectLst/>
                            <a:latin typeface="Cambria Math"/>
                            <a:ea typeface="Cambria Math"/>
                            <a:cs typeface="Times New Roman"/>
                          </a:rPr>
                        </m:ctrlPr>
                      </m:dPr>
                      <m:e>
                        <m:r>
                          <a:rPr lang="en-US" altLang="zh-TW" sz="2300" i="1" kern="100">
                            <a:latin typeface="Cambria Math"/>
                            <a:cs typeface="Times New Roman"/>
                          </a:rPr>
                          <m:t>0</m:t>
                        </m:r>
                      </m:e>
                    </m:d>
                    <m:r>
                      <a:rPr lang="en-US" altLang="zh-TW" sz="2300" i="1" kern="100">
                        <a:latin typeface="Cambria Math"/>
                        <a:cs typeface="Times New Roman"/>
                      </a:rPr>
                      <m:t>=0.05,</m:t>
                    </m:r>
                  </m:oMath>
                </a14:m>
                <a:endParaRPr lang="en-US" altLang="zh-TW" sz="2300" i="1" kern="100" dirty="0" smtClean="0">
                  <a:latin typeface="Cambria Math"/>
                  <a:cs typeface="Times New Roman"/>
                </a:endParaRPr>
              </a:p>
              <a:p>
                <a:pPr marL="179070" indent="-179070">
                  <a:spcAft>
                    <a:spcPts val="0"/>
                  </a:spcAft>
                </a:pPr>
                <a14:m>
                  <m:oMath xmlns:m="http://schemas.openxmlformats.org/officeDocument/2006/math">
                    <m:r>
                      <a:rPr lang="en-US" altLang="zh-TW" sz="2300" i="1" kern="100">
                        <a:latin typeface="Cambria Math"/>
                        <a:cs typeface="Times New Roman"/>
                      </a:rPr>
                      <m:t>𝑟</m:t>
                    </m:r>
                    <m:d>
                      <m:dPr>
                        <m:ctrlPr>
                          <a:rPr lang="zh-TW" altLang="zh-TW" sz="2300" i="1" kern="100">
                            <a:effectLst/>
                            <a:latin typeface="Cambria Math"/>
                            <a:ea typeface="Cambria Math"/>
                            <a:cs typeface="Times New Roman"/>
                          </a:rPr>
                        </m:ctrlPr>
                      </m:dPr>
                      <m:e>
                        <m:r>
                          <a:rPr lang="en-US" altLang="zh-TW" sz="2300" i="1" kern="100">
                            <a:latin typeface="Cambria Math"/>
                            <a:cs typeface="Times New Roman"/>
                          </a:rPr>
                          <m:t>𝑡</m:t>
                        </m:r>
                        <m:r>
                          <a:rPr lang="en-US" altLang="zh-TW" sz="2300" i="1" kern="100">
                            <a:latin typeface="Cambria Math"/>
                            <a:cs typeface="Times New Roman"/>
                          </a:rPr>
                          <m:t>+1</m:t>
                        </m:r>
                      </m:e>
                    </m:d>
                    <m:r>
                      <a:rPr lang="en-US" altLang="zh-TW" sz="2300" i="1" kern="100">
                        <a:latin typeface="Cambria Math"/>
                        <a:cs typeface="Times New Roman"/>
                      </a:rPr>
                      <m:t>=</m:t>
                    </m:r>
                    <m:r>
                      <a:rPr lang="en-US" altLang="zh-TW" sz="2300" i="1" kern="100">
                        <a:latin typeface="Cambria Math"/>
                        <a:cs typeface="Times New Roman"/>
                      </a:rPr>
                      <m:t>𝑟</m:t>
                    </m:r>
                    <m:d>
                      <m:dPr>
                        <m:ctrlPr>
                          <a:rPr lang="zh-TW" altLang="zh-TW" sz="2300" i="1" kern="100">
                            <a:effectLst/>
                            <a:latin typeface="Cambria Math"/>
                            <a:ea typeface="Cambria Math"/>
                            <a:cs typeface="Times New Roman"/>
                          </a:rPr>
                        </m:ctrlPr>
                      </m:dPr>
                      <m:e>
                        <m:r>
                          <a:rPr lang="en-US" altLang="zh-TW" sz="2300" i="1" kern="100">
                            <a:latin typeface="Cambria Math"/>
                            <a:cs typeface="Times New Roman"/>
                          </a:rPr>
                          <m:t>𝑡</m:t>
                        </m:r>
                      </m:e>
                    </m:d>
                    <m:r>
                      <a:rPr lang="en-US" altLang="zh-TW" sz="2300" i="1" kern="100">
                        <a:latin typeface="Cambria Math"/>
                        <a:cs typeface="Times New Roman"/>
                      </a:rPr>
                      <m:t>+(2</m:t>
                    </m:r>
                    <m:r>
                      <a:rPr lang="en-US" altLang="zh-TW" sz="2300" i="1" kern="100">
                        <a:latin typeface="Cambria Math"/>
                        <a:cs typeface="Times New Roman"/>
                      </a:rPr>
                      <m:t>𝐼</m:t>
                    </m:r>
                    <m:d>
                      <m:dPr>
                        <m:ctrlPr>
                          <a:rPr lang="zh-TW" altLang="zh-TW" sz="2300" i="1" kern="100">
                            <a:effectLst/>
                            <a:latin typeface="Cambria Math"/>
                            <a:ea typeface="Cambria Math"/>
                            <a:cs typeface="Times New Roman"/>
                          </a:rPr>
                        </m:ctrlPr>
                      </m:dPr>
                      <m:e>
                        <m:r>
                          <a:rPr lang="en-US" altLang="zh-TW" sz="2300" i="1" kern="100">
                            <a:latin typeface="Cambria Math"/>
                            <a:cs typeface="Times New Roman"/>
                          </a:rPr>
                          <m:t>𝑡</m:t>
                        </m:r>
                        <m:r>
                          <a:rPr lang="en-US" altLang="zh-TW" sz="2300" i="1" kern="100">
                            <a:latin typeface="Cambria Math"/>
                            <a:cs typeface="Times New Roman"/>
                          </a:rPr>
                          <m:t>+1</m:t>
                        </m:r>
                      </m:e>
                    </m:d>
                    <m:r>
                      <a:rPr lang="en-US" altLang="zh-TW" sz="2300" i="1" kern="100">
                        <a:latin typeface="Cambria Math"/>
                        <a:cs typeface="Times New Roman"/>
                      </a:rPr>
                      <m:t>−1)×0.01</m:t>
                    </m:r>
                  </m:oMath>
                </a14:m>
                <a:r>
                  <a:rPr lang="en-US" altLang="zh-TW" sz="2300" kern="100" dirty="0">
                    <a:latin typeface="Times New Roman"/>
                    <a:cs typeface="Times New Roman"/>
                  </a:rPr>
                  <a:t>, </a:t>
                </a:r>
                <a:r>
                  <a:rPr lang="en-US" altLang="zh-TW" sz="2300" kern="100" dirty="0" smtClean="0">
                    <a:latin typeface="Times New Roman"/>
                    <a:cs typeface="Times New Roman"/>
                  </a:rPr>
                  <a:t>where </a:t>
                </a:r>
                <a14:m>
                  <m:oMath xmlns:m="http://schemas.openxmlformats.org/officeDocument/2006/math">
                    <m:r>
                      <a:rPr lang="en-US" altLang="zh-TW" sz="2300" i="1" kern="100">
                        <a:latin typeface="Cambria Math"/>
                        <a:cs typeface="Times New Roman"/>
                      </a:rPr>
                      <m:t>𝐼</m:t>
                    </m:r>
                    <m:d>
                      <m:dPr>
                        <m:ctrlPr>
                          <a:rPr lang="zh-TW" altLang="zh-TW" sz="2300" i="1" kern="100">
                            <a:effectLst/>
                            <a:latin typeface="Cambria Math"/>
                            <a:ea typeface="Cambria Math"/>
                            <a:cs typeface="Times New Roman"/>
                          </a:rPr>
                        </m:ctrlPr>
                      </m:dPr>
                      <m:e>
                        <m:r>
                          <a:rPr lang="en-US" altLang="zh-TW" sz="2300" i="1" kern="100">
                            <a:latin typeface="Cambria Math"/>
                            <a:cs typeface="Times New Roman"/>
                          </a:rPr>
                          <m:t>𝑡</m:t>
                        </m:r>
                        <m:r>
                          <a:rPr lang="en-US" altLang="zh-TW" sz="2300" i="1" kern="100">
                            <a:latin typeface="Cambria Math"/>
                            <a:cs typeface="Times New Roman"/>
                          </a:rPr>
                          <m:t>+1</m:t>
                        </m:r>
                      </m:e>
                    </m:d>
                    <m:r>
                      <a:rPr lang="en-US" altLang="zh-TW" sz="2300" i="1" kern="100">
                        <a:latin typeface="Cambria Math"/>
                        <a:cs typeface="Times New Roman"/>
                      </a:rPr>
                      <m:t>=1</m:t>
                    </m:r>
                  </m:oMath>
                </a14:m>
                <a:r>
                  <a:rPr lang="en-US" altLang="zh-TW" sz="2300" kern="100" dirty="0">
                    <a:latin typeface="Times New Roman"/>
                    <a:cs typeface="Times New Roman"/>
                  </a:rPr>
                  <a:t> if the risk-free rate goes up at time </a:t>
                </a:r>
                <a:r>
                  <a:rPr lang="en-US" altLang="zh-TW" sz="2300" i="1" kern="100" dirty="0">
                    <a:latin typeface="Times New Roman"/>
                    <a:cs typeface="Times New Roman"/>
                  </a:rPr>
                  <a:t>t</a:t>
                </a:r>
                <a:r>
                  <a:rPr lang="en-US" altLang="zh-TW" sz="2300" kern="100" dirty="0">
                    <a:latin typeface="Times New Roman"/>
                    <a:cs typeface="Times New Roman"/>
                  </a:rPr>
                  <a:t>+1 and 0 otherwise.</a:t>
                </a:r>
                <a:endParaRPr lang="zh-TW" altLang="zh-TW" sz="2300" kern="100" dirty="0">
                  <a:cs typeface="Times New Roman"/>
                </a:endParaRPr>
              </a:p>
              <a:p>
                <a:pPr>
                  <a:spcAft>
                    <a:spcPts val="0"/>
                  </a:spcAft>
                </a:pPr>
                <a:endParaRPr lang="en-US" altLang="zh-TW" sz="2300" kern="100" dirty="0" smtClean="0">
                  <a:latin typeface="Times New Roman"/>
                  <a:cs typeface="Times New Roman"/>
                </a:endParaRPr>
              </a:p>
              <a:p>
                <a:pPr>
                  <a:spcAft>
                    <a:spcPts val="0"/>
                  </a:spcAft>
                </a:pPr>
                <a:r>
                  <a:rPr lang="en-US" altLang="zh-TW" sz="2300" kern="100" dirty="0" smtClean="0">
                    <a:latin typeface="Times New Roman"/>
                    <a:cs typeface="Times New Roman"/>
                  </a:rPr>
                  <a:t>Step </a:t>
                </a:r>
                <a:r>
                  <a:rPr lang="en-US" altLang="zh-TW" sz="2300" kern="100" dirty="0">
                    <a:latin typeface="Times New Roman"/>
                    <a:cs typeface="Times New Roman"/>
                  </a:rPr>
                  <a:t>2. Suppose also that </a:t>
                </a:r>
                <a14:m>
                  <m:oMath xmlns:m="http://schemas.openxmlformats.org/officeDocument/2006/math">
                    <m:r>
                      <a:rPr lang="en-US" altLang="zh-TW" sz="2300" i="1" kern="100">
                        <a:latin typeface="Cambria Math"/>
                        <a:cs typeface="Times New Roman"/>
                      </a:rPr>
                      <m:t>𝑃</m:t>
                    </m:r>
                    <m:d>
                      <m:dPr>
                        <m:ctrlPr>
                          <a:rPr lang="zh-TW" altLang="zh-TW" sz="2300" i="1" kern="100">
                            <a:effectLst/>
                            <a:latin typeface="Cambria Math"/>
                            <a:ea typeface="Cambria Math"/>
                            <a:cs typeface="Times New Roman"/>
                          </a:rPr>
                        </m:ctrlPr>
                      </m:dPr>
                      <m:e>
                        <m:r>
                          <a:rPr lang="en-US" altLang="zh-TW" sz="2300" i="1" kern="100">
                            <a:latin typeface="Cambria Math"/>
                            <a:cs typeface="Times New Roman"/>
                          </a:rPr>
                          <m:t>0,2</m:t>
                        </m:r>
                      </m:e>
                    </m:d>
                    <m:r>
                      <a:rPr lang="en-US" altLang="zh-TW" sz="2300" i="1" kern="100">
                        <a:latin typeface="Cambria Math"/>
                        <a:cs typeface="Times New Roman"/>
                      </a:rPr>
                      <m:t>=</m:t>
                    </m:r>
                    <m:r>
                      <a:rPr lang="en-US" altLang="zh-TW" sz="2300" i="1" kern="100">
                        <a:latin typeface="Cambria Math"/>
                        <a:cs typeface="Times New Roman"/>
                      </a:rPr>
                      <m:t>𝑃</m:t>
                    </m:r>
                    <m:d>
                      <m:dPr>
                        <m:ctrlPr>
                          <a:rPr lang="zh-TW" altLang="zh-TW" sz="2300" i="1" kern="100">
                            <a:effectLst/>
                            <a:latin typeface="Cambria Math"/>
                            <a:ea typeface="Cambria Math"/>
                            <a:cs typeface="Times New Roman"/>
                          </a:rPr>
                        </m:ctrlPr>
                      </m:dPr>
                      <m:e>
                        <m:r>
                          <a:rPr lang="en-US" altLang="zh-TW" sz="2300" i="1" kern="100">
                            <a:latin typeface="Cambria Math"/>
                            <a:cs typeface="Times New Roman"/>
                          </a:rPr>
                          <m:t>0,2,0</m:t>
                        </m:r>
                      </m:e>
                    </m:d>
                    <m:r>
                      <a:rPr lang="en-US" altLang="zh-TW" sz="2300" kern="100">
                        <a:latin typeface="Cambria Math"/>
                        <a:cs typeface="Times New Roman"/>
                      </a:rPr>
                      <m:t>=0.909407.</m:t>
                    </m:r>
                  </m:oMath>
                </a14:m>
                <a:r>
                  <a:rPr lang="en-US" altLang="zh-TW" sz="2300" kern="100" dirty="0">
                    <a:latin typeface="Times New Roman"/>
                    <a:cs typeface="Times New Roman"/>
                  </a:rPr>
                  <a:t> </a:t>
                </a:r>
                <a:endParaRPr lang="zh-TW" altLang="zh-TW" sz="2300" kern="100" dirty="0">
                  <a:cs typeface="Times New Roman"/>
                </a:endParaRPr>
              </a:p>
              <a:p>
                <a:pPr marL="342900" lvl="0" indent="-342900" algn="ctr">
                  <a:spcAft>
                    <a:spcPts val="0"/>
                  </a:spcAft>
                  <a:buFont typeface="Wingdings"/>
                  <a:buChar char=""/>
                </a:pPr>
                <a14:m>
                  <m:oMath xmlns:m="http://schemas.openxmlformats.org/officeDocument/2006/math">
                    <m:r>
                      <a:rPr lang="en-US" altLang="zh-TW" sz="2300" i="1" kern="100">
                        <a:latin typeface="Cambria Math"/>
                        <a:cs typeface="Times New Roman"/>
                      </a:rPr>
                      <m:t>𝑞</m:t>
                    </m:r>
                    <m:r>
                      <a:rPr lang="en-US" altLang="zh-TW" sz="2300" kern="100">
                        <a:latin typeface="Cambria Math"/>
                        <a:cs typeface="Times New Roman"/>
                      </a:rPr>
                      <m:t>=</m:t>
                    </m:r>
                    <m:f>
                      <m:fPr>
                        <m:ctrlPr>
                          <a:rPr lang="zh-TW" altLang="zh-TW" sz="2300" i="1" kern="100">
                            <a:effectLst/>
                            <a:latin typeface="Cambria Math"/>
                            <a:ea typeface="Cambria Math"/>
                            <a:cs typeface="Times New Roman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zh-TW" altLang="zh-TW" sz="2300" i="1" kern="100">
                                <a:effectLst/>
                                <a:latin typeface="Cambria Math"/>
                                <a:ea typeface="Cambria Math"/>
                                <a:cs typeface="Times New Roman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US" altLang="zh-TW" sz="2300" kern="100">
                                <a:latin typeface="Cambria Math"/>
                                <a:cs typeface="Times New Roman"/>
                              </a:rPr>
                              <m:t>e</m:t>
                            </m:r>
                          </m:e>
                          <m:sup>
                            <m:r>
                              <a:rPr lang="en-US" altLang="zh-TW" sz="2300" i="1" kern="100">
                                <a:latin typeface="Cambria Math"/>
                                <a:cs typeface="Times New Roman"/>
                              </a:rPr>
                              <m:t>−</m:t>
                            </m:r>
                            <m:r>
                              <a:rPr lang="en-US" altLang="zh-TW" sz="2300" kern="100">
                                <a:latin typeface="Cambria Math"/>
                                <a:cs typeface="Times New Roman"/>
                              </a:rPr>
                              <m:t>0.04</m:t>
                            </m:r>
                          </m:sup>
                        </m:sSup>
                        <m:r>
                          <a:rPr lang="en-US" altLang="zh-TW" sz="2300" i="1" kern="100">
                            <a:latin typeface="Cambria Math"/>
                            <a:cs typeface="Times New Roman"/>
                          </a:rPr>
                          <m:t>−</m:t>
                        </m:r>
                        <m:r>
                          <a:rPr lang="en-US" altLang="zh-TW" sz="2300" kern="100">
                            <a:latin typeface="Cambria Math"/>
                            <a:cs typeface="Times New Roman"/>
                          </a:rPr>
                          <m:t>0.909407×</m:t>
                        </m:r>
                        <m:sSup>
                          <m:sSupPr>
                            <m:ctrlPr>
                              <a:rPr lang="zh-TW" altLang="zh-TW" sz="2300" i="1" kern="100">
                                <a:effectLst/>
                                <a:latin typeface="Cambria Math"/>
                                <a:ea typeface="Cambria Math"/>
                                <a:cs typeface="Times New Roman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US" altLang="zh-TW" sz="2300" kern="100">
                                <a:latin typeface="Cambria Math"/>
                                <a:cs typeface="Times New Roman"/>
                              </a:rPr>
                              <m:t>e</m:t>
                            </m:r>
                          </m:e>
                          <m:sup>
                            <m:r>
                              <a:rPr lang="en-US" altLang="zh-TW" sz="2300" kern="100">
                                <a:latin typeface="Cambria Math"/>
                                <a:cs typeface="Times New Roman"/>
                              </a:rPr>
                              <m:t>0.05</m:t>
                            </m:r>
                          </m:sup>
                        </m:sSup>
                      </m:num>
                      <m:den>
                        <m:sSup>
                          <m:sSupPr>
                            <m:ctrlPr>
                              <a:rPr lang="zh-TW" altLang="zh-TW" sz="2300" i="1" kern="100">
                                <a:effectLst/>
                                <a:latin typeface="Cambria Math"/>
                                <a:ea typeface="Cambria Math"/>
                                <a:cs typeface="Times New Roman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US" altLang="zh-TW" sz="2300" kern="100">
                                <a:latin typeface="Cambria Math"/>
                                <a:cs typeface="Times New Roman"/>
                              </a:rPr>
                              <m:t>e</m:t>
                            </m:r>
                          </m:e>
                          <m:sup>
                            <m:r>
                              <a:rPr lang="en-US" altLang="zh-TW" sz="2300" i="1" kern="100">
                                <a:latin typeface="Cambria Math"/>
                                <a:cs typeface="Times New Roman"/>
                              </a:rPr>
                              <m:t>−</m:t>
                            </m:r>
                            <m:r>
                              <a:rPr lang="en-US" altLang="zh-TW" sz="2300" kern="100">
                                <a:latin typeface="Cambria Math"/>
                                <a:cs typeface="Times New Roman"/>
                              </a:rPr>
                              <m:t>0.04</m:t>
                            </m:r>
                          </m:sup>
                        </m:sSup>
                        <m:r>
                          <a:rPr lang="en-US" altLang="zh-TW" sz="2300" i="1" kern="100">
                            <a:latin typeface="Cambria Math"/>
                            <a:cs typeface="Times New Roman"/>
                          </a:rPr>
                          <m:t>−</m:t>
                        </m:r>
                        <m:sSup>
                          <m:sSupPr>
                            <m:ctrlPr>
                              <a:rPr lang="zh-TW" altLang="zh-TW" sz="2300" i="1" kern="100">
                                <a:effectLst/>
                                <a:latin typeface="Cambria Math"/>
                                <a:ea typeface="Cambria Math"/>
                                <a:cs typeface="Times New Roman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US" altLang="zh-TW" sz="2300" kern="100">
                                <a:latin typeface="Cambria Math"/>
                                <a:cs typeface="Times New Roman"/>
                              </a:rPr>
                              <m:t>e</m:t>
                            </m:r>
                          </m:e>
                          <m:sup>
                            <m:r>
                              <a:rPr lang="en-US" altLang="zh-TW" sz="2300" i="1" kern="100">
                                <a:latin typeface="Cambria Math"/>
                                <a:cs typeface="Times New Roman"/>
                              </a:rPr>
                              <m:t>−</m:t>
                            </m:r>
                            <m:r>
                              <a:rPr lang="en-US" altLang="zh-TW" sz="2300" kern="100">
                                <a:latin typeface="Cambria Math"/>
                                <a:cs typeface="Times New Roman"/>
                              </a:rPr>
                              <m:t>0.06</m:t>
                            </m:r>
                          </m:sup>
                        </m:sSup>
                      </m:den>
                    </m:f>
                    <m:r>
                      <a:rPr lang="en-US" altLang="zh-TW" sz="2300" kern="100">
                        <a:latin typeface="Cambria Math"/>
                        <a:cs typeface="Times New Roman"/>
                      </a:rPr>
                      <m:t>=0.25</m:t>
                    </m:r>
                  </m:oMath>
                </a14:m>
                <a:endParaRPr lang="zh-TW" altLang="zh-TW" sz="2300" kern="100" dirty="0">
                  <a:cs typeface="Times New Roman"/>
                </a:endParaRPr>
              </a:p>
              <a:p>
                <a:pPr>
                  <a:spcAft>
                    <a:spcPts val="0"/>
                  </a:spcAft>
                </a:pPr>
                <a:endParaRPr lang="en-US" altLang="zh-TW" sz="2300" kern="100" dirty="0" smtClean="0">
                  <a:latin typeface="Times New Roman"/>
                  <a:cs typeface="Times New Roman"/>
                </a:endParaRPr>
              </a:p>
              <a:p>
                <a:pPr>
                  <a:spcAft>
                    <a:spcPts val="0"/>
                  </a:spcAft>
                </a:pPr>
                <a:r>
                  <a:rPr lang="en-US" altLang="zh-TW" sz="2300" kern="100" dirty="0" smtClean="0">
                    <a:latin typeface="Times New Roman"/>
                    <a:cs typeface="Times New Roman"/>
                  </a:rPr>
                  <a:t>Step </a:t>
                </a:r>
                <a:r>
                  <a:rPr lang="en-US" altLang="zh-TW" sz="2300" kern="100" dirty="0">
                    <a:latin typeface="Times New Roman"/>
                    <a:cs typeface="Times New Roman"/>
                  </a:rPr>
                  <a:t>3. For T=1:</a:t>
                </a:r>
                <a:endParaRPr lang="zh-TW" altLang="zh-TW" sz="2300" kern="100" dirty="0">
                  <a:cs typeface="Times New Roman"/>
                </a:endParaRPr>
              </a:p>
              <a:p>
                <a:pPr>
                  <a:spcAft>
                    <a:spcPts val="0"/>
                  </a:spcAft>
                </a:pPr>
                <a:r>
                  <a:rPr lang="en-US" altLang="zh-TW" sz="2300" kern="100" dirty="0" smtClean="0">
                    <a:cs typeface="Times New Roman"/>
                  </a:rPr>
                  <a:t>                              </a:t>
                </a:r>
                <a14:m>
                  <m:oMath xmlns:m="http://schemas.openxmlformats.org/officeDocument/2006/math">
                    <m:r>
                      <a:rPr lang="en-US" altLang="zh-TW" sz="2300" i="1" kern="100">
                        <a:latin typeface="Cambria Math"/>
                        <a:cs typeface="Times New Roman"/>
                      </a:rPr>
                      <m:t>𝑃</m:t>
                    </m:r>
                    <m:d>
                      <m:dPr>
                        <m:ctrlPr>
                          <a:rPr lang="zh-TW" altLang="zh-TW" sz="2300" i="1" kern="100">
                            <a:effectLst/>
                            <a:latin typeface="Cambria Math"/>
                            <a:ea typeface="Cambria Math"/>
                            <a:cs typeface="Times New Roman"/>
                          </a:rPr>
                        </m:ctrlPr>
                      </m:dPr>
                      <m:e>
                        <m:r>
                          <a:rPr lang="en-US" altLang="zh-TW" sz="2300" i="1" kern="100">
                            <a:latin typeface="Cambria Math"/>
                            <a:cs typeface="Times New Roman"/>
                          </a:rPr>
                          <m:t>0,1</m:t>
                        </m:r>
                      </m:e>
                    </m:d>
                    <m:r>
                      <a:rPr lang="en-US" altLang="zh-TW" sz="2300" i="1" kern="100">
                        <a:latin typeface="Cambria Math"/>
                        <a:cs typeface="Times New Roman"/>
                      </a:rPr>
                      <m:t>=</m:t>
                    </m:r>
                    <m:r>
                      <a:rPr lang="en-US" altLang="zh-TW" sz="2300" i="1" kern="100">
                        <a:latin typeface="Cambria Math"/>
                        <a:cs typeface="Times New Roman"/>
                      </a:rPr>
                      <m:t>𝑃</m:t>
                    </m:r>
                    <m:d>
                      <m:dPr>
                        <m:ctrlPr>
                          <a:rPr lang="zh-TW" altLang="zh-TW" sz="2300" i="1" kern="100">
                            <a:effectLst/>
                            <a:latin typeface="Cambria Math"/>
                            <a:ea typeface="Cambria Math"/>
                            <a:cs typeface="Times New Roman"/>
                          </a:rPr>
                        </m:ctrlPr>
                      </m:dPr>
                      <m:e>
                        <m:r>
                          <a:rPr lang="en-US" altLang="zh-TW" sz="2300" i="1" kern="100">
                            <a:latin typeface="Cambria Math"/>
                            <a:cs typeface="Times New Roman"/>
                          </a:rPr>
                          <m:t>0,1,0</m:t>
                        </m:r>
                      </m:e>
                    </m:d>
                    <m:r>
                      <a:rPr lang="en-US" altLang="zh-TW" sz="2300" i="1" kern="100">
                        <a:latin typeface="Cambria Math"/>
                        <a:cs typeface="Times New Roman"/>
                      </a:rPr>
                      <m:t>=</m:t>
                    </m:r>
                    <m:sSup>
                      <m:sSupPr>
                        <m:ctrlPr>
                          <a:rPr lang="zh-TW" altLang="zh-TW" sz="2300" i="1" kern="100">
                            <a:effectLst/>
                            <a:latin typeface="Cambria Math"/>
                            <a:ea typeface="Cambria Math"/>
                            <a:cs typeface="Times New Roman"/>
                          </a:rPr>
                        </m:ctrlPr>
                      </m:sSupPr>
                      <m:e>
                        <m:r>
                          <a:rPr lang="en-US" altLang="zh-TW" sz="2300" i="1" kern="100">
                            <a:latin typeface="Cambria Math"/>
                            <a:cs typeface="Times New Roman"/>
                          </a:rPr>
                          <m:t>𝑒</m:t>
                        </m:r>
                      </m:e>
                      <m:sup>
                        <m:r>
                          <a:rPr lang="en-US" altLang="zh-TW" sz="2300" i="1" kern="100">
                            <a:latin typeface="Cambria Math"/>
                            <a:cs typeface="Times New Roman"/>
                          </a:rPr>
                          <m:t>−0.05</m:t>
                        </m:r>
                      </m:sup>
                    </m:sSup>
                    <m:r>
                      <a:rPr lang="en-US" altLang="zh-TW" sz="2300" i="1" kern="100">
                        <a:latin typeface="Cambria Math"/>
                        <a:cs typeface="Times New Roman"/>
                      </a:rPr>
                      <m:t>=0.951229</m:t>
                    </m:r>
                  </m:oMath>
                </a14:m>
                <a:endParaRPr lang="zh-TW" altLang="zh-TW" sz="2300" kern="100" dirty="0">
                  <a:cs typeface="Times New Roman"/>
                </a:endParaRPr>
              </a:p>
              <a:p>
                <a:pPr marL="629285">
                  <a:spcAft>
                    <a:spcPts val="0"/>
                  </a:spcAft>
                </a:pPr>
                <a:r>
                  <a:rPr lang="en-US" altLang="zh-TW" sz="2300" kern="100" dirty="0" smtClean="0">
                    <a:latin typeface="Times New Roman"/>
                    <a:cs typeface="Times New Roman"/>
                  </a:rPr>
                  <a:t>    For </a:t>
                </a:r>
                <a:r>
                  <a:rPr lang="en-US" altLang="zh-TW" sz="2300" kern="100" dirty="0">
                    <a:latin typeface="Times New Roman"/>
                    <a:cs typeface="Times New Roman"/>
                  </a:rPr>
                  <a:t>T=2:</a:t>
                </a:r>
                <a:endParaRPr lang="zh-TW" altLang="zh-TW" sz="2300" kern="100" dirty="0">
                  <a:cs typeface="Times New Roman"/>
                </a:endParaRPr>
              </a:p>
              <a:p>
                <a:pPr marL="1979930">
                  <a:spcAft>
                    <a:spcPts val="0"/>
                  </a:spcAft>
                </a:pPr>
                <a14:m>
                  <m:oMath xmlns:m="http://schemas.openxmlformats.org/officeDocument/2006/math">
                    <m:r>
                      <a:rPr lang="en-US" altLang="zh-TW" sz="2300" i="1" kern="100">
                        <a:latin typeface="Cambria Math"/>
                        <a:cs typeface="Times New Roman"/>
                      </a:rPr>
                      <m:t>𝑃</m:t>
                    </m:r>
                    <m:d>
                      <m:dPr>
                        <m:ctrlPr>
                          <a:rPr lang="zh-TW" altLang="zh-TW" sz="2300" i="1" kern="100">
                            <a:effectLst/>
                            <a:latin typeface="Cambria Math"/>
                            <a:ea typeface="Cambria Math"/>
                            <a:cs typeface="Times New Roman"/>
                          </a:rPr>
                        </m:ctrlPr>
                      </m:dPr>
                      <m:e>
                        <m:r>
                          <a:rPr lang="en-US" altLang="zh-TW" sz="2300" i="1" kern="100">
                            <a:latin typeface="Cambria Math"/>
                            <a:cs typeface="Times New Roman"/>
                          </a:rPr>
                          <m:t>2,2,</m:t>
                        </m:r>
                        <m:r>
                          <a:rPr lang="en-US" altLang="zh-TW" sz="2300" i="1" kern="100">
                            <a:latin typeface="Cambria Math"/>
                            <a:cs typeface="Times New Roman"/>
                          </a:rPr>
                          <m:t>𝑥</m:t>
                        </m:r>
                      </m:e>
                    </m:d>
                    <m:r>
                      <a:rPr lang="en-US" altLang="zh-TW" sz="2300" i="1" kern="100">
                        <a:latin typeface="Cambria Math"/>
                        <a:cs typeface="Times New Roman"/>
                      </a:rPr>
                      <m:t>=1</m:t>
                    </m:r>
                  </m:oMath>
                </a14:m>
                <a:r>
                  <a:rPr lang="en-US" altLang="zh-TW" sz="2300" kern="100" dirty="0">
                    <a:latin typeface="Times New Roman"/>
                    <a:cs typeface="Times New Roman"/>
                  </a:rPr>
                  <a:t> for </a:t>
                </a:r>
                <a:r>
                  <a:rPr lang="en-US" altLang="zh-TW" sz="2300" i="1" kern="100" dirty="0">
                    <a:latin typeface="Times New Roman"/>
                    <a:cs typeface="Times New Roman"/>
                  </a:rPr>
                  <a:t>x</a:t>
                </a:r>
                <a:r>
                  <a:rPr lang="en-US" altLang="zh-TW" sz="2300" kern="100" dirty="0">
                    <a:latin typeface="Times New Roman"/>
                    <a:cs typeface="Times New Roman"/>
                  </a:rPr>
                  <a:t>=0,1,2,</a:t>
                </a:r>
                <a:endParaRPr lang="zh-TW" altLang="zh-TW" sz="2300" kern="100" dirty="0">
                  <a:cs typeface="Times New Roman"/>
                </a:endParaRPr>
              </a:p>
              <a:p>
                <a:pPr marL="1979930">
                  <a:spcAft>
                    <a:spcPts val="0"/>
                  </a:spcAft>
                </a:pPr>
                <a14:m>
                  <m:oMath xmlns:m="http://schemas.openxmlformats.org/officeDocument/2006/math">
                    <m:r>
                      <a:rPr lang="en-US" altLang="zh-TW" sz="2300" i="1" kern="100">
                        <a:latin typeface="Cambria Math"/>
                        <a:cs typeface="Times New Roman"/>
                      </a:rPr>
                      <m:t>𝑃</m:t>
                    </m:r>
                    <m:d>
                      <m:dPr>
                        <m:ctrlPr>
                          <a:rPr lang="zh-TW" altLang="zh-TW" sz="2300" i="1" kern="100">
                            <a:effectLst/>
                            <a:latin typeface="Cambria Math"/>
                            <a:ea typeface="Cambria Math"/>
                            <a:cs typeface="Times New Roman"/>
                          </a:rPr>
                        </m:ctrlPr>
                      </m:dPr>
                      <m:e>
                        <m:r>
                          <a:rPr lang="en-US" altLang="zh-TW" sz="2300" i="1" kern="100">
                            <a:latin typeface="Cambria Math"/>
                            <a:cs typeface="Times New Roman"/>
                          </a:rPr>
                          <m:t>1,2,1</m:t>
                        </m:r>
                      </m:e>
                    </m:d>
                    <m:r>
                      <a:rPr lang="en-US" altLang="zh-TW" sz="2300" i="1" kern="100">
                        <a:latin typeface="Cambria Math"/>
                        <a:cs typeface="Times New Roman"/>
                      </a:rPr>
                      <m:t>=</m:t>
                    </m:r>
                    <m:sSup>
                      <m:sSupPr>
                        <m:ctrlPr>
                          <a:rPr lang="zh-TW" altLang="zh-TW" sz="2300" i="1" kern="100">
                            <a:effectLst/>
                            <a:latin typeface="Cambria Math"/>
                            <a:ea typeface="Cambria Math"/>
                            <a:cs typeface="Times New Roman"/>
                          </a:rPr>
                        </m:ctrlPr>
                      </m:sSupPr>
                      <m:e>
                        <m:r>
                          <a:rPr lang="en-US" altLang="zh-TW" sz="2300" i="1" kern="100">
                            <a:latin typeface="Cambria Math"/>
                            <a:cs typeface="Times New Roman"/>
                          </a:rPr>
                          <m:t>𝑒</m:t>
                        </m:r>
                      </m:e>
                      <m:sup>
                        <m:r>
                          <a:rPr lang="en-US" altLang="zh-TW" sz="2300" i="1" kern="100">
                            <a:latin typeface="Cambria Math"/>
                            <a:cs typeface="Times New Roman"/>
                          </a:rPr>
                          <m:t>−0.06</m:t>
                        </m:r>
                      </m:sup>
                    </m:sSup>
                    <m:r>
                      <a:rPr lang="en-US" altLang="zh-TW" sz="2300" i="1" kern="100">
                        <a:latin typeface="Cambria Math"/>
                        <a:cs typeface="Times New Roman"/>
                      </a:rPr>
                      <m:t>=0.941765</m:t>
                    </m:r>
                  </m:oMath>
                </a14:m>
                <a:r>
                  <a:rPr lang="en-US" altLang="zh-TW" sz="2300" i="1" kern="100" dirty="0">
                    <a:latin typeface="Times New Roman"/>
                    <a:cs typeface="Times New Roman"/>
                  </a:rPr>
                  <a:t>,</a:t>
                </a:r>
                <a:endParaRPr lang="zh-TW" altLang="zh-TW" sz="2300" kern="100" dirty="0">
                  <a:cs typeface="Times New Roman"/>
                </a:endParaRPr>
              </a:p>
              <a:p>
                <a:pPr marL="1979930">
                  <a:spcAft>
                    <a:spcPts val="0"/>
                  </a:spcAft>
                </a:pPr>
                <a14:m>
                  <m:oMath xmlns:m="http://schemas.openxmlformats.org/officeDocument/2006/math">
                    <m:r>
                      <a:rPr lang="en-US" altLang="zh-TW" sz="2300" i="1" kern="100">
                        <a:latin typeface="Cambria Math"/>
                        <a:cs typeface="Times New Roman"/>
                      </a:rPr>
                      <m:t>𝑃</m:t>
                    </m:r>
                    <m:d>
                      <m:dPr>
                        <m:ctrlPr>
                          <a:rPr lang="zh-TW" altLang="zh-TW" sz="2300" i="1" kern="100">
                            <a:effectLst/>
                            <a:latin typeface="Cambria Math"/>
                            <a:ea typeface="Cambria Math"/>
                            <a:cs typeface="Times New Roman"/>
                          </a:rPr>
                        </m:ctrlPr>
                      </m:dPr>
                      <m:e>
                        <m:r>
                          <a:rPr lang="en-US" altLang="zh-TW" sz="2300" i="1" kern="100">
                            <a:latin typeface="Cambria Math"/>
                            <a:cs typeface="Times New Roman"/>
                          </a:rPr>
                          <m:t>1,2,0</m:t>
                        </m:r>
                      </m:e>
                    </m:d>
                    <m:r>
                      <a:rPr lang="en-US" altLang="zh-TW" sz="2300" i="1" kern="100">
                        <a:latin typeface="Cambria Math"/>
                        <a:cs typeface="Times New Roman"/>
                      </a:rPr>
                      <m:t>=</m:t>
                    </m:r>
                    <m:sSup>
                      <m:sSupPr>
                        <m:ctrlPr>
                          <a:rPr lang="zh-TW" altLang="zh-TW" sz="2300" i="1" kern="100">
                            <a:effectLst/>
                            <a:latin typeface="Cambria Math"/>
                            <a:ea typeface="Cambria Math"/>
                            <a:cs typeface="Times New Roman"/>
                          </a:rPr>
                        </m:ctrlPr>
                      </m:sSupPr>
                      <m:e>
                        <m:r>
                          <a:rPr lang="en-US" altLang="zh-TW" sz="2300" i="1" kern="100">
                            <a:latin typeface="Cambria Math"/>
                            <a:cs typeface="Times New Roman"/>
                          </a:rPr>
                          <m:t>𝑒</m:t>
                        </m:r>
                      </m:e>
                      <m:sup>
                        <m:r>
                          <a:rPr lang="en-US" altLang="zh-TW" sz="2300" i="1" kern="100">
                            <a:latin typeface="Cambria Math"/>
                            <a:cs typeface="Times New Roman"/>
                          </a:rPr>
                          <m:t>−0.04</m:t>
                        </m:r>
                      </m:sup>
                    </m:sSup>
                    <m:r>
                      <a:rPr lang="en-US" altLang="zh-TW" sz="2300" i="1" kern="100">
                        <a:latin typeface="Cambria Math"/>
                        <a:cs typeface="Times New Roman"/>
                      </a:rPr>
                      <m:t>=0.960789</m:t>
                    </m:r>
                  </m:oMath>
                </a14:m>
                <a:r>
                  <a:rPr lang="en-US" altLang="zh-TW" sz="2300" kern="100" dirty="0">
                    <a:latin typeface="Times New Roman"/>
                    <a:cs typeface="Times New Roman"/>
                  </a:rPr>
                  <a:t>,</a:t>
                </a:r>
                <a:endParaRPr lang="zh-TW" altLang="zh-TW" sz="2300" kern="100" dirty="0">
                  <a:cs typeface="Times New Roman"/>
                </a:endParaRPr>
              </a:p>
              <a:p>
                <a:pPr marL="1979930">
                  <a:spcAft>
                    <a:spcPts val="0"/>
                  </a:spcAft>
                </a:pPr>
                <a14:m>
                  <m:oMath xmlns:m="http://schemas.openxmlformats.org/officeDocument/2006/math">
                    <m:r>
                      <a:rPr lang="en-US" altLang="zh-TW" sz="2300" i="1" kern="100">
                        <a:latin typeface="Cambria Math"/>
                        <a:cs typeface="Times New Roman"/>
                      </a:rPr>
                      <m:t>𝑃</m:t>
                    </m:r>
                    <m:d>
                      <m:dPr>
                        <m:ctrlPr>
                          <a:rPr lang="zh-TW" altLang="zh-TW" sz="2300" i="1" kern="100">
                            <a:effectLst/>
                            <a:latin typeface="Cambria Math"/>
                            <a:ea typeface="Cambria Math"/>
                            <a:cs typeface="Times New Roman"/>
                          </a:rPr>
                        </m:ctrlPr>
                      </m:dPr>
                      <m:e>
                        <m:r>
                          <a:rPr lang="en-US" altLang="zh-TW" sz="2300" i="1" kern="100">
                            <a:latin typeface="Cambria Math"/>
                            <a:cs typeface="Times New Roman"/>
                          </a:rPr>
                          <m:t>0,2,0</m:t>
                        </m:r>
                      </m:e>
                    </m:d>
                    <m:r>
                      <a:rPr lang="en-US" altLang="zh-TW" sz="2300" i="1" kern="100">
                        <a:latin typeface="Cambria Math"/>
                        <a:cs typeface="Times New Roman"/>
                      </a:rPr>
                      <m:t>=0.909407</m:t>
                    </m:r>
                  </m:oMath>
                </a14:m>
                <a:r>
                  <a:rPr lang="en-US" altLang="zh-TW" sz="2300" kern="100" dirty="0">
                    <a:latin typeface="Times New Roman"/>
                    <a:cs typeface="Times New Roman"/>
                  </a:rPr>
                  <a:t>.</a:t>
                </a:r>
                <a:endParaRPr lang="zh-TW" altLang="zh-TW" sz="2300" kern="100" dirty="0">
                  <a:cs typeface="Times New Roman"/>
                </a:endParaRPr>
              </a:p>
            </p:txBody>
          </p:sp>
        </mc:Choice>
        <mc:Fallback xmlns="">
          <p:sp>
            <p:nvSpPr>
              <p:cNvPr id="3" name="矩形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9552" y="902539"/>
                <a:ext cx="8280920" cy="5607369"/>
              </a:xfrm>
              <a:prstGeom prst="rect">
                <a:avLst/>
              </a:prstGeom>
              <a:blipFill rotWithShape="1">
                <a:blip r:embed="rId2"/>
                <a:stretch>
                  <a:fillRect l="-1105" t="-978" b="-1304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213934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6491064" cy="634082"/>
          </a:xfrm>
        </p:spPr>
        <p:txBody>
          <a:bodyPr>
            <a:normAutofit/>
          </a:bodyPr>
          <a:lstStyle/>
          <a:p>
            <a:pPr algn="l"/>
            <a:r>
              <a:rPr lang="en-US" altLang="zh-TW" sz="2500" i="1" dirty="0" smtClean="0">
                <a:latin typeface="Times New Roman" pitchFamily="18" charset="0"/>
                <a:cs typeface="Times New Roman" pitchFamily="18" charset="0"/>
              </a:rPr>
              <a:t>3.4.2  Calculation of Bond Prices</a:t>
            </a:r>
            <a:endParaRPr lang="zh-TW" altLang="en-US" sz="25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矩形 2"/>
              <p:cNvSpPr/>
              <p:nvPr/>
            </p:nvSpPr>
            <p:spPr>
              <a:xfrm>
                <a:off x="323528" y="1322847"/>
                <a:ext cx="8820472" cy="355917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spcAft>
                    <a:spcPts val="0"/>
                  </a:spcAft>
                </a:pPr>
                <a:r>
                  <a:rPr lang="en-US" altLang="zh-TW" sz="2500" kern="100" dirty="0" smtClean="0">
                    <a:latin typeface="Times New Roman"/>
                    <a:cs typeface="Times New Roman"/>
                  </a:rPr>
                  <a:t>For </a:t>
                </a:r>
                <a:r>
                  <a:rPr lang="en-US" altLang="zh-TW" sz="2500" kern="100" dirty="0">
                    <a:latin typeface="Times New Roman"/>
                    <a:cs typeface="Times New Roman"/>
                  </a:rPr>
                  <a:t>T=3:</a:t>
                </a:r>
                <a:endParaRPr lang="zh-TW" altLang="zh-TW" sz="2500" kern="100" dirty="0">
                  <a:cs typeface="Times New Roman"/>
                </a:endParaRPr>
              </a:p>
              <a:p>
                <a:pPr>
                  <a:spcAft>
                    <a:spcPts val="0"/>
                  </a:spcAft>
                </a:pPr>
                <a14:m>
                  <m:oMath xmlns:m="http://schemas.openxmlformats.org/officeDocument/2006/math">
                    <m:r>
                      <a:rPr lang="en-US" altLang="zh-TW" sz="2500" i="1" kern="100">
                        <a:latin typeface="Cambria Math"/>
                        <a:cs typeface="Times New Roman"/>
                      </a:rPr>
                      <m:t>𝑃</m:t>
                    </m:r>
                    <m:d>
                      <m:dPr>
                        <m:ctrlPr>
                          <a:rPr lang="zh-TW" altLang="zh-TW" sz="2500" i="1" kern="100">
                            <a:effectLst/>
                            <a:latin typeface="Cambria Math"/>
                            <a:ea typeface="Cambria Math"/>
                            <a:cs typeface="Times New Roman"/>
                          </a:rPr>
                        </m:ctrlPr>
                      </m:dPr>
                      <m:e>
                        <m:r>
                          <a:rPr lang="en-US" altLang="zh-TW" sz="2500" i="1" kern="100">
                            <a:latin typeface="Cambria Math"/>
                            <a:cs typeface="Times New Roman"/>
                          </a:rPr>
                          <m:t>3,3,</m:t>
                        </m:r>
                        <m:r>
                          <a:rPr lang="en-US" altLang="zh-TW" sz="2500" i="1" kern="100">
                            <a:latin typeface="Cambria Math"/>
                            <a:cs typeface="Times New Roman"/>
                          </a:rPr>
                          <m:t>𝑢</m:t>
                        </m:r>
                      </m:e>
                    </m:d>
                    <m:r>
                      <a:rPr lang="en-US" altLang="zh-TW" sz="2500" i="1" kern="100">
                        <a:latin typeface="Cambria Math"/>
                        <a:cs typeface="Times New Roman"/>
                      </a:rPr>
                      <m:t>=1</m:t>
                    </m:r>
                  </m:oMath>
                </a14:m>
                <a:r>
                  <a:rPr lang="en-US" altLang="zh-TW" sz="2500" kern="100" dirty="0">
                    <a:latin typeface="Times New Roman"/>
                    <a:cs typeface="Times New Roman"/>
                  </a:rPr>
                  <a:t> for </a:t>
                </a:r>
                <a:r>
                  <a:rPr lang="en-US" altLang="zh-TW" sz="2500" i="1" kern="100" dirty="0">
                    <a:latin typeface="Times New Roman"/>
                    <a:cs typeface="Times New Roman"/>
                  </a:rPr>
                  <a:t>u</a:t>
                </a:r>
                <a:r>
                  <a:rPr lang="en-US" altLang="zh-TW" sz="2500" kern="100" dirty="0">
                    <a:latin typeface="Times New Roman"/>
                    <a:cs typeface="Times New Roman"/>
                  </a:rPr>
                  <a:t>=0,1,2,</a:t>
                </a:r>
                <a:endParaRPr lang="zh-TW" altLang="zh-TW" sz="2500" kern="100" dirty="0">
                  <a:cs typeface="Times New Roman"/>
                </a:endParaRPr>
              </a:p>
              <a:p>
                <a:pPr>
                  <a:spcAft>
                    <a:spcPts val="0"/>
                  </a:spcAft>
                </a:pPr>
                <a14:m>
                  <m:oMath xmlns:m="http://schemas.openxmlformats.org/officeDocument/2006/math">
                    <m:r>
                      <a:rPr lang="en-US" altLang="zh-TW" sz="2500" i="1" kern="100">
                        <a:latin typeface="Cambria Math"/>
                        <a:cs typeface="Times New Roman"/>
                      </a:rPr>
                      <m:t>𝑃</m:t>
                    </m:r>
                    <m:d>
                      <m:dPr>
                        <m:ctrlPr>
                          <a:rPr lang="zh-TW" altLang="zh-TW" sz="2500" i="1" kern="100">
                            <a:effectLst/>
                            <a:latin typeface="Cambria Math"/>
                            <a:ea typeface="Cambria Math"/>
                            <a:cs typeface="Times New Roman"/>
                          </a:rPr>
                        </m:ctrlPr>
                      </m:dPr>
                      <m:e>
                        <m:r>
                          <a:rPr lang="en-US" altLang="zh-TW" sz="2500" i="1" kern="100">
                            <a:latin typeface="Cambria Math"/>
                            <a:cs typeface="Times New Roman"/>
                          </a:rPr>
                          <m:t>2,3,2</m:t>
                        </m:r>
                      </m:e>
                    </m:d>
                    <m:r>
                      <a:rPr lang="en-US" altLang="zh-TW" sz="2500" i="1" kern="100">
                        <a:latin typeface="Cambria Math"/>
                        <a:cs typeface="Times New Roman"/>
                      </a:rPr>
                      <m:t>=</m:t>
                    </m:r>
                    <m:sSup>
                      <m:sSupPr>
                        <m:ctrlPr>
                          <a:rPr lang="zh-TW" altLang="zh-TW" sz="2500" i="1" kern="100">
                            <a:effectLst/>
                            <a:latin typeface="Cambria Math"/>
                            <a:ea typeface="Cambria Math"/>
                            <a:cs typeface="Times New Roman"/>
                          </a:rPr>
                        </m:ctrlPr>
                      </m:sSupPr>
                      <m:e>
                        <m:r>
                          <a:rPr lang="en-US" altLang="zh-TW" sz="2500" i="1" kern="100">
                            <a:latin typeface="Cambria Math"/>
                            <a:cs typeface="Times New Roman"/>
                          </a:rPr>
                          <m:t>𝑒</m:t>
                        </m:r>
                      </m:e>
                      <m:sup>
                        <m:r>
                          <a:rPr lang="en-US" altLang="zh-TW" sz="2500" i="1" kern="100">
                            <a:latin typeface="Cambria Math"/>
                            <a:cs typeface="Times New Roman"/>
                          </a:rPr>
                          <m:t>−0.07</m:t>
                        </m:r>
                      </m:sup>
                    </m:sSup>
                    <m:r>
                      <a:rPr lang="en-US" altLang="zh-TW" sz="2500" i="1" kern="100">
                        <a:latin typeface="Cambria Math"/>
                        <a:cs typeface="Times New Roman"/>
                      </a:rPr>
                      <m:t>=0.932394</m:t>
                    </m:r>
                  </m:oMath>
                </a14:m>
                <a:r>
                  <a:rPr lang="en-US" altLang="zh-TW" sz="2500" i="1" kern="100" dirty="0">
                    <a:latin typeface="Times New Roman"/>
                    <a:cs typeface="Times New Roman"/>
                  </a:rPr>
                  <a:t>,</a:t>
                </a:r>
                <a:endParaRPr lang="zh-TW" altLang="zh-TW" sz="2500" kern="100" dirty="0">
                  <a:cs typeface="Times New Roman"/>
                </a:endParaRPr>
              </a:p>
              <a:p>
                <a:pPr>
                  <a:spcAft>
                    <a:spcPts val="0"/>
                  </a:spcAft>
                </a:pPr>
                <a14:m>
                  <m:oMath xmlns:m="http://schemas.openxmlformats.org/officeDocument/2006/math">
                    <m:r>
                      <a:rPr lang="en-US" altLang="zh-TW" sz="2500" i="1" kern="100">
                        <a:latin typeface="Cambria Math"/>
                        <a:cs typeface="Times New Roman"/>
                      </a:rPr>
                      <m:t>𝑃</m:t>
                    </m:r>
                    <m:d>
                      <m:dPr>
                        <m:ctrlPr>
                          <a:rPr lang="zh-TW" altLang="zh-TW" sz="2500" i="1" kern="100">
                            <a:effectLst/>
                            <a:latin typeface="Cambria Math"/>
                            <a:ea typeface="Cambria Math"/>
                            <a:cs typeface="Times New Roman"/>
                          </a:rPr>
                        </m:ctrlPr>
                      </m:dPr>
                      <m:e>
                        <m:r>
                          <a:rPr lang="en-US" altLang="zh-TW" sz="2500" i="1" kern="100">
                            <a:latin typeface="Cambria Math"/>
                            <a:cs typeface="Times New Roman"/>
                          </a:rPr>
                          <m:t>2,3,1</m:t>
                        </m:r>
                      </m:e>
                    </m:d>
                    <m:r>
                      <a:rPr lang="en-US" altLang="zh-TW" sz="2500" i="1" kern="100">
                        <a:latin typeface="Cambria Math"/>
                        <a:cs typeface="Times New Roman"/>
                      </a:rPr>
                      <m:t>=</m:t>
                    </m:r>
                    <m:sSup>
                      <m:sSupPr>
                        <m:ctrlPr>
                          <a:rPr lang="zh-TW" altLang="zh-TW" sz="2500" i="1" kern="100">
                            <a:effectLst/>
                            <a:latin typeface="Cambria Math"/>
                            <a:ea typeface="Cambria Math"/>
                            <a:cs typeface="Times New Roman"/>
                          </a:rPr>
                        </m:ctrlPr>
                      </m:sSupPr>
                      <m:e>
                        <m:r>
                          <a:rPr lang="en-US" altLang="zh-TW" sz="2500" i="1" kern="100">
                            <a:latin typeface="Cambria Math"/>
                            <a:cs typeface="Times New Roman"/>
                          </a:rPr>
                          <m:t>𝑒</m:t>
                        </m:r>
                      </m:e>
                      <m:sup>
                        <m:r>
                          <a:rPr lang="en-US" altLang="zh-TW" sz="2500" i="1" kern="100">
                            <a:latin typeface="Cambria Math"/>
                            <a:cs typeface="Times New Roman"/>
                          </a:rPr>
                          <m:t>−0.05</m:t>
                        </m:r>
                      </m:sup>
                    </m:sSup>
                    <m:r>
                      <a:rPr lang="en-US" altLang="zh-TW" sz="2500" i="1" kern="100">
                        <a:latin typeface="Cambria Math"/>
                        <a:cs typeface="Times New Roman"/>
                      </a:rPr>
                      <m:t>=0.951229</m:t>
                    </m:r>
                  </m:oMath>
                </a14:m>
                <a:r>
                  <a:rPr lang="en-US" altLang="zh-TW" sz="2500" kern="100" dirty="0">
                    <a:latin typeface="Times New Roman"/>
                    <a:cs typeface="Times New Roman"/>
                  </a:rPr>
                  <a:t>,</a:t>
                </a:r>
                <a:endParaRPr lang="zh-TW" altLang="zh-TW" sz="2500" kern="100" dirty="0">
                  <a:cs typeface="Times New Roman"/>
                </a:endParaRPr>
              </a:p>
              <a:p>
                <a:pPr>
                  <a:spcAft>
                    <a:spcPts val="0"/>
                  </a:spcAft>
                </a:pPr>
                <a14:m>
                  <m:oMath xmlns:m="http://schemas.openxmlformats.org/officeDocument/2006/math">
                    <m:r>
                      <a:rPr lang="en-US" altLang="zh-TW" sz="2500" i="1" kern="100">
                        <a:latin typeface="Cambria Math"/>
                        <a:cs typeface="Times New Roman"/>
                      </a:rPr>
                      <m:t>𝑃</m:t>
                    </m:r>
                    <m:d>
                      <m:dPr>
                        <m:ctrlPr>
                          <a:rPr lang="zh-TW" altLang="zh-TW" sz="2500" i="1" kern="100">
                            <a:effectLst/>
                            <a:latin typeface="Cambria Math"/>
                            <a:ea typeface="Cambria Math"/>
                            <a:cs typeface="Times New Roman"/>
                          </a:rPr>
                        </m:ctrlPr>
                      </m:dPr>
                      <m:e>
                        <m:r>
                          <a:rPr lang="en-US" altLang="zh-TW" sz="2500" i="1" kern="100">
                            <a:latin typeface="Cambria Math"/>
                            <a:cs typeface="Times New Roman"/>
                          </a:rPr>
                          <m:t>2,3,0</m:t>
                        </m:r>
                      </m:e>
                    </m:d>
                    <m:r>
                      <a:rPr lang="en-US" altLang="zh-TW" sz="2500" i="1" kern="100">
                        <a:latin typeface="Cambria Math"/>
                        <a:cs typeface="Times New Roman"/>
                      </a:rPr>
                      <m:t>=</m:t>
                    </m:r>
                    <m:sSup>
                      <m:sSupPr>
                        <m:ctrlPr>
                          <a:rPr lang="zh-TW" altLang="zh-TW" sz="2500" i="1" kern="100">
                            <a:effectLst/>
                            <a:latin typeface="Cambria Math"/>
                            <a:ea typeface="Cambria Math"/>
                            <a:cs typeface="Times New Roman"/>
                          </a:rPr>
                        </m:ctrlPr>
                      </m:sSupPr>
                      <m:e>
                        <m:r>
                          <a:rPr lang="en-US" altLang="zh-TW" sz="2500" i="1" kern="100">
                            <a:latin typeface="Cambria Math"/>
                            <a:cs typeface="Times New Roman"/>
                          </a:rPr>
                          <m:t>𝑒</m:t>
                        </m:r>
                      </m:e>
                      <m:sup>
                        <m:r>
                          <a:rPr lang="en-US" altLang="zh-TW" sz="2500" i="1" kern="100">
                            <a:latin typeface="Cambria Math"/>
                            <a:cs typeface="Times New Roman"/>
                          </a:rPr>
                          <m:t>−0.03</m:t>
                        </m:r>
                      </m:sup>
                    </m:sSup>
                    <m:r>
                      <a:rPr lang="en-US" altLang="zh-TW" sz="2500" i="1" kern="100">
                        <a:latin typeface="Cambria Math"/>
                        <a:cs typeface="Times New Roman"/>
                      </a:rPr>
                      <m:t>=0.970446</m:t>
                    </m:r>
                  </m:oMath>
                </a14:m>
                <a:r>
                  <a:rPr lang="en-US" altLang="zh-TW" sz="2500" kern="100" dirty="0">
                    <a:latin typeface="Times New Roman"/>
                    <a:cs typeface="Times New Roman"/>
                  </a:rPr>
                  <a:t>,</a:t>
                </a:r>
                <a:endParaRPr lang="en-US" altLang="zh-TW" sz="2500" kern="100" dirty="0">
                  <a:cs typeface="Times New Roman"/>
                </a:endParaRPr>
              </a:p>
              <a:p>
                <a:pPr>
                  <a:spcAft>
                    <a:spcPts val="0"/>
                  </a:spcAft>
                </a:pPr>
                <a14:m>
                  <m:oMath xmlns:m="http://schemas.openxmlformats.org/officeDocument/2006/math">
                    <m:r>
                      <a:rPr lang="en-US" altLang="zh-TW" sz="2500" i="1" kern="100">
                        <a:latin typeface="Cambria Math"/>
                        <a:cs typeface="Times New Roman"/>
                      </a:rPr>
                      <m:t>𝑃</m:t>
                    </m:r>
                    <m:d>
                      <m:dPr>
                        <m:ctrlPr>
                          <a:rPr lang="zh-TW" altLang="zh-TW" sz="2500" i="1" kern="100">
                            <a:effectLst/>
                            <a:latin typeface="Cambria Math"/>
                            <a:ea typeface="Cambria Math"/>
                            <a:cs typeface="Times New Roman"/>
                          </a:rPr>
                        </m:ctrlPr>
                      </m:dPr>
                      <m:e>
                        <m:r>
                          <a:rPr lang="en-US" altLang="zh-TW" sz="2500" i="1" kern="100">
                            <a:latin typeface="Cambria Math"/>
                            <a:cs typeface="Times New Roman"/>
                          </a:rPr>
                          <m:t>1,3,1</m:t>
                        </m:r>
                      </m:e>
                    </m:d>
                    <m:r>
                      <a:rPr lang="en-US" altLang="zh-TW" sz="2500" i="1" kern="100">
                        <a:latin typeface="Cambria Math"/>
                        <a:cs typeface="Times New Roman"/>
                      </a:rPr>
                      <m:t>=</m:t>
                    </m:r>
                    <m:r>
                      <a:rPr lang="en-US" altLang="zh-TW" sz="2500" i="1" kern="100">
                        <a:latin typeface="Cambria Math"/>
                        <a:cs typeface="Times New Roman"/>
                      </a:rPr>
                      <m:t>𝑃</m:t>
                    </m:r>
                    <m:d>
                      <m:dPr>
                        <m:ctrlPr>
                          <a:rPr lang="zh-TW" altLang="zh-TW" sz="2500" i="1" kern="100">
                            <a:effectLst/>
                            <a:latin typeface="Cambria Math"/>
                            <a:ea typeface="Cambria Math"/>
                            <a:cs typeface="Times New Roman"/>
                          </a:rPr>
                        </m:ctrlPr>
                      </m:dPr>
                      <m:e>
                        <m:r>
                          <a:rPr lang="en-US" altLang="zh-TW" sz="2500" i="1" kern="100">
                            <a:latin typeface="Cambria Math"/>
                            <a:cs typeface="Times New Roman"/>
                          </a:rPr>
                          <m:t>1,2,1</m:t>
                        </m:r>
                      </m:e>
                    </m:d>
                    <m:d>
                      <m:dPr>
                        <m:begChr m:val="["/>
                        <m:endChr m:val="]"/>
                        <m:ctrlPr>
                          <a:rPr lang="zh-TW" altLang="zh-TW" sz="2500" i="1" kern="100">
                            <a:effectLst/>
                            <a:latin typeface="Cambria Math"/>
                            <a:ea typeface="Cambria Math"/>
                            <a:cs typeface="Times New Roman"/>
                          </a:rPr>
                        </m:ctrlPr>
                      </m:dPr>
                      <m:e>
                        <m:r>
                          <a:rPr lang="en-US" altLang="zh-TW" sz="2500" i="1" kern="100">
                            <a:latin typeface="Cambria Math"/>
                            <a:cs typeface="Times New Roman"/>
                          </a:rPr>
                          <m:t>𝑞𝑃</m:t>
                        </m:r>
                        <m:d>
                          <m:dPr>
                            <m:ctrlPr>
                              <a:rPr lang="zh-TW" altLang="zh-TW" sz="2500" i="1" kern="100">
                                <a:effectLst/>
                                <a:latin typeface="Cambria Math"/>
                                <a:ea typeface="Cambria Math"/>
                                <a:cs typeface="Times New Roman"/>
                              </a:rPr>
                            </m:ctrlPr>
                          </m:dPr>
                          <m:e>
                            <m:r>
                              <a:rPr lang="en-US" altLang="zh-TW" sz="2500" i="1" kern="100">
                                <a:latin typeface="Cambria Math"/>
                                <a:cs typeface="Times New Roman"/>
                              </a:rPr>
                              <m:t>2,3,2</m:t>
                            </m:r>
                          </m:e>
                        </m:d>
                        <m:r>
                          <a:rPr lang="en-US" altLang="zh-TW" sz="2500" i="1" kern="100">
                            <a:latin typeface="Cambria Math"/>
                            <a:cs typeface="Times New Roman"/>
                          </a:rPr>
                          <m:t>+</m:t>
                        </m:r>
                        <m:d>
                          <m:dPr>
                            <m:ctrlPr>
                              <a:rPr lang="zh-TW" altLang="zh-TW" sz="2500" i="1" kern="100">
                                <a:effectLst/>
                                <a:latin typeface="Cambria Math"/>
                                <a:ea typeface="Cambria Math"/>
                                <a:cs typeface="Times New Roman"/>
                              </a:rPr>
                            </m:ctrlPr>
                          </m:dPr>
                          <m:e>
                            <m:r>
                              <a:rPr lang="en-US" altLang="zh-TW" sz="2500" i="1" kern="100">
                                <a:latin typeface="Cambria Math"/>
                                <a:cs typeface="Times New Roman"/>
                              </a:rPr>
                              <m:t>1−</m:t>
                            </m:r>
                            <m:r>
                              <a:rPr lang="en-US" altLang="zh-TW" sz="2500" i="1" kern="100">
                                <a:latin typeface="Cambria Math"/>
                                <a:cs typeface="Times New Roman"/>
                              </a:rPr>
                              <m:t>𝑞</m:t>
                            </m:r>
                          </m:e>
                        </m:d>
                        <m:r>
                          <a:rPr lang="en-US" altLang="zh-TW" sz="2500" i="1" kern="100">
                            <a:latin typeface="Cambria Math"/>
                            <a:cs typeface="Times New Roman"/>
                          </a:rPr>
                          <m:t>𝑃</m:t>
                        </m:r>
                        <m:d>
                          <m:dPr>
                            <m:ctrlPr>
                              <a:rPr lang="zh-TW" altLang="zh-TW" sz="2500" i="1" kern="100">
                                <a:effectLst/>
                                <a:latin typeface="Cambria Math"/>
                                <a:ea typeface="Cambria Math"/>
                                <a:cs typeface="Times New Roman"/>
                              </a:rPr>
                            </m:ctrlPr>
                          </m:dPr>
                          <m:e>
                            <m:r>
                              <a:rPr lang="en-US" altLang="zh-TW" sz="2500" i="1" kern="100">
                                <a:latin typeface="Cambria Math"/>
                                <a:cs typeface="Times New Roman"/>
                              </a:rPr>
                              <m:t>2,3,1</m:t>
                            </m:r>
                          </m:e>
                        </m:d>
                      </m:e>
                    </m:d>
                    <m:r>
                      <a:rPr lang="en-US" altLang="zh-TW" sz="2500" i="1" kern="100">
                        <a:latin typeface="Cambria Math"/>
                        <a:cs typeface="Times New Roman"/>
                      </a:rPr>
                      <m:t>=0.891400</m:t>
                    </m:r>
                  </m:oMath>
                </a14:m>
                <a:r>
                  <a:rPr lang="en-US" altLang="zh-TW" sz="2500" kern="100" dirty="0">
                    <a:latin typeface="Times New Roman"/>
                    <a:cs typeface="Times New Roman"/>
                  </a:rPr>
                  <a:t>,</a:t>
                </a:r>
                <a:endParaRPr lang="zh-TW" altLang="zh-TW" sz="2500" kern="100" dirty="0">
                  <a:cs typeface="Times New Roman"/>
                </a:endParaRPr>
              </a:p>
              <a:p>
                <a:pPr>
                  <a:spcAft>
                    <a:spcPts val="0"/>
                  </a:spcAft>
                </a:pPr>
                <a14:m>
                  <m:oMath xmlns:m="http://schemas.openxmlformats.org/officeDocument/2006/math">
                    <m:r>
                      <a:rPr lang="en-US" altLang="zh-TW" sz="2500" i="1" kern="100">
                        <a:latin typeface="Cambria Math"/>
                        <a:cs typeface="Times New Roman"/>
                      </a:rPr>
                      <m:t>𝑃</m:t>
                    </m:r>
                    <m:d>
                      <m:dPr>
                        <m:ctrlPr>
                          <a:rPr lang="zh-TW" altLang="zh-TW" sz="2500" i="1" kern="100">
                            <a:effectLst/>
                            <a:latin typeface="Cambria Math"/>
                            <a:ea typeface="Cambria Math"/>
                            <a:cs typeface="Times New Roman"/>
                          </a:rPr>
                        </m:ctrlPr>
                      </m:dPr>
                      <m:e>
                        <m:r>
                          <a:rPr lang="en-US" altLang="zh-TW" sz="2500" i="1" kern="100">
                            <a:latin typeface="Cambria Math"/>
                            <a:cs typeface="Times New Roman"/>
                          </a:rPr>
                          <m:t>1,3,0</m:t>
                        </m:r>
                      </m:e>
                    </m:d>
                    <m:r>
                      <a:rPr lang="en-US" altLang="zh-TW" sz="2500" i="1" kern="100">
                        <a:latin typeface="Cambria Math"/>
                        <a:cs typeface="Times New Roman"/>
                      </a:rPr>
                      <m:t>=</m:t>
                    </m:r>
                    <m:r>
                      <a:rPr lang="en-US" altLang="zh-TW" sz="2500" i="1" kern="100">
                        <a:latin typeface="Cambria Math"/>
                        <a:cs typeface="Times New Roman"/>
                      </a:rPr>
                      <m:t>𝑃</m:t>
                    </m:r>
                    <m:d>
                      <m:dPr>
                        <m:ctrlPr>
                          <a:rPr lang="zh-TW" altLang="zh-TW" sz="2500" i="1" kern="100">
                            <a:effectLst/>
                            <a:latin typeface="Cambria Math"/>
                            <a:ea typeface="Cambria Math"/>
                            <a:cs typeface="Times New Roman"/>
                          </a:rPr>
                        </m:ctrlPr>
                      </m:dPr>
                      <m:e>
                        <m:r>
                          <a:rPr lang="en-US" altLang="zh-TW" sz="2500" i="1" kern="100">
                            <a:latin typeface="Cambria Math"/>
                            <a:cs typeface="Times New Roman"/>
                          </a:rPr>
                          <m:t>1,2,0</m:t>
                        </m:r>
                      </m:e>
                    </m:d>
                    <m:d>
                      <m:dPr>
                        <m:begChr m:val="["/>
                        <m:endChr m:val="]"/>
                        <m:ctrlPr>
                          <a:rPr lang="zh-TW" altLang="zh-TW" sz="2500" i="1" kern="100">
                            <a:effectLst/>
                            <a:latin typeface="Cambria Math"/>
                            <a:ea typeface="Cambria Math"/>
                            <a:cs typeface="Times New Roman"/>
                          </a:rPr>
                        </m:ctrlPr>
                      </m:dPr>
                      <m:e>
                        <m:r>
                          <a:rPr lang="en-US" altLang="zh-TW" sz="2500" i="1" kern="100">
                            <a:latin typeface="Cambria Math"/>
                            <a:cs typeface="Times New Roman"/>
                          </a:rPr>
                          <m:t>𝑞𝑃</m:t>
                        </m:r>
                        <m:d>
                          <m:dPr>
                            <m:ctrlPr>
                              <a:rPr lang="zh-TW" altLang="zh-TW" sz="2500" i="1" kern="100">
                                <a:effectLst/>
                                <a:latin typeface="Cambria Math"/>
                                <a:ea typeface="Cambria Math"/>
                                <a:cs typeface="Times New Roman"/>
                              </a:rPr>
                            </m:ctrlPr>
                          </m:dPr>
                          <m:e>
                            <m:r>
                              <a:rPr lang="en-US" altLang="zh-TW" sz="2500" i="1" kern="100">
                                <a:latin typeface="Cambria Math"/>
                                <a:cs typeface="Times New Roman"/>
                              </a:rPr>
                              <m:t>2,3,1</m:t>
                            </m:r>
                          </m:e>
                        </m:d>
                        <m:r>
                          <a:rPr lang="en-US" altLang="zh-TW" sz="2500" i="1" kern="100">
                            <a:latin typeface="Cambria Math"/>
                            <a:cs typeface="Times New Roman"/>
                          </a:rPr>
                          <m:t>+</m:t>
                        </m:r>
                        <m:d>
                          <m:dPr>
                            <m:ctrlPr>
                              <a:rPr lang="zh-TW" altLang="zh-TW" sz="2500" i="1" kern="100">
                                <a:effectLst/>
                                <a:latin typeface="Cambria Math"/>
                                <a:ea typeface="Cambria Math"/>
                                <a:cs typeface="Times New Roman"/>
                              </a:rPr>
                            </m:ctrlPr>
                          </m:dPr>
                          <m:e>
                            <m:r>
                              <a:rPr lang="en-US" altLang="zh-TW" sz="2500" i="1" kern="100">
                                <a:latin typeface="Cambria Math"/>
                                <a:cs typeface="Times New Roman"/>
                              </a:rPr>
                              <m:t>1−</m:t>
                            </m:r>
                            <m:r>
                              <a:rPr lang="en-US" altLang="zh-TW" sz="2500" i="1" kern="100">
                                <a:latin typeface="Cambria Math"/>
                                <a:cs typeface="Times New Roman"/>
                              </a:rPr>
                              <m:t>𝑞</m:t>
                            </m:r>
                          </m:e>
                        </m:d>
                        <m:r>
                          <a:rPr lang="en-US" altLang="zh-TW" sz="2500" i="1" kern="100">
                            <a:latin typeface="Cambria Math"/>
                            <a:cs typeface="Times New Roman"/>
                          </a:rPr>
                          <m:t>𝑃</m:t>
                        </m:r>
                        <m:d>
                          <m:dPr>
                            <m:ctrlPr>
                              <a:rPr lang="zh-TW" altLang="zh-TW" sz="2500" i="1" kern="100">
                                <a:effectLst/>
                                <a:latin typeface="Cambria Math"/>
                                <a:ea typeface="Cambria Math"/>
                                <a:cs typeface="Times New Roman"/>
                              </a:rPr>
                            </m:ctrlPr>
                          </m:dPr>
                          <m:e>
                            <m:r>
                              <a:rPr lang="en-US" altLang="zh-TW" sz="2500" i="1" kern="100">
                                <a:latin typeface="Cambria Math"/>
                                <a:cs typeface="Times New Roman"/>
                              </a:rPr>
                              <m:t>2,3,0</m:t>
                            </m:r>
                          </m:e>
                        </m:d>
                      </m:e>
                    </m:d>
                    <m:r>
                      <a:rPr lang="en-US" altLang="zh-TW" sz="2500" i="1" kern="100">
                        <a:latin typeface="Cambria Math"/>
                        <a:cs typeface="Times New Roman"/>
                      </a:rPr>
                      <m:t>=0.927778</m:t>
                    </m:r>
                  </m:oMath>
                </a14:m>
                <a:r>
                  <a:rPr lang="en-US" altLang="zh-TW" sz="2500" kern="100" dirty="0">
                    <a:latin typeface="Times New Roman"/>
                    <a:cs typeface="Times New Roman"/>
                  </a:rPr>
                  <a:t>,</a:t>
                </a:r>
                <a:endParaRPr lang="zh-TW" altLang="zh-TW" sz="2500" kern="100" dirty="0">
                  <a:cs typeface="Times New Roman"/>
                </a:endParaRPr>
              </a:p>
              <a:p>
                <a:pPr>
                  <a:spcAft>
                    <a:spcPts val="0"/>
                  </a:spcAft>
                </a:pPr>
                <a14:m>
                  <m:oMath xmlns:m="http://schemas.openxmlformats.org/officeDocument/2006/math">
                    <m:r>
                      <a:rPr lang="en-US" altLang="zh-TW" sz="2500" i="1" kern="100">
                        <a:latin typeface="Cambria Math"/>
                        <a:cs typeface="Times New Roman"/>
                      </a:rPr>
                      <m:t>𝑃</m:t>
                    </m:r>
                    <m:d>
                      <m:dPr>
                        <m:ctrlPr>
                          <a:rPr lang="zh-TW" altLang="zh-TW" sz="2500" i="1" kern="100">
                            <a:effectLst/>
                            <a:latin typeface="Cambria Math"/>
                            <a:ea typeface="Cambria Math"/>
                            <a:cs typeface="Times New Roman"/>
                          </a:rPr>
                        </m:ctrlPr>
                      </m:dPr>
                      <m:e>
                        <m:r>
                          <a:rPr lang="en-US" altLang="zh-TW" sz="2500" i="1" kern="100">
                            <a:latin typeface="Cambria Math"/>
                            <a:cs typeface="Times New Roman"/>
                          </a:rPr>
                          <m:t>0,3,0</m:t>
                        </m:r>
                      </m:e>
                    </m:d>
                    <m:r>
                      <a:rPr lang="en-US" altLang="zh-TW" sz="2500" i="1" kern="100">
                        <a:latin typeface="Cambria Math"/>
                        <a:cs typeface="Times New Roman"/>
                      </a:rPr>
                      <m:t>=</m:t>
                    </m:r>
                    <m:r>
                      <a:rPr lang="en-US" altLang="zh-TW" sz="2500" i="1" kern="100">
                        <a:latin typeface="Cambria Math"/>
                        <a:cs typeface="Times New Roman"/>
                      </a:rPr>
                      <m:t>𝑃</m:t>
                    </m:r>
                    <m:d>
                      <m:dPr>
                        <m:ctrlPr>
                          <a:rPr lang="zh-TW" altLang="zh-TW" sz="2500" i="1" kern="100">
                            <a:effectLst/>
                            <a:latin typeface="Cambria Math"/>
                            <a:ea typeface="Cambria Math"/>
                            <a:cs typeface="Times New Roman"/>
                          </a:rPr>
                        </m:ctrlPr>
                      </m:dPr>
                      <m:e>
                        <m:r>
                          <a:rPr lang="en-US" altLang="zh-TW" sz="2500" i="1" kern="100">
                            <a:latin typeface="Cambria Math"/>
                            <a:cs typeface="Times New Roman"/>
                          </a:rPr>
                          <m:t>0,1,0</m:t>
                        </m:r>
                      </m:e>
                    </m:d>
                    <m:d>
                      <m:dPr>
                        <m:begChr m:val="["/>
                        <m:endChr m:val="]"/>
                        <m:ctrlPr>
                          <a:rPr lang="zh-TW" altLang="zh-TW" sz="2500" i="1" kern="100">
                            <a:effectLst/>
                            <a:latin typeface="Cambria Math"/>
                            <a:ea typeface="Cambria Math"/>
                            <a:cs typeface="Times New Roman"/>
                          </a:rPr>
                        </m:ctrlPr>
                      </m:dPr>
                      <m:e>
                        <m:r>
                          <a:rPr lang="en-US" altLang="zh-TW" sz="2500" i="1" kern="100">
                            <a:latin typeface="Cambria Math"/>
                            <a:cs typeface="Times New Roman"/>
                          </a:rPr>
                          <m:t>𝑞𝑃</m:t>
                        </m:r>
                        <m:d>
                          <m:dPr>
                            <m:ctrlPr>
                              <a:rPr lang="zh-TW" altLang="zh-TW" sz="2500" i="1" kern="100">
                                <a:effectLst/>
                                <a:latin typeface="Cambria Math"/>
                                <a:ea typeface="Cambria Math"/>
                                <a:cs typeface="Times New Roman"/>
                              </a:rPr>
                            </m:ctrlPr>
                          </m:dPr>
                          <m:e>
                            <m:r>
                              <a:rPr lang="en-US" altLang="zh-TW" sz="2500" i="1" kern="100">
                                <a:latin typeface="Cambria Math"/>
                                <a:cs typeface="Times New Roman"/>
                              </a:rPr>
                              <m:t>1,3,1</m:t>
                            </m:r>
                          </m:e>
                        </m:d>
                        <m:r>
                          <a:rPr lang="en-US" altLang="zh-TW" sz="2500" i="1" kern="100">
                            <a:latin typeface="Cambria Math"/>
                            <a:cs typeface="Times New Roman"/>
                          </a:rPr>
                          <m:t>+</m:t>
                        </m:r>
                        <m:d>
                          <m:dPr>
                            <m:ctrlPr>
                              <a:rPr lang="zh-TW" altLang="zh-TW" sz="2500" i="1" kern="100">
                                <a:effectLst/>
                                <a:latin typeface="Cambria Math"/>
                                <a:ea typeface="Cambria Math"/>
                                <a:cs typeface="Times New Roman"/>
                              </a:rPr>
                            </m:ctrlPr>
                          </m:dPr>
                          <m:e>
                            <m:r>
                              <a:rPr lang="en-US" altLang="zh-TW" sz="2500" i="1" kern="100">
                                <a:latin typeface="Cambria Math"/>
                                <a:cs typeface="Times New Roman"/>
                              </a:rPr>
                              <m:t>1−</m:t>
                            </m:r>
                            <m:r>
                              <a:rPr lang="en-US" altLang="zh-TW" sz="2500" i="1" kern="100">
                                <a:latin typeface="Cambria Math"/>
                                <a:cs typeface="Times New Roman"/>
                              </a:rPr>
                              <m:t>𝑞</m:t>
                            </m:r>
                          </m:e>
                        </m:d>
                        <m:r>
                          <a:rPr lang="en-US" altLang="zh-TW" sz="2500" i="1" kern="100">
                            <a:latin typeface="Cambria Math"/>
                            <a:cs typeface="Times New Roman"/>
                          </a:rPr>
                          <m:t>𝑃</m:t>
                        </m:r>
                        <m:d>
                          <m:dPr>
                            <m:ctrlPr>
                              <a:rPr lang="zh-TW" altLang="zh-TW" sz="2500" i="1" kern="100">
                                <a:effectLst/>
                                <a:latin typeface="Cambria Math"/>
                                <a:ea typeface="Cambria Math"/>
                                <a:cs typeface="Times New Roman"/>
                              </a:rPr>
                            </m:ctrlPr>
                          </m:dPr>
                          <m:e>
                            <m:r>
                              <a:rPr lang="en-US" altLang="zh-TW" sz="2500" i="1" kern="100">
                                <a:latin typeface="Cambria Math"/>
                                <a:cs typeface="Times New Roman"/>
                              </a:rPr>
                              <m:t>1,3,0</m:t>
                            </m:r>
                          </m:e>
                        </m:d>
                      </m:e>
                    </m:d>
                    <m:r>
                      <a:rPr lang="en-US" altLang="zh-TW" sz="2500" i="1" kern="100">
                        <a:latin typeface="Cambria Math"/>
                        <a:cs typeface="Times New Roman"/>
                      </a:rPr>
                      <m:t>=0.873878</m:t>
                    </m:r>
                  </m:oMath>
                </a14:m>
                <a:r>
                  <a:rPr lang="en-US" altLang="zh-TW" sz="2500" kern="100" dirty="0">
                    <a:latin typeface="Times New Roman"/>
                    <a:cs typeface="Times New Roman"/>
                  </a:rPr>
                  <a:t>,</a:t>
                </a:r>
                <a:endParaRPr lang="zh-TW" altLang="zh-TW" sz="2500" kern="100" dirty="0">
                  <a:cs typeface="Times New Roman"/>
                </a:endParaRPr>
              </a:p>
              <a:p>
                <a:pPr>
                  <a:spcAft>
                    <a:spcPts val="0"/>
                  </a:spcAft>
                </a:pPr>
                <a:r>
                  <a:rPr lang="en-US" altLang="zh-TW" sz="2500" kern="100" dirty="0">
                    <a:latin typeface="Times New Roman"/>
                    <a:cs typeface="Times New Roman"/>
                  </a:rPr>
                  <a:t>and so on.</a:t>
                </a:r>
                <a:endParaRPr lang="zh-TW" altLang="zh-TW" sz="2500" kern="100" dirty="0">
                  <a:cs typeface="Times New Roman"/>
                </a:endParaRPr>
              </a:p>
            </p:txBody>
          </p:sp>
        </mc:Choice>
        <mc:Fallback xmlns="">
          <p:sp>
            <p:nvSpPr>
              <p:cNvPr id="3" name="矩形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528" y="1322847"/>
                <a:ext cx="8820472" cy="3559179"/>
              </a:xfrm>
              <a:prstGeom prst="rect">
                <a:avLst/>
              </a:prstGeom>
              <a:blipFill rotWithShape="1">
                <a:blip r:embed="rId2"/>
                <a:stretch>
                  <a:fillRect l="-1106" t="-1541" b="-2911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94277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6491064" cy="634082"/>
          </a:xfrm>
        </p:spPr>
        <p:txBody>
          <a:bodyPr>
            <a:normAutofit/>
          </a:bodyPr>
          <a:lstStyle/>
          <a:p>
            <a:pPr algn="l"/>
            <a:r>
              <a:rPr lang="en-US" altLang="zh-TW" sz="2500" i="1" dirty="0" smtClean="0">
                <a:latin typeface="Times New Roman" pitchFamily="18" charset="0"/>
                <a:cs typeface="Times New Roman" pitchFamily="18" charset="0"/>
              </a:rPr>
              <a:t>3.4.3  Derivative Prices</a:t>
            </a:r>
            <a:endParaRPr lang="zh-TW" altLang="en-US" sz="25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矩形 2"/>
              <p:cNvSpPr/>
              <p:nvPr/>
            </p:nvSpPr>
            <p:spPr>
              <a:xfrm>
                <a:off x="467544" y="1484784"/>
                <a:ext cx="8460432" cy="355481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indent="101600">
                  <a:spcAft>
                    <a:spcPts val="0"/>
                  </a:spcAft>
                </a:pPr>
                <a:r>
                  <a:rPr lang="en-US" altLang="zh-TW" sz="2500" kern="100" dirty="0">
                    <a:latin typeface="Times New Roman"/>
                    <a:cs typeface="Times New Roman"/>
                  </a:rPr>
                  <a:t>Suppose that a derivative has a payoff </a:t>
                </a:r>
                <a:r>
                  <a:rPr lang="en-US" altLang="zh-TW" sz="2500" i="1" kern="100" dirty="0">
                    <a:latin typeface="Times New Roman"/>
                    <a:cs typeface="Times New Roman"/>
                  </a:rPr>
                  <a:t>Y</a:t>
                </a:r>
                <a:r>
                  <a:rPr lang="en-US" altLang="zh-TW" sz="2500" kern="100" dirty="0">
                    <a:latin typeface="Times New Roman"/>
                    <a:cs typeface="Times New Roman"/>
                  </a:rPr>
                  <a:t> at time </a:t>
                </a:r>
                <a:r>
                  <a:rPr lang="en-US" altLang="zh-TW" sz="2500" i="1" kern="100" dirty="0">
                    <a:latin typeface="Times New Roman"/>
                    <a:cs typeface="Times New Roman"/>
                  </a:rPr>
                  <a:t>T</a:t>
                </a:r>
                <a:r>
                  <a:rPr lang="en-US" altLang="zh-TW" sz="2500" kern="100" dirty="0">
                    <a:latin typeface="Times New Roman"/>
                    <a:cs typeface="Times New Roman"/>
                  </a:rPr>
                  <a:t> that is a function, for example, of price at time </a:t>
                </a:r>
                <a:r>
                  <a:rPr lang="en-US" altLang="zh-TW" sz="2500" i="1" kern="100" dirty="0">
                    <a:latin typeface="Times New Roman"/>
                    <a:cs typeface="Times New Roman"/>
                  </a:rPr>
                  <a:t>T</a:t>
                </a:r>
                <a:r>
                  <a:rPr lang="en-US" altLang="zh-TW" sz="2500" kern="100" dirty="0">
                    <a:latin typeface="Times New Roman"/>
                    <a:cs typeface="Times New Roman"/>
                  </a:rPr>
                  <a:t> of the zero-coupon bond which matures at time </a:t>
                </a:r>
                <a:r>
                  <a:rPr lang="en-US" altLang="zh-TW" sz="2500" i="1" kern="100" dirty="0">
                    <a:latin typeface="Times New Roman"/>
                    <a:cs typeface="Times New Roman"/>
                  </a:rPr>
                  <a:t>S</a:t>
                </a:r>
                <a:r>
                  <a:rPr lang="en-US" altLang="zh-TW" sz="2500" kern="100" dirty="0">
                    <a:latin typeface="Times New Roman"/>
                    <a:cs typeface="Times New Roman"/>
                  </a:rPr>
                  <a:t> &gt; </a:t>
                </a:r>
                <a:r>
                  <a:rPr lang="en-US" altLang="zh-TW" sz="2500" i="1" kern="100" dirty="0">
                    <a:latin typeface="Times New Roman"/>
                    <a:cs typeface="Times New Roman"/>
                  </a:rPr>
                  <a:t>T</a:t>
                </a:r>
                <a:r>
                  <a:rPr lang="en-US" altLang="zh-TW" sz="2500" kern="100" dirty="0">
                    <a:latin typeface="Times New Roman"/>
                    <a:cs typeface="Times New Roman"/>
                  </a:rPr>
                  <a:t>. Let this function be denoted by </a:t>
                </a:r>
                <a14:m>
                  <m:oMath xmlns:m="http://schemas.openxmlformats.org/officeDocument/2006/math">
                    <m:r>
                      <a:rPr lang="en-US" altLang="zh-TW" sz="2500" i="1" kern="100">
                        <a:latin typeface="Cambria Math"/>
                        <a:cs typeface="Times New Roman"/>
                      </a:rPr>
                      <m:t>𝑓</m:t>
                    </m:r>
                    <m:r>
                      <a:rPr lang="en-US" altLang="zh-TW" sz="2500" i="1" kern="100">
                        <a:latin typeface="Cambria Math"/>
                        <a:cs typeface="Times New Roman"/>
                      </a:rPr>
                      <m:t>(</m:t>
                    </m:r>
                    <m:r>
                      <a:rPr lang="en-US" altLang="zh-TW" sz="2500" i="1" kern="100">
                        <a:latin typeface="Cambria Math"/>
                        <a:cs typeface="Times New Roman"/>
                      </a:rPr>
                      <m:t>𝑝</m:t>
                    </m:r>
                    <m:r>
                      <a:rPr lang="en-US" altLang="zh-TW" sz="2500" i="1" kern="100">
                        <a:latin typeface="Cambria Math"/>
                        <a:cs typeface="Times New Roman"/>
                      </a:rPr>
                      <m:t>)</m:t>
                    </m:r>
                  </m:oMath>
                </a14:m>
                <a:r>
                  <a:rPr lang="en-US" altLang="zh-TW" sz="2500" kern="100" dirty="0">
                    <a:latin typeface="Times New Roman"/>
                    <a:cs typeface="Times New Roman"/>
                  </a:rPr>
                  <a:t>. We denote by </a:t>
                </a:r>
                <a14:m>
                  <m:oMath xmlns:m="http://schemas.openxmlformats.org/officeDocument/2006/math">
                    <m:r>
                      <a:rPr lang="en-US" altLang="zh-TW" sz="2500" i="1" kern="100">
                        <a:latin typeface="Cambria Math"/>
                        <a:cs typeface="Times New Roman"/>
                      </a:rPr>
                      <m:t>𝑉</m:t>
                    </m:r>
                    <m:d>
                      <m:dPr>
                        <m:ctrlPr>
                          <a:rPr lang="zh-TW" altLang="zh-TW" sz="2500" i="1" kern="100">
                            <a:effectLst/>
                            <a:latin typeface="Cambria Math"/>
                            <a:ea typeface="Cambria Math"/>
                            <a:cs typeface="Times New Roman"/>
                          </a:rPr>
                        </m:ctrlPr>
                      </m:dPr>
                      <m:e>
                        <m:r>
                          <a:rPr lang="en-US" altLang="zh-TW" sz="2500" i="1" kern="100">
                            <a:latin typeface="Cambria Math"/>
                            <a:cs typeface="Times New Roman"/>
                          </a:rPr>
                          <m:t>𝑡</m:t>
                        </m:r>
                        <m:r>
                          <a:rPr lang="en-US" altLang="zh-TW" sz="2500" i="1" kern="100">
                            <a:latin typeface="Cambria Math"/>
                            <a:cs typeface="Times New Roman"/>
                          </a:rPr>
                          <m:t>,</m:t>
                        </m:r>
                        <m:r>
                          <a:rPr lang="en-US" altLang="zh-TW" sz="2500" i="1" kern="100">
                            <a:latin typeface="Cambria Math"/>
                            <a:cs typeface="Times New Roman"/>
                          </a:rPr>
                          <m:t>𝑥</m:t>
                        </m:r>
                      </m:e>
                    </m:d>
                  </m:oMath>
                </a14:m>
                <a:r>
                  <a:rPr lang="en-US" altLang="zh-TW" sz="2500" kern="100" dirty="0">
                    <a:latin typeface="Times New Roman"/>
                    <a:cs typeface="Times New Roman"/>
                  </a:rPr>
                  <a:t> the price at time </a:t>
                </a:r>
                <a:r>
                  <a:rPr lang="en-US" altLang="zh-TW" sz="2500" i="1" kern="100" dirty="0">
                    <a:latin typeface="Times New Roman"/>
                    <a:cs typeface="Times New Roman"/>
                  </a:rPr>
                  <a:t>t</a:t>
                </a:r>
                <a:r>
                  <a:rPr lang="en-US" altLang="zh-TW" sz="2500" kern="100" dirty="0">
                    <a:latin typeface="Times New Roman"/>
                    <a:cs typeface="Times New Roman"/>
                  </a:rPr>
                  <a:t> of the derivative, given that we have had </a:t>
                </a:r>
                <a:r>
                  <a:rPr lang="en-US" altLang="zh-TW" sz="2500" i="1" kern="100" dirty="0">
                    <a:latin typeface="Times New Roman"/>
                    <a:cs typeface="Times New Roman"/>
                  </a:rPr>
                  <a:t>x</a:t>
                </a:r>
                <a:r>
                  <a:rPr lang="en-US" altLang="zh-TW" sz="2500" kern="100" dirty="0">
                    <a:latin typeface="Times New Roman"/>
                    <a:cs typeface="Times New Roman"/>
                  </a:rPr>
                  <a:t> up-steps in the risk-free rate and </a:t>
                </a:r>
                <a:r>
                  <a:rPr lang="en-US" altLang="zh-TW" sz="2500" i="1" kern="100" dirty="0">
                    <a:latin typeface="Times New Roman"/>
                    <a:cs typeface="Times New Roman"/>
                  </a:rPr>
                  <a:t>t-x </a:t>
                </a:r>
                <a:r>
                  <a:rPr lang="en-US" altLang="zh-TW" sz="2500" kern="100" dirty="0">
                    <a:latin typeface="Times New Roman"/>
                    <a:cs typeface="Times New Roman"/>
                  </a:rPr>
                  <a:t>down-steps up to time </a:t>
                </a:r>
                <a:r>
                  <a:rPr lang="en-US" altLang="zh-TW" sz="2500" i="1" kern="100" dirty="0">
                    <a:latin typeface="Times New Roman"/>
                    <a:cs typeface="Times New Roman"/>
                  </a:rPr>
                  <a:t>t</a:t>
                </a:r>
                <a:r>
                  <a:rPr lang="en-US" altLang="zh-TW" sz="2500" kern="100" dirty="0">
                    <a:latin typeface="Times New Roman"/>
                    <a:cs typeface="Times New Roman"/>
                  </a:rPr>
                  <a:t>. </a:t>
                </a:r>
                <a:endParaRPr lang="en-US" altLang="zh-TW" sz="2500" kern="100" dirty="0" smtClean="0">
                  <a:latin typeface="Times New Roman"/>
                  <a:cs typeface="Times New Roman"/>
                </a:endParaRPr>
              </a:p>
              <a:p>
                <a:pPr indent="101600">
                  <a:spcAft>
                    <a:spcPts val="0"/>
                  </a:spcAft>
                </a:pPr>
                <a:r>
                  <a:rPr lang="en-US" altLang="zh-TW" sz="2500" kern="100" dirty="0" smtClean="0">
                    <a:latin typeface="Times New Roman"/>
                    <a:cs typeface="Times New Roman"/>
                  </a:rPr>
                  <a:t>Then </a:t>
                </a:r>
                <a14:m>
                  <m:oMath xmlns:m="http://schemas.openxmlformats.org/officeDocument/2006/math">
                    <m:r>
                      <a:rPr lang="en-US" altLang="zh-TW" sz="2500" i="1" kern="100">
                        <a:latin typeface="Cambria Math"/>
                        <a:cs typeface="Times New Roman"/>
                      </a:rPr>
                      <m:t>𝑉</m:t>
                    </m:r>
                    <m:d>
                      <m:dPr>
                        <m:ctrlPr>
                          <a:rPr lang="zh-TW" altLang="zh-TW" sz="2500" i="1" kern="100">
                            <a:effectLst/>
                            <a:latin typeface="Cambria Math"/>
                            <a:ea typeface="Cambria Math"/>
                            <a:cs typeface="Times New Roman"/>
                          </a:rPr>
                        </m:ctrlPr>
                      </m:dPr>
                      <m:e>
                        <m:r>
                          <a:rPr lang="en-US" altLang="zh-TW" sz="2500" i="1" kern="100">
                            <a:latin typeface="Cambria Math"/>
                            <a:cs typeface="Times New Roman"/>
                          </a:rPr>
                          <m:t>𝑡</m:t>
                        </m:r>
                        <m:r>
                          <a:rPr lang="en-US" altLang="zh-TW" sz="2500" i="1" kern="100">
                            <a:latin typeface="Cambria Math"/>
                            <a:cs typeface="Times New Roman"/>
                          </a:rPr>
                          <m:t>,</m:t>
                        </m:r>
                        <m:r>
                          <a:rPr lang="en-US" altLang="zh-TW" sz="2500" i="1" kern="100">
                            <a:latin typeface="Cambria Math"/>
                            <a:cs typeface="Times New Roman"/>
                          </a:rPr>
                          <m:t>𝑥</m:t>
                        </m:r>
                      </m:e>
                    </m:d>
                    <m:r>
                      <a:rPr lang="en-US" altLang="zh-TW" sz="2500" i="1" kern="100">
                        <a:latin typeface="Cambria Math"/>
                        <a:cs typeface="Times New Roman"/>
                      </a:rPr>
                      <m:t>=</m:t>
                    </m:r>
                    <m:r>
                      <a:rPr lang="en-US" altLang="zh-TW" sz="2500" i="1" kern="100">
                        <a:latin typeface="Cambria Math"/>
                        <a:cs typeface="Times New Roman"/>
                      </a:rPr>
                      <m:t>𝑓</m:t>
                    </m:r>
                    <m:r>
                      <a:rPr lang="en-US" altLang="zh-TW" sz="2500" i="1" kern="100">
                        <a:latin typeface="Cambria Math"/>
                        <a:cs typeface="Times New Roman"/>
                      </a:rPr>
                      <m:t>(</m:t>
                    </m:r>
                    <m:r>
                      <a:rPr lang="en-US" altLang="zh-TW" sz="2500" i="1" kern="100">
                        <a:latin typeface="Cambria Math"/>
                        <a:cs typeface="Times New Roman"/>
                      </a:rPr>
                      <m:t>𝑃</m:t>
                    </m:r>
                    <m:r>
                      <a:rPr lang="en-US" altLang="zh-TW" sz="2500" i="1" kern="100">
                        <a:latin typeface="Cambria Math"/>
                        <a:cs typeface="Times New Roman"/>
                      </a:rPr>
                      <m:t>(</m:t>
                    </m:r>
                    <m:r>
                      <a:rPr lang="en-US" altLang="zh-TW" sz="2500" i="1" kern="100">
                        <a:latin typeface="Cambria Math"/>
                        <a:cs typeface="Times New Roman"/>
                      </a:rPr>
                      <m:t>𝑇</m:t>
                    </m:r>
                    <m:r>
                      <a:rPr lang="en-US" altLang="zh-TW" sz="2500" i="1" kern="100">
                        <a:latin typeface="Cambria Math"/>
                        <a:cs typeface="Times New Roman"/>
                      </a:rPr>
                      <m:t>,</m:t>
                    </m:r>
                    <m:r>
                      <a:rPr lang="en-US" altLang="zh-TW" sz="2500" i="1" kern="100">
                        <a:latin typeface="Cambria Math"/>
                        <a:cs typeface="Times New Roman"/>
                      </a:rPr>
                      <m:t>𝑆</m:t>
                    </m:r>
                    <m:r>
                      <a:rPr lang="en-US" altLang="zh-TW" sz="2500" i="1" kern="100">
                        <a:latin typeface="Cambria Math"/>
                        <a:cs typeface="Times New Roman"/>
                      </a:rPr>
                      <m:t>,</m:t>
                    </m:r>
                    <m:r>
                      <a:rPr lang="en-US" altLang="zh-TW" sz="2500" i="1" kern="100">
                        <a:latin typeface="Cambria Math"/>
                        <a:cs typeface="Times New Roman"/>
                      </a:rPr>
                      <m:t>𝑥</m:t>
                    </m:r>
                    <m:r>
                      <a:rPr lang="en-US" altLang="zh-TW" sz="2500" i="1" kern="100">
                        <a:latin typeface="Cambria Math"/>
                        <a:cs typeface="Times New Roman"/>
                      </a:rPr>
                      <m:t>))</m:t>
                    </m:r>
                  </m:oMath>
                </a14:m>
                <a:r>
                  <a:rPr lang="en-US" altLang="zh-TW" sz="2500" kern="100" dirty="0">
                    <a:latin typeface="Times New Roman"/>
                    <a:cs typeface="Times New Roman"/>
                  </a:rPr>
                  <a:t> and for </a:t>
                </a:r>
                <a:r>
                  <a:rPr lang="en-US" altLang="zh-TW" sz="2500" i="1" kern="100" dirty="0">
                    <a:latin typeface="Times New Roman"/>
                    <a:cs typeface="Times New Roman"/>
                  </a:rPr>
                  <a:t>t = T, T-</a:t>
                </a:r>
                <a:r>
                  <a:rPr lang="en-US" altLang="zh-TW" sz="2500" kern="100" dirty="0">
                    <a:latin typeface="Times New Roman"/>
                    <a:cs typeface="Times New Roman"/>
                  </a:rPr>
                  <a:t>1</a:t>
                </a:r>
                <a:r>
                  <a:rPr lang="en-US" altLang="zh-TW" sz="2500" i="1" kern="100" dirty="0">
                    <a:latin typeface="Times New Roman"/>
                    <a:cs typeface="Times New Roman"/>
                  </a:rPr>
                  <a:t>,…,</a:t>
                </a:r>
                <a:r>
                  <a:rPr lang="en-US" altLang="zh-TW" sz="2500" kern="100" dirty="0">
                    <a:latin typeface="Times New Roman"/>
                    <a:cs typeface="Times New Roman"/>
                  </a:rPr>
                  <a:t>1:</a:t>
                </a:r>
                <a:endParaRPr lang="zh-TW" altLang="zh-TW" sz="2500" kern="100" dirty="0">
                  <a:cs typeface="Times New Roman"/>
                </a:endParaRPr>
              </a:p>
              <a:p>
                <a:pPr>
                  <a:spcAft>
                    <a:spcPts val="0"/>
                  </a:spcAft>
                </a:pPr>
                <a:endParaRPr lang="en-US" altLang="zh-TW" sz="2500" i="1" kern="100" dirty="0" smtClean="0">
                  <a:latin typeface="Cambria Math"/>
                  <a:cs typeface="Times New Roman"/>
                </a:endParaRPr>
              </a:p>
              <a:p>
                <a:pPr>
                  <a:spcAft>
                    <a:spcPts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sz="2500" i="1" kern="100">
                          <a:latin typeface="Cambria Math"/>
                          <a:cs typeface="Times New Roman"/>
                        </a:rPr>
                        <m:t>𝑉</m:t>
                      </m:r>
                      <m:d>
                        <m:dPr>
                          <m:ctrlPr>
                            <a:rPr lang="zh-TW" altLang="zh-TW" sz="2500" i="1" kern="100">
                              <a:effectLst/>
                              <a:latin typeface="Cambria Math"/>
                              <a:ea typeface="Cambria Math"/>
                              <a:cs typeface="Times New Roman"/>
                            </a:rPr>
                          </m:ctrlPr>
                        </m:dPr>
                        <m:e>
                          <m:r>
                            <a:rPr lang="en-US" altLang="zh-TW" sz="2500" i="1" kern="100">
                              <a:latin typeface="Cambria Math"/>
                              <a:cs typeface="Times New Roman"/>
                            </a:rPr>
                            <m:t>𝑡</m:t>
                          </m:r>
                          <m:r>
                            <a:rPr lang="en-US" altLang="zh-TW" sz="2500" i="1" kern="100">
                              <a:latin typeface="Cambria Math"/>
                              <a:cs typeface="Times New Roman"/>
                            </a:rPr>
                            <m:t>−1,</m:t>
                          </m:r>
                          <m:r>
                            <a:rPr lang="en-US" altLang="zh-TW" sz="2500" i="1" kern="100">
                              <a:latin typeface="Cambria Math"/>
                              <a:cs typeface="Times New Roman"/>
                            </a:rPr>
                            <m:t>𝑥</m:t>
                          </m:r>
                        </m:e>
                      </m:d>
                      <m:r>
                        <a:rPr lang="en-US" altLang="zh-TW" sz="2500" i="1" kern="100">
                          <a:latin typeface="Cambria Math"/>
                          <a:cs typeface="Times New Roman"/>
                        </a:rPr>
                        <m:t>=</m:t>
                      </m:r>
                      <m:r>
                        <a:rPr lang="en-US" altLang="zh-TW" sz="2500" i="1" kern="100">
                          <a:latin typeface="Cambria Math"/>
                          <a:cs typeface="Times New Roman"/>
                        </a:rPr>
                        <m:t>𝑃</m:t>
                      </m:r>
                      <m:d>
                        <m:dPr>
                          <m:ctrlPr>
                            <a:rPr lang="zh-TW" altLang="zh-TW" sz="2500" i="1" kern="100">
                              <a:effectLst/>
                              <a:latin typeface="Cambria Math"/>
                              <a:ea typeface="Cambria Math"/>
                              <a:cs typeface="Times New Roman"/>
                            </a:rPr>
                          </m:ctrlPr>
                        </m:dPr>
                        <m:e>
                          <m:r>
                            <a:rPr lang="en-US" altLang="zh-TW" sz="2500" i="1" kern="100">
                              <a:latin typeface="Cambria Math"/>
                              <a:cs typeface="Times New Roman"/>
                            </a:rPr>
                            <m:t>𝑡</m:t>
                          </m:r>
                          <m:r>
                            <a:rPr lang="en-US" altLang="zh-TW" sz="2500" i="1" kern="100">
                              <a:latin typeface="Cambria Math"/>
                              <a:cs typeface="Times New Roman"/>
                            </a:rPr>
                            <m:t>−1,</m:t>
                          </m:r>
                          <m:r>
                            <a:rPr lang="en-US" altLang="zh-TW" sz="2500" i="1" kern="100">
                              <a:latin typeface="Cambria Math"/>
                              <a:cs typeface="Times New Roman"/>
                            </a:rPr>
                            <m:t>𝑥</m:t>
                          </m:r>
                        </m:e>
                      </m:d>
                      <m:r>
                        <a:rPr lang="en-US" altLang="zh-TW" sz="2500" i="1" kern="100">
                          <a:latin typeface="Cambria Math"/>
                          <a:cs typeface="Times New Roman"/>
                        </a:rPr>
                        <m:t>[</m:t>
                      </m:r>
                      <m:r>
                        <a:rPr lang="en-US" altLang="zh-TW" sz="2500" i="1" kern="100">
                          <a:latin typeface="Cambria Math"/>
                          <a:cs typeface="Times New Roman"/>
                        </a:rPr>
                        <m:t>𝑞𝑉</m:t>
                      </m:r>
                      <m:d>
                        <m:dPr>
                          <m:ctrlPr>
                            <a:rPr lang="zh-TW" altLang="zh-TW" sz="2500" i="1" kern="100">
                              <a:effectLst/>
                              <a:latin typeface="Cambria Math"/>
                              <a:ea typeface="Cambria Math"/>
                              <a:cs typeface="Times New Roman"/>
                            </a:rPr>
                          </m:ctrlPr>
                        </m:dPr>
                        <m:e>
                          <m:r>
                            <a:rPr lang="en-US" altLang="zh-TW" sz="2500" i="1" kern="100">
                              <a:latin typeface="Cambria Math"/>
                              <a:cs typeface="Times New Roman"/>
                            </a:rPr>
                            <m:t>𝑡</m:t>
                          </m:r>
                          <m:r>
                            <a:rPr lang="en-US" altLang="zh-TW" sz="2500" i="1" kern="100">
                              <a:latin typeface="Cambria Math"/>
                              <a:cs typeface="Times New Roman"/>
                            </a:rPr>
                            <m:t>,</m:t>
                          </m:r>
                          <m:r>
                            <a:rPr lang="en-US" altLang="zh-TW" sz="2500" i="1" kern="100">
                              <a:latin typeface="Cambria Math"/>
                              <a:cs typeface="Times New Roman"/>
                            </a:rPr>
                            <m:t>𝑥</m:t>
                          </m:r>
                          <m:r>
                            <a:rPr lang="en-US" altLang="zh-TW" sz="2500" i="1" kern="100">
                              <a:latin typeface="Cambria Math"/>
                              <a:cs typeface="Times New Roman"/>
                            </a:rPr>
                            <m:t>+1</m:t>
                          </m:r>
                        </m:e>
                      </m:d>
                      <m:r>
                        <a:rPr lang="en-US" altLang="zh-TW" sz="2500" i="1" kern="100">
                          <a:latin typeface="Cambria Math"/>
                          <a:cs typeface="Times New Roman"/>
                        </a:rPr>
                        <m:t>+(1−</m:t>
                      </m:r>
                      <m:r>
                        <a:rPr lang="en-US" altLang="zh-TW" sz="2500" i="1" kern="100">
                          <a:latin typeface="Cambria Math"/>
                          <a:cs typeface="Times New Roman"/>
                        </a:rPr>
                        <m:t>𝑞</m:t>
                      </m:r>
                      <m:r>
                        <a:rPr lang="en-US" altLang="zh-TW" sz="2500" i="1" kern="100">
                          <a:latin typeface="Cambria Math"/>
                          <a:cs typeface="Times New Roman"/>
                        </a:rPr>
                        <m:t>)</m:t>
                      </m:r>
                      <m:r>
                        <a:rPr lang="en-US" altLang="zh-TW" sz="2500" i="1" kern="100">
                          <a:latin typeface="Cambria Math"/>
                          <a:cs typeface="Times New Roman"/>
                        </a:rPr>
                        <m:t>𝑉</m:t>
                      </m:r>
                      <m:r>
                        <a:rPr lang="en-US" altLang="zh-TW" sz="2500" i="1" kern="100">
                          <a:latin typeface="Cambria Math"/>
                          <a:cs typeface="Times New Roman"/>
                        </a:rPr>
                        <m:t>(</m:t>
                      </m:r>
                      <m:r>
                        <a:rPr lang="en-US" altLang="zh-TW" sz="2500" i="1" kern="100">
                          <a:latin typeface="Cambria Math"/>
                          <a:cs typeface="Times New Roman"/>
                        </a:rPr>
                        <m:t>𝑡</m:t>
                      </m:r>
                      <m:r>
                        <a:rPr lang="en-US" altLang="zh-TW" sz="2500" i="1" kern="100">
                          <a:latin typeface="Cambria Math"/>
                          <a:cs typeface="Times New Roman"/>
                        </a:rPr>
                        <m:t>,</m:t>
                      </m:r>
                      <m:r>
                        <a:rPr lang="en-US" altLang="zh-TW" sz="2500" i="1" kern="100">
                          <a:latin typeface="Cambria Math"/>
                          <a:cs typeface="Times New Roman"/>
                        </a:rPr>
                        <m:t>𝑥</m:t>
                      </m:r>
                      <m:r>
                        <a:rPr lang="en-US" altLang="zh-TW" sz="2500" i="1" kern="100">
                          <a:latin typeface="Cambria Math"/>
                          <a:cs typeface="Times New Roman"/>
                        </a:rPr>
                        <m:t>)]</m:t>
                      </m:r>
                    </m:oMath>
                  </m:oMathPara>
                </a14:m>
                <a:endParaRPr lang="zh-TW" altLang="zh-TW" sz="2500" kern="100" dirty="0">
                  <a:cs typeface="Times New Roman"/>
                </a:endParaRPr>
              </a:p>
            </p:txBody>
          </p:sp>
        </mc:Choice>
        <mc:Fallback xmlns="">
          <p:sp>
            <p:nvSpPr>
              <p:cNvPr id="3" name="矩形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544" y="1484784"/>
                <a:ext cx="8460432" cy="3554819"/>
              </a:xfrm>
              <a:prstGeom prst="rect">
                <a:avLst/>
              </a:prstGeom>
              <a:blipFill rotWithShape="1">
                <a:blip r:embed="rId2"/>
                <a:stretch>
                  <a:fillRect l="-1225" t="-1372" r="-1585" b="-1715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926599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6491064" cy="634082"/>
          </a:xfrm>
        </p:spPr>
        <p:txBody>
          <a:bodyPr>
            <a:normAutofit/>
          </a:bodyPr>
          <a:lstStyle/>
          <a:p>
            <a:pPr algn="l"/>
            <a:r>
              <a:rPr lang="en-US" altLang="zh-TW" sz="2500" i="1" dirty="0" smtClean="0">
                <a:latin typeface="Times New Roman" pitchFamily="18" charset="0"/>
                <a:cs typeface="Times New Roman" pitchFamily="18" charset="0"/>
              </a:rPr>
              <a:t>3.4.3  Derivative Prices</a:t>
            </a:r>
            <a:endParaRPr lang="zh-TW" altLang="en-US" sz="25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矩形 2"/>
              <p:cNvSpPr/>
              <p:nvPr/>
            </p:nvSpPr>
            <p:spPr>
              <a:xfrm>
                <a:off x="683568" y="1340768"/>
                <a:ext cx="7704856" cy="378013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spcAft>
                    <a:spcPts val="0"/>
                  </a:spcAft>
                </a:pPr>
                <a:r>
                  <a:rPr lang="en-US" altLang="zh-TW" sz="2500" b="1" kern="100" dirty="0" smtClean="0">
                    <a:latin typeface="Times New Roman"/>
                    <a:cs typeface="Times New Roman"/>
                  </a:rPr>
                  <a:t>Theorem 3.10</a:t>
                </a:r>
                <a:endParaRPr lang="zh-TW" altLang="zh-TW" sz="2500" kern="100" dirty="0">
                  <a:cs typeface="Times New Roman"/>
                </a:endParaRPr>
              </a:p>
              <a:p>
                <a:pPr>
                  <a:spcAft>
                    <a:spcPts val="0"/>
                  </a:spcAft>
                </a:pPr>
                <a:r>
                  <a:rPr lang="en-US" altLang="zh-TW" sz="2500" kern="100" dirty="0">
                    <a:latin typeface="Times New Roman"/>
                    <a:cs typeface="Times New Roman"/>
                  </a:rPr>
                  <a:t>Suppose a derivative contract pays </a:t>
                </a:r>
                <a14:m>
                  <m:oMath xmlns:m="http://schemas.openxmlformats.org/officeDocument/2006/math">
                    <m:r>
                      <a:rPr lang="en-US" altLang="zh-TW" sz="2500" i="1" kern="100">
                        <a:latin typeface="Cambria Math"/>
                        <a:cs typeface="Times New Roman"/>
                      </a:rPr>
                      <m:t>𝑓</m:t>
                    </m:r>
                    <m:d>
                      <m:dPr>
                        <m:ctrlPr>
                          <a:rPr lang="zh-TW" altLang="zh-TW" sz="2500" i="1" kern="100">
                            <a:effectLst/>
                            <a:latin typeface="Cambria Math"/>
                            <a:ea typeface="Cambria Math"/>
                            <a:cs typeface="Times New Roman"/>
                          </a:rPr>
                        </m:ctrlPr>
                      </m:dPr>
                      <m:e>
                        <m:r>
                          <a:rPr lang="en-US" altLang="zh-TW" sz="2500" i="1" kern="100">
                            <a:latin typeface="Cambria Math"/>
                            <a:cs typeface="Times New Roman"/>
                          </a:rPr>
                          <m:t>𝑃</m:t>
                        </m:r>
                        <m:d>
                          <m:dPr>
                            <m:ctrlPr>
                              <a:rPr lang="zh-TW" altLang="zh-TW" sz="2500" i="1" kern="100">
                                <a:effectLst/>
                                <a:latin typeface="Cambria Math"/>
                                <a:ea typeface="Cambria Math"/>
                                <a:cs typeface="Times New Roman"/>
                              </a:rPr>
                            </m:ctrlPr>
                          </m:dPr>
                          <m:e>
                            <m:r>
                              <a:rPr lang="en-US" altLang="zh-TW" sz="2500" i="1" kern="100">
                                <a:latin typeface="Cambria Math"/>
                                <a:cs typeface="Times New Roman"/>
                              </a:rPr>
                              <m:t>𝑇</m:t>
                            </m:r>
                            <m:r>
                              <a:rPr lang="en-US" altLang="zh-TW" sz="2500" i="1" kern="100">
                                <a:latin typeface="Cambria Math"/>
                                <a:cs typeface="Times New Roman"/>
                              </a:rPr>
                              <m:t>,</m:t>
                            </m:r>
                            <m:r>
                              <a:rPr lang="en-US" altLang="zh-TW" sz="2500" i="1" kern="100">
                                <a:latin typeface="Cambria Math"/>
                                <a:cs typeface="Times New Roman"/>
                              </a:rPr>
                              <m:t>𝑆</m:t>
                            </m:r>
                          </m:e>
                        </m:d>
                      </m:e>
                    </m:d>
                  </m:oMath>
                </a14:m>
                <a:r>
                  <a:rPr lang="en-US" altLang="zh-TW" sz="2500" kern="100" dirty="0">
                    <a:latin typeface="Times New Roman"/>
                    <a:cs typeface="Times New Roman"/>
                  </a:rPr>
                  <a:t> at time </a:t>
                </a:r>
                <a:r>
                  <a:rPr lang="en-US" altLang="zh-TW" sz="2500" i="1" kern="100" dirty="0">
                    <a:latin typeface="Times New Roman"/>
                    <a:cs typeface="Times New Roman"/>
                  </a:rPr>
                  <a:t>T </a:t>
                </a:r>
                <a:r>
                  <a:rPr lang="en-US" altLang="zh-TW" sz="2500" kern="100" dirty="0">
                    <a:latin typeface="Times New Roman"/>
                    <a:cs typeface="Times New Roman"/>
                  </a:rPr>
                  <a:t>(</a:t>
                </a:r>
                <a:r>
                  <a:rPr lang="en-US" altLang="zh-TW" sz="2500" i="1" kern="100" dirty="0">
                    <a:latin typeface="Times New Roman"/>
                    <a:cs typeface="Times New Roman"/>
                  </a:rPr>
                  <a:t>T &lt; S</a:t>
                </a:r>
                <a:r>
                  <a:rPr lang="en-US" altLang="zh-TW" sz="2500" kern="100" dirty="0">
                    <a:latin typeface="Times New Roman"/>
                    <a:cs typeface="Times New Roman"/>
                  </a:rPr>
                  <a:t>). Then the unique no-arbitrage price at time </a:t>
                </a:r>
                <a:r>
                  <a:rPr lang="en-US" altLang="zh-TW" sz="2500" i="1" kern="100" dirty="0">
                    <a:latin typeface="Times New Roman"/>
                    <a:cs typeface="Times New Roman"/>
                  </a:rPr>
                  <a:t>t</a:t>
                </a:r>
                <a:r>
                  <a:rPr lang="en-US" altLang="zh-TW" sz="2500" kern="100" dirty="0">
                    <a:latin typeface="Times New Roman"/>
                    <a:cs typeface="Times New Roman"/>
                  </a:rPr>
                  <a:t> for this contract is </a:t>
                </a:r>
                <a:endParaRPr lang="zh-TW" altLang="zh-TW" sz="2500" kern="100" dirty="0">
                  <a:cs typeface="Times New Roman"/>
                </a:endParaRPr>
              </a:p>
              <a:p>
                <a:pPr>
                  <a:spcAft>
                    <a:spcPts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sz="2500" i="1" kern="100">
                          <a:latin typeface="Cambria Math"/>
                          <a:cs typeface="Times New Roman"/>
                        </a:rPr>
                        <m:t>𝑉</m:t>
                      </m:r>
                      <m:d>
                        <m:dPr>
                          <m:ctrlPr>
                            <a:rPr lang="zh-TW" altLang="zh-TW" sz="2500" i="1" kern="100">
                              <a:effectLst/>
                              <a:latin typeface="Cambria Math"/>
                              <a:ea typeface="Cambria Math"/>
                              <a:cs typeface="Times New Roman"/>
                            </a:rPr>
                          </m:ctrlPr>
                        </m:dPr>
                        <m:e>
                          <m:r>
                            <a:rPr lang="en-US" altLang="zh-TW" sz="2500" i="1" kern="100">
                              <a:latin typeface="Cambria Math"/>
                              <a:cs typeface="Times New Roman"/>
                            </a:rPr>
                            <m:t>𝑡</m:t>
                          </m:r>
                        </m:e>
                      </m:d>
                      <m:r>
                        <a:rPr lang="en-US" altLang="zh-TW" sz="2500" i="1" kern="100">
                          <a:latin typeface="Cambria Math"/>
                          <a:cs typeface="Times New Roman"/>
                        </a:rPr>
                        <m:t>=</m:t>
                      </m:r>
                      <m:sSub>
                        <m:sSubPr>
                          <m:ctrlPr>
                            <a:rPr lang="zh-TW" altLang="zh-TW" sz="2500" i="1" kern="100">
                              <a:effectLst/>
                              <a:latin typeface="Cambria Math"/>
                              <a:ea typeface="Cambria Math"/>
                              <a:cs typeface="Times New Roman"/>
                            </a:rPr>
                          </m:ctrlPr>
                        </m:sSubPr>
                        <m:e>
                          <m:r>
                            <a:rPr lang="en-US" altLang="zh-TW" sz="2500" i="1" kern="100">
                              <a:latin typeface="Cambria Math"/>
                              <a:cs typeface="Times New Roman"/>
                            </a:rPr>
                            <m:t>𝐸</m:t>
                          </m:r>
                        </m:e>
                        <m:sub>
                          <m:r>
                            <a:rPr lang="en-US" altLang="zh-TW" sz="2500" i="1" kern="100">
                              <a:latin typeface="Cambria Math"/>
                              <a:cs typeface="Times New Roman"/>
                            </a:rPr>
                            <m:t>𝑄</m:t>
                          </m:r>
                        </m:sub>
                      </m:sSub>
                      <m:d>
                        <m:dPr>
                          <m:begChr m:val="["/>
                          <m:endChr m:val="]"/>
                          <m:ctrlPr>
                            <a:rPr lang="zh-TW" altLang="zh-TW" sz="2500" i="1" kern="100">
                              <a:effectLst/>
                              <a:latin typeface="Cambria Math"/>
                              <a:ea typeface="Cambria Math"/>
                              <a:cs typeface="Times New Roman"/>
                            </a:rPr>
                          </m:ctrlPr>
                        </m:dPr>
                        <m:e>
                          <m:func>
                            <m:funcPr>
                              <m:ctrlPr>
                                <a:rPr lang="zh-TW" altLang="zh-TW" sz="2500" i="1" kern="100">
                                  <a:effectLst/>
                                  <a:latin typeface="Cambria Math"/>
                                  <a:ea typeface="Cambria Math"/>
                                  <a:cs typeface="Times New Roman"/>
                                </a:rPr>
                              </m:ctrlPr>
                            </m:funcPr>
                            <m:fName>
                              <m:r>
                                <a:rPr lang="en-US" altLang="zh-TW" sz="2500" i="1" kern="100">
                                  <a:latin typeface="Cambria Math"/>
                                  <a:cs typeface="Times New Roman"/>
                                </a:rPr>
                                <m:t>𝑒𝑥𝑝</m:t>
                              </m:r>
                            </m:fName>
                            <m:e>
                              <m:d>
                                <m:dPr>
                                  <m:ctrlPr>
                                    <a:rPr lang="zh-TW" altLang="zh-TW" sz="2500" i="1" kern="100">
                                      <a:effectLst/>
                                      <a:latin typeface="Cambria Math"/>
                                      <a:ea typeface="Cambria Math"/>
                                      <a:cs typeface="Times New Roman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TW" sz="2500" i="1" kern="100">
                                      <a:latin typeface="Cambria Math"/>
                                      <a:cs typeface="Times New Roman"/>
                                    </a:rPr>
                                    <m:t>−</m:t>
                                  </m:r>
                                  <m:nary>
                                    <m:naryPr>
                                      <m:limLoc m:val="subSup"/>
                                      <m:ctrlPr>
                                        <a:rPr lang="zh-TW" altLang="zh-TW" sz="2500" i="1" kern="100">
                                          <a:effectLst/>
                                          <a:latin typeface="Cambria Math"/>
                                          <a:ea typeface="Cambria Math"/>
                                          <a:cs typeface="Times New Roman"/>
                                        </a:rPr>
                                      </m:ctrlPr>
                                    </m:naryPr>
                                    <m:sub>
                                      <m:r>
                                        <a:rPr lang="en-US" altLang="zh-TW" sz="2500" i="1" kern="100">
                                          <a:latin typeface="Cambria Math"/>
                                          <a:cs typeface="Times New Roman"/>
                                        </a:rPr>
                                        <m:t>𝑡</m:t>
                                      </m:r>
                                    </m:sub>
                                    <m:sup>
                                      <m:r>
                                        <a:rPr lang="en-US" altLang="zh-TW" sz="2500" i="1" kern="100">
                                          <a:latin typeface="Cambria Math"/>
                                          <a:cs typeface="Times New Roman"/>
                                        </a:rPr>
                                        <m:t>𝑇</m:t>
                                      </m:r>
                                    </m:sup>
                                    <m:e>
                                      <m:r>
                                        <a:rPr lang="en-US" altLang="zh-TW" sz="2500" i="1" kern="100">
                                          <a:latin typeface="Cambria Math"/>
                                          <a:cs typeface="Times New Roman"/>
                                        </a:rPr>
                                        <m:t>𝑟</m:t>
                                      </m:r>
                                      <m:d>
                                        <m:dPr>
                                          <m:ctrlPr>
                                            <a:rPr lang="zh-TW" altLang="zh-TW" sz="2500" i="1" kern="100">
                                              <a:effectLst/>
                                              <a:latin typeface="Cambria Math"/>
                                              <a:ea typeface="Cambria Math"/>
                                              <a:cs typeface="Times New Roman"/>
                                            </a:rPr>
                                          </m:ctrlPr>
                                        </m:dPr>
                                        <m:e>
                                          <m:r>
                                            <a:rPr lang="en-US" altLang="zh-TW" sz="2500" i="1" kern="100">
                                              <a:latin typeface="Cambria Math"/>
                                              <a:cs typeface="Times New Roman"/>
                                            </a:rPr>
                                            <m:t>𝑠</m:t>
                                          </m:r>
                                        </m:e>
                                      </m:d>
                                      <m:r>
                                        <a:rPr lang="en-US" altLang="zh-TW" sz="2500" i="1" kern="100">
                                          <a:latin typeface="Cambria Math"/>
                                          <a:cs typeface="Times New Roman"/>
                                        </a:rPr>
                                        <m:t>𝑑𝑠</m:t>
                                      </m:r>
                                    </m:e>
                                  </m:nary>
                                </m:e>
                              </m:d>
                            </m:e>
                          </m:func>
                          <m:r>
                            <a:rPr lang="en-US" altLang="zh-TW" sz="2500" i="1" kern="100">
                              <a:latin typeface="Cambria Math"/>
                              <a:cs typeface="Times New Roman"/>
                            </a:rPr>
                            <m:t>𝑓</m:t>
                          </m:r>
                          <m:d>
                            <m:dPr>
                              <m:ctrlPr>
                                <a:rPr lang="zh-TW" altLang="zh-TW" sz="2500" i="1" kern="100">
                                  <a:effectLst/>
                                  <a:latin typeface="Cambria Math"/>
                                  <a:ea typeface="Cambria Math"/>
                                  <a:cs typeface="Times New Roman"/>
                                </a:rPr>
                              </m:ctrlPr>
                            </m:dPr>
                            <m:e>
                              <m:r>
                                <a:rPr lang="en-US" altLang="zh-TW" sz="2500" i="1" kern="100">
                                  <a:latin typeface="Cambria Math"/>
                                  <a:cs typeface="Times New Roman"/>
                                </a:rPr>
                                <m:t>𝑃</m:t>
                              </m:r>
                              <m:d>
                                <m:dPr>
                                  <m:ctrlPr>
                                    <a:rPr lang="zh-TW" altLang="zh-TW" sz="2500" i="1" kern="100">
                                      <a:effectLst/>
                                      <a:latin typeface="Cambria Math"/>
                                      <a:ea typeface="Cambria Math"/>
                                      <a:cs typeface="Times New Roman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TW" sz="2500" i="1" kern="100">
                                      <a:latin typeface="Cambria Math"/>
                                      <a:cs typeface="Times New Roman"/>
                                    </a:rPr>
                                    <m:t>𝑇</m:t>
                                  </m:r>
                                  <m:r>
                                    <a:rPr lang="en-US" altLang="zh-TW" sz="2500" i="1" kern="100">
                                      <a:latin typeface="Cambria Math"/>
                                      <a:cs typeface="Times New Roman"/>
                                    </a:rPr>
                                    <m:t>,</m:t>
                                  </m:r>
                                  <m:r>
                                    <a:rPr lang="en-US" altLang="zh-TW" sz="2500" i="1" kern="100">
                                      <a:latin typeface="Cambria Math"/>
                                      <a:cs typeface="Times New Roman"/>
                                    </a:rPr>
                                    <m:t>𝑆</m:t>
                                  </m:r>
                                </m:e>
                              </m:d>
                            </m:e>
                          </m:d>
                        </m:e>
                        <m:e>
                          <m:sSub>
                            <m:sSubPr>
                              <m:ctrlPr>
                                <a:rPr lang="zh-TW" altLang="zh-TW" sz="2500" i="1" kern="100">
                                  <a:effectLst/>
                                  <a:latin typeface="Cambria Math"/>
                                  <a:ea typeface="Cambria Math"/>
                                  <a:cs typeface="Times New Roman"/>
                                </a:rPr>
                              </m:ctrlPr>
                            </m:sSubPr>
                            <m:e>
                              <m:r>
                                <a:rPr lang="en-US" altLang="zh-TW" sz="2500" i="1" kern="100">
                                  <a:latin typeface="Cambria Math"/>
                                  <a:cs typeface="Times New Roman"/>
                                </a:rPr>
                                <m:t>ℱ</m:t>
                              </m:r>
                            </m:e>
                            <m:sub>
                              <m:r>
                                <a:rPr lang="en-US" altLang="zh-TW" sz="2500" i="1" kern="100">
                                  <a:latin typeface="Cambria Math"/>
                                  <a:cs typeface="Times New Roman"/>
                                </a:rPr>
                                <m:t>𝑡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zh-TW" altLang="zh-TW" sz="2500" kern="100" dirty="0">
                  <a:cs typeface="Times New Roman"/>
                </a:endParaRPr>
              </a:p>
              <a:p>
                <a:pPr marL="179705">
                  <a:spcAft>
                    <a:spcPts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sz="2500" b="0" i="1" kern="100" smtClean="0">
                          <a:latin typeface="Cambria Math"/>
                          <a:cs typeface="Times New Roman"/>
                        </a:rPr>
                        <m:t>      </m:t>
                      </m:r>
                      <m:r>
                        <a:rPr lang="en-US" altLang="zh-TW" sz="2500" i="1" kern="100">
                          <a:latin typeface="Cambria Math"/>
                          <a:cs typeface="Times New Roman"/>
                        </a:rPr>
                        <m:t>=</m:t>
                      </m:r>
                      <m:sSub>
                        <m:sSubPr>
                          <m:ctrlPr>
                            <a:rPr lang="zh-TW" altLang="zh-TW" sz="2500" i="1" kern="100">
                              <a:effectLst/>
                              <a:latin typeface="Cambria Math"/>
                              <a:ea typeface="Cambria Math"/>
                              <a:cs typeface="Times New Roman"/>
                            </a:rPr>
                          </m:ctrlPr>
                        </m:sSubPr>
                        <m:e>
                          <m:r>
                            <a:rPr lang="en-US" altLang="zh-TW" sz="2500" i="1" kern="100">
                              <a:latin typeface="Cambria Math"/>
                              <a:cs typeface="Times New Roman"/>
                            </a:rPr>
                            <m:t>𝐸</m:t>
                          </m:r>
                        </m:e>
                        <m:sub>
                          <m:r>
                            <a:rPr lang="en-US" altLang="zh-TW" sz="2500" i="1" kern="100">
                              <a:latin typeface="Cambria Math"/>
                              <a:cs typeface="Times New Roman"/>
                            </a:rPr>
                            <m:t>𝑄</m:t>
                          </m:r>
                        </m:sub>
                      </m:sSub>
                      <m:d>
                        <m:dPr>
                          <m:begChr m:val="["/>
                          <m:endChr m:val="]"/>
                          <m:ctrlPr>
                            <a:rPr lang="zh-TW" altLang="zh-TW" sz="2500" i="1" kern="100">
                              <a:effectLst/>
                              <a:latin typeface="Cambria Math"/>
                              <a:ea typeface="Cambria Math"/>
                              <a:cs typeface="Times New Roman"/>
                            </a:rPr>
                          </m:ctrlPr>
                        </m:dPr>
                        <m:e>
                          <m:func>
                            <m:funcPr>
                              <m:ctrlPr>
                                <a:rPr lang="zh-TW" altLang="zh-TW" sz="2500" i="1" kern="100">
                                  <a:effectLst/>
                                  <a:latin typeface="Cambria Math"/>
                                  <a:ea typeface="Cambria Math"/>
                                  <a:cs typeface="Times New Roman"/>
                                </a:rPr>
                              </m:ctrlPr>
                            </m:funcPr>
                            <m:fName>
                              <m:r>
                                <a:rPr lang="en-US" altLang="zh-TW" sz="2500" i="1" kern="100">
                                  <a:latin typeface="Cambria Math"/>
                                  <a:cs typeface="Times New Roman"/>
                                </a:rPr>
                                <m:t>𝑒𝑥𝑝</m:t>
                              </m:r>
                            </m:fName>
                            <m:e>
                              <m:r>
                                <a:rPr lang="en-US" altLang="zh-TW" sz="2500" i="1" kern="100">
                                  <a:latin typeface="Cambria Math"/>
                                  <a:cs typeface="Times New Roman"/>
                                </a:rPr>
                                <m:t>(−</m:t>
                              </m:r>
                              <m:nary>
                                <m:naryPr>
                                  <m:chr m:val="∑"/>
                                  <m:limLoc m:val="undOvr"/>
                                  <m:ctrlPr>
                                    <a:rPr lang="zh-TW" altLang="zh-TW" sz="2500" i="1" kern="100">
                                      <a:effectLst/>
                                      <a:latin typeface="Cambria Math"/>
                                      <a:ea typeface="Cambria Math"/>
                                      <a:cs typeface="Times New Roman"/>
                                    </a:rPr>
                                  </m:ctrlPr>
                                </m:naryPr>
                                <m:sub>
                                  <m:r>
                                    <a:rPr lang="en-US" altLang="zh-TW" sz="2500" i="1" kern="100">
                                      <a:latin typeface="Cambria Math"/>
                                      <a:cs typeface="Times New Roman"/>
                                    </a:rPr>
                                    <m:t>𝑡</m:t>
                                  </m:r>
                                </m:sub>
                                <m:sup>
                                  <m:r>
                                    <a:rPr lang="en-US" altLang="zh-TW" sz="2500" i="1" kern="100">
                                      <a:latin typeface="Cambria Math"/>
                                      <a:cs typeface="Times New Roman"/>
                                    </a:rPr>
                                    <m:t>𝑇</m:t>
                                  </m:r>
                                  <m:r>
                                    <a:rPr lang="en-US" altLang="zh-TW" sz="2500" i="1" kern="100">
                                      <a:latin typeface="Cambria Math"/>
                                      <a:cs typeface="Times New Roman"/>
                                    </a:rPr>
                                    <m:t>−1</m:t>
                                  </m:r>
                                </m:sup>
                                <m:e>
                                  <m:r>
                                    <a:rPr lang="en-US" altLang="zh-TW" sz="2500" i="1" kern="100">
                                      <a:latin typeface="Cambria Math"/>
                                      <a:cs typeface="Times New Roman"/>
                                    </a:rPr>
                                    <m:t>𝑟</m:t>
                                  </m:r>
                                  <m:r>
                                    <a:rPr lang="en-US" altLang="zh-TW" sz="2500" i="1" kern="100">
                                      <a:latin typeface="Cambria Math"/>
                                      <a:cs typeface="Times New Roman"/>
                                    </a:rPr>
                                    <m:t>(</m:t>
                                  </m:r>
                                  <m:r>
                                    <a:rPr lang="en-US" altLang="zh-TW" sz="2500" i="1" kern="100">
                                      <a:latin typeface="Cambria Math"/>
                                      <a:cs typeface="Times New Roman"/>
                                    </a:rPr>
                                    <m:t>𝑠</m:t>
                                  </m:r>
                                  <m:r>
                                    <a:rPr lang="en-US" altLang="zh-TW" sz="2500" i="1" kern="100">
                                      <a:latin typeface="Cambria Math"/>
                                      <a:cs typeface="Times New Roman"/>
                                    </a:rPr>
                                    <m:t>)</m:t>
                                  </m:r>
                                </m:e>
                              </m:nary>
                              <m:r>
                                <a:rPr lang="en-US" altLang="zh-TW" sz="2500" i="1" kern="100">
                                  <a:latin typeface="Cambria Math"/>
                                  <a:cs typeface="Times New Roman"/>
                                </a:rPr>
                                <m:t>)</m:t>
                              </m:r>
                            </m:e>
                          </m:func>
                          <m:r>
                            <a:rPr lang="en-US" altLang="zh-TW" sz="2500" i="1" kern="100">
                              <a:latin typeface="Cambria Math"/>
                              <a:cs typeface="Times New Roman"/>
                            </a:rPr>
                            <m:t>𝑓</m:t>
                          </m:r>
                          <m:d>
                            <m:dPr>
                              <m:ctrlPr>
                                <a:rPr lang="zh-TW" altLang="zh-TW" sz="2500" i="1" kern="100">
                                  <a:effectLst/>
                                  <a:latin typeface="Cambria Math"/>
                                  <a:ea typeface="Cambria Math"/>
                                  <a:cs typeface="Times New Roman"/>
                                </a:rPr>
                              </m:ctrlPr>
                            </m:dPr>
                            <m:e>
                              <m:r>
                                <a:rPr lang="en-US" altLang="zh-TW" sz="2500" i="1" kern="100">
                                  <a:latin typeface="Cambria Math"/>
                                  <a:cs typeface="Times New Roman"/>
                                </a:rPr>
                                <m:t>𝑃</m:t>
                              </m:r>
                              <m:d>
                                <m:dPr>
                                  <m:ctrlPr>
                                    <a:rPr lang="zh-TW" altLang="zh-TW" sz="2500" i="1" kern="100">
                                      <a:effectLst/>
                                      <a:latin typeface="Cambria Math"/>
                                      <a:ea typeface="Cambria Math"/>
                                      <a:cs typeface="Times New Roman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TW" sz="2500" i="1" kern="100">
                                      <a:latin typeface="Cambria Math"/>
                                      <a:cs typeface="Times New Roman"/>
                                    </a:rPr>
                                    <m:t>𝑇</m:t>
                                  </m:r>
                                  <m:r>
                                    <a:rPr lang="en-US" altLang="zh-TW" sz="2500" i="1" kern="100">
                                      <a:latin typeface="Cambria Math"/>
                                      <a:cs typeface="Times New Roman"/>
                                    </a:rPr>
                                    <m:t>,</m:t>
                                  </m:r>
                                  <m:r>
                                    <a:rPr lang="en-US" altLang="zh-TW" sz="2500" i="1" kern="100">
                                      <a:latin typeface="Cambria Math"/>
                                      <a:cs typeface="Times New Roman"/>
                                    </a:rPr>
                                    <m:t>𝑆</m:t>
                                  </m:r>
                                </m:e>
                              </m:d>
                            </m:e>
                          </m:d>
                        </m:e>
                        <m:e>
                          <m:sSub>
                            <m:sSubPr>
                              <m:ctrlPr>
                                <a:rPr lang="zh-TW" altLang="zh-TW" sz="2500" i="1" kern="100">
                                  <a:effectLst/>
                                  <a:latin typeface="Cambria Math"/>
                                  <a:ea typeface="Cambria Math"/>
                                  <a:cs typeface="Times New Roman"/>
                                </a:rPr>
                              </m:ctrlPr>
                            </m:sSubPr>
                            <m:e>
                              <m:r>
                                <a:rPr lang="en-US" altLang="zh-TW" sz="2500" i="1" kern="100">
                                  <a:latin typeface="Cambria Math"/>
                                  <a:cs typeface="Times New Roman"/>
                                </a:rPr>
                                <m:t>ℱ</m:t>
                              </m:r>
                            </m:e>
                            <m:sub>
                              <m:r>
                                <a:rPr lang="en-US" altLang="zh-TW" sz="2500" i="1" kern="100">
                                  <a:latin typeface="Cambria Math"/>
                                  <a:cs typeface="Times New Roman"/>
                                </a:rPr>
                                <m:t>𝑡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zh-TW" altLang="zh-TW" sz="2500" kern="100" dirty="0">
                  <a:cs typeface="Times New Roman"/>
                </a:endParaRPr>
              </a:p>
            </p:txBody>
          </p:sp>
        </mc:Choice>
        <mc:Fallback xmlns="">
          <p:sp>
            <p:nvSpPr>
              <p:cNvPr id="3" name="矩形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3568" y="1340768"/>
                <a:ext cx="7704856" cy="3780137"/>
              </a:xfrm>
              <a:prstGeom prst="rect">
                <a:avLst/>
              </a:prstGeom>
              <a:blipFill rotWithShape="1">
                <a:blip r:embed="rId2"/>
                <a:stretch>
                  <a:fillRect l="-1266" t="-1452" r="-1899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04288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6491064" cy="634082"/>
          </a:xfrm>
        </p:spPr>
        <p:txBody>
          <a:bodyPr>
            <a:normAutofit/>
          </a:bodyPr>
          <a:lstStyle/>
          <a:p>
            <a:pPr algn="l"/>
            <a:r>
              <a:rPr lang="en-US" altLang="zh-TW" sz="2500" i="1" dirty="0" smtClean="0">
                <a:latin typeface="Times New Roman" pitchFamily="18" charset="0"/>
                <a:cs typeface="Times New Roman" pitchFamily="18" charset="0"/>
              </a:rPr>
              <a:t>3.4.3  Derivative Prices</a:t>
            </a:r>
            <a:endParaRPr lang="zh-TW" altLang="en-US" sz="25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矩形 2"/>
              <p:cNvSpPr/>
              <p:nvPr/>
            </p:nvSpPr>
            <p:spPr>
              <a:xfrm>
                <a:off x="477813" y="1052736"/>
                <a:ext cx="8280920" cy="468012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spcAft>
                    <a:spcPts val="0"/>
                  </a:spcAft>
                </a:pPr>
                <a:r>
                  <a:rPr lang="en-US" altLang="zh-TW" sz="2300" i="1" kern="100" dirty="0" smtClean="0">
                    <a:latin typeface="Times New Roman"/>
                    <a:cs typeface="Times New Roman"/>
                  </a:rPr>
                  <a:t>Proof:</a:t>
                </a:r>
                <a:endParaRPr lang="zh-TW" altLang="zh-TW" sz="2300" kern="100" dirty="0">
                  <a:cs typeface="Times New Roman"/>
                </a:endParaRPr>
              </a:p>
              <a:p>
                <a:pPr algn="ctr">
                  <a:spcAft>
                    <a:spcPts val="0"/>
                  </a:spcAft>
                </a:pPr>
                <a:r>
                  <a:rPr lang="en-US" altLang="zh-TW" sz="2300" kern="100" dirty="0">
                    <a:latin typeface="Times New Roman"/>
                    <a:cs typeface="Times New Roman"/>
                  </a:rPr>
                  <a:t>By Theorem 3.7, </a:t>
                </a:r>
                <a14:m>
                  <m:oMath xmlns:m="http://schemas.openxmlformats.org/officeDocument/2006/math">
                    <m:r>
                      <a:rPr lang="en-US" altLang="zh-TW" sz="2300" i="1" kern="100">
                        <a:latin typeface="Cambria Math"/>
                        <a:cs typeface="Times New Roman"/>
                      </a:rPr>
                      <m:t>𝑍</m:t>
                    </m:r>
                    <m:d>
                      <m:dPr>
                        <m:ctrlPr>
                          <a:rPr lang="zh-TW" altLang="zh-TW" sz="2300" i="1" kern="100">
                            <a:effectLst/>
                            <a:latin typeface="Cambria Math"/>
                            <a:ea typeface="Cambria Math"/>
                            <a:cs typeface="Times New Roman"/>
                          </a:rPr>
                        </m:ctrlPr>
                      </m:dPr>
                      <m:e>
                        <m:r>
                          <a:rPr lang="en-US" altLang="zh-TW" sz="2300" i="1" kern="100">
                            <a:latin typeface="Cambria Math"/>
                            <a:cs typeface="Times New Roman"/>
                          </a:rPr>
                          <m:t>𝑡</m:t>
                        </m:r>
                        <m:r>
                          <a:rPr lang="en-US" altLang="zh-TW" sz="2300" i="1" kern="100">
                            <a:latin typeface="Cambria Math"/>
                            <a:cs typeface="Times New Roman"/>
                          </a:rPr>
                          <m:t>,</m:t>
                        </m:r>
                        <m:r>
                          <a:rPr lang="en-US" altLang="zh-TW" sz="2300" i="1" kern="100">
                            <a:latin typeface="Cambria Math"/>
                            <a:cs typeface="Times New Roman"/>
                          </a:rPr>
                          <m:t>𝑆</m:t>
                        </m:r>
                      </m:e>
                    </m:d>
                    <m:r>
                      <a:rPr lang="en-US" altLang="zh-TW" sz="2300" i="1" kern="100">
                        <a:latin typeface="Cambria Math"/>
                        <a:cs typeface="Times New Roman"/>
                      </a:rPr>
                      <m:t>=</m:t>
                    </m:r>
                    <m:r>
                      <a:rPr lang="en-US" altLang="zh-TW" sz="2300" i="1" kern="100">
                        <a:latin typeface="Cambria Math"/>
                        <a:cs typeface="Times New Roman"/>
                      </a:rPr>
                      <m:t>𝑃</m:t>
                    </m:r>
                    <m:r>
                      <a:rPr lang="en-US" altLang="zh-TW" sz="2300" i="1" kern="100">
                        <a:latin typeface="Cambria Math"/>
                        <a:cs typeface="Times New Roman"/>
                      </a:rPr>
                      <m:t>(</m:t>
                    </m:r>
                    <m:r>
                      <a:rPr lang="en-US" altLang="zh-TW" sz="2300" i="1" kern="100">
                        <a:latin typeface="Cambria Math"/>
                        <a:cs typeface="Times New Roman"/>
                      </a:rPr>
                      <m:t>𝑡</m:t>
                    </m:r>
                    <m:r>
                      <a:rPr lang="en-US" altLang="zh-TW" sz="2300" i="1" kern="100">
                        <a:latin typeface="Cambria Math"/>
                        <a:cs typeface="Times New Roman"/>
                      </a:rPr>
                      <m:t>,</m:t>
                    </m:r>
                    <m:r>
                      <a:rPr lang="en-US" altLang="zh-TW" sz="2300" i="1" kern="100">
                        <a:latin typeface="Cambria Math"/>
                        <a:cs typeface="Times New Roman"/>
                      </a:rPr>
                      <m:t>𝑆</m:t>
                    </m:r>
                    <m:r>
                      <a:rPr lang="en-US" altLang="zh-TW" sz="2300" i="1" kern="100">
                        <a:latin typeface="Cambria Math"/>
                        <a:cs typeface="Times New Roman"/>
                      </a:rPr>
                      <m:t>)/</m:t>
                    </m:r>
                    <m:r>
                      <a:rPr lang="en-US" altLang="zh-TW" sz="2300" i="1" kern="100">
                        <a:latin typeface="Cambria Math"/>
                        <a:cs typeface="Times New Roman"/>
                      </a:rPr>
                      <m:t>𝐵</m:t>
                    </m:r>
                    <m:d>
                      <m:dPr>
                        <m:ctrlPr>
                          <a:rPr lang="zh-TW" altLang="zh-TW" sz="2300" i="1" kern="100">
                            <a:effectLst/>
                            <a:latin typeface="Cambria Math"/>
                            <a:ea typeface="Cambria Math"/>
                            <a:cs typeface="Times New Roman"/>
                          </a:rPr>
                        </m:ctrlPr>
                      </m:dPr>
                      <m:e>
                        <m:r>
                          <a:rPr lang="en-US" altLang="zh-TW" sz="2300" i="1" kern="100">
                            <a:latin typeface="Cambria Math"/>
                            <a:cs typeface="Times New Roman"/>
                          </a:rPr>
                          <m:t>𝑡</m:t>
                        </m:r>
                      </m:e>
                    </m:d>
                  </m:oMath>
                </a14:m>
                <a:r>
                  <a:rPr lang="en-US" altLang="zh-TW" sz="2300" kern="100" dirty="0">
                    <a:latin typeface="Times New Roman"/>
                    <a:cs typeface="Times New Roman"/>
                  </a:rPr>
                  <a:t> is a martingale under </a:t>
                </a:r>
                <a:r>
                  <a:rPr lang="en-US" altLang="zh-TW" sz="2300" i="1" kern="100" dirty="0">
                    <a:latin typeface="Times New Roman"/>
                    <a:cs typeface="Times New Roman"/>
                  </a:rPr>
                  <a:t>Q</a:t>
                </a:r>
                <a:r>
                  <a:rPr lang="en-US" altLang="zh-TW" sz="2300" kern="100" dirty="0">
                    <a:latin typeface="Times New Roman"/>
                    <a:cs typeface="Times New Roman"/>
                  </a:rPr>
                  <a:t>. Define </a:t>
                </a:r>
                <a14:m>
                  <m:oMath xmlns:m="http://schemas.openxmlformats.org/officeDocument/2006/math">
                    <m:r>
                      <a:rPr lang="en-US" altLang="zh-TW" sz="2300" i="1" kern="100">
                        <a:latin typeface="Cambria Math"/>
                        <a:cs typeface="Times New Roman"/>
                      </a:rPr>
                      <m:t>𝐷</m:t>
                    </m:r>
                    <m:d>
                      <m:dPr>
                        <m:ctrlPr>
                          <a:rPr lang="zh-TW" altLang="zh-TW" sz="2300" i="1" kern="100">
                            <a:effectLst/>
                            <a:latin typeface="Cambria Math"/>
                            <a:ea typeface="Cambria Math"/>
                            <a:cs typeface="Times New Roman"/>
                          </a:rPr>
                        </m:ctrlPr>
                      </m:dPr>
                      <m:e>
                        <m:r>
                          <a:rPr lang="en-US" altLang="zh-TW" sz="2300" i="1" kern="100">
                            <a:latin typeface="Cambria Math"/>
                            <a:cs typeface="Times New Roman"/>
                          </a:rPr>
                          <m:t>𝑡</m:t>
                        </m:r>
                      </m:e>
                    </m:d>
                    <m:r>
                      <a:rPr lang="en-US" altLang="zh-TW" sz="2300" i="1" kern="100">
                        <a:latin typeface="Cambria Math"/>
                        <a:cs typeface="Times New Roman"/>
                      </a:rPr>
                      <m:t>=</m:t>
                    </m:r>
                    <m:sSub>
                      <m:sSubPr>
                        <m:ctrlPr>
                          <a:rPr lang="zh-TW" altLang="zh-TW" sz="2300" i="1" kern="100">
                            <a:effectLst/>
                            <a:latin typeface="Cambria Math"/>
                            <a:ea typeface="Cambria Math"/>
                            <a:cs typeface="Times New Roman"/>
                          </a:rPr>
                        </m:ctrlPr>
                      </m:sSubPr>
                      <m:e>
                        <m:r>
                          <a:rPr lang="en-US" altLang="zh-TW" sz="2300" i="1" kern="100">
                            <a:latin typeface="Cambria Math"/>
                            <a:cs typeface="Times New Roman"/>
                          </a:rPr>
                          <m:t>𝐸</m:t>
                        </m:r>
                      </m:e>
                      <m:sub>
                        <m:r>
                          <a:rPr lang="en-US" altLang="zh-TW" sz="2300" i="1" kern="100">
                            <a:latin typeface="Cambria Math"/>
                            <a:cs typeface="Times New Roman"/>
                          </a:rPr>
                          <m:t>𝑄</m:t>
                        </m:r>
                      </m:sub>
                    </m:sSub>
                    <m:r>
                      <a:rPr lang="en-US" altLang="zh-TW" sz="2300" i="1" kern="100">
                        <a:latin typeface="Cambria Math"/>
                        <a:cs typeface="Times New Roman"/>
                      </a:rPr>
                      <m:t>[</m:t>
                    </m:r>
                    <m:f>
                      <m:fPr>
                        <m:ctrlPr>
                          <a:rPr lang="zh-TW" altLang="zh-TW" sz="2300" i="1" kern="100">
                            <a:effectLst/>
                            <a:latin typeface="Cambria Math"/>
                            <a:ea typeface="Cambria Math"/>
                            <a:cs typeface="Times New Roman"/>
                          </a:rPr>
                        </m:ctrlPr>
                      </m:fPr>
                      <m:num>
                        <m:r>
                          <a:rPr lang="en-US" altLang="zh-TW" sz="2300" i="1" kern="100">
                            <a:latin typeface="Cambria Math"/>
                            <a:cs typeface="Times New Roman"/>
                          </a:rPr>
                          <m:t>𝑓</m:t>
                        </m:r>
                        <m:d>
                          <m:dPr>
                            <m:ctrlPr>
                              <a:rPr lang="zh-TW" altLang="zh-TW" sz="2300" i="1" kern="100">
                                <a:effectLst/>
                                <a:latin typeface="Cambria Math"/>
                                <a:ea typeface="Cambria Math"/>
                                <a:cs typeface="Times New Roman"/>
                              </a:rPr>
                            </m:ctrlPr>
                          </m:dPr>
                          <m:e>
                            <m:r>
                              <a:rPr lang="en-US" altLang="zh-TW" sz="2300" i="1" kern="100">
                                <a:latin typeface="Cambria Math"/>
                                <a:cs typeface="Times New Roman"/>
                              </a:rPr>
                              <m:t>𝑃</m:t>
                            </m:r>
                            <m:d>
                              <m:dPr>
                                <m:ctrlPr>
                                  <a:rPr lang="zh-TW" altLang="zh-TW" sz="2300" i="1" kern="100">
                                    <a:effectLst/>
                                    <a:latin typeface="Cambria Math"/>
                                    <a:ea typeface="Cambria Math"/>
                                    <a:cs typeface="Times New Roman"/>
                                  </a:rPr>
                                </m:ctrlPr>
                              </m:dPr>
                              <m:e>
                                <m:r>
                                  <a:rPr lang="en-US" altLang="zh-TW" sz="2300" i="1" kern="100">
                                    <a:latin typeface="Cambria Math"/>
                                    <a:cs typeface="Times New Roman"/>
                                  </a:rPr>
                                  <m:t>𝑇</m:t>
                                </m:r>
                                <m:r>
                                  <a:rPr lang="en-US" altLang="zh-TW" sz="2300" i="1" kern="100">
                                    <a:latin typeface="Cambria Math"/>
                                    <a:cs typeface="Times New Roman"/>
                                  </a:rPr>
                                  <m:t>,</m:t>
                                </m:r>
                                <m:r>
                                  <a:rPr lang="en-US" altLang="zh-TW" sz="2300" i="1" kern="100">
                                    <a:latin typeface="Cambria Math"/>
                                    <a:cs typeface="Times New Roman"/>
                                  </a:rPr>
                                  <m:t>𝑆</m:t>
                                </m:r>
                              </m:e>
                            </m:d>
                          </m:e>
                        </m:d>
                      </m:num>
                      <m:den>
                        <m:r>
                          <a:rPr lang="en-US" altLang="zh-TW" sz="2300" i="1" kern="100">
                            <a:latin typeface="Cambria Math"/>
                            <a:cs typeface="Times New Roman"/>
                          </a:rPr>
                          <m:t>𝐵</m:t>
                        </m:r>
                        <m:d>
                          <m:dPr>
                            <m:ctrlPr>
                              <a:rPr lang="zh-TW" altLang="zh-TW" sz="2300" i="1" kern="100">
                                <a:effectLst/>
                                <a:latin typeface="Cambria Math"/>
                                <a:ea typeface="Cambria Math"/>
                                <a:cs typeface="Times New Roman"/>
                              </a:rPr>
                            </m:ctrlPr>
                          </m:dPr>
                          <m:e>
                            <m:r>
                              <a:rPr lang="en-US" altLang="zh-TW" sz="2300" i="1" kern="100">
                                <a:latin typeface="Cambria Math"/>
                                <a:cs typeface="Times New Roman"/>
                              </a:rPr>
                              <m:t>𝑇</m:t>
                            </m:r>
                          </m:e>
                        </m:d>
                      </m:den>
                    </m:f>
                    <m:r>
                      <a:rPr lang="en-US" altLang="zh-TW" sz="2300" i="1" kern="100">
                        <a:latin typeface="Cambria Math"/>
                        <a:cs typeface="Times New Roman"/>
                      </a:rPr>
                      <m:t>|</m:t>
                    </m:r>
                    <m:sSub>
                      <m:sSubPr>
                        <m:ctrlPr>
                          <a:rPr lang="zh-TW" altLang="zh-TW" sz="2300" i="1" kern="100">
                            <a:effectLst/>
                            <a:latin typeface="Cambria Math"/>
                            <a:ea typeface="Cambria Math"/>
                            <a:cs typeface="Times New Roman"/>
                          </a:rPr>
                        </m:ctrlPr>
                      </m:sSubPr>
                      <m:e>
                        <m:r>
                          <a:rPr lang="en-US" altLang="zh-TW" sz="2300" i="1" kern="100">
                            <a:latin typeface="Cambria Math"/>
                            <a:cs typeface="Times New Roman"/>
                          </a:rPr>
                          <m:t>ℱ</m:t>
                        </m:r>
                      </m:e>
                      <m:sub>
                        <m:r>
                          <a:rPr lang="en-US" altLang="zh-TW" sz="2300" i="1" kern="100">
                            <a:latin typeface="Cambria Math"/>
                            <a:cs typeface="Times New Roman"/>
                          </a:rPr>
                          <m:t>𝑡</m:t>
                        </m:r>
                      </m:sub>
                    </m:sSub>
                    <m:r>
                      <a:rPr lang="en-US" altLang="zh-TW" sz="2300" i="1" kern="100">
                        <a:latin typeface="Cambria Math"/>
                        <a:cs typeface="Times New Roman"/>
                      </a:rPr>
                      <m:t>]</m:t>
                    </m:r>
                  </m:oMath>
                </a14:m>
                <a:r>
                  <a:rPr lang="en-US" altLang="zh-TW" sz="2300" kern="100" dirty="0">
                    <a:latin typeface="Times New Roman"/>
                    <a:cs typeface="Times New Roman"/>
                  </a:rPr>
                  <a:t> is also a martingale under </a:t>
                </a:r>
                <a:r>
                  <a:rPr lang="en-US" altLang="zh-TW" sz="2300" i="1" kern="100" dirty="0">
                    <a:latin typeface="Times New Roman"/>
                    <a:cs typeface="Times New Roman"/>
                  </a:rPr>
                  <a:t>Q</a:t>
                </a:r>
                <a:r>
                  <a:rPr lang="en-US" altLang="zh-TW" sz="2300" kern="100" dirty="0">
                    <a:latin typeface="Times New Roman"/>
                    <a:cs typeface="Times New Roman"/>
                  </a:rPr>
                  <a:t>.</a:t>
                </a:r>
                <a:endParaRPr lang="zh-TW" altLang="zh-TW" sz="2300" kern="100" dirty="0">
                  <a:cs typeface="Times New Roman"/>
                </a:endParaRPr>
              </a:p>
              <a:p>
                <a:pPr>
                  <a:spcAft>
                    <a:spcPts val="0"/>
                  </a:spcAft>
                </a:pPr>
                <a:r>
                  <a:rPr lang="en-US" altLang="zh-TW" sz="2300" kern="100" dirty="0">
                    <a:latin typeface="Times New Roman"/>
                    <a:cs typeface="Times New Roman"/>
                  </a:rPr>
                  <a:t>By the Martingale Representation Theorem, there exists a </a:t>
                </a:r>
                <a:r>
                  <a:rPr lang="en-US" altLang="zh-TW" sz="2300" kern="100" dirty="0" err="1">
                    <a:latin typeface="Times New Roman"/>
                    <a:cs typeface="Times New Roman"/>
                  </a:rPr>
                  <a:t>previsible</a:t>
                </a:r>
                <a:r>
                  <a:rPr lang="en-US" altLang="zh-TW" sz="2300" kern="100" dirty="0">
                    <a:latin typeface="Times New Roman"/>
                    <a:cs typeface="Times New Roman"/>
                  </a:rPr>
                  <a:t> process </a:t>
                </a:r>
                <a14:m>
                  <m:oMath xmlns:m="http://schemas.openxmlformats.org/officeDocument/2006/math">
                    <m:r>
                      <a:rPr lang="en-US" altLang="zh-TW" sz="2300" i="1" kern="100">
                        <a:latin typeface="Cambria Math"/>
                        <a:cs typeface="Times New Roman"/>
                      </a:rPr>
                      <m:t>𝜙</m:t>
                    </m:r>
                    <m:r>
                      <a:rPr lang="en-US" altLang="zh-TW" sz="2300" i="1" kern="100">
                        <a:latin typeface="Cambria Math"/>
                        <a:cs typeface="Times New Roman"/>
                      </a:rPr>
                      <m:t>(</m:t>
                    </m:r>
                    <m:r>
                      <a:rPr lang="en-US" altLang="zh-TW" sz="2300" i="1" kern="100">
                        <a:latin typeface="Cambria Math"/>
                        <a:cs typeface="Times New Roman"/>
                      </a:rPr>
                      <m:t>𝑡</m:t>
                    </m:r>
                    <m:r>
                      <a:rPr lang="en-US" altLang="zh-TW" sz="2300" i="1" kern="100">
                        <a:latin typeface="Cambria Math"/>
                        <a:cs typeface="Times New Roman"/>
                      </a:rPr>
                      <m:t>)</m:t>
                    </m:r>
                  </m:oMath>
                </a14:m>
                <a:r>
                  <a:rPr lang="en-US" altLang="zh-TW" sz="2300" kern="100" dirty="0">
                    <a:latin typeface="Times New Roman"/>
                    <a:cs typeface="Times New Roman"/>
                  </a:rPr>
                  <a:t> such that </a:t>
                </a:r>
                <a14:m>
                  <m:oMath xmlns:m="http://schemas.openxmlformats.org/officeDocument/2006/math">
                    <m:r>
                      <a:rPr lang="en-US" altLang="zh-TW" sz="2300" i="1" kern="100">
                        <a:latin typeface="Cambria Math"/>
                        <a:cs typeface="Times New Roman"/>
                      </a:rPr>
                      <m:t>𝐷</m:t>
                    </m:r>
                    <m:d>
                      <m:dPr>
                        <m:ctrlPr>
                          <a:rPr lang="zh-TW" altLang="zh-TW" sz="2300" i="1" kern="100">
                            <a:effectLst/>
                            <a:latin typeface="Cambria Math"/>
                            <a:ea typeface="Cambria Math"/>
                            <a:cs typeface="Times New Roman"/>
                          </a:rPr>
                        </m:ctrlPr>
                      </m:dPr>
                      <m:e>
                        <m:r>
                          <a:rPr lang="en-US" altLang="zh-TW" sz="2300" i="1" kern="100">
                            <a:latin typeface="Cambria Math"/>
                            <a:cs typeface="Times New Roman"/>
                          </a:rPr>
                          <m:t>𝑡</m:t>
                        </m:r>
                      </m:e>
                    </m:d>
                    <m:r>
                      <a:rPr lang="en-US" altLang="zh-TW" sz="2300" i="1" kern="100">
                        <a:latin typeface="Cambria Math"/>
                        <a:cs typeface="Times New Roman"/>
                      </a:rPr>
                      <m:t>=</m:t>
                    </m:r>
                    <m:r>
                      <a:rPr lang="en-US" altLang="zh-TW" sz="2300" i="1" kern="100">
                        <a:latin typeface="Cambria Math"/>
                        <a:cs typeface="Times New Roman"/>
                      </a:rPr>
                      <m:t>𝐷</m:t>
                    </m:r>
                    <m:d>
                      <m:dPr>
                        <m:ctrlPr>
                          <a:rPr lang="zh-TW" altLang="zh-TW" sz="2300" i="1" kern="100">
                            <a:effectLst/>
                            <a:latin typeface="Cambria Math"/>
                            <a:ea typeface="Cambria Math"/>
                            <a:cs typeface="Times New Roman"/>
                          </a:rPr>
                        </m:ctrlPr>
                      </m:dPr>
                      <m:e>
                        <m:r>
                          <a:rPr lang="en-US" altLang="zh-TW" sz="2300" i="1" kern="100">
                            <a:latin typeface="Cambria Math"/>
                            <a:cs typeface="Times New Roman"/>
                          </a:rPr>
                          <m:t>0</m:t>
                        </m:r>
                      </m:e>
                    </m:d>
                    <m:r>
                      <a:rPr lang="en-US" altLang="zh-TW" sz="2300" i="1" kern="100">
                        <a:latin typeface="Cambria Math"/>
                        <a:cs typeface="Times New Roman"/>
                      </a:rPr>
                      <m:t>+</m:t>
                    </m:r>
                    <m:nary>
                      <m:naryPr>
                        <m:chr m:val="∑"/>
                        <m:limLoc m:val="subSup"/>
                        <m:ctrlPr>
                          <a:rPr lang="zh-TW" altLang="zh-TW" sz="2300" i="1" kern="100">
                            <a:effectLst/>
                            <a:latin typeface="Cambria Math"/>
                            <a:ea typeface="Cambria Math"/>
                            <a:cs typeface="Times New Roman"/>
                          </a:rPr>
                        </m:ctrlPr>
                      </m:naryPr>
                      <m:sub>
                        <m:r>
                          <a:rPr lang="en-US" altLang="zh-TW" sz="2300" i="1" kern="100">
                            <a:latin typeface="Cambria Math"/>
                            <a:cs typeface="Times New Roman"/>
                          </a:rPr>
                          <m:t>𝑢</m:t>
                        </m:r>
                        <m:r>
                          <a:rPr lang="en-US" altLang="zh-TW" sz="2300" i="1" kern="100">
                            <a:latin typeface="Cambria Math"/>
                            <a:cs typeface="Times New Roman"/>
                          </a:rPr>
                          <m:t>=1</m:t>
                        </m:r>
                      </m:sub>
                      <m:sup>
                        <m:r>
                          <a:rPr lang="en-US" altLang="zh-TW" sz="2300" i="1" kern="100">
                            <a:latin typeface="Cambria Math"/>
                            <a:cs typeface="Times New Roman"/>
                          </a:rPr>
                          <m:t>𝑡</m:t>
                        </m:r>
                      </m:sup>
                      <m:e>
                        <m:r>
                          <a:rPr lang="en-US" altLang="zh-TW" sz="2300" i="1" kern="100">
                            <a:latin typeface="Cambria Math"/>
                            <a:cs typeface="Times New Roman"/>
                          </a:rPr>
                          <m:t>𝜙</m:t>
                        </m:r>
                        <m:d>
                          <m:dPr>
                            <m:ctrlPr>
                              <a:rPr lang="zh-TW" altLang="zh-TW" sz="2300" i="1" kern="100">
                                <a:effectLst/>
                                <a:latin typeface="Cambria Math"/>
                                <a:ea typeface="Cambria Math"/>
                                <a:cs typeface="Times New Roman"/>
                              </a:rPr>
                            </m:ctrlPr>
                          </m:dPr>
                          <m:e>
                            <m:r>
                              <a:rPr lang="en-US" altLang="zh-TW" sz="2300" i="1" kern="100">
                                <a:latin typeface="Cambria Math"/>
                                <a:cs typeface="Times New Roman"/>
                              </a:rPr>
                              <m:t>𝑢</m:t>
                            </m:r>
                          </m:e>
                        </m:d>
                        <m:r>
                          <a:rPr lang="en-US" altLang="zh-TW" sz="2300" i="1" kern="100">
                            <a:latin typeface="Cambria Math"/>
                            <a:cs typeface="Times New Roman"/>
                          </a:rPr>
                          <m:t>𝛥</m:t>
                        </m:r>
                        <m:r>
                          <a:rPr lang="en-US" altLang="zh-TW" sz="2300" i="1" kern="100">
                            <a:latin typeface="Cambria Math"/>
                            <a:cs typeface="Times New Roman"/>
                          </a:rPr>
                          <m:t>𝑍</m:t>
                        </m:r>
                        <m:r>
                          <a:rPr lang="en-US" altLang="zh-TW" sz="2300" i="1" kern="100">
                            <a:latin typeface="Cambria Math"/>
                            <a:cs typeface="Times New Roman"/>
                          </a:rPr>
                          <m:t>(</m:t>
                        </m:r>
                        <m:r>
                          <a:rPr lang="en-US" altLang="zh-TW" sz="2300" i="1" kern="100">
                            <a:latin typeface="Cambria Math"/>
                            <a:cs typeface="Times New Roman"/>
                          </a:rPr>
                          <m:t>𝑢</m:t>
                        </m:r>
                        <m:r>
                          <a:rPr lang="en-US" altLang="zh-TW" sz="2300" i="1" kern="100">
                            <a:latin typeface="Cambria Math"/>
                            <a:cs typeface="Times New Roman"/>
                          </a:rPr>
                          <m:t>,</m:t>
                        </m:r>
                        <m:r>
                          <a:rPr lang="en-US" altLang="zh-TW" sz="2300" i="1" kern="100">
                            <a:latin typeface="Cambria Math"/>
                            <a:cs typeface="Times New Roman"/>
                          </a:rPr>
                          <m:t>𝑠</m:t>
                        </m:r>
                        <m:r>
                          <a:rPr lang="en-US" altLang="zh-TW" sz="2300" i="1" kern="100">
                            <a:latin typeface="Cambria Math"/>
                            <a:cs typeface="Times New Roman"/>
                          </a:rPr>
                          <m:t>)</m:t>
                        </m:r>
                      </m:e>
                    </m:nary>
                  </m:oMath>
                </a14:m>
                <a:r>
                  <a:rPr lang="en-US" altLang="zh-TW" sz="2300" kern="100" dirty="0">
                    <a:latin typeface="Times New Roman"/>
                    <a:cs typeface="Times New Roman"/>
                  </a:rPr>
                  <a:t>.</a:t>
                </a:r>
                <a:endParaRPr lang="zh-TW" altLang="zh-TW" sz="2300" kern="100" dirty="0">
                  <a:cs typeface="Times New Roman"/>
                </a:endParaRPr>
              </a:p>
              <a:p>
                <a:pPr>
                  <a:spcAft>
                    <a:spcPts val="0"/>
                  </a:spcAft>
                </a:pPr>
                <a:r>
                  <a:rPr lang="en-US" altLang="zh-TW" sz="2300" kern="100" dirty="0">
                    <a:latin typeface="Times New Roman"/>
                    <a:cs typeface="Times New Roman"/>
                  </a:rPr>
                  <a:t>Define </a:t>
                </a:r>
                <a14:m>
                  <m:oMath xmlns:m="http://schemas.openxmlformats.org/officeDocument/2006/math">
                    <m:r>
                      <a:rPr lang="en-US" altLang="zh-TW" sz="2300" i="1" kern="100">
                        <a:latin typeface="Cambria Math"/>
                        <a:cs typeface="Times New Roman"/>
                      </a:rPr>
                      <m:t>𝜓</m:t>
                    </m:r>
                    <m:d>
                      <m:dPr>
                        <m:ctrlPr>
                          <a:rPr lang="zh-TW" altLang="zh-TW" sz="2300" i="1" kern="100">
                            <a:effectLst/>
                            <a:latin typeface="Cambria Math"/>
                            <a:ea typeface="Cambria Math"/>
                            <a:cs typeface="Times New Roman"/>
                          </a:rPr>
                        </m:ctrlPr>
                      </m:dPr>
                      <m:e>
                        <m:r>
                          <a:rPr lang="en-US" altLang="zh-TW" sz="2300" i="1" kern="100">
                            <a:latin typeface="Cambria Math"/>
                            <a:cs typeface="Times New Roman"/>
                          </a:rPr>
                          <m:t>𝑡</m:t>
                        </m:r>
                      </m:e>
                    </m:d>
                    <m:r>
                      <a:rPr lang="en-US" altLang="zh-TW" sz="2300" i="1" kern="100">
                        <a:latin typeface="Cambria Math"/>
                        <a:cs typeface="Times New Roman"/>
                      </a:rPr>
                      <m:t>=</m:t>
                    </m:r>
                    <m:r>
                      <a:rPr lang="en-US" altLang="zh-TW" sz="2300" i="1" kern="100">
                        <a:latin typeface="Cambria Math"/>
                        <a:cs typeface="Times New Roman"/>
                      </a:rPr>
                      <m:t>𝐷</m:t>
                    </m:r>
                    <m:d>
                      <m:dPr>
                        <m:ctrlPr>
                          <a:rPr lang="zh-TW" altLang="zh-TW" sz="2300" i="1" kern="100">
                            <a:effectLst/>
                            <a:latin typeface="Cambria Math"/>
                            <a:ea typeface="Cambria Math"/>
                            <a:cs typeface="Times New Roman"/>
                          </a:rPr>
                        </m:ctrlPr>
                      </m:dPr>
                      <m:e>
                        <m:r>
                          <a:rPr lang="en-US" altLang="zh-TW" sz="2300" i="1" kern="100">
                            <a:latin typeface="Cambria Math"/>
                            <a:cs typeface="Times New Roman"/>
                          </a:rPr>
                          <m:t>𝑡</m:t>
                        </m:r>
                        <m:r>
                          <a:rPr lang="en-US" altLang="zh-TW" sz="2300" i="1" kern="100">
                            <a:latin typeface="Cambria Math"/>
                            <a:cs typeface="Times New Roman"/>
                          </a:rPr>
                          <m:t>−1</m:t>
                        </m:r>
                      </m:e>
                    </m:d>
                    <m:r>
                      <a:rPr lang="en-US" altLang="zh-TW" sz="2300" i="1" kern="100">
                        <a:latin typeface="Cambria Math"/>
                        <a:cs typeface="Times New Roman"/>
                      </a:rPr>
                      <m:t>−</m:t>
                    </m:r>
                    <m:r>
                      <a:rPr lang="en-US" altLang="zh-TW" sz="2300" i="1" kern="100">
                        <a:latin typeface="Cambria Math"/>
                        <a:cs typeface="Times New Roman"/>
                      </a:rPr>
                      <m:t>𝜙</m:t>
                    </m:r>
                    <m:d>
                      <m:dPr>
                        <m:ctrlPr>
                          <a:rPr lang="zh-TW" altLang="zh-TW" sz="2300" i="1" kern="100">
                            <a:effectLst/>
                            <a:latin typeface="Cambria Math"/>
                            <a:ea typeface="Cambria Math"/>
                            <a:cs typeface="Times New Roman"/>
                          </a:rPr>
                        </m:ctrlPr>
                      </m:dPr>
                      <m:e>
                        <m:r>
                          <a:rPr lang="en-US" altLang="zh-TW" sz="2300" i="1" kern="100">
                            <a:latin typeface="Cambria Math"/>
                            <a:cs typeface="Times New Roman"/>
                          </a:rPr>
                          <m:t>𝑡</m:t>
                        </m:r>
                      </m:e>
                    </m:d>
                    <m:r>
                      <a:rPr lang="en-US" altLang="zh-TW" sz="2300" i="1" kern="100">
                        <a:latin typeface="Cambria Math"/>
                        <a:cs typeface="Times New Roman"/>
                      </a:rPr>
                      <m:t>𝑍</m:t>
                    </m:r>
                    <m:r>
                      <a:rPr lang="en-US" altLang="zh-TW" sz="2300" i="1" kern="100">
                        <a:latin typeface="Cambria Math"/>
                        <a:cs typeface="Times New Roman"/>
                      </a:rPr>
                      <m:t>(</m:t>
                    </m:r>
                    <m:r>
                      <a:rPr lang="en-US" altLang="zh-TW" sz="2300" i="1" kern="100">
                        <a:latin typeface="Cambria Math"/>
                        <a:cs typeface="Times New Roman"/>
                      </a:rPr>
                      <m:t>𝑡</m:t>
                    </m:r>
                    <m:r>
                      <a:rPr lang="en-US" altLang="zh-TW" sz="2300" i="1" kern="100">
                        <a:latin typeface="Cambria Math"/>
                        <a:cs typeface="Times New Roman"/>
                      </a:rPr>
                      <m:t>−1,</m:t>
                    </m:r>
                    <m:r>
                      <a:rPr lang="en-US" altLang="zh-TW" sz="2300" i="1" kern="100">
                        <a:latin typeface="Cambria Math"/>
                        <a:cs typeface="Times New Roman"/>
                      </a:rPr>
                      <m:t>𝑆</m:t>
                    </m:r>
                    <m:r>
                      <a:rPr lang="en-US" altLang="zh-TW" sz="2300" i="1" kern="100">
                        <a:latin typeface="Cambria Math"/>
                        <a:cs typeface="Times New Roman"/>
                      </a:rPr>
                      <m:t>)</m:t>
                    </m:r>
                  </m:oMath>
                </a14:m>
                <a:r>
                  <a:rPr lang="en-US" altLang="zh-TW" sz="2300" kern="100" dirty="0">
                    <a:latin typeface="Times New Roman"/>
                    <a:cs typeface="Times New Roman"/>
                  </a:rPr>
                  <a:t>. Consider the portfolio strategy which holds </a:t>
                </a:r>
                <a14:m>
                  <m:oMath xmlns:m="http://schemas.openxmlformats.org/officeDocument/2006/math">
                    <m:r>
                      <a:rPr lang="en-US" altLang="zh-TW" sz="2300" i="1" kern="100">
                        <a:latin typeface="Cambria Math"/>
                        <a:cs typeface="Times New Roman"/>
                      </a:rPr>
                      <m:t>𝜙</m:t>
                    </m:r>
                    <m:d>
                      <m:dPr>
                        <m:ctrlPr>
                          <a:rPr lang="zh-TW" altLang="zh-TW" sz="2300" i="1" kern="100">
                            <a:effectLst/>
                            <a:latin typeface="Cambria Math"/>
                            <a:ea typeface="Cambria Math"/>
                            <a:cs typeface="Times New Roman"/>
                          </a:rPr>
                        </m:ctrlPr>
                      </m:dPr>
                      <m:e>
                        <m:r>
                          <a:rPr lang="en-US" altLang="zh-TW" sz="2300" i="1" kern="100">
                            <a:latin typeface="Cambria Math"/>
                            <a:cs typeface="Times New Roman"/>
                          </a:rPr>
                          <m:t>𝑡</m:t>
                        </m:r>
                      </m:e>
                    </m:d>
                  </m:oMath>
                </a14:m>
                <a:r>
                  <a:rPr lang="en-US" altLang="zh-TW" sz="2300" kern="100" dirty="0">
                    <a:latin typeface="Times New Roman"/>
                    <a:cs typeface="Times New Roman"/>
                  </a:rPr>
                  <a:t> units of the </a:t>
                </a:r>
                <a:r>
                  <a:rPr lang="en-US" altLang="zh-TW" sz="2300" i="1" kern="100" dirty="0">
                    <a:latin typeface="Times New Roman"/>
                    <a:cs typeface="Times New Roman"/>
                  </a:rPr>
                  <a:t>S</a:t>
                </a:r>
                <a:r>
                  <a:rPr lang="en-US" altLang="zh-TW" sz="2300" kern="100" dirty="0">
                    <a:latin typeface="Times New Roman"/>
                    <a:cs typeface="Times New Roman"/>
                  </a:rPr>
                  <a:t>-bond and </a:t>
                </a:r>
                <a14:m>
                  <m:oMath xmlns:m="http://schemas.openxmlformats.org/officeDocument/2006/math">
                    <m:r>
                      <a:rPr lang="en-US" altLang="zh-TW" sz="2300" i="1" kern="100">
                        <a:latin typeface="Cambria Math"/>
                        <a:cs typeface="Times New Roman"/>
                      </a:rPr>
                      <m:t>𝜓</m:t>
                    </m:r>
                    <m:r>
                      <a:rPr lang="en-US" altLang="zh-TW" sz="2300" i="1" kern="100">
                        <a:latin typeface="Cambria Math"/>
                        <a:cs typeface="Times New Roman"/>
                      </a:rPr>
                      <m:t>(</m:t>
                    </m:r>
                    <m:r>
                      <a:rPr lang="en-US" altLang="zh-TW" sz="2300" i="1" kern="100">
                        <a:latin typeface="Cambria Math"/>
                        <a:cs typeface="Times New Roman"/>
                      </a:rPr>
                      <m:t>𝑡</m:t>
                    </m:r>
                    <m:r>
                      <a:rPr lang="en-US" altLang="zh-TW" sz="2300" i="1" kern="100">
                        <a:latin typeface="Cambria Math"/>
                        <a:cs typeface="Times New Roman"/>
                      </a:rPr>
                      <m:t>)</m:t>
                    </m:r>
                  </m:oMath>
                </a14:m>
                <a:r>
                  <a:rPr lang="en-US" altLang="zh-TW" sz="2300" kern="100" dirty="0">
                    <a:latin typeface="Times New Roman"/>
                    <a:cs typeface="Times New Roman"/>
                  </a:rPr>
                  <a:t> units of the risk-free bond from </a:t>
                </a:r>
                <a:r>
                  <a:rPr lang="en-US" altLang="zh-TW" sz="2300" i="1" kern="100" dirty="0">
                    <a:latin typeface="Times New Roman"/>
                    <a:cs typeface="Times New Roman"/>
                  </a:rPr>
                  <a:t>t</a:t>
                </a:r>
                <a:r>
                  <a:rPr lang="en-US" altLang="zh-TW" sz="2300" kern="100" dirty="0">
                    <a:latin typeface="Times New Roman"/>
                    <a:cs typeface="Times New Roman"/>
                  </a:rPr>
                  <a:t>-1 to </a:t>
                </a:r>
                <a:r>
                  <a:rPr lang="en-US" altLang="zh-TW" sz="2300" i="1" kern="100" dirty="0">
                    <a:latin typeface="Times New Roman"/>
                    <a:cs typeface="Times New Roman"/>
                  </a:rPr>
                  <a:t>t</a:t>
                </a:r>
                <a:r>
                  <a:rPr lang="en-US" altLang="zh-TW" sz="2300" kern="100" dirty="0">
                    <a:latin typeface="Times New Roman"/>
                    <a:cs typeface="Times New Roman"/>
                  </a:rPr>
                  <a:t>. The unique no-arbitrage price for the derivative is </a:t>
                </a:r>
                <a:endParaRPr lang="zh-TW" altLang="zh-TW" sz="2300" kern="100" dirty="0">
                  <a:cs typeface="Times New Roman"/>
                </a:endParaRPr>
              </a:p>
              <a:p>
                <a:pPr marL="1530350">
                  <a:spcAft>
                    <a:spcPts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sz="2300" i="1" kern="100">
                          <a:latin typeface="Cambria Math"/>
                          <a:cs typeface="Times New Roman"/>
                        </a:rPr>
                        <m:t>𝑉</m:t>
                      </m:r>
                      <m:d>
                        <m:dPr>
                          <m:ctrlPr>
                            <a:rPr lang="zh-TW" altLang="zh-TW" sz="2300" i="1" kern="100">
                              <a:effectLst/>
                              <a:latin typeface="Cambria Math"/>
                              <a:ea typeface="Cambria Math"/>
                              <a:cs typeface="Times New Roman"/>
                            </a:rPr>
                          </m:ctrlPr>
                        </m:dPr>
                        <m:e>
                          <m:r>
                            <a:rPr lang="en-US" altLang="zh-TW" sz="2300" i="1" kern="100">
                              <a:latin typeface="Cambria Math"/>
                              <a:cs typeface="Times New Roman"/>
                            </a:rPr>
                            <m:t>𝑡</m:t>
                          </m:r>
                        </m:e>
                      </m:d>
                      <m:r>
                        <a:rPr lang="en-US" altLang="zh-TW" sz="2300" i="1" kern="100">
                          <a:latin typeface="Cambria Math"/>
                          <a:cs typeface="Times New Roman"/>
                        </a:rPr>
                        <m:t>=</m:t>
                      </m:r>
                      <m:r>
                        <a:rPr lang="en-US" altLang="zh-TW" sz="2300" i="1" kern="100">
                          <a:latin typeface="Cambria Math"/>
                          <a:cs typeface="Times New Roman"/>
                        </a:rPr>
                        <m:t>𝜙</m:t>
                      </m:r>
                      <m:d>
                        <m:dPr>
                          <m:ctrlPr>
                            <a:rPr lang="zh-TW" altLang="zh-TW" sz="2300" i="1" kern="100">
                              <a:effectLst/>
                              <a:latin typeface="Cambria Math"/>
                              <a:ea typeface="Cambria Math"/>
                              <a:cs typeface="Times New Roman"/>
                            </a:rPr>
                          </m:ctrlPr>
                        </m:dPr>
                        <m:e>
                          <m:r>
                            <a:rPr lang="en-US" altLang="zh-TW" sz="2300" i="1" kern="100">
                              <a:latin typeface="Cambria Math"/>
                              <a:cs typeface="Times New Roman"/>
                            </a:rPr>
                            <m:t>𝑡</m:t>
                          </m:r>
                          <m:r>
                            <a:rPr lang="en-US" altLang="zh-TW" sz="2300" i="1" kern="100">
                              <a:latin typeface="Cambria Math"/>
                              <a:cs typeface="Times New Roman"/>
                            </a:rPr>
                            <m:t>+1</m:t>
                          </m:r>
                        </m:e>
                      </m:d>
                      <m:r>
                        <a:rPr lang="en-US" altLang="zh-TW" sz="2300" i="1" kern="100">
                          <a:latin typeface="Cambria Math"/>
                          <a:cs typeface="Times New Roman"/>
                        </a:rPr>
                        <m:t>𝑃</m:t>
                      </m:r>
                      <m:d>
                        <m:dPr>
                          <m:ctrlPr>
                            <a:rPr lang="zh-TW" altLang="zh-TW" sz="2300" i="1" kern="100">
                              <a:effectLst/>
                              <a:latin typeface="Cambria Math"/>
                              <a:ea typeface="Cambria Math"/>
                              <a:cs typeface="Times New Roman"/>
                            </a:rPr>
                          </m:ctrlPr>
                        </m:dPr>
                        <m:e>
                          <m:r>
                            <a:rPr lang="en-US" altLang="zh-TW" sz="2300" i="1" kern="100">
                              <a:latin typeface="Cambria Math"/>
                              <a:cs typeface="Times New Roman"/>
                            </a:rPr>
                            <m:t>𝑡</m:t>
                          </m:r>
                          <m:r>
                            <a:rPr lang="en-US" altLang="zh-TW" sz="2300" i="1" kern="100">
                              <a:latin typeface="Cambria Math"/>
                              <a:cs typeface="Times New Roman"/>
                            </a:rPr>
                            <m:t>,</m:t>
                          </m:r>
                          <m:r>
                            <a:rPr lang="en-US" altLang="zh-TW" sz="2300" b="0" i="1" kern="100" smtClean="0">
                              <a:latin typeface="Cambria Math"/>
                              <a:cs typeface="Times New Roman"/>
                            </a:rPr>
                            <m:t>𝑆</m:t>
                          </m:r>
                        </m:e>
                      </m:d>
                      <m:r>
                        <a:rPr lang="en-US" altLang="zh-TW" sz="2300" i="1" kern="100">
                          <a:latin typeface="Cambria Math"/>
                          <a:cs typeface="Times New Roman"/>
                        </a:rPr>
                        <m:t>+</m:t>
                      </m:r>
                      <m:r>
                        <a:rPr lang="en-US" altLang="zh-TW" sz="2300" i="1" kern="100">
                          <a:latin typeface="Cambria Math"/>
                          <a:cs typeface="Times New Roman"/>
                        </a:rPr>
                        <m:t>𝜓</m:t>
                      </m:r>
                      <m:d>
                        <m:dPr>
                          <m:ctrlPr>
                            <a:rPr lang="zh-TW" altLang="zh-TW" sz="2300" i="1" kern="100">
                              <a:effectLst/>
                              <a:latin typeface="Cambria Math"/>
                              <a:ea typeface="Cambria Math"/>
                              <a:cs typeface="Times New Roman"/>
                            </a:rPr>
                          </m:ctrlPr>
                        </m:dPr>
                        <m:e>
                          <m:r>
                            <a:rPr lang="en-US" altLang="zh-TW" sz="2300" i="1" kern="100">
                              <a:latin typeface="Cambria Math"/>
                              <a:cs typeface="Times New Roman"/>
                            </a:rPr>
                            <m:t>𝑡</m:t>
                          </m:r>
                          <m:r>
                            <a:rPr lang="en-US" altLang="zh-TW" sz="2300" i="1" kern="100">
                              <a:latin typeface="Cambria Math"/>
                              <a:cs typeface="Times New Roman"/>
                            </a:rPr>
                            <m:t>+1</m:t>
                          </m:r>
                        </m:e>
                      </m:d>
                      <m:r>
                        <a:rPr lang="en-US" altLang="zh-TW" sz="2300" i="1" kern="100">
                          <a:latin typeface="Cambria Math"/>
                          <a:cs typeface="Times New Roman"/>
                        </a:rPr>
                        <m:t>𝐵</m:t>
                      </m:r>
                      <m:d>
                        <m:dPr>
                          <m:ctrlPr>
                            <a:rPr lang="zh-TW" altLang="zh-TW" sz="2300" i="1" kern="100">
                              <a:effectLst/>
                              <a:latin typeface="Cambria Math"/>
                              <a:ea typeface="Cambria Math"/>
                              <a:cs typeface="Times New Roman"/>
                            </a:rPr>
                          </m:ctrlPr>
                        </m:dPr>
                        <m:e>
                          <m:r>
                            <a:rPr lang="en-US" altLang="zh-TW" sz="2300" i="1" kern="100">
                              <a:latin typeface="Cambria Math"/>
                              <a:cs typeface="Times New Roman"/>
                            </a:rPr>
                            <m:t>𝑡</m:t>
                          </m:r>
                        </m:e>
                      </m:d>
                      <m:r>
                        <a:rPr lang="en-US" altLang="zh-TW" sz="2300" i="1" kern="100">
                          <a:latin typeface="Cambria Math"/>
                          <a:cs typeface="Times New Roman"/>
                        </a:rPr>
                        <m:t>=</m:t>
                      </m:r>
                      <m:r>
                        <a:rPr lang="en-US" altLang="zh-TW" sz="2300" i="1" kern="100">
                          <a:latin typeface="Cambria Math"/>
                          <a:cs typeface="Times New Roman"/>
                        </a:rPr>
                        <m:t>𝐵</m:t>
                      </m:r>
                      <m:d>
                        <m:dPr>
                          <m:ctrlPr>
                            <a:rPr lang="zh-TW" altLang="zh-TW" sz="2300" i="1" kern="100">
                              <a:effectLst/>
                              <a:latin typeface="Cambria Math"/>
                              <a:ea typeface="Cambria Math"/>
                              <a:cs typeface="Times New Roman"/>
                            </a:rPr>
                          </m:ctrlPr>
                        </m:dPr>
                        <m:e>
                          <m:r>
                            <a:rPr lang="en-US" altLang="zh-TW" sz="2300" i="1" kern="100">
                              <a:latin typeface="Cambria Math"/>
                              <a:cs typeface="Times New Roman"/>
                            </a:rPr>
                            <m:t>𝑡</m:t>
                          </m:r>
                        </m:e>
                      </m:d>
                      <m:r>
                        <a:rPr lang="en-US" altLang="zh-TW" sz="2300" i="1" kern="100">
                          <a:latin typeface="Cambria Math"/>
                          <a:cs typeface="Times New Roman"/>
                        </a:rPr>
                        <m:t>𝐷</m:t>
                      </m:r>
                      <m:d>
                        <m:dPr>
                          <m:ctrlPr>
                            <a:rPr lang="zh-TW" altLang="zh-TW" sz="2300" i="1" kern="100">
                              <a:effectLst/>
                              <a:latin typeface="Cambria Math"/>
                              <a:ea typeface="Cambria Math"/>
                              <a:cs typeface="Times New Roman"/>
                            </a:rPr>
                          </m:ctrlPr>
                        </m:dPr>
                        <m:e>
                          <m:r>
                            <a:rPr lang="en-US" altLang="zh-TW" sz="2300" i="1" kern="100">
                              <a:latin typeface="Cambria Math"/>
                              <a:cs typeface="Times New Roman"/>
                            </a:rPr>
                            <m:t>𝑡</m:t>
                          </m:r>
                        </m:e>
                      </m:d>
                    </m:oMath>
                  </m:oMathPara>
                </a14:m>
                <a:endParaRPr lang="zh-TW" altLang="zh-TW" sz="2300" kern="100" dirty="0">
                  <a:cs typeface="Times New Roman"/>
                </a:endParaRPr>
              </a:p>
              <a:p>
                <a:pPr marL="1973580">
                  <a:spcAft>
                    <a:spcPts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sz="2300" b="0" i="1" kern="100" smtClean="0">
                          <a:latin typeface="Cambria Math"/>
                          <a:cs typeface="Times New Roman"/>
                        </a:rPr>
                        <m:t>   </m:t>
                      </m:r>
                      <m:r>
                        <a:rPr lang="en-US" altLang="zh-TW" sz="2300" i="1" kern="100">
                          <a:latin typeface="Cambria Math"/>
                          <a:cs typeface="Times New Roman"/>
                        </a:rPr>
                        <m:t>=</m:t>
                      </m:r>
                      <m:sSub>
                        <m:sSubPr>
                          <m:ctrlPr>
                            <a:rPr lang="zh-TW" altLang="zh-TW" sz="2300" i="1" kern="100">
                              <a:effectLst/>
                              <a:latin typeface="Cambria Math"/>
                              <a:ea typeface="Cambria Math"/>
                              <a:cs typeface="Times New Roman"/>
                            </a:rPr>
                          </m:ctrlPr>
                        </m:sSubPr>
                        <m:e>
                          <m:r>
                            <a:rPr lang="en-US" altLang="zh-TW" sz="2300" i="1" kern="100">
                              <a:latin typeface="Cambria Math"/>
                              <a:cs typeface="Times New Roman"/>
                            </a:rPr>
                            <m:t>𝐸</m:t>
                          </m:r>
                        </m:e>
                        <m:sub>
                          <m:r>
                            <a:rPr lang="en-US" altLang="zh-TW" sz="2300" i="1" kern="100">
                              <a:latin typeface="Cambria Math"/>
                              <a:cs typeface="Times New Roman"/>
                            </a:rPr>
                            <m:t>𝑄</m:t>
                          </m:r>
                        </m:sub>
                      </m:sSub>
                      <m:r>
                        <a:rPr lang="en-US" altLang="zh-TW" sz="2300" i="1" kern="100">
                          <a:latin typeface="Cambria Math"/>
                          <a:cs typeface="Times New Roman"/>
                        </a:rPr>
                        <m:t>[</m:t>
                      </m:r>
                      <m:r>
                        <a:rPr lang="en-US" altLang="zh-TW" sz="2300" i="1" kern="100">
                          <a:latin typeface="Cambria Math"/>
                          <a:cs typeface="Times New Roman"/>
                        </a:rPr>
                        <m:t>𝑒𝑥𝑝</m:t>
                      </m:r>
                      <m:r>
                        <a:rPr lang="en-US" altLang="zh-TW" sz="2300" i="1" kern="100">
                          <a:latin typeface="Cambria Math"/>
                          <a:cs typeface="Times New Roman"/>
                        </a:rPr>
                        <m:t>⁡(−</m:t>
                      </m:r>
                      <m:nary>
                        <m:naryPr>
                          <m:limLoc m:val="subSup"/>
                          <m:ctrlPr>
                            <a:rPr lang="zh-TW" altLang="zh-TW" sz="2300" i="1" kern="100">
                              <a:effectLst/>
                              <a:latin typeface="Cambria Math"/>
                              <a:ea typeface="Cambria Math"/>
                              <a:cs typeface="Times New Roman"/>
                            </a:rPr>
                          </m:ctrlPr>
                        </m:naryPr>
                        <m:sub>
                          <m:r>
                            <a:rPr lang="en-US" altLang="zh-TW" sz="2300" i="1" kern="100">
                              <a:latin typeface="Cambria Math"/>
                              <a:cs typeface="Times New Roman"/>
                            </a:rPr>
                            <m:t>𝑡</m:t>
                          </m:r>
                        </m:sub>
                        <m:sup>
                          <m:r>
                            <a:rPr lang="en-US" altLang="zh-TW" sz="2300" i="1" kern="100">
                              <a:latin typeface="Cambria Math"/>
                              <a:cs typeface="Times New Roman"/>
                            </a:rPr>
                            <m:t>𝑇</m:t>
                          </m:r>
                        </m:sup>
                        <m:e>
                          <m:r>
                            <a:rPr lang="en-US" altLang="zh-TW" sz="2300" i="1" kern="100">
                              <a:latin typeface="Cambria Math"/>
                              <a:cs typeface="Times New Roman"/>
                            </a:rPr>
                            <m:t>𝑟</m:t>
                          </m:r>
                          <m:d>
                            <m:dPr>
                              <m:ctrlPr>
                                <a:rPr lang="zh-TW" altLang="zh-TW" sz="2300" i="1" kern="100">
                                  <a:effectLst/>
                                  <a:latin typeface="Cambria Math"/>
                                  <a:ea typeface="Cambria Math"/>
                                  <a:cs typeface="Times New Roman"/>
                                </a:rPr>
                              </m:ctrlPr>
                            </m:dPr>
                            <m:e>
                              <m:r>
                                <a:rPr lang="en-US" altLang="zh-TW" sz="2300" i="1" kern="100">
                                  <a:latin typeface="Cambria Math"/>
                                  <a:cs typeface="Times New Roman"/>
                                </a:rPr>
                                <m:t>𝑠</m:t>
                              </m:r>
                            </m:e>
                          </m:d>
                          <m:r>
                            <a:rPr lang="en-US" altLang="zh-TW" sz="2300" i="1" kern="100">
                              <a:latin typeface="Cambria Math"/>
                              <a:cs typeface="Times New Roman"/>
                            </a:rPr>
                            <m:t>𝑑𝑠</m:t>
                          </m:r>
                        </m:e>
                      </m:nary>
                      <m:r>
                        <a:rPr lang="en-US" altLang="zh-TW" sz="2300" i="1" kern="100">
                          <a:latin typeface="Cambria Math"/>
                          <a:cs typeface="Times New Roman"/>
                        </a:rPr>
                        <m:t>)</m:t>
                      </m:r>
                      <m:r>
                        <a:rPr lang="en-US" altLang="zh-TW" sz="2300" i="1" kern="100">
                          <a:latin typeface="Cambria Math"/>
                          <a:cs typeface="Times New Roman"/>
                        </a:rPr>
                        <m:t>𝑓</m:t>
                      </m:r>
                      <m:r>
                        <a:rPr lang="en-US" altLang="zh-TW" sz="2300" i="1" kern="100">
                          <a:latin typeface="Cambria Math"/>
                          <a:cs typeface="Times New Roman"/>
                        </a:rPr>
                        <m:t>(</m:t>
                      </m:r>
                      <m:r>
                        <a:rPr lang="en-US" altLang="zh-TW" sz="2300" i="1" kern="100">
                          <a:latin typeface="Cambria Math"/>
                          <a:cs typeface="Times New Roman"/>
                        </a:rPr>
                        <m:t>𝑃</m:t>
                      </m:r>
                      <m:r>
                        <a:rPr lang="en-US" altLang="zh-TW" sz="2300" i="1" kern="100">
                          <a:latin typeface="Cambria Math"/>
                          <a:cs typeface="Times New Roman"/>
                        </a:rPr>
                        <m:t>(</m:t>
                      </m:r>
                      <m:r>
                        <a:rPr lang="en-US" altLang="zh-TW" sz="2300" i="1" kern="100">
                          <a:latin typeface="Cambria Math"/>
                          <a:cs typeface="Times New Roman"/>
                        </a:rPr>
                        <m:t>𝑇</m:t>
                      </m:r>
                      <m:r>
                        <a:rPr lang="en-US" altLang="zh-TW" sz="2300" i="1" kern="100">
                          <a:latin typeface="Cambria Math"/>
                          <a:cs typeface="Times New Roman"/>
                        </a:rPr>
                        <m:t>,</m:t>
                      </m:r>
                      <m:r>
                        <a:rPr lang="en-US" altLang="zh-TW" sz="2300" i="1" kern="100">
                          <a:latin typeface="Cambria Math"/>
                          <a:cs typeface="Times New Roman"/>
                        </a:rPr>
                        <m:t>𝑆</m:t>
                      </m:r>
                      <m:r>
                        <a:rPr lang="en-US" altLang="zh-TW" sz="2300" i="1" kern="100">
                          <a:latin typeface="Cambria Math"/>
                          <a:cs typeface="Times New Roman"/>
                        </a:rPr>
                        <m:t>))|</m:t>
                      </m:r>
                      <m:sSub>
                        <m:sSubPr>
                          <m:ctrlPr>
                            <a:rPr lang="zh-TW" altLang="zh-TW" sz="2300" i="1" kern="100">
                              <a:effectLst/>
                              <a:latin typeface="Cambria Math"/>
                              <a:ea typeface="Cambria Math"/>
                              <a:cs typeface="Times New Roman"/>
                            </a:rPr>
                          </m:ctrlPr>
                        </m:sSubPr>
                        <m:e>
                          <m:r>
                            <a:rPr lang="en-US" altLang="zh-TW" sz="2300" i="1" kern="100">
                              <a:latin typeface="Cambria Math"/>
                              <a:cs typeface="Times New Roman"/>
                            </a:rPr>
                            <m:t>ℱ</m:t>
                          </m:r>
                        </m:e>
                        <m:sub>
                          <m:r>
                            <a:rPr lang="en-US" altLang="zh-TW" sz="2300" i="1" kern="100">
                              <a:latin typeface="Cambria Math"/>
                              <a:cs typeface="Times New Roman"/>
                            </a:rPr>
                            <m:t>𝑡</m:t>
                          </m:r>
                        </m:sub>
                      </m:sSub>
                      <m:r>
                        <a:rPr lang="en-US" altLang="zh-TW" sz="2300" i="1" kern="100">
                          <a:latin typeface="Cambria Math"/>
                          <a:cs typeface="Times New Roman"/>
                        </a:rPr>
                        <m:t>]</m:t>
                      </m:r>
                    </m:oMath>
                  </m:oMathPara>
                </a14:m>
                <a:endParaRPr lang="zh-TW" altLang="zh-TW" sz="2300" kern="100" dirty="0">
                  <a:cs typeface="Times New Roman"/>
                </a:endParaRPr>
              </a:p>
            </p:txBody>
          </p:sp>
        </mc:Choice>
        <mc:Fallback xmlns="">
          <p:sp>
            <p:nvSpPr>
              <p:cNvPr id="3" name="矩形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7813" y="1052736"/>
                <a:ext cx="8280920" cy="4680127"/>
              </a:xfrm>
              <a:prstGeom prst="rect">
                <a:avLst/>
              </a:prstGeom>
              <a:blipFill rotWithShape="1">
                <a:blip r:embed="rId2"/>
                <a:stretch>
                  <a:fillRect l="-1030" t="-1173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44387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6491064" cy="634082"/>
          </a:xfrm>
        </p:spPr>
        <p:txBody>
          <a:bodyPr>
            <a:normAutofit/>
          </a:bodyPr>
          <a:lstStyle/>
          <a:p>
            <a:pPr algn="l"/>
            <a:r>
              <a:rPr lang="en-US" altLang="zh-TW" sz="2500" i="1" dirty="0" smtClean="0">
                <a:latin typeface="Times New Roman" pitchFamily="18" charset="0"/>
                <a:cs typeface="Times New Roman" pitchFamily="18" charset="0"/>
              </a:rPr>
              <a:t>3.4.3  Derivative Prices</a:t>
            </a:r>
            <a:endParaRPr lang="zh-TW" altLang="en-US" sz="25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矩形 2"/>
              <p:cNvSpPr/>
              <p:nvPr/>
            </p:nvSpPr>
            <p:spPr>
              <a:xfrm>
                <a:off x="323528" y="1196752"/>
                <a:ext cx="8568952" cy="470013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spcAft>
                    <a:spcPts val="0"/>
                  </a:spcAft>
                </a:pPr>
                <a:r>
                  <a:rPr lang="en-US" altLang="zh-TW" sz="2500" b="1" kern="100" dirty="0" smtClean="0">
                    <a:latin typeface="Times New Roman"/>
                    <a:cs typeface="Times New Roman"/>
                  </a:rPr>
                  <a:t>Example 3.11</a:t>
                </a:r>
                <a:endParaRPr lang="zh-TW" altLang="zh-TW" sz="2500" kern="100" dirty="0">
                  <a:cs typeface="Times New Roman"/>
                </a:endParaRPr>
              </a:p>
              <a:p>
                <a:pPr>
                  <a:spcAft>
                    <a:spcPts val="0"/>
                  </a:spcAft>
                </a:pPr>
                <a:r>
                  <a:rPr lang="en-US" altLang="zh-TW" sz="2500" kern="100" dirty="0">
                    <a:latin typeface="Times New Roman"/>
                    <a:cs typeface="Times New Roman"/>
                  </a:rPr>
                  <a:t>Recall Example 3.9. Suppose that we have a call option on </a:t>
                </a:r>
                <a:r>
                  <a:rPr lang="en-US" altLang="zh-TW" sz="2500" i="1" kern="100" dirty="0">
                    <a:latin typeface="Times New Roman"/>
                    <a:cs typeface="Times New Roman"/>
                  </a:rPr>
                  <a:t>P</a:t>
                </a:r>
                <a:r>
                  <a:rPr lang="en-US" altLang="zh-TW" sz="2500" kern="100" dirty="0">
                    <a:latin typeface="Times New Roman"/>
                    <a:cs typeface="Times New Roman"/>
                  </a:rPr>
                  <a:t>(</a:t>
                </a:r>
                <a:r>
                  <a:rPr lang="en-US" altLang="zh-TW" sz="2500" i="1" kern="100" dirty="0">
                    <a:latin typeface="Times New Roman"/>
                    <a:cs typeface="Times New Roman"/>
                  </a:rPr>
                  <a:t>t,3</a:t>
                </a:r>
                <a:r>
                  <a:rPr lang="en-US" altLang="zh-TW" sz="2500" kern="100" dirty="0">
                    <a:latin typeface="Times New Roman"/>
                    <a:cs typeface="Times New Roman"/>
                  </a:rPr>
                  <a:t>) which matures at time 2 with a strike price of 0.95; that is, </a:t>
                </a:r>
                <a14:m>
                  <m:oMath xmlns:m="http://schemas.openxmlformats.org/officeDocument/2006/math">
                    <m:r>
                      <a:rPr lang="en-US" altLang="zh-TW" sz="2500" i="1" kern="100">
                        <a:latin typeface="Cambria Math"/>
                        <a:cs typeface="Times New Roman"/>
                      </a:rPr>
                      <m:t>𝑌</m:t>
                    </m:r>
                    <m:r>
                      <a:rPr lang="en-US" altLang="zh-TW" sz="2500" i="1" kern="100">
                        <a:latin typeface="Cambria Math"/>
                        <a:cs typeface="Times New Roman"/>
                      </a:rPr>
                      <m:t>=</m:t>
                    </m:r>
                    <m:r>
                      <a:rPr lang="en-US" altLang="zh-TW" sz="2500" i="1" kern="100">
                        <a:latin typeface="Cambria Math"/>
                        <a:cs typeface="Times New Roman"/>
                      </a:rPr>
                      <m:t>𝑚𝑎𝑥</m:t>
                    </m:r>
                    <m:r>
                      <a:rPr lang="en-US" altLang="zh-TW" sz="2500" i="1" kern="100">
                        <a:latin typeface="Cambria Math"/>
                        <a:cs typeface="Times New Roman"/>
                      </a:rPr>
                      <m:t>⁡{</m:t>
                    </m:r>
                    <m:r>
                      <a:rPr lang="en-US" altLang="zh-TW" sz="2500" i="1" kern="100">
                        <a:latin typeface="Cambria Math"/>
                        <a:cs typeface="Times New Roman"/>
                      </a:rPr>
                      <m:t>𝑃</m:t>
                    </m:r>
                    <m:d>
                      <m:dPr>
                        <m:ctrlPr>
                          <a:rPr lang="zh-TW" altLang="zh-TW" sz="2500" i="1" kern="100">
                            <a:effectLst/>
                            <a:latin typeface="Cambria Math"/>
                            <a:ea typeface="Cambria Math"/>
                            <a:cs typeface="Times New Roman"/>
                          </a:rPr>
                        </m:ctrlPr>
                      </m:dPr>
                      <m:e>
                        <m:r>
                          <a:rPr lang="en-US" altLang="zh-TW" sz="2500" i="1" kern="100">
                            <a:latin typeface="Cambria Math"/>
                            <a:cs typeface="Times New Roman"/>
                          </a:rPr>
                          <m:t>2,3</m:t>
                        </m:r>
                      </m:e>
                    </m:d>
                    <m:r>
                      <a:rPr lang="en-US" altLang="zh-TW" sz="2500" i="1" kern="100">
                        <a:latin typeface="Cambria Math"/>
                        <a:cs typeface="Times New Roman"/>
                      </a:rPr>
                      <m:t>−0.95,0}</m:t>
                    </m:r>
                  </m:oMath>
                </a14:m>
                <a:r>
                  <a:rPr lang="en-US" altLang="zh-TW" sz="2500" kern="100" dirty="0">
                    <a:latin typeface="Times New Roman"/>
                    <a:cs typeface="Times New Roman"/>
                  </a:rPr>
                  <a:t>, or </a:t>
                </a:r>
                <a14:m>
                  <m:oMath xmlns:m="http://schemas.openxmlformats.org/officeDocument/2006/math">
                    <m:r>
                      <a:rPr lang="en-US" altLang="zh-TW" sz="2500" i="1" kern="100">
                        <a:latin typeface="Cambria Math"/>
                        <a:cs typeface="Times New Roman"/>
                      </a:rPr>
                      <m:t>𝑓</m:t>
                    </m:r>
                    <m:d>
                      <m:dPr>
                        <m:ctrlPr>
                          <a:rPr lang="zh-TW" altLang="zh-TW" sz="2500" i="1" kern="100">
                            <a:effectLst/>
                            <a:latin typeface="Cambria Math"/>
                            <a:ea typeface="Cambria Math"/>
                            <a:cs typeface="Times New Roman"/>
                          </a:rPr>
                        </m:ctrlPr>
                      </m:dPr>
                      <m:e>
                        <m:r>
                          <a:rPr lang="en-US" altLang="zh-TW" sz="2500" i="1" kern="100">
                            <a:latin typeface="Cambria Math"/>
                            <a:cs typeface="Times New Roman"/>
                          </a:rPr>
                          <m:t>𝑝</m:t>
                        </m:r>
                      </m:e>
                    </m:d>
                    <m:r>
                      <a:rPr lang="en-US" altLang="zh-TW" sz="2500" i="1" kern="100">
                        <a:latin typeface="Cambria Math"/>
                        <a:cs typeface="Times New Roman"/>
                      </a:rPr>
                      <m:t>=</m:t>
                    </m:r>
                    <m:func>
                      <m:funcPr>
                        <m:ctrlPr>
                          <a:rPr lang="zh-TW" altLang="zh-TW" sz="2500" i="1" kern="100">
                            <a:effectLst/>
                            <a:latin typeface="Cambria Math"/>
                            <a:ea typeface="Cambria Math"/>
                            <a:cs typeface="Times New Roman"/>
                          </a:rPr>
                        </m:ctrlPr>
                      </m:funcPr>
                      <m:fName>
                        <m:r>
                          <a:rPr lang="en-US" altLang="zh-TW" sz="2500" i="1" kern="100">
                            <a:latin typeface="Cambria Math"/>
                            <a:cs typeface="Times New Roman"/>
                          </a:rPr>
                          <m:t>𝑚𝑎𝑥</m:t>
                        </m:r>
                      </m:fName>
                      <m:e>
                        <m:d>
                          <m:dPr>
                            <m:begChr m:val="{"/>
                            <m:endChr m:val="}"/>
                            <m:ctrlPr>
                              <a:rPr lang="zh-TW" altLang="zh-TW" sz="2500" i="1" kern="100">
                                <a:effectLst/>
                                <a:latin typeface="Cambria Math"/>
                                <a:ea typeface="Cambria Math"/>
                                <a:cs typeface="Times New Roman"/>
                              </a:rPr>
                            </m:ctrlPr>
                          </m:dPr>
                          <m:e>
                            <m:r>
                              <a:rPr lang="en-US" altLang="zh-TW" sz="2500" i="1" kern="100">
                                <a:latin typeface="Cambria Math"/>
                                <a:cs typeface="Times New Roman"/>
                              </a:rPr>
                              <m:t>𝑝</m:t>
                            </m:r>
                            <m:r>
                              <a:rPr lang="en-US" altLang="zh-TW" sz="2500" i="1" kern="100">
                                <a:latin typeface="Cambria Math"/>
                                <a:cs typeface="Times New Roman"/>
                              </a:rPr>
                              <m:t>−0.95,0</m:t>
                            </m:r>
                          </m:e>
                        </m:d>
                      </m:e>
                    </m:func>
                    <m:r>
                      <a:rPr lang="en-US" altLang="zh-TW" sz="2500" i="1" kern="100">
                        <a:latin typeface="Cambria Math"/>
                        <a:cs typeface="Times New Roman"/>
                      </a:rPr>
                      <m:t>.</m:t>
                    </m:r>
                  </m:oMath>
                </a14:m>
                <a:r>
                  <a:rPr lang="en-US" altLang="zh-TW" sz="2500" kern="100" dirty="0">
                    <a:latin typeface="Times New Roman"/>
                    <a:cs typeface="Times New Roman"/>
                  </a:rPr>
                  <a:t> In Example 3.9 we find that </a:t>
                </a:r>
                <a14:m>
                  <m:oMath xmlns:m="http://schemas.openxmlformats.org/officeDocument/2006/math">
                    <m:r>
                      <a:rPr lang="en-US" altLang="zh-TW" sz="2500" i="1" kern="100">
                        <a:latin typeface="Cambria Math"/>
                        <a:cs typeface="Times New Roman"/>
                      </a:rPr>
                      <m:t>𝑃</m:t>
                    </m:r>
                    <m:d>
                      <m:dPr>
                        <m:ctrlPr>
                          <a:rPr lang="zh-TW" altLang="zh-TW" sz="2500" i="1" kern="100">
                            <a:effectLst/>
                            <a:latin typeface="Cambria Math"/>
                            <a:ea typeface="Cambria Math"/>
                            <a:cs typeface="Times New Roman"/>
                          </a:rPr>
                        </m:ctrlPr>
                      </m:dPr>
                      <m:e>
                        <m:r>
                          <a:rPr lang="en-US" altLang="zh-TW" sz="2500" kern="100">
                            <a:latin typeface="Cambria Math"/>
                            <a:cs typeface="Times New Roman"/>
                          </a:rPr>
                          <m:t>2,3,2</m:t>
                        </m:r>
                      </m:e>
                    </m:d>
                    <m:r>
                      <a:rPr lang="en-US" altLang="zh-TW" sz="2500" kern="100">
                        <a:latin typeface="Cambria Math"/>
                        <a:cs typeface="Times New Roman"/>
                      </a:rPr>
                      <m:t>=0.932394</m:t>
                    </m:r>
                  </m:oMath>
                </a14:m>
                <a:r>
                  <a:rPr lang="en-US" altLang="zh-TW" sz="2500" kern="100" dirty="0">
                    <a:latin typeface="Times New Roman"/>
                    <a:cs typeface="Times New Roman"/>
                  </a:rPr>
                  <a:t>, </a:t>
                </a:r>
                <a14:m>
                  <m:oMath xmlns:m="http://schemas.openxmlformats.org/officeDocument/2006/math">
                    <m:r>
                      <a:rPr lang="en-US" altLang="zh-TW" sz="2500" i="1" kern="100">
                        <a:latin typeface="Cambria Math"/>
                        <a:cs typeface="Times New Roman"/>
                      </a:rPr>
                      <m:t>𝑃</m:t>
                    </m:r>
                    <m:d>
                      <m:dPr>
                        <m:ctrlPr>
                          <a:rPr lang="zh-TW" altLang="zh-TW" sz="2500" i="1" kern="100">
                            <a:effectLst/>
                            <a:latin typeface="Cambria Math"/>
                            <a:ea typeface="Cambria Math"/>
                            <a:cs typeface="Times New Roman"/>
                          </a:rPr>
                        </m:ctrlPr>
                      </m:dPr>
                      <m:e>
                        <m:r>
                          <a:rPr lang="en-US" altLang="zh-TW" sz="2500" kern="100">
                            <a:latin typeface="Cambria Math"/>
                            <a:cs typeface="Times New Roman"/>
                          </a:rPr>
                          <m:t>2,3,1</m:t>
                        </m:r>
                      </m:e>
                    </m:d>
                    <m:r>
                      <a:rPr lang="en-US" altLang="zh-TW" sz="2500" kern="100">
                        <a:latin typeface="Cambria Math"/>
                        <a:cs typeface="Times New Roman"/>
                      </a:rPr>
                      <m:t>=0.951229</m:t>
                    </m:r>
                  </m:oMath>
                </a14:m>
                <a:r>
                  <a:rPr lang="en-US" altLang="zh-TW" sz="2500" kern="100" dirty="0">
                    <a:latin typeface="Times New Roman"/>
                    <a:cs typeface="Times New Roman"/>
                  </a:rPr>
                  <a:t> and </a:t>
                </a:r>
                <a14:m>
                  <m:oMath xmlns:m="http://schemas.openxmlformats.org/officeDocument/2006/math">
                    <m:r>
                      <a:rPr lang="en-US" altLang="zh-TW" sz="2500" i="1" kern="100">
                        <a:latin typeface="Cambria Math"/>
                        <a:cs typeface="Times New Roman"/>
                      </a:rPr>
                      <m:t>𝑃</m:t>
                    </m:r>
                    <m:d>
                      <m:dPr>
                        <m:ctrlPr>
                          <a:rPr lang="zh-TW" altLang="zh-TW" sz="2500" i="1" kern="100">
                            <a:effectLst/>
                            <a:latin typeface="Cambria Math"/>
                            <a:ea typeface="Cambria Math"/>
                            <a:cs typeface="Times New Roman"/>
                          </a:rPr>
                        </m:ctrlPr>
                      </m:dPr>
                      <m:e>
                        <m:r>
                          <a:rPr lang="en-US" altLang="zh-TW" sz="2500" kern="100">
                            <a:latin typeface="Cambria Math"/>
                            <a:cs typeface="Times New Roman"/>
                          </a:rPr>
                          <m:t>2,3,0</m:t>
                        </m:r>
                      </m:e>
                    </m:d>
                    <m:r>
                      <a:rPr lang="en-US" altLang="zh-TW" sz="2500" kern="100">
                        <a:latin typeface="Cambria Math"/>
                        <a:cs typeface="Times New Roman"/>
                      </a:rPr>
                      <m:t>=0.970446</m:t>
                    </m:r>
                  </m:oMath>
                </a14:m>
                <a:r>
                  <a:rPr lang="en-US" altLang="zh-TW" sz="2500" kern="100" dirty="0">
                    <a:latin typeface="Times New Roman"/>
                    <a:cs typeface="Times New Roman"/>
                  </a:rPr>
                  <a:t>. It follows that </a:t>
                </a:r>
                <a14:m>
                  <m:oMath xmlns:m="http://schemas.openxmlformats.org/officeDocument/2006/math">
                    <m:r>
                      <a:rPr lang="en-US" altLang="zh-TW" sz="2500" i="1" kern="100">
                        <a:latin typeface="Cambria Math"/>
                        <a:cs typeface="Times New Roman"/>
                      </a:rPr>
                      <m:t>𝑉</m:t>
                    </m:r>
                    <m:d>
                      <m:dPr>
                        <m:ctrlPr>
                          <a:rPr lang="zh-TW" altLang="zh-TW" sz="2500" i="1" kern="100">
                            <a:effectLst/>
                            <a:latin typeface="Cambria Math"/>
                            <a:ea typeface="Cambria Math"/>
                            <a:cs typeface="Times New Roman"/>
                          </a:rPr>
                        </m:ctrlPr>
                      </m:dPr>
                      <m:e>
                        <m:r>
                          <a:rPr lang="en-US" altLang="zh-TW" sz="2500" kern="100">
                            <a:latin typeface="Cambria Math"/>
                            <a:cs typeface="Times New Roman"/>
                          </a:rPr>
                          <m:t>2,2</m:t>
                        </m:r>
                      </m:e>
                    </m:d>
                    <m:r>
                      <a:rPr lang="en-US" altLang="zh-TW" sz="2500" kern="100">
                        <a:latin typeface="Cambria Math"/>
                        <a:cs typeface="Times New Roman"/>
                      </a:rPr>
                      <m:t>=0</m:t>
                    </m:r>
                  </m:oMath>
                </a14:m>
                <a:r>
                  <a:rPr lang="en-US" altLang="zh-TW" sz="2500" kern="100" dirty="0">
                    <a:latin typeface="Times New Roman"/>
                    <a:cs typeface="Times New Roman"/>
                  </a:rPr>
                  <a:t>, </a:t>
                </a:r>
                <a14:m>
                  <m:oMath xmlns:m="http://schemas.openxmlformats.org/officeDocument/2006/math">
                    <m:r>
                      <a:rPr lang="en-US" altLang="zh-TW" sz="2500" i="1" kern="100">
                        <a:latin typeface="Cambria Math"/>
                        <a:cs typeface="Times New Roman"/>
                      </a:rPr>
                      <m:t>𝑉</m:t>
                    </m:r>
                    <m:d>
                      <m:dPr>
                        <m:ctrlPr>
                          <a:rPr lang="zh-TW" altLang="zh-TW" sz="2500" i="1" kern="100">
                            <a:effectLst/>
                            <a:latin typeface="Cambria Math"/>
                            <a:ea typeface="Cambria Math"/>
                            <a:cs typeface="Times New Roman"/>
                          </a:rPr>
                        </m:ctrlPr>
                      </m:dPr>
                      <m:e>
                        <m:r>
                          <a:rPr lang="en-US" altLang="zh-TW" sz="2500" kern="100">
                            <a:latin typeface="Cambria Math"/>
                            <a:cs typeface="Times New Roman"/>
                          </a:rPr>
                          <m:t>2,1</m:t>
                        </m:r>
                      </m:e>
                    </m:d>
                    <m:r>
                      <a:rPr lang="en-US" altLang="zh-TW" sz="2500" kern="100">
                        <a:latin typeface="Cambria Math"/>
                        <a:cs typeface="Times New Roman"/>
                      </a:rPr>
                      <m:t>=0.001229</m:t>
                    </m:r>
                  </m:oMath>
                </a14:m>
                <a:r>
                  <a:rPr lang="en-US" altLang="zh-TW" sz="2500" kern="100" dirty="0">
                    <a:latin typeface="Times New Roman"/>
                    <a:cs typeface="Times New Roman"/>
                  </a:rPr>
                  <a:t> and </a:t>
                </a:r>
                <a14:m>
                  <m:oMath xmlns:m="http://schemas.openxmlformats.org/officeDocument/2006/math">
                    <m:r>
                      <a:rPr lang="en-US" altLang="zh-TW" sz="2500" i="1" kern="100">
                        <a:latin typeface="Cambria Math"/>
                        <a:cs typeface="Times New Roman"/>
                      </a:rPr>
                      <m:t>𝑉</m:t>
                    </m:r>
                    <m:d>
                      <m:dPr>
                        <m:ctrlPr>
                          <a:rPr lang="zh-TW" altLang="zh-TW" sz="2500" i="1" kern="100">
                            <a:effectLst/>
                            <a:latin typeface="Cambria Math"/>
                            <a:ea typeface="Cambria Math"/>
                            <a:cs typeface="Times New Roman"/>
                          </a:rPr>
                        </m:ctrlPr>
                      </m:dPr>
                      <m:e>
                        <m:r>
                          <a:rPr lang="en-US" altLang="zh-TW" sz="2500" kern="100">
                            <a:latin typeface="Cambria Math"/>
                            <a:cs typeface="Times New Roman"/>
                          </a:rPr>
                          <m:t>2,0</m:t>
                        </m:r>
                      </m:e>
                    </m:d>
                    <m:r>
                      <a:rPr lang="en-US" altLang="zh-TW" sz="2500" kern="100">
                        <a:latin typeface="Cambria Math"/>
                        <a:cs typeface="Times New Roman"/>
                      </a:rPr>
                      <m:t>=0.020446</m:t>
                    </m:r>
                  </m:oMath>
                </a14:m>
                <a:r>
                  <a:rPr lang="en-US" altLang="zh-TW" sz="2500" kern="100" dirty="0">
                    <a:latin typeface="Times New Roman"/>
                    <a:cs typeface="Times New Roman"/>
                  </a:rPr>
                  <a:t>. </a:t>
                </a:r>
                <a:endParaRPr lang="en-US" altLang="zh-TW" sz="2500" kern="100" dirty="0" smtClean="0">
                  <a:latin typeface="Times New Roman"/>
                  <a:cs typeface="Times New Roman"/>
                </a:endParaRPr>
              </a:p>
              <a:p>
                <a:pPr>
                  <a:spcAft>
                    <a:spcPts val="0"/>
                  </a:spcAft>
                </a:pPr>
                <a:r>
                  <a:rPr lang="en-US" altLang="zh-TW" sz="2500" kern="100" dirty="0" smtClean="0">
                    <a:latin typeface="Times New Roman"/>
                    <a:cs typeface="Times New Roman"/>
                  </a:rPr>
                  <a:t>Calculating </a:t>
                </a:r>
                <a:r>
                  <a:rPr lang="en-US" altLang="zh-TW" sz="2500" kern="100" dirty="0">
                    <a:latin typeface="Times New Roman"/>
                    <a:cs typeface="Times New Roman"/>
                  </a:rPr>
                  <a:t>call option prices at earlier times by Theorem 3.10.</a:t>
                </a:r>
                <a:endParaRPr lang="zh-TW" altLang="zh-TW" sz="2500" kern="100" dirty="0">
                  <a:cs typeface="Times New Roman"/>
                </a:endParaRPr>
              </a:p>
              <a:p>
                <a:pPr marL="656590">
                  <a:spcAft>
                    <a:spcPts val="0"/>
                  </a:spcAft>
                </a:pPr>
                <a14:m>
                  <m:oMath xmlns:m="http://schemas.openxmlformats.org/officeDocument/2006/math">
                    <m:r>
                      <a:rPr lang="en-US" altLang="zh-TW" sz="2500" i="1" kern="100">
                        <a:latin typeface="Cambria Math"/>
                        <a:cs typeface="Times New Roman"/>
                      </a:rPr>
                      <m:t>𝑉</m:t>
                    </m:r>
                    <m:d>
                      <m:dPr>
                        <m:ctrlPr>
                          <a:rPr lang="zh-TW" altLang="zh-TW" sz="2500" i="1" kern="100">
                            <a:effectLst/>
                            <a:latin typeface="Cambria Math"/>
                            <a:ea typeface="Cambria Math"/>
                            <a:cs typeface="Times New Roman"/>
                          </a:rPr>
                        </m:ctrlPr>
                      </m:dPr>
                      <m:e>
                        <m:r>
                          <a:rPr lang="en-US" altLang="zh-TW" sz="2500" i="1" kern="100">
                            <a:latin typeface="Cambria Math"/>
                            <a:cs typeface="Times New Roman"/>
                          </a:rPr>
                          <m:t>1,1</m:t>
                        </m:r>
                      </m:e>
                    </m:d>
                    <m:r>
                      <a:rPr lang="en-US" altLang="zh-TW" sz="2500" i="1" kern="100">
                        <a:latin typeface="Cambria Math"/>
                        <a:cs typeface="Times New Roman"/>
                      </a:rPr>
                      <m:t>=</m:t>
                    </m:r>
                    <m:r>
                      <a:rPr lang="en-US" altLang="zh-TW" sz="2500" i="1" kern="100">
                        <a:latin typeface="Cambria Math"/>
                        <a:cs typeface="Times New Roman"/>
                      </a:rPr>
                      <m:t>𝑃</m:t>
                    </m:r>
                    <m:d>
                      <m:dPr>
                        <m:ctrlPr>
                          <a:rPr lang="zh-TW" altLang="zh-TW" sz="2500" i="1" kern="100">
                            <a:effectLst/>
                            <a:latin typeface="Cambria Math"/>
                            <a:ea typeface="Cambria Math"/>
                            <a:cs typeface="Times New Roman"/>
                          </a:rPr>
                        </m:ctrlPr>
                      </m:dPr>
                      <m:e>
                        <m:r>
                          <a:rPr lang="en-US" altLang="zh-TW" sz="2500" i="1" kern="100">
                            <a:latin typeface="Cambria Math"/>
                            <a:cs typeface="Times New Roman"/>
                          </a:rPr>
                          <m:t>1,2,1</m:t>
                        </m:r>
                      </m:e>
                    </m:d>
                    <m:d>
                      <m:dPr>
                        <m:begChr m:val="["/>
                        <m:endChr m:val="]"/>
                        <m:ctrlPr>
                          <a:rPr lang="zh-TW" altLang="zh-TW" sz="2500" i="1" kern="100">
                            <a:effectLst/>
                            <a:latin typeface="Cambria Math"/>
                            <a:ea typeface="Cambria Math"/>
                            <a:cs typeface="Times New Roman"/>
                          </a:rPr>
                        </m:ctrlPr>
                      </m:dPr>
                      <m:e>
                        <m:r>
                          <a:rPr lang="en-US" altLang="zh-TW" sz="2500" i="1" kern="100">
                            <a:latin typeface="Cambria Math"/>
                            <a:cs typeface="Times New Roman"/>
                          </a:rPr>
                          <m:t>𝑞𝑉</m:t>
                        </m:r>
                        <m:d>
                          <m:dPr>
                            <m:ctrlPr>
                              <a:rPr lang="zh-TW" altLang="zh-TW" sz="2500" i="1" kern="100">
                                <a:effectLst/>
                                <a:latin typeface="Cambria Math"/>
                                <a:ea typeface="Cambria Math"/>
                                <a:cs typeface="Times New Roman"/>
                              </a:rPr>
                            </m:ctrlPr>
                          </m:dPr>
                          <m:e>
                            <m:r>
                              <a:rPr lang="en-US" altLang="zh-TW" sz="2500" i="1" kern="100">
                                <a:latin typeface="Cambria Math"/>
                                <a:cs typeface="Times New Roman"/>
                              </a:rPr>
                              <m:t>2,2</m:t>
                            </m:r>
                          </m:e>
                        </m:d>
                        <m:r>
                          <a:rPr lang="en-US" altLang="zh-TW" sz="2500" i="1" kern="100">
                            <a:latin typeface="Cambria Math"/>
                            <a:cs typeface="Times New Roman"/>
                          </a:rPr>
                          <m:t>+</m:t>
                        </m:r>
                        <m:d>
                          <m:dPr>
                            <m:ctrlPr>
                              <a:rPr lang="zh-TW" altLang="zh-TW" sz="2500" i="1" kern="100">
                                <a:effectLst/>
                                <a:latin typeface="Cambria Math"/>
                                <a:ea typeface="Cambria Math"/>
                                <a:cs typeface="Times New Roman"/>
                              </a:rPr>
                            </m:ctrlPr>
                          </m:dPr>
                          <m:e>
                            <m:r>
                              <a:rPr lang="en-US" altLang="zh-TW" sz="2500" i="1" kern="100">
                                <a:latin typeface="Cambria Math"/>
                                <a:cs typeface="Times New Roman"/>
                              </a:rPr>
                              <m:t>1−</m:t>
                            </m:r>
                            <m:r>
                              <a:rPr lang="en-US" altLang="zh-TW" sz="2500" i="1" kern="100">
                                <a:latin typeface="Cambria Math"/>
                                <a:cs typeface="Times New Roman"/>
                              </a:rPr>
                              <m:t>𝑞</m:t>
                            </m:r>
                          </m:e>
                        </m:d>
                        <m:r>
                          <a:rPr lang="en-US" altLang="zh-TW" sz="2500" i="1" kern="100">
                            <a:latin typeface="Cambria Math"/>
                            <a:cs typeface="Times New Roman"/>
                          </a:rPr>
                          <m:t>𝑉</m:t>
                        </m:r>
                        <m:d>
                          <m:dPr>
                            <m:ctrlPr>
                              <a:rPr lang="zh-TW" altLang="zh-TW" sz="2500" i="1" kern="100">
                                <a:effectLst/>
                                <a:latin typeface="Cambria Math"/>
                                <a:ea typeface="Cambria Math"/>
                                <a:cs typeface="Times New Roman"/>
                              </a:rPr>
                            </m:ctrlPr>
                          </m:dPr>
                          <m:e>
                            <m:r>
                              <a:rPr lang="en-US" altLang="zh-TW" sz="2500" i="1" kern="100">
                                <a:latin typeface="Cambria Math"/>
                                <a:cs typeface="Times New Roman"/>
                              </a:rPr>
                              <m:t>2,1</m:t>
                            </m:r>
                          </m:e>
                        </m:d>
                      </m:e>
                    </m:d>
                    <m:r>
                      <a:rPr lang="en-US" altLang="zh-TW" sz="2500" i="1" kern="100">
                        <a:latin typeface="Cambria Math"/>
                        <a:cs typeface="Times New Roman"/>
                      </a:rPr>
                      <m:t>=0.000868</m:t>
                    </m:r>
                  </m:oMath>
                </a14:m>
                <a:r>
                  <a:rPr lang="en-US" altLang="zh-TW" sz="2500" kern="100" dirty="0">
                    <a:latin typeface="Times New Roman"/>
                    <a:cs typeface="Times New Roman"/>
                  </a:rPr>
                  <a:t>,</a:t>
                </a:r>
                <a:endParaRPr lang="zh-TW" altLang="zh-TW" sz="2500" kern="100" dirty="0">
                  <a:cs typeface="Times New Roman"/>
                </a:endParaRPr>
              </a:p>
              <a:p>
                <a:pPr marL="656590">
                  <a:spcAft>
                    <a:spcPts val="0"/>
                  </a:spcAft>
                </a:pPr>
                <a14:m>
                  <m:oMath xmlns:m="http://schemas.openxmlformats.org/officeDocument/2006/math">
                    <m:r>
                      <a:rPr lang="en-US" altLang="zh-TW" sz="2500" i="1" kern="100">
                        <a:latin typeface="Cambria Math"/>
                        <a:cs typeface="Times New Roman"/>
                      </a:rPr>
                      <m:t>𝑉</m:t>
                    </m:r>
                    <m:d>
                      <m:dPr>
                        <m:ctrlPr>
                          <a:rPr lang="zh-TW" altLang="zh-TW" sz="2500" i="1" kern="100">
                            <a:effectLst/>
                            <a:latin typeface="Cambria Math"/>
                            <a:ea typeface="Cambria Math"/>
                            <a:cs typeface="Times New Roman"/>
                          </a:rPr>
                        </m:ctrlPr>
                      </m:dPr>
                      <m:e>
                        <m:r>
                          <a:rPr lang="en-US" altLang="zh-TW" sz="2500" i="1" kern="100">
                            <a:latin typeface="Cambria Math"/>
                            <a:cs typeface="Times New Roman"/>
                          </a:rPr>
                          <m:t>1,0</m:t>
                        </m:r>
                      </m:e>
                    </m:d>
                    <m:r>
                      <a:rPr lang="en-US" altLang="zh-TW" sz="2500" i="1" kern="100">
                        <a:latin typeface="Cambria Math"/>
                        <a:cs typeface="Times New Roman"/>
                      </a:rPr>
                      <m:t>=</m:t>
                    </m:r>
                    <m:r>
                      <a:rPr lang="en-US" altLang="zh-TW" sz="2500" i="1" kern="100">
                        <a:latin typeface="Cambria Math"/>
                        <a:cs typeface="Times New Roman"/>
                      </a:rPr>
                      <m:t>𝑃</m:t>
                    </m:r>
                    <m:d>
                      <m:dPr>
                        <m:ctrlPr>
                          <a:rPr lang="zh-TW" altLang="zh-TW" sz="2500" i="1" kern="100">
                            <a:effectLst/>
                            <a:latin typeface="Cambria Math"/>
                            <a:ea typeface="Cambria Math"/>
                            <a:cs typeface="Times New Roman"/>
                          </a:rPr>
                        </m:ctrlPr>
                      </m:dPr>
                      <m:e>
                        <m:r>
                          <a:rPr lang="en-US" altLang="zh-TW" sz="2500" i="1" kern="100">
                            <a:latin typeface="Cambria Math"/>
                            <a:cs typeface="Times New Roman"/>
                          </a:rPr>
                          <m:t>1,2,0</m:t>
                        </m:r>
                      </m:e>
                    </m:d>
                    <m:d>
                      <m:dPr>
                        <m:begChr m:val="["/>
                        <m:endChr m:val="]"/>
                        <m:ctrlPr>
                          <a:rPr lang="zh-TW" altLang="zh-TW" sz="2500" i="1" kern="100">
                            <a:effectLst/>
                            <a:latin typeface="Cambria Math"/>
                            <a:ea typeface="Cambria Math"/>
                            <a:cs typeface="Times New Roman"/>
                          </a:rPr>
                        </m:ctrlPr>
                      </m:dPr>
                      <m:e>
                        <m:r>
                          <a:rPr lang="en-US" altLang="zh-TW" sz="2500" i="1" kern="100">
                            <a:latin typeface="Cambria Math"/>
                            <a:cs typeface="Times New Roman"/>
                          </a:rPr>
                          <m:t>𝑞𝑉</m:t>
                        </m:r>
                        <m:d>
                          <m:dPr>
                            <m:ctrlPr>
                              <a:rPr lang="zh-TW" altLang="zh-TW" sz="2500" i="1" kern="100">
                                <a:effectLst/>
                                <a:latin typeface="Cambria Math"/>
                                <a:ea typeface="Cambria Math"/>
                                <a:cs typeface="Times New Roman"/>
                              </a:rPr>
                            </m:ctrlPr>
                          </m:dPr>
                          <m:e>
                            <m:r>
                              <a:rPr lang="en-US" altLang="zh-TW" sz="2500" i="1" kern="100">
                                <a:latin typeface="Cambria Math"/>
                                <a:cs typeface="Times New Roman"/>
                              </a:rPr>
                              <m:t>2,1</m:t>
                            </m:r>
                          </m:e>
                        </m:d>
                        <m:r>
                          <a:rPr lang="en-US" altLang="zh-TW" sz="2500" i="1" kern="100">
                            <a:latin typeface="Cambria Math"/>
                            <a:cs typeface="Times New Roman"/>
                          </a:rPr>
                          <m:t>+</m:t>
                        </m:r>
                        <m:d>
                          <m:dPr>
                            <m:ctrlPr>
                              <a:rPr lang="zh-TW" altLang="zh-TW" sz="2500" i="1" kern="100">
                                <a:effectLst/>
                                <a:latin typeface="Cambria Math"/>
                                <a:ea typeface="Cambria Math"/>
                                <a:cs typeface="Times New Roman"/>
                              </a:rPr>
                            </m:ctrlPr>
                          </m:dPr>
                          <m:e>
                            <m:r>
                              <a:rPr lang="en-US" altLang="zh-TW" sz="2500" i="1" kern="100">
                                <a:latin typeface="Cambria Math"/>
                                <a:cs typeface="Times New Roman"/>
                              </a:rPr>
                              <m:t>1−</m:t>
                            </m:r>
                            <m:r>
                              <a:rPr lang="en-US" altLang="zh-TW" sz="2500" i="1" kern="100">
                                <a:latin typeface="Cambria Math"/>
                                <a:cs typeface="Times New Roman"/>
                              </a:rPr>
                              <m:t>𝑞</m:t>
                            </m:r>
                          </m:e>
                        </m:d>
                        <m:r>
                          <a:rPr lang="en-US" altLang="zh-TW" sz="2500" i="1" kern="100">
                            <a:latin typeface="Cambria Math"/>
                            <a:cs typeface="Times New Roman"/>
                          </a:rPr>
                          <m:t>𝑉</m:t>
                        </m:r>
                        <m:d>
                          <m:dPr>
                            <m:ctrlPr>
                              <a:rPr lang="zh-TW" altLang="zh-TW" sz="2500" i="1" kern="100">
                                <a:effectLst/>
                                <a:latin typeface="Cambria Math"/>
                                <a:ea typeface="Cambria Math"/>
                                <a:cs typeface="Times New Roman"/>
                              </a:rPr>
                            </m:ctrlPr>
                          </m:dPr>
                          <m:e>
                            <m:r>
                              <a:rPr lang="en-US" altLang="zh-TW" sz="2500" i="1" kern="100">
                                <a:latin typeface="Cambria Math"/>
                                <a:cs typeface="Times New Roman"/>
                              </a:rPr>
                              <m:t>2,0</m:t>
                            </m:r>
                          </m:e>
                        </m:d>
                      </m:e>
                    </m:d>
                    <m:r>
                      <a:rPr lang="en-US" altLang="zh-TW" sz="2500" i="1" kern="100">
                        <a:latin typeface="Cambria Math"/>
                        <a:cs typeface="Times New Roman"/>
                      </a:rPr>
                      <m:t>=0.015028</m:t>
                    </m:r>
                  </m:oMath>
                </a14:m>
                <a:r>
                  <a:rPr lang="en-US" altLang="zh-TW" sz="2500" kern="100" dirty="0">
                    <a:latin typeface="Times New Roman"/>
                    <a:cs typeface="Times New Roman"/>
                  </a:rPr>
                  <a:t>,</a:t>
                </a:r>
                <a:endParaRPr lang="zh-TW" altLang="zh-TW" sz="2500" kern="100" dirty="0">
                  <a:cs typeface="Times New Roman"/>
                </a:endParaRPr>
              </a:p>
              <a:p>
                <a:pPr>
                  <a:spcAft>
                    <a:spcPts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sz="2500" i="1" kern="100">
                          <a:latin typeface="Cambria Math"/>
                          <a:cs typeface="Times New Roman"/>
                        </a:rPr>
                        <m:t>𝑉</m:t>
                      </m:r>
                      <m:d>
                        <m:dPr>
                          <m:ctrlPr>
                            <a:rPr lang="zh-TW" altLang="zh-TW" sz="2500" i="1" kern="100">
                              <a:effectLst/>
                              <a:latin typeface="Cambria Math"/>
                              <a:ea typeface="Cambria Math"/>
                              <a:cs typeface="Times New Roman"/>
                            </a:rPr>
                          </m:ctrlPr>
                        </m:dPr>
                        <m:e>
                          <m:r>
                            <a:rPr lang="en-US" altLang="zh-TW" sz="2500" i="1" kern="100">
                              <a:latin typeface="Cambria Math"/>
                              <a:cs typeface="Times New Roman"/>
                            </a:rPr>
                            <m:t>0</m:t>
                          </m:r>
                        </m:e>
                      </m:d>
                      <m:r>
                        <a:rPr lang="en-US" altLang="zh-TW" sz="2500" i="1" kern="100">
                          <a:latin typeface="Cambria Math"/>
                          <a:cs typeface="Times New Roman"/>
                        </a:rPr>
                        <m:t>=</m:t>
                      </m:r>
                      <m:r>
                        <a:rPr lang="en-US" altLang="zh-TW" sz="2500" i="1" kern="100">
                          <a:latin typeface="Cambria Math"/>
                          <a:cs typeface="Times New Roman"/>
                        </a:rPr>
                        <m:t>𝑉</m:t>
                      </m:r>
                      <m:d>
                        <m:dPr>
                          <m:ctrlPr>
                            <a:rPr lang="zh-TW" altLang="zh-TW" sz="2500" i="1" kern="100">
                              <a:effectLst/>
                              <a:latin typeface="Cambria Math"/>
                              <a:ea typeface="Cambria Math"/>
                              <a:cs typeface="Times New Roman"/>
                            </a:rPr>
                          </m:ctrlPr>
                        </m:dPr>
                        <m:e>
                          <m:r>
                            <a:rPr lang="en-US" altLang="zh-TW" sz="2500" i="1" kern="100">
                              <a:latin typeface="Cambria Math"/>
                              <a:cs typeface="Times New Roman"/>
                            </a:rPr>
                            <m:t>0,0</m:t>
                          </m:r>
                        </m:e>
                      </m:d>
                      <m:r>
                        <a:rPr lang="en-US" altLang="zh-TW" sz="2500" i="1" kern="100">
                          <a:latin typeface="Cambria Math"/>
                          <a:cs typeface="Times New Roman"/>
                        </a:rPr>
                        <m:t>=</m:t>
                      </m:r>
                      <m:r>
                        <a:rPr lang="en-US" altLang="zh-TW" sz="2500" i="1" kern="100">
                          <a:latin typeface="Cambria Math"/>
                          <a:cs typeface="Times New Roman"/>
                        </a:rPr>
                        <m:t>𝑃</m:t>
                      </m:r>
                      <m:d>
                        <m:dPr>
                          <m:ctrlPr>
                            <a:rPr lang="zh-TW" altLang="zh-TW" sz="2500" i="1" kern="100">
                              <a:effectLst/>
                              <a:latin typeface="Cambria Math"/>
                              <a:ea typeface="Cambria Math"/>
                              <a:cs typeface="Times New Roman"/>
                            </a:rPr>
                          </m:ctrlPr>
                        </m:dPr>
                        <m:e>
                          <m:r>
                            <a:rPr lang="en-US" altLang="zh-TW" sz="2500" i="1" kern="100">
                              <a:latin typeface="Cambria Math"/>
                              <a:cs typeface="Times New Roman"/>
                            </a:rPr>
                            <m:t>0,1,0</m:t>
                          </m:r>
                        </m:e>
                      </m:d>
                      <m:d>
                        <m:dPr>
                          <m:begChr m:val="["/>
                          <m:endChr m:val="]"/>
                          <m:ctrlPr>
                            <a:rPr lang="zh-TW" altLang="zh-TW" sz="2500" i="1" kern="100">
                              <a:effectLst/>
                              <a:latin typeface="Cambria Math"/>
                              <a:ea typeface="Cambria Math"/>
                              <a:cs typeface="Times New Roman"/>
                            </a:rPr>
                          </m:ctrlPr>
                        </m:dPr>
                        <m:e>
                          <m:r>
                            <a:rPr lang="en-US" altLang="zh-TW" sz="2500" i="1" kern="100">
                              <a:latin typeface="Cambria Math"/>
                              <a:cs typeface="Times New Roman"/>
                            </a:rPr>
                            <m:t>𝑞𝑉</m:t>
                          </m:r>
                          <m:d>
                            <m:dPr>
                              <m:ctrlPr>
                                <a:rPr lang="zh-TW" altLang="zh-TW" sz="2500" i="1" kern="100">
                                  <a:effectLst/>
                                  <a:latin typeface="Cambria Math"/>
                                  <a:ea typeface="Cambria Math"/>
                                  <a:cs typeface="Times New Roman"/>
                                </a:rPr>
                              </m:ctrlPr>
                            </m:dPr>
                            <m:e>
                              <m:r>
                                <a:rPr lang="en-US" altLang="zh-TW" sz="2500" i="1" kern="100">
                                  <a:latin typeface="Cambria Math"/>
                                  <a:cs typeface="Times New Roman"/>
                                </a:rPr>
                                <m:t>1,1</m:t>
                              </m:r>
                            </m:e>
                          </m:d>
                          <m:r>
                            <a:rPr lang="en-US" altLang="zh-TW" sz="2500" i="1" kern="100">
                              <a:latin typeface="Cambria Math"/>
                              <a:cs typeface="Times New Roman"/>
                            </a:rPr>
                            <m:t>+</m:t>
                          </m:r>
                          <m:d>
                            <m:dPr>
                              <m:ctrlPr>
                                <a:rPr lang="zh-TW" altLang="zh-TW" sz="2500" i="1" kern="100">
                                  <a:effectLst/>
                                  <a:latin typeface="Cambria Math"/>
                                  <a:ea typeface="Cambria Math"/>
                                  <a:cs typeface="Times New Roman"/>
                                </a:rPr>
                              </m:ctrlPr>
                            </m:dPr>
                            <m:e>
                              <m:r>
                                <a:rPr lang="en-US" altLang="zh-TW" sz="2500" i="1" kern="100">
                                  <a:latin typeface="Cambria Math"/>
                                  <a:cs typeface="Times New Roman"/>
                                </a:rPr>
                                <m:t>1−</m:t>
                              </m:r>
                              <m:r>
                                <a:rPr lang="en-US" altLang="zh-TW" sz="2500" i="1" kern="100">
                                  <a:latin typeface="Cambria Math"/>
                                  <a:cs typeface="Times New Roman"/>
                                </a:rPr>
                                <m:t>𝑞</m:t>
                              </m:r>
                            </m:e>
                          </m:d>
                          <m:r>
                            <a:rPr lang="en-US" altLang="zh-TW" sz="2500" i="1" kern="100">
                              <a:latin typeface="Cambria Math"/>
                              <a:cs typeface="Times New Roman"/>
                            </a:rPr>
                            <m:t>𝑉</m:t>
                          </m:r>
                          <m:d>
                            <m:dPr>
                              <m:ctrlPr>
                                <a:rPr lang="zh-TW" altLang="zh-TW" sz="2500" i="1" kern="100">
                                  <a:effectLst/>
                                  <a:latin typeface="Cambria Math"/>
                                  <a:ea typeface="Cambria Math"/>
                                  <a:cs typeface="Times New Roman"/>
                                </a:rPr>
                              </m:ctrlPr>
                            </m:dPr>
                            <m:e>
                              <m:r>
                                <a:rPr lang="en-US" altLang="zh-TW" sz="2500" i="1" kern="100">
                                  <a:latin typeface="Cambria Math"/>
                                  <a:cs typeface="Times New Roman"/>
                                </a:rPr>
                                <m:t>1,0</m:t>
                              </m:r>
                            </m:e>
                          </m:d>
                        </m:e>
                      </m:d>
                    </m:oMath>
                  </m:oMathPara>
                </a14:m>
                <a:endParaRPr lang="en-US" altLang="zh-TW" sz="2500" i="1" kern="100" dirty="0" smtClean="0">
                  <a:latin typeface="Cambria Math"/>
                  <a:cs typeface="Times New Roman"/>
                </a:endParaRPr>
              </a:p>
              <a:p>
                <a:pPr>
                  <a:spcAft>
                    <a:spcPts val="0"/>
                  </a:spcAft>
                </a:pPr>
                <a:r>
                  <a:rPr lang="en-US" altLang="zh-TW" sz="2500" kern="100" dirty="0" smtClean="0">
                    <a:cs typeface="Times New Roman"/>
                  </a:rPr>
                  <a:t>                    </a:t>
                </a:r>
                <a14:m>
                  <m:oMath xmlns:m="http://schemas.openxmlformats.org/officeDocument/2006/math">
                    <m:r>
                      <a:rPr lang="en-US" altLang="zh-TW" sz="2500" i="1" kern="100">
                        <a:latin typeface="Cambria Math"/>
                        <a:cs typeface="Times New Roman"/>
                      </a:rPr>
                      <m:t>=0.010928</m:t>
                    </m:r>
                  </m:oMath>
                </a14:m>
                <a:r>
                  <a:rPr lang="en-US" altLang="zh-TW" sz="2500" kern="100" dirty="0">
                    <a:latin typeface="Times New Roman"/>
                    <a:cs typeface="Times New Roman"/>
                  </a:rPr>
                  <a:t>.</a:t>
                </a:r>
                <a:endParaRPr lang="zh-TW" altLang="zh-TW" sz="2500" kern="100" dirty="0">
                  <a:cs typeface="Times New Roman"/>
                </a:endParaRPr>
              </a:p>
            </p:txBody>
          </p:sp>
        </mc:Choice>
        <mc:Fallback xmlns="">
          <p:sp>
            <p:nvSpPr>
              <p:cNvPr id="3" name="矩形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528" y="1196752"/>
                <a:ext cx="8568952" cy="4700133"/>
              </a:xfrm>
              <a:prstGeom prst="rect">
                <a:avLst/>
              </a:prstGeom>
              <a:blipFill rotWithShape="1">
                <a:blip r:embed="rId2"/>
                <a:stretch>
                  <a:fillRect l="-1138" t="-1167" r="-2134" b="-2205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05063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6491064" cy="634082"/>
          </a:xfrm>
        </p:spPr>
        <p:txBody>
          <a:bodyPr>
            <a:normAutofit/>
          </a:bodyPr>
          <a:lstStyle/>
          <a:p>
            <a:pPr algn="l"/>
            <a:r>
              <a:rPr lang="en-US" altLang="zh-TW" sz="2500" i="1" dirty="0" smtClean="0">
                <a:latin typeface="Times New Roman" pitchFamily="18" charset="0"/>
                <a:cs typeface="Times New Roman" pitchFamily="18" charset="0"/>
              </a:rPr>
              <a:t>3.4.3  Derivative Prices</a:t>
            </a:r>
            <a:endParaRPr lang="zh-TW" altLang="en-US" sz="2500" dirty="0"/>
          </a:p>
        </p:txBody>
      </p:sp>
      <p:grpSp>
        <p:nvGrpSpPr>
          <p:cNvPr id="61" name="群組 60"/>
          <p:cNvGrpSpPr/>
          <p:nvPr/>
        </p:nvGrpSpPr>
        <p:grpSpPr>
          <a:xfrm>
            <a:off x="589430" y="1573356"/>
            <a:ext cx="8554570" cy="4041380"/>
            <a:chOff x="193894" y="1580708"/>
            <a:chExt cx="8554570" cy="4041380"/>
          </a:xfrm>
        </p:grpSpPr>
        <p:sp>
          <p:nvSpPr>
            <p:cNvPr id="48" name="文字方塊 47"/>
            <p:cNvSpPr txBox="1"/>
            <p:nvPr/>
          </p:nvSpPr>
          <p:spPr>
            <a:xfrm>
              <a:off x="6660232" y="1580708"/>
              <a:ext cx="208823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dirty="0" smtClean="0"/>
                <a:t>P(2,3,0)</a:t>
              </a:r>
            </a:p>
            <a:p>
              <a:r>
                <a:rPr lang="en-US" altLang="zh-TW" dirty="0" smtClean="0"/>
                <a:t>V(2,0)</a:t>
              </a:r>
              <a:endParaRPr lang="en-US" altLang="zh-TW" dirty="0"/>
            </a:p>
          </p:txBody>
        </p:sp>
        <p:sp>
          <p:nvSpPr>
            <p:cNvPr id="49" name="文字方塊 48"/>
            <p:cNvSpPr txBox="1"/>
            <p:nvPr/>
          </p:nvSpPr>
          <p:spPr>
            <a:xfrm>
              <a:off x="6660232" y="3270881"/>
              <a:ext cx="208823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dirty="0" smtClean="0"/>
                <a:t>P(2,3,1)</a:t>
              </a:r>
            </a:p>
            <a:p>
              <a:r>
                <a:rPr lang="en-US" altLang="zh-TW" dirty="0" smtClean="0"/>
                <a:t>V(2,1)</a:t>
              </a:r>
              <a:endParaRPr lang="zh-TW" altLang="en-US" dirty="0"/>
            </a:p>
          </p:txBody>
        </p:sp>
        <p:sp>
          <p:nvSpPr>
            <p:cNvPr id="50" name="文字方塊 49"/>
            <p:cNvSpPr txBox="1"/>
            <p:nvPr/>
          </p:nvSpPr>
          <p:spPr>
            <a:xfrm>
              <a:off x="6647606" y="4975757"/>
              <a:ext cx="208823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dirty="0" smtClean="0"/>
                <a:t>P(2,3,2)</a:t>
              </a:r>
            </a:p>
            <a:p>
              <a:r>
                <a:rPr lang="en-US" altLang="zh-TW" dirty="0" smtClean="0"/>
                <a:t>V(2,2)</a:t>
              </a:r>
              <a:endParaRPr lang="zh-TW" altLang="en-US" dirty="0"/>
            </a:p>
          </p:txBody>
        </p:sp>
        <p:grpSp>
          <p:nvGrpSpPr>
            <p:cNvPr id="60" name="群組 59"/>
            <p:cNvGrpSpPr/>
            <p:nvPr/>
          </p:nvGrpSpPr>
          <p:grpSpPr>
            <a:xfrm>
              <a:off x="193894" y="1580708"/>
              <a:ext cx="6310335" cy="3773963"/>
              <a:chOff x="193894" y="1580708"/>
              <a:chExt cx="6310335" cy="3773963"/>
            </a:xfrm>
          </p:grpSpPr>
          <p:grpSp>
            <p:nvGrpSpPr>
              <p:cNvPr id="47" name="群組 46"/>
              <p:cNvGrpSpPr/>
              <p:nvPr/>
            </p:nvGrpSpPr>
            <p:grpSpPr>
              <a:xfrm>
                <a:off x="311541" y="1580708"/>
                <a:ext cx="6192688" cy="3773963"/>
                <a:chOff x="1366528" y="2740334"/>
                <a:chExt cx="2342492" cy="2098526"/>
              </a:xfrm>
            </p:grpSpPr>
            <p:cxnSp>
              <p:nvCxnSpPr>
                <p:cNvPr id="30" name="直線接點 29"/>
                <p:cNvCxnSpPr/>
                <p:nvPr/>
              </p:nvCxnSpPr>
              <p:spPr>
                <a:xfrm flipV="1">
                  <a:off x="1366528" y="3284984"/>
                  <a:ext cx="1117240" cy="432048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1" name="直線接點 30"/>
                <p:cNvCxnSpPr/>
                <p:nvPr/>
              </p:nvCxnSpPr>
              <p:spPr>
                <a:xfrm>
                  <a:off x="1366528" y="3717032"/>
                  <a:ext cx="1117240" cy="504056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7" name="直線接點 36"/>
                <p:cNvCxnSpPr/>
                <p:nvPr/>
              </p:nvCxnSpPr>
              <p:spPr>
                <a:xfrm>
                  <a:off x="2483768" y="3290118"/>
                  <a:ext cx="1117240" cy="504056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8" name="直線接點 37"/>
                <p:cNvCxnSpPr/>
                <p:nvPr/>
              </p:nvCxnSpPr>
              <p:spPr>
                <a:xfrm flipV="1">
                  <a:off x="2483768" y="3794174"/>
                  <a:ext cx="1117240" cy="432048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9" name="直線接點 38"/>
                <p:cNvCxnSpPr/>
                <p:nvPr/>
              </p:nvCxnSpPr>
              <p:spPr>
                <a:xfrm flipV="1">
                  <a:off x="2482918" y="2848346"/>
                  <a:ext cx="1117240" cy="432048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0" name="直線接點 39"/>
                <p:cNvCxnSpPr/>
                <p:nvPr/>
              </p:nvCxnSpPr>
              <p:spPr>
                <a:xfrm>
                  <a:off x="2483768" y="4226792"/>
                  <a:ext cx="1117240" cy="504056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41" name="橢圓 40"/>
                <p:cNvSpPr/>
                <p:nvPr/>
              </p:nvSpPr>
              <p:spPr>
                <a:xfrm>
                  <a:off x="2454901" y="3182106"/>
                  <a:ext cx="216024" cy="216024"/>
                </a:xfrm>
                <a:prstGeom prst="ellipse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42" name="橢圓 41"/>
                <p:cNvSpPr/>
                <p:nvPr/>
              </p:nvSpPr>
              <p:spPr>
                <a:xfrm>
                  <a:off x="2445506" y="4118780"/>
                  <a:ext cx="216024" cy="216024"/>
                </a:xfrm>
                <a:prstGeom prst="ellipse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43" name="橢圓 42"/>
                <p:cNvSpPr/>
                <p:nvPr/>
              </p:nvSpPr>
              <p:spPr>
                <a:xfrm>
                  <a:off x="1366528" y="3609020"/>
                  <a:ext cx="216024" cy="216024"/>
                </a:xfrm>
                <a:prstGeom prst="ellipse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44" name="橢圓 43"/>
                <p:cNvSpPr/>
                <p:nvPr/>
              </p:nvSpPr>
              <p:spPr>
                <a:xfrm>
                  <a:off x="3492996" y="2740334"/>
                  <a:ext cx="216024" cy="216024"/>
                </a:xfrm>
                <a:prstGeom prst="ellipse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45" name="橢圓 44"/>
                <p:cNvSpPr/>
                <p:nvPr/>
              </p:nvSpPr>
              <p:spPr>
                <a:xfrm>
                  <a:off x="3492996" y="3686162"/>
                  <a:ext cx="216024" cy="216024"/>
                </a:xfrm>
                <a:prstGeom prst="ellipse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46" name="橢圓 45"/>
                <p:cNvSpPr/>
                <p:nvPr/>
              </p:nvSpPr>
              <p:spPr>
                <a:xfrm>
                  <a:off x="3492146" y="4622836"/>
                  <a:ext cx="216024" cy="216024"/>
                </a:xfrm>
                <a:prstGeom prst="ellipse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</p:grpSp>
          <p:sp>
            <p:nvSpPr>
              <p:cNvPr id="51" name="文字方塊 50"/>
              <p:cNvSpPr txBox="1"/>
              <p:nvPr/>
            </p:nvSpPr>
            <p:spPr>
              <a:xfrm>
                <a:off x="1814074" y="2394348"/>
                <a:ext cx="93610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TW" dirty="0" smtClean="0"/>
                  <a:t>1-q</a:t>
                </a:r>
              </a:p>
            </p:txBody>
          </p:sp>
          <p:sp>
            <p:nvSpPr>
              <p:cNvPr id="52" name="文字方塊 51"/>
              <p:cNvSpPr txBox="1"/>
              <p:nvPr/>
            </p:nvSpPr>
            <p:spPr>
              <a:xfrm>
                <a:off x="4572000" y="1765374"/>
                <a:ext cx="93610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TW" dirty="0" smtClean="0"/>
                  <a:t>1-q</a:t>
                </a:r>
              </a:p>
            </p:txBody>
          </p:sp>
          <p:sp>
            <p:nvSpPr>
              <p:cNvPr id="53" name="文字方塊 52"/>
              <p:cNvSpPr txBox="1"/>
              <p:nvPr/>
            </p:nvSpPr>
            <p:spPr>
              <a:xfrm>
                <a:off x="4545694" y="3461914"/>
                <a:ext cx="93610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TW" dirty="0" smtClean="0"/>
                  <a:t>1-q</a:t>
                </a:r>
              </a:p>
            </p:txBody>
          </p:sp>
          <p:sp>
            <p:nvSpPr>
              <p:cNvPr id="54" name="文字方塊 53"/>
              <p:cNvSpPr txBox="1"/>
              <p:nvPr/>
            </p:nvSpPr>
            <p:spPr>
              <a:xfrm>
                <a:off x="1850078" y="3790434"/>
                <a:ext cx="86409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TW" dirty="0" smtClean="0"/>
                  <a:t>q</a:t>
                </a:r>
                <a:endParaRPr lang="zh-TW" altLang="en-US" dirty="0"/>
              </a:p>
            </p:txBody>
          </p:sp>
          <p:sp>
            <p:nvSpPr>
              <p:cNvPr id="55" name="文字方塊 54"/>
              <p:cNvSpPr txBox="1"/>
              <p:nvPr/>
            </p:nvSpPr>
            <p:spPr>
              <a:xfrm>
                <a:off x="4545694" y="4606425"/>
                <a:ext cx="86409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TW" dirty="0" smtClean="0"/>
                  <a:t>q</a:t>
                </a:r>
                <a:endParaRPr lang="zh-TW" altLang="en-US" dirty="0"/>
              </a:p>
            </p:txBody>
          </p:sp>
          <p:sp>
            <p:nvSpPr>
              <p:cNvPr id="56" name="文字方塊 55"/>
              <p:cNvSpPr txBox="1"/>
              <p:nvPr/>
            </p:nvSpPr>
            <p:spPr>
              <a:xfrm>
                <a:off x="4499396" y="2948695"/>
                <a:ext cx="86409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TW" dirty="0" smtClean="0"/>
                  <a:t>q</a:t>
                </a:r>
                <a:endParaRPr lang="zh-TW" altLang="en-US" dirty="0"/>
              </a:p>
            </p:txBody>
          </p:sp>
          <p:sp>
            <p:nvSpPr>
              <p:cNvPr id="57" name="文字方塊 56"/>
              <p:cNvSpPr txBox="1"/>
              <p:nvPr/>
            </p:nvSpPr>
            <p:spPr>
              <a:xfrm>
                <a:off x="3163962" y="1855896"/>
                <a:ext cx="208823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TW" dirty="0" smtClean="0"/>
                  <a:t>V(1,0)</a:t>
                </a:r>
                <a:endParaRPr lang="en-US" altLang="zh-TW" dirty="0"/>
              </a:p>
            </p:txBody>
          </p:sp>
          <p:sp>
            <p:nvSpPr>
              <p:cNvPr id="58" name="文字方塊 57"/>
              <p:cNvSpPr txBox="1"/>
              <p:nvPr/>
            </p:nvSpPr>
            <p:spPr>
              <a:xfrm>
                <a:off x="3123374" y="3630721"/>
                <a:ext cx="208823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TW" dirty="0" smtClean="0"/>
                  <a:t>V(1,1)</a:t>
                </a:r>
                <a:endParaRPr lang="en-US" altLang="zh-TW" dirty="0"/>
              </a:p>
            </p:txBody>
          </p:sp>
          <p:sp>
            <p:nvSpPr>
              <p:cNvPr id="59" name="文字方塊 58"/>
              <p:cNvSpPr txBox="1"/>
              <p:nvPr/>
            </p:nvSpPr>
            <p:spPr>
              <a:xfrm>
                <a:off x="193894" y="2677126"/>
                <a:ext cx="208823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TW" dirty="0" smtClean="0"/>
                  <a:t>V(0,0)</a:t>
                </a:r>
                <a:endParaRPr lang="en-US" altLang="zh-TW"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489837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6491064" cy="634082"/>
          </a:xfrm>
        </p:spPr>
        <p:txBody>
          <a:bodyPr>
            <a:normAutofit/>
          </a:bodyPr>
          <a:lstStyle/>
          <a:p>
            <a:pPr algn="l"/>
            <a:r>
              <a:rPr lang="en-US" altLang="zh-TW" sz="2500" i="1" dirty="0" smtClean="0">
                <a:latin typeface="Times New Roman" pitchFamily="18" charset="0"/>
                <a:cs typeface="Times New Roman" pitchFamily="18" charset="0"/>
              </a:rPr>
              <a:t>3.4.3  Derivative Prices</a:t>
            </a:r>
            <a:endParaRPr lang="zh-TW" altLang="en-US" sz="25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矩形 2"/>
              <p:cNvSpPr/>
              <p:nvPr/>
            </p:nvSpPr>
            <p:spPr>
              <a:xfrm>
                <a:off x="251520" y="1106938"/>
                <a:ext cx="8640960" cy="514820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spcAft>
                    <a:spcPts val="0"/>
                  </a:spcAft>
                </a:pPr>
                <a:r>
                  <a:rPr lang="en-US" altLang="zh-TW" sz="2500" b="1" kern="100" dirty="0">
                    <a:latin typeface="Times New Roman"/>
                    <a:cs typeface="Times New Roman"/>
                  </a:rPr>
                  <a:t>Example 3.12 (callable bond)</a:t>
                </a:r>
                <a:endParaRPr lang="zh-TW" altLang="zh-TW" sz="2500" kern="100" dirty="0">
                  <a:cs typeface="Times New Roman"/>
                </a:endParaRPr>
              </a:p>
              <a:p>
                <a:pPr indent="203200">
                  <a:spcAft>
                    <a:spcPts val="0"/>
                  </a:spcAft>
                </a:pPr>
                <a:r>
                  <a:rPr lang="en-US" altLang="zh-TW" sz="2500" kern="100" dirty="0">
                    <a:latin typeface="Times New Roman"/>
                    <a:cs typeface="Times New Roman"/>
                  </a:rPr>
                  <a:t>Suppose that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TW" sz="2500" kern="100">
                        <a:latin typeface="Cambria Math"/>
                        <a:cs typeface="Times New Roman"/>
                      </a:rPr>
                      <m:t>r</m:t>
                    </m:r>
                    <m:d>
                      <m:dPr>
                        <m:ctrlPr>
                          <a:rPr lang="zh-TW" altLang="zh-TW" sz="2500" i="1" kern="100">
                            <a:effectLst/>
                            <a:latin typeface="Cambria Math"/>
                            <a:ea typeface="Cambria Math"/>
                            <a:cs typeface="Times New Roman"/>
                          </a:rPr>
                        </m:ctrlPr>
                      </m:dPr>
                      <m:e>
                        <m:r>
                          <a:rPr lang="en-US" altLang="zh-TW" sz="2500" kern="100">
                            <a:latin typeface="Cambria Math"/>
                            <a:cs typeface="Times New Roman"/>
                          </a:rPr>
                          <m:t>0</m:t>
                        </m:r>
                      </m:e>
                    </m:d>
                    <m:r>
                      <a:rPr lang="en-US" altLang="zh-TW" sz="2500" kern="100">
                        <a:latin typeface="Cambria Math"/>
                        <a:cs typeface="Times New Roman"/>
                      </a:rPr>
                      <m:t>=0.06 </m:t>
                    </m:r>
                  </m:oMath>
                </a14:m>
                <a:r>
                  <a:rPr lang="en-US" altLang="zh-TW" sz="2500" kern="100" dirty="0">
                    <a:latin typeface="Times New Roman"/>
                    <a:cs typeface="Times New Roman"/>
                  </a:rPr>
                  <a:t>and for all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TW" sz="2500" kern="100">
                        <a:latin typeface="Cambria Math"/>
                        <a:cs typeface="Times New Roman"/>
                      </a:rPr>
                      <m:t>t</m:t>
                    </m:r>
                    <m:r>
                      <a:rPr lang="en-US" altLang="zh-TW" sz="2500" kern="100">
                        <a:latin typeface="Cambria Math"/>
                        <a:cs typeface="Times New Roman"/>
                      </a:rPr>
                      <m:t>≥0</m:t>
                    </m:r>
                  </m:oMath>
                </a14:m>
                <a:r>
                  <a:rPr lang="en-US" altLang="zh-TW" sz="2500" kern="100" dirty="0">
                    <a:latin typeface="Times New Roman"/>
                    <a:cs typeface="Times New Roman"/>
                  </a:rPr>
                  <a:t> we have risk-neutral probabilities</a:t>
                </a:r>
                <a:endParaRPr lang="zh-TW" altLang="zh-TW" sz="2500" kern="100" dirty="0">
                  <a:cs typeface="Times New Roman"/>
                </a:endParaRPr>
              </a:p>
              <a:p>
                <a:pPr marL="1619885">
                  <a:spcAft>
                    <a:spcPts val="0"/>
                  </a:spcAft>
                </a:pPr>
                <a14:m>
                  <m:oMath xmlns:m="http://schemas.openxmlformats.org/officeDocument/2006/math">
                    <m:r>
                      <a:rPr lang="en-US" altLang="zh-TW" sz="2500" i="1" kern="100">
                        <a:latin typeface="Cambria Math"/>
                        <a:cs typeface="Times New Roman"/>
                      </a:rPr>
                      <m:t>𝑞</m:t>
                    </m:r>
                    <m:r>
                      <a:rPr lang="en-US" altLang="zh-TW" sz="2500" i="1" kern="100">
                        <a:latin typeface="Cambria Math"/>
                        <a:cs typeface="Times New Roman"/>
                      </a:rPr>
                      <m:t>=</m:t>
                    </m:r>
                    <m:sSub>
                      <m:sSubPr>
                        <m:ctrlPr>
                          <a:rPr lang="zh-TW" altLang="zh-TW" sz="2500" i="1" kern="100">
                            <a:effectLst/>
                            <a:latin typeface="Cambria Math"/>
                            <a:ea typeface="Cambria Math"/>
                            <a:cs typeface="Times New Roman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altLang="zh-TW" sz="2500" kern="100">
                            <a:latin typeface="Cambria Math"/>
                            <a:cs typeface="Times New Roman"/>
                          </a:rPr>
                          <m:t>Pr</m:t>
                        </m:r>
                      </m:e>
                      <m:sub>
                        <m:r>
                          <a:rPr lang="en-US" altLang="zh-TW" sz="2500" i="1" kern="100">
                            <a:latin typeface="Cambria Math"/>
                            <a:cs typeface="Times New Roman"/>
                          </a:rPr>
                          <m:t>𝑄</m:t>
                        </m:r>
                      </m:sub>
                    </m:sSub>
                    <m:d>
                      <m:dPr>
                        <m:ctrlPr>
                          <a:rPr lang="zh-TW" altLang="zh-TW" sz="2500" i="1" kern="100">
                            <a:effectLst/>
                            <a:latin typeface="Cambria Math"/>
                            <a:ea typeface="Cambria Math"/>
                            <a:cs typeface="Times New Roman"/>
                          </a:rPr>
                        </m:ctrlPr>
                      </m:dPr>
                      <m:e>
                        <m:r>
                          <a:rPr lang="en-US" altLang="zh-TW" sz="2500" i="1" kern="100">
                            <a:latin typeface="Cambria Math"/>
                            <a:cs typeface="Times New Roman"/>
                          </a:rPr>
                          <m:t>𝑟</m:t>
                        </m:r>
                        <m:d>
                          <m:dPr>
                            <m:ctrlPr>
                              <a:rPr lang="zh-TW" altLang="zh-TW" sz="2500" i="1" kern="100">
                                <a:effectLst/>
                                <a:latin typeface="Cambria Math"/>
                                <a:ea typeface="Cambria Math"/>
                                <a:cs typeface="Times New Roman"/>
                              </a:rPr>
                            </m:ctrlPr>
                          </m:dPr>
                          <m:e>
                            <m:r>
                              <a:rPr lang="en-US" altLang="zh-TW" sz="2500" i="1" kern="100">
                                <a:latin typeface="Cambria Math"/>
                                <a:cs typeface="Times New Roman"/>
                              </a:rPr>
                              <m:t>𝑡</m:t>
                            </m:r>
                            <m:r>
                              <a:rPr lang="en-US" altLang="zh-TW" sz="2500" i="1" kern="100">
                                <a:latin typeface="Cambria Math"/>
                                <a:cs typeface="Times New Roman"/>
                              </a:rPr>
                              <m:t>+1</m:t>
                            </m:r>
                          </m:e>
                        </m:d>
                        <m:r>
                          <a:rPr lang="en-US" altLang="zh-TW" sz="2500" i="1" kern="100">
                            <a:latin typeface="Cambria Math"/>
                            <a:cs typeface="Times New Roman"/>
                          </a:rPr>
                          <m:t>=</m:t>
                        </m:r>
                        <m:r>
                          <a:rPr lang="en-US" altLang="zh-TW" sz="2500" i="1" kern="100">
                            <a:latin typeface="Cambria Math"/>
                            <a:cs typeface="Times New Roman"/>
                          </a:rPr>
                          <m:t>𝑟</m:t>
                        </m:r>
                        <m:d>
                          <m:dPr>
                            <m:ctrlPr>
                              <a:rPr lang="zh-TW" altLang="zh-TW" sz="2500" i="1" kern="100">
                                <a:effectLst/>
                                <a:latin typeface="Cambria Math"/>
                                <a:ea typeface="Cambria Math"/>
                                <a:cs typeface="Times New Roman"/>
                              </a:rPr>
                            </m:ctrlPr>
                          </m:dPr>
                          <m:e>
                            <m:r>
                              <a:rPr lang="en-US" altLang="zh-TW" sz="2500" i="1" kern="100">
                                <a:latin typeface="Cambria Math"/>
                                <a:cs typeface="Times New Roman"/>
                              </a:rPr>
                              <m:t>𝑡</m:t>
                            </m:r>
                          </m:e>
                        </m:d>
                        <m:r>
                          <a:rPr lang="en-US" altLang="zh-TW" sz="2500" i="1" kern="100">
                            <a:latin typeface="Cambria Math"/>
                            <a:cs typeface="Times New Roman"/>
                          </a:rPr>
                          <m:t>+0.01</m:t>
                        </m:r>
                      </m:e>
                    </m:d>
                    <m:r>
                      <a:rPr lang="en-US" altLang="zh-TW" sz="2500" i="1" kern="100">
                        <a:latin typeface="Cambria Math"/>
                        <a:cs typeface="Times New Roman"/>
                      </a:rPr>
                      <m:t>=0.5</m:t>
                    </m:r>
                  </m:oMath>
                </a14:m>
                <a:r>
                  <a:rPr lang="en-US" altLang="zh-TW" sz="2500" kern="100" dirty="0">
                    <a:latin typeface="Times New Roman"/>
                    <a:cs typeface="Times New Roman"/>
                  </a:rPr>
                  <a:t>,</a:t>
                </a:r>
                <a:endParaRPr lang="zh-TW" altLang="zh-TW" sz="2500" kern="100" dirty="0">
                  <a:cs typeface="Times New Roman"/>
                </a:endParaRPr>
              </a:p>
              <a:p>
                <a:pPr marL="1799590">
                  <a:spcAft>
                    <a:spcPts val="0"/>
                  </a:spcAft>
                </a:pPr>
                <a:r>
                  <a:rPr lang="en-US" altLang="zh-TW" sz="2500" kern="100" dirty="0" smtClean="0">
                    <a:cs typeface="Times New Roman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zh-TW" sz="2500" i="1" kern="100">
                        <a:latin typeface="Cambria Math"/>
                        <a:cs typeface="Times New Roman"/>
                      </a:rPr>
                      <m:t>=</m:t>
                    </m:r>
                    <m:sSub>
                      <m:sSubPr>
                        <m:ctrlPr>
                          <a:rPr lang="zh-TW" altLang="zh-TW" sz="2500" i="1" kern="100">
                            <a:effectLst/>
                            <a:latin typeface="Cambria Math"/>
                            <a:ea typeface="Cambria Math"/>
                            <a:cs typeface="Times New Roman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altLang="zh-TW" sz="2500" kern="100">
                            <a:latin typeface="Cambria Math"/>
                            <a:cs typeface="Times New Roman"/>
                          </a:rPr>
                          <m:t>Pr</m:t>
                        </m:r>
                      </m:e>
                      <m:sub>
                        <m:r>
                          <a:rPr lang="en-US" altLang="zh-TW" sz="2500" i="1" kern="100">
                            <a:latin typeface="Cambria Math"/>
                            <a:cs typeface="Times New Roman"/>
                          </a:rPr>
                          <m:t>𝑄</m:t>
                        </m:r>
                      </m:sub>
                    </m:sSub>
                    <m:d>
                      <m:dPr>
                        <m:ctrlPr>
                          <a:rPr lang="zh-TW" altLang="zh-TW" sz="2500" i="1" kern="100">
                            <a:effectLst/>
                            <a:latin typeface="Cambria Math"/>
                            <a:ea typeface="Cambria Math"/>
                            <a:cs typeface="Times New Roman"/>
                          </a:rPr>
                        </m:ctrlPr>
                      </m:dPr>
                      <m:e>
                        <m:r>
                          <a:rPr lang="en-US" altLang="zh-TW" sz="2500" i="1" kern="100">
                            <a:latin typeface="Cambria Math"/>
                            <a:cs typeface="Times New Roman"/>
                          </a:rPr>
                          <m:t>𝑟</m:t>
                        </m:r>
                        <m:d>
                          <m:dPr>
                            <m:ctrlPr>
                              <a:rPr lang="zh-TW" altLang="zh-TW" sz="2500" i="1" kern="100">
                                <a:effectLst/>
                                <a:latin typeface="Cambria Math"/>
                                <a:ea typeface="Cambria Math"/>
                                <a:cs typeface="Times New Roman"/>
                              </a:rPr>
                            </m:ctrlPr>
                          </m:dPr>
                          <m:e>
                            <m:r>
                              <a:rPr lang="en-US" altLang="zh-TW" sz="2500" i="1" kern="100">
                                <a:latin typeface="Cambria Math"/>
                                <a:cs typeface="Times New Roman"/>
                              </a:rPr>
                              <m:t>𝑡</m:t>
                            </m:r>
                            <m:r>
                              <a:rPr lang="en-US" altLang="zh-TW" sz="2500" i="1" kern="100">
                                <a:latin typeface="Cambria Math"/>
                                <a:cs typeface="Times New Roman"/>
                              </a:rPr>
                              <m:t>+1</m:t>
                            </m:r>
                          </m:e>
                        </m:d>
                        <m:r>
                          <a:rPr lang="en-US" altLang="zh-TW" sz="2500" i="1" kern="100">
                            <a:latin typeface="Cambria Math"/>
                            <a:cs typeface="Times New Roman"/>
                          </a:rPr>
                          <m:t>=</m:t>
                        </m:r>
                        <m:r>
                          <a:rPr lang="en-US" altLang="zh-TW" sz="2500" i="1" kern="100">
                            <a:latin typeface="Cambria Math"/>
                            <a:cs typeface="Times New Roman"/>
                          </a:rPr>
                          <m:t>𝑟</m:t>
                        </m:r>
                        <m:d>
                          <m:dPr>
                            <m:ctrlPr>
                              <a:rPr lang="zh-TW" altLang="zh-TW" sz="2500" i="1" kern="100">
                                <a:effectLst/>
                                <a:latin typeface="Cambria Math"/>
                                <a:ea typeface="Cambria Math"/>
                                <a:cs typeface="Times New Roman"/>
                              </a:rPr>
                            </m:ctrlPr>
                          </m:dPr>
                          <m:e>
                            <m:r>
                              <a:rPr lang="en-US" altLang="zh-TW" sz="2500" i="1" kern="100">
                                <a:latin typeface="Cambria Math"/>
                                <a:cs typeface="Times New Roman"/>
                              </a:rPr>
                              <m:t>𝑡</m:t>
                            </m:r>
                          </m:e>
                        </m:d>
                        <m:r>
                          <a:rPr lang="en-US" altLang="zh-TW" sz="2500" i="1" kern="100">
                            <a:latin typeface="Cambria Math"/>
                            <a:cs typeface="Times New Roman"/>
                          </a:rPr>
                          <m:t>−0.01</m:t>
                        </m:r>
                      </m:e>
                    </m:d>
                    <m:r>
                      <a:rPr lang="en-US" altLang="zh-TW" sz="2500" i="1" kern="100">
                        <a:latin typeface="Cambria Math"/>
                        <a:cs typeface="Times New Roman"/>
                      </a:rPr>
                      <m:t>=0.5</m:t>
                    </m:r>
                  </m:oMath>
                </a14:m>
                <a:r>
                  <a:rPr lang="en-US" altLang="zh-TW" sz="2500" kern="100" dirty="0">
                    <a:latin typeface="Times New Roman"/>
                    <a:cs typeface="Times New Roman"/>
                  </a:rPr>
                  <a:t>.</a:t>
                </a:r>
                <a:endParaRPr lang="zh-TW" altLang="zh-TW" sz="2500" kern="100" dirty="0">
                  <a:cs typeface="Times New Roman"/>
                </a:endParaRPr>
              </a:p>
              <a:p>
                <a:pPr indent="203200">
                  <a:spcAft>
                    <a:spcPts val="0"/>
                  </a:spcAft>
                </a:pPr>
                <a:r>
                  <a:rPr lang="en-US" altLang="zh-TW" sz="2500" kern="100" dirty="0">
                    <a:latin typeface="Times New Roman"/>
                    <a:cs typeface="Times New Roman"/>
                  </a:rPr>
                  <a:t>A zero-coupon, callable bond with a nominal value of 100 and a maximum term of four years is about to be sold. At each of time t = 1, 2 and 3, the bond may be redeemed early at the option of the issuer. The early redemption price at time t is </a:t>
                </a:r>
                <a14:m>
                  <m:oMath xmlns:m="http://schemas.openxmlformats.org/officeDocument/2006/math">
                    <m:r>
                      <a:rPr lang="en-US" altLang="zh-TW" sz="2500" kern="100" smtClean="0">
                        <a:latin typeface="Cambria Math"/>
                        <a:cs typeface="Times New Roman"/>
                      </a:rPr>
                      <m:t>1</m:t>
                    </m:r>
                    <m:r>
                      <a:rPr lang="en-US" altLang="zh-TW" sz="2500" kern="100">
                        <a:latin typeface="Cambria Math"/>
                        <a:cs typeface="Times New Roman"/>
                      </a:rPr>
                      <m:t>00</m:t>
                    </m:r>
                    <m:r>
                      <m:rPr>
                        <m:sty m:val="p"/>
                      </m:rPr>
                      <a:rPr lang="en-US" altLang="zh-TW" sz="2500" kern="100">
                        <a:latin typeface="Cambria Math"/>
                        <a:cs typeface="Times New Roman"/>
                      </a:rPr>
                      <m:t>exp</m:t>
                    </m:r>
                    <m:r>
                      <a:rPr lang="en-US" altLang="zh-TW" sz="2500" kern="100">
                        <a:latin typeface="Cambria Math"/>
                        <a:cs typeface="Times New Roman"/>
                      </a:rPr>
                      <m:t>⁡[</m:t>
                    </m:r>
                    <m:r>
                      <a:rPr lang="en-US" altLang="zh-TW" sz="2500" i="1" kern="100">
                        <a:latin typeface="Cambria Math"/>
                        <a:cs typeface="Times New Roman"/>
                      </a:rPr>
                      <m:t>−</m:t>
                    </m:r>
                    <m:r>
                      <a:rPr lang="en-US" altLang="zh-TW" sz="2500" kern="100">
                        <a:latin typeface="Cambria Math"/>
                        <a:cs typeface="Times New Roman"/>
                      </a:rPr>
                      <m:t>0.055(4</m:t>
                    </m:r>
                    <m:r>
                      <a:rPr lang="en-US" altLang="zh-TW" sz="2500" i="1" kern="100">
                        <a:latin typeface="Cambria Math"/>
                        <a:cs typeface="Times New Roman"/>
                      </a:rPr>
                      <m:t>−</m:t>
                    </m:r>
                    <m:r>
                      <m:rPr>
                        <m:sty m:val="p"/>
                      </m:rPr>
                      <a:rPr lang="en-US" altLang="zh-TW" sz="2500" kern="100">
                        <a:latin typeface="Cambria Math"/>
                        <a:cs typeface="Times New Roman"/>
                      </a:rPr>
                      <m:t>t</m:t>
                    </m:r>
                    <m:r>
                      <a:rPr lang="en-US" altLang="zh-TW" sz="2500" kern="100">
                        <a:latin typeface="Cambria Math"/>
                        <a:cs typeface="Times New Roman"/>
                      </a:rPr>
                      <m:t>)]</m:t>
                    </m:r>
                  </m:oMath>
                </a14:m>
                <a:r>
                  <a:rPr lang="en-US" altLang="zh-TW" sz="2500" kern="100" dirty="0">
                    <a:latin typeface="Times New Roman"/>
                    <a:cs typeface="Times New Roman"/>
                  </a:rPr>
                  <a:t>. At time 4 the bond will be redeemed at par if this has not already happened.</a:t>
                </a:r>
                <a:endParaRPr lang="zh-TW" altLang="zh-TW" sz="2500" kern="100" dirty="0">
                  <a:cs typeface="Times New Roman"/>
                </a:endParaRPr>
              </a:p>
              <a:p>
                <a:pPr indent="203200">
                  <a:spcAft>
                    <a:spcPts val="0"/>
                  </a:spcAft>
                </a:pPr>
                <a:r>
                  <a:rPr lang="en-US" altLang="zh-TW" sz="2500" kern="100" dirty="0">
                    <a:latin typeface="Times New Roman"/>
                    <a:cs typeface="Times New Roman"/>
                  </a:rPr>
                  <a:t>Calculate the price for this bond at time 0 and for the equivalent zero-coupon bond with no early redemption option.</a:t>
                </a:r>
                <a:endParaRPr lang="zh-TW" altLang="zh-TW" sz="2500" kern="100" dirty="0">
                  <a:cs typeface="Times New Roman"/>
                </a:endParaRPr>
              </a:p>
            </p:txBody>
          </p:sp>
        </mc:Choice>
        <mc:Fallback xmlns="">
          <p:sp>
            <p:nvSpPr>
              <p:cNvPr id="3" name="矩形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520" y="1106938"/>
                <a:ext cx="8640960" cy="5148204"/>
              </a:xfrm>
              <a:prstGeom prst="rect">
                <a:avLst/>
              </a:prstGeom>
              <a:blipFill rotWithShape="1">
                <a:blip r:embed="rId2"/>
                <a:stretch>
                  <a:fillRect l="-1128" t="-1066" r="-917" b="-1777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29067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6491064" cy="634082"/>
          </a:xfrm>
        </p:spPr>
        <p:txBody>
          <a:bodyPr>
            <a:normAutofit/>
          </a:bodyPr>
          <a:lstStyle/>
          <a:p>
            <a:pPr algn="l"/>
            <a:r>
              <a:rPr lang="en-US" altLang="zh-TW" sz="2500" i="1" dirty="0" smtClean="0">
                <a:latin typeface="Times New Roman" pitchFamily="18" charset="0"/>
                <a:cs typeface="Times New Roman" pitchFamily="18" charset="0"/>
              </a:rPr>
              <a:t>3.4.3  Derivative Prices</a:t>
            </a:r>
            <a:endParaRPr lang="zh-TW" altLang="en-US" sz="2500" dirty="0"/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395536" y="1184136"/>
            <a:ext cx="8280920" cy="50475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zh-TW" sz="23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新細明體" pitchFamily="18" charset="-120"/>
                <a:cs typeface="Times New Roman" pitchFamily="18" charset="0"/>
              </a:rPr>
              <a:t>Solution :</a:t>
            </a:r>
            <a:endParaRPr kumimoji="1" lang="en-US" altLang="zh-TW" sz="23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新細明體" pitchFamily="18" charset="-120"/>
              <a:cs typeface="新細明體" pitchFamily="18" charset="-12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zh-TW" sz="23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新細明體" pitchFamily="18" charset="-120"/>
                <a:cs typeface="Times New Roman" pitchFamily="18" charset="0"/>
              </a:rPr>
              <a:t>Let </a:t>
            </a:r>
            <a:r>
              <a:rPr kumimoji="1" lang="en-US" altLang="zh-TW" sz="23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新細明體" pitchFamily="18" charset="-120"/>
                <a:cs typeface="Times New Roman" pitchFamily="18" charset="0"/>
              </a:rPr>
              <a:t>X</a:t>
            </a:r>
            <a:r>
              <a:rPr kumimoji="1" lang="en-US" altLang="zh-TW" sz="23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新細明體" pitchFamily="18" charset="-120"/>
                <a:cs typeface="Times New Roman" pitchFamily="18" charset="0"/>
              </a:rPr>
              <a:t>(</a:t>
            </a:r>
            <a:r>
              <a:rPr kumimoji="1" lang="en-US" altLang="zh-TW" sz="23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新細明體" pitchFamily="18" charset="-120"/>
                <a:cs typeface="Times New Roman" pitchFamily="18" charset="0"/>
              </a:rPr>
              <a:t>t</a:t>
            </a:r>
            <a:r>
              <a:rPr kumimoji="1" lang="en-US" altLang="zh-TW" sz="23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新細明體" pitchFamily="18" charset="-120"/>
                <a:cs typeface="Times New Roman" pitchFamily="18" charset="0"/>
              </a:rPr>
              <a:t>) be the number of up-steps in the risk-free rate of interest up to time </a:t>
            </a:r>
            <a:r>
              <a:rPr kumimoji="1" lang="en-US" altLang="zh-TW" sz="23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新細明體" pitchFamily="18" charset="-120"/>
                <a:cs typeface="Times New Roman" pitchFamily="18" charset="0"/>
              </a:rPr>
              <a:t>t</a:t>
            </a:r>
            <a:r>
              <a:rPr kumimoji="1" lang="en-US" altLang="zh-TW" sz="23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新細明體" pitchFamily="18" charset="-120"/>
                <a:cs typeface="Times New Roman" pitchFamily="18" charset="0"/>
              </a:rPr>
              <a:t>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en-US" altLang="zh-TW" sz="2300" dirty="0">
              <a:latin typeface="Times New Roman" pitchFamily="18" charset="0"/>
              <a:ea typeface="新細明體" pitchFamily="18" charset="-12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en-US" altLang="zh-TW" sz="23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新細明體" pitchFamily="18" charset="-12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en-US" altLang="zh-TW" sz="2300" dirty="0">
              <a:latin typeface="Times New Roman" pitchFamily="18" charset="0"/>
              <a:ea typeface="新細明體" pitchFamily="18" charset="-12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en-US" altLang="zh-TW" sz="23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新細明體" pitchFamily="18" charset="-12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en-US" altLang="zh-TW" sz="2300" dirty="0">
              <a:latin typeface="Times New Roman" pitchFamily="18" charset="0"/>
              <a:ea typeface="新細明體" pitchFamily="18" charset="-12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en-US" altLang="zh-TW" sz="23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新細明體" pitchFamily="18" charset="-12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en-US" altLang="zh-TW" sz="2300" dirty="0">
              <a:latin typeface="Times New Roman" pitchFamily="18" charset="0"/>
              <a:ea typeface="新細明體" pitchFamily="18" charset="-12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en-US" altLang="zh-TW" sz="23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新細明體" pitchFamily="18" charset="-120"/>
              <a:cs typeface="新細明體" pitchFamily="18" charset="-12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zh-TW" sz="23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新細明體" pitchFamily="18" charset="-120"/>
                <a:cs typeface="Times New Roman" pitchFamily="18" charset="0"/>
              </a:rPr>
              <a:t>The table is the recombining binomial tree for the risk-free rate of interest, where </a:t>
            </a:r>
            <a:r>
              <a:rPr kumimoji="1" lang="en-US" altLang="zh-TW" sz="23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 Math" pitchFamily="18" charset="0"/>
                <a:ea typeface="新細明體" pitchFamily="18" charset="-120"/>
                <a:cs typeface="Times New Roman" pitchFamily="18" charset="0"/>
              </a:rPr>
              <a:t>r(t ,x)</a:t>
            </a:r>
            <a:r>
              <a:rPr kumimoji="1" lang="en-US" altLang="zh-TW" sz="23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新細明體" pitchFamily="18" charset="-120"/>
                <a:cs typeface="Times New Roman" pitchFamily="18" charset="0"/>
              </a:rPr>
              <a:t> represents the risk-free rate of interest from </a:t>
            </a:r>
            <a:r>
              <a:rPr kumimoji="1" lang="en-US" altLang="zh-TW" sz="23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新細明體" pitchFamily="18" charset="-120"/>
                <a:cs typeface="Times New Roman" pitchFamily="18" charset="0"/>
              </a:rPr>
              <a:t>t</a:t>
            </a:r>
            <a:r>
              <a:rPr kumimoji="1" lang="en-US" altLang="zh-TW" sz="23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新細明體" pitchFamily="18" charset="-120"/>
                <a:cs typeface="Times New Roman" pitchFamily="18" charset="0"/>
              </a:rPr>
              <a:t> to </a:t>
            </a:r>
            <a:r>
              <a:rPr kumimoji="1" lang="en-US" altLang="zh-TW" sz="23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新細明體" pitchFamily="18" charset="-120"/>
                <a:cs typeface="Times New Roman" pitchFamily="18" charset="0"/>
              </a:rPr>
              <a:t>t</a:t>
            </a:r>
            <a:r>
              <a:rPr kumimoji="1" lang="en-US" altLang="zh-TW" sz="23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新細明體" pitchFamily="18" charset="-120"/>
                <a:cs typeface="Times New Roman" pitchFamily="18" charset="0"/>
              </a:rPr>
              <a:t>+1given </a:t>
            </a:r>
            <a:r>
              <a:rPr kumimoji="1" lang="en-US" altLang="zh-TW" sz="23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新細明體" pitchFamily="18" charset="-120"/>
                <a:cs typeface="Times New Roman" pitchFamily="18" charset="0"/>
              </a:rPr>
              <a:t>X</a:t>
            </a:r>
            <a:r>
              <a:rPr kumimoji="1" lang="en-US" altLang="zh-TW" sz="23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新細明體" pitchFamily="18" charset="-120"/>
                <a:cs typeface="Times New Roman" pitchFamily="18" charset="0"/>
              </a:rPr>
              <a:t>(</a:t>
            </a:r>
            <a:r>
              <a:rPr kumimoji="1" lang="en-US" altLang="zh-TW" sz="23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新細明體" pitchFamily="18" charset="-120"/>
                <a:cs typeface="Times New Roman" pitchFamily="18" charset="0"/>
              </a:rPr>
              <a:t>t</a:t>
            </a:r>
            <a:r>
              <a:rPr kumimoji="1" lang="en-US" altLang="zh-TW" sz="23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新細明體" pitchFamily="18" charset="-120"/>
                <a:cs typeface="Times New Roman" pitchFamily="18" charset="0"/>
              </a:rPr>
              <a:t>) </a:t>
            </a:r>
            <a:r>
              <a:rPr kumimoji="1" lang="en-US" altLang="zh-TW" sz="23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新細明體" pitchFamily="18" charset="-120"/>
                <a:cs typeface="Times New Roman" pitchFamily="18" charset="0"/>
              </a:rPr>
              <a:t>= x</a:t>
            </a:r>
            <a:r>
              <a:rPr kumimoji="1" lang="en-US" altLang="zh-TW" sz="23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新細明體" pitchFamily="18" charset="-120"/>
                <a:cs typeface="Times New Roman" pitchFamily="18" charset="0"/>
              </a:rPr>
              <a:t>.</a:t>
            </a:r>
            <a:endParaRPr kumimoji="1" lang="en-US" altLang="zh-TW" sz="23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新細明體" pitchFamily="18" charset="-120"/>
              <a:cs typeface="新細明體" pitchFamily="18" charset="-120"/>
            </a:endParaRPr>
          </a:p>
        </p:txBody>
      </p:sp>
      <p:graphicFrame>
        <p:nvGraphicFramePr>
          <p:cNvPr id="6" name="物件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60706563"/>
              </p:ext>
            </p:extLst>
          </p:nvPr>
        </p:nvGraphicFramePr>
        <p:xfrm>
          <a:off x="-1260648" y="2204864"/>
          <a:ext cx="11305256" cy="324155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7" name="文件" r:id="rId4" imgW="6699010" imgH="1920779" progId="Word.Document.12">
                  <p:embed/>
                </p:oleObj>
              </mc:Choice>
              <mc:Fallback>
                <p:oleObj name="文件" r:id="rId4" imgW="6699010" imgH="1920779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-1260648" y="2204864"/>
                        <a:ext cx="11305256" cy="324155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524454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sz="3500" i="1" dirty="0" smtClean="0">
                <a:latin typeface="Times New Roman" pitchFamily="18" charset="0"/>
                <a:cs typeface="Times New Roman" pitchFamily="18" charset="0"/>
              </a:rPr>
              <a:t>3.4</a:t>
            </a:r>
            <a:r>
              <a:rPr lang="zh-TW" altLang="en-US" sz="35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TW" sz="3500" i="1" dirty="0" smtClean="0">
                <a:latin typeface="Times New Roman" pitchFamily="18" charset="0"/>
                <a:cs typeface="Times New Roman" pitchFamily="18" charset="0"/>
              </a:rPr>
              <a:t>Models for the Risk-Free Rate of Interest</a:t>
            </a:r>
            <a:endParaRPr lang="zh-TW" altLang="en-US" sz="35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187624" y="1700808"/>
            <a:ext cx="6923112" cy="3412976"/>
          </a:xfrm>
        </p:spPr>
        <p:txBody>
          <a:bodyPr>
            <a:normAutofit/>
          </a:bodyPr>
          <a:lstStyle/>
          <a:p>
            <a:r>
              <a:rPr lang="en-US" altLang="zh-TW" i="1" dirty="0" smtClean="0">
                <a:latin typeface="Times New Roman" pitchFamily="18" charset="0"/>
                <a:cs typeface="Times New Roman" pitchFamily="18" charset="0"/>
              </a:rPr>
              <a:t>3.4.1  Time Homogeneity</a:t>
            </a:r>
          </a:p>
          <a:p>
            <a:endParaRPr lang="en-US" altLang="zh-TW" i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altLang="zh-TW" i="1" dirty="0" smtClean="0">
                <a:latin typeface="Times New Roman" pitchFamily="18" charset="0"/>
                <a:cs typeface="Times New Roman" pitchFamily="18" charset="0"/>
              </a:rPr>
              <a:t>3.4.2   Calculation of Bond Prices</a:t>
            </a:r>
          </a:p>
          <a:p>
            <a:endParaRPr lang="en-US" altLang="zh-TW" i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altLang="zh-TW" i="1" dirty="0" smtClean="0">
                <a:latin typeface="Times New Roman" pitchFamily="18" charset="0"/>
                <a:cs typeface="Times New Roman" pitchFamily="18" charset="0"/>
              </a:rPr>
              <a:t>3.4.3  Derivative Price</a:t>
            </a:r>
          </a:p>
        </p:txBody>
      </p:sp>
    </p:spTree>
    <p:extLst>
      <p:ext uri="{BB962C8B-B14F-4D97-AF65-F5344CB8AC3E}">
        <p14:creationId xmlns:p14="http://schemas.microsoft.com/office/powerpoint/2010/main" val="39371587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6491064" cy="634082"/>
          </a:xfrm>
        </p:spPr>
        <p:txBody>
          <a:bodyPr>
            <a:normAutofit/>
          </a:bodyPr>
          <a:lstStyle/>
          <a:p>
            <a:pPr algn="l"/>
            <a:r>
              <a:rPr lang="en-US" altLang="zh-TW" sz="2500" i="1" dirty="0" smtClean="0">
                <a:latin typeface="Times New Roman" pitchFamily="18" charset="0"/>
                <a:cs typeface="Times New Roman" pitchFamily="18" charset="0"/>
              </a:rPr>
              <a:t>3.4.3  Derivative Prices</a:t>
            </a:r>
            <a:endParaRPr lang="zh-TW" altLang="en-US" sz="25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矩形 2"/>
              <p:cNvSpPr/>
              <p:nvPr/>
            </p:nvSpPr>
            <p:spPr>
              <a:xfrm>
                <a:off x="546398" y="1268760"/>
                <a:ext cx="8352928" cy="478047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spcAft>
                    <a:spcPts val="0"/>
                  </a:spcAft>
                </a:pPr>
                <a:r>
                  <a:rPr lang="en-US" altLang="zh-TW" sz="2300" kern="100" dirty="0" smtClean="0">
                    <a:latin typeface="Times New Roman"/>
                    <a:cs typeface="Times New Roman"/>
                  </a:rPr>
                  <a:t>We start with </a:t>
                </a:r>
                <a:r>
                  <a:rPr lang="en-US" altLang="zh-TW" sz="2300" i="1" kern="100" dirty="0">
                    <a:latin typeface="Times New Roman"/>
                    <a:cs typeface="Times New Roman"/>
                  </a:rPr>
                  <a:t>W</a:t>
                </a:r>
                <a:r>
                  <a:rPr lang="en-US" altLang="zh-TW" sz="2300" kern="100" dirty="0">
                    <a:latin typeface="Times New Roman"/>
                    <a:cs typeface="Times New Roman"/>
                  </a:rPr>
                  <a:t>(4,4,</a:t>
                </a:r>
                <a:r>
                  <a:rPr lang="en-US" altLang="zh-TW" sz="2300" i="1" kern="100" dirty="0">
                    <a:latin typeface="Times New Roman"/>
                    <a:cs typeface="Times New Roman"/>
                  </a:rPr>
                  <a:t>x</a:t>
                </a:r>
                <a:r>
                  <a:rPr lang="en-US" altLang="zh-TW" sz="2300" kern="100" dirty="0">
                    <a:latin typeface="Times New Roman"/>
                    <a:cs typeface="Times New Roman"/>
                  </a:rPr>
                  <a:t>)=100 for </a:t>
                </a:r>
                <a:r>
                  <a:rPr lang="en-US" altLang="zh-TW" sz="2300" i="1" kern="100" dirty="0">
                    <a:latin typeface="Times New Roman"/>
                    <a:cs typeface="Times New Roman"/>
                  </a:rPr>
                  <a:t>x</a:t>
                </a:r>
                <a:r>
                  <a:rPr lang="en-US" altLang="zh-TW" sz="2300" kern="100" dirty="0">
                    <a:latin typeface="Times New Roman"/>
                    <a:cs typeface="Times New Roman"/>
                  </a:rPr>
                  <a:t> = 0, 1, 2, 3, 4. For all t and for all </a:t>
                </a:r>
                <a14:m>
                  <m:oMath xmlns:m="http://schemas.openxmlformats.org/officeDocument/2006/math">
                    <m:r>
                      <a:rPr lang="en-US" altLang="zh-TW" sz="2300" i="1" kern="100">
                        <a:latin typeface="Cambria Math"/>
                        <a:cs typeface="Times New Roman"/>
                      </a:rPr>
                      <m:t>0≤</m:t>
                    </m:r>
                    <m:r>
                      <a:rPr lang="en-US" altLang="zh-TW" sz="2300" i="1" kern="100">
                        <a:latin typeface="Cambria Math"/>
                        <a:cs typeface="Times New Roman"/>
                      </a:rPr>
                      <m:t>𝑥</m:t>
                    </m:r>
                    <m:r>
                      <a:rPr lang="en-US" altLang="zh-TW" sz="2300" i="1" kern="100">
                        <a:latin typeface="Cambria Math"/>
                        <a:cs typeface="Times New Roman"/>
                      </a:rPr>
                      <m:t>≤</m:t>
                    </m:r>
                    <m:r>
                      <a:rPr lang="en-US" altLang="zh-TW" sz="2300" i="1" kern="100">
                        <a:latin typeface="Cambria Math"/>
                        <a:cs typeface="Times New Roman"/>
                      </a:rPr>
                      <m:t>𝑡</m:t>
                    </m:r>
                  </m:oMath>
                </a14:m>
                <a:r>
                  <a:rPr lang="en-US" altLang="zh-TW" sz="2300" kern="100" dirty="0">
                    <a:latin typeface="Times New Roman"/>
                    <a:cs typeface="Times New Roman"/>
                  </a:rPr>
                  <a:t> we have </a:t>
                </a:r>
                <a:endParaRPr lang="en-US" altLang="zh-TW" sz="2300" i="1" kern="100" dirty="0" smtClean="0">
                  <a:latin typeface="Cambria Math"/>
                  <a:cs typeface="Times New Roman"/>
                </a:endParaRPr>
              </a:p>
              <a:p>
                <a:pPr>
                  <a:spcAft>
                    <a:spcPts val="0"/>
                  </a:spcAft>
                </a:pPr>
                <a14:m>
                  <m:oMath xmlns:m="http://schemas.openxmlformats.org/officeDocument/2006/math">
                    <m:r>
                      <a:rPr lang="en-US" altLang="zh-TW" sz="2300" i="1" kern="100">
                        <a:latin typeface="Cambria Math"/>
                        <a:cs typeface="Times New Roman"/>
                      </a:rPr>
                      <m:t>𝑊</m:t>
                    </m:r>
                    <m:d>
                      <m:dPr>
                        <m:ctrlPr>
                          <a:rPr lang="zh-TW" altLang="zh-TW" sz="2300" i="1" kern="100">
                            <a:effectLst/>
                            <a:latin typeface="Cambria Math"/>
                            <a:ea typeface="Cambria Math"/>
                            <a:cs typeface="Times New Roman"/>
                          </a:rPr>
                        </m:ctrlPr>
                      </m:dPr>
                      <m:e>
                        <m:r>
                          <a:rPr lang="en-US" altLang="zh-TW" sz="2300" i="1" kern="100">
                            <a:latin typeface="Cambria Math"/>
                            <a:cs typeface="Times New Roman"/>
                          </a:rPr>
                          <m:t>𝑡</m:t>
                        </m:r>
                        <m:r>
                          <a:rPr lang="en-US" altLang="zh-TW" sz="2300" i="1" kern="100">
                            <a:latin typeface="Cambria Math"/>
                            <a:cs typeface="Times New Roman"/>
                          </a:rPr>
                          <m:t>,4,</m:t>
                        </m:r>
                        <m:r>
                          <a:rPr lang="en-US" altLang="zh-TW" sz="2300" i="1" kern="100">
                            <a:latin typeface="Cambria Math"/>
                            <a:cs typeface="Times New Roman"/>
                          </a:rPr>
                          <m:t>𝑥</m:t>
                        </m:r>
                      </m:e>
                    </m:d>
                    <m:r>
                      <a:rPr lang="en-US" altLang="zh-TW" sz="2300" i="1" kern="100">
                        <a:latin typeface="Cambria Math"/>
                        <a:cs typeface="Times New Roman"/>
                      </a:rPr>
                      <m:t>=</m:t>
                    </m:r>
                    <m:sSup>
                      <m:sSupPr>
                        <m:ctrlPr>
                          <a:rPr lang="zh-TW" altLang="zh-TW" sz="2300" i="1" kern="100">
                            <a:effectLst/>
                            <a:latin typeface="Cambria Math"/>
                            <a:ea typeface="Cambria Math"/>
                            <a:cs typeface="Times New Roman"/>
                          </a:rPr>
                        </m:ctrlPr>
                      </m:sSupPr>
                      <m:e>
                        <m:r>
                          <a:rPr lang="en-US" altLang="zh-TW" sz="2300" i="1" kern="100">
                            <a:latin typeface="Cambria Math"/>
                            <a:cs typeface="Times New Roman"/>
                          </a:rPr>
                          <m:t>𝑒</m:t>
                        </m:r>
                      </m:e>
                      <m:sup>
                        <m:r>
                          <a:rPr lang="en-US" altLang="zh-TW" sz="2300" i="1" kern="100">
                            <a:latin typeface="Cambria Math"/>
                            <a:cs typeface="Times New Roman"/>
                          </a:rPr>
                          <m:t>−</m:t>
                        </m:r>
                        <m:r>
                          <a:rPr lang="en-US" altLang="zh-TW" sz="2300" i="1" kern="100">
                            <a:latin typeface="Cambria Math"/>
                            <a:cs typeface="Times New Roman"/>
                          </a:rPr>
                          <m:t>𝑟</m:t>
                        </m:r>
                        <m:r>
                          <a:rPr lang="en-US" altLang="zh-TW" sz="2300" i="1" kern="100">
                            <a:latin typeface="Cambria Math"/>
                            <a:cs typeface="Times New Roman"/>
                          </a:rPr>
                          <m:t>(</m:t>
                        </m:r>
                        <m:r>
                          <a:rPr lang="en-US" altLang="zh-TW" sz="2300" i="1" kern="100">
                            <a:latin typeface="Cambria Math"/>
                            <a:cs typeface="Times New Roman"/>
                          </a:rPr>
                          <m:t>𝑡</m:t>
                        </m:r>
                        <m:r>
                          <a:rPr lang="en-US" altLang="zh-TW" sz="2300" i="1" kern="100">
                            <a:latin typeface="Cambria Math"/>
                            <a:cs typeface="Times New Roman"/>
                          </a:rPr>
                          <m:t>,</m:t>
                        </m:r>
                        <m:r>
                          <a:rPr lang="en-US" altLang="zh-TW" sz="2300" i="1" kern="100">
                            <a:latin typeface="Cambria Math"/>
                            <a:cs typeface="Times New Roman"/>
                          </a:rPr>
                          <m:t>𝑥</m:t>
                        </m:r>
                        <m:r>
                          <a:rPr lang="en-US" altLang="zh-TW" sz="2300" i="1" kern="100">
                            <a:latin typeface="Cambria Math"/>
                            <a:cs typeface="Times New Roman"/>
                          </a:rPr>
                          <m:t>)</m:t>
                        </m:r>
                      </m:sup>
                    </m:sSup>
                    <m:r>
                      <a:rPr lang="en-US" altLang="zh-TW" sz="2300" i="1" kern="100">
                        <a:latin typeface="Cambria Math"/>
                        <a:cs typeface="Times New Roman"/>
                      </a:rPr>
                      <m:t>[</m:t>
                    </m:r>
                    <m:r>
                      <a:rPr lang="en-US" altLang="zh-TW" sz="2300" i="1" kern="100">
                        <a:latin typeface="Cambria Math"/>
                        <a:cs typeface="Times New Roman"/>
                      </a:rPr>
                      <m:t>𝑞𝑊</m:t>
                    </m:r>
                    <m:d>
                      <m:dPr>
                        <m:ctrlPr>
                          <a:rPr lang="zh-TW" altLang="zh-TW" sz="2300" i="1" kern="100">
                            <a:effectLst/>
                            <a:latin typeface="Cambria Math"/>
                            <a:ea typeface="Cambria Math"/>
                            <a:cs typeface="Times New Roman"/>
                          </a:rPr>
                        </m:ctrlPr>
                      </m:dPr>
                      <m:e>
                        <m:r>
                          <a:rPr lang="en-US" altLang="zh-TW" sz="2300" i="1" kern="100">
                            <a:latin typeface="Cambria Math"/>
                            <a:cs typeface="Times New Roman"/>
                          </a:rPr>
                          <m:t>𝑡</m:t>
                        </m:r>
                        <m:r>
                          <a:rPr lang="en-US" altLang="zh-TW" sz="2300" i="1" kern="100">
                            <a:latin typeface="Cambria Math"/>
                            <a:cs typeface="Times New Roman"/>
                          </a:rPr>
                          <m:t>+1,4,</m:t>
                        </m:r>
                        <m:r>
                          <a:rPr lang="en-US" altLang="zh-TW" sz="2300" i="1" kern="100">
                            <a:latin typeface="Cambria Math"/>
                            <a:cs typeface="Times New Roman"/>
                          </a:rPr>
                          <m:t>𝑥</m:t>
                        </m:r>
                        <m:r>
                          <a:rPr lang="en-US" altLang="zh-TW" sz="2300" i="1" kern="100">
                            <a:latin typeface="Cambria Math"/>
                            <a:cs typeface="Times New Roman"/>
                          </a:rPr>
                          <m:t>+1</m:t>
                        </m:r>
                      </m:e>
                    </m:d>
                    <m:r>
                      <a:rPr lang="en-US" altLang="zh-TW" sz="2300" i="1" kern="100">
                        <a:latin typeface="Cambria Math"/>
                        <a:cs typeface="Times New Roman"/>
                      </a:rPr>
                      <m:t>+(1−</m:t>
                    </m:r>
                    <m:r>
                      <a:rPr lang="en-US" altLang="zh-TW" sz="2300" i="1" kern="100">
                        <a:latin typeface="Cambria Math"/>
                        <a:cs typeface="Times New Roman"/>
                      </a:rPr>
                      <m:t>𝑞</m:t>
                    </m:r>
                    <m:r>
                      <a:rPr lang="en-US" altLang="zh-TW" sz="2300" i="1" kern="100">
                        <a:latin typeface="Cambria Math"/>
                        <a:cs typeface="Times New Roman"/>
                      </a:rPr>
                      <m:t>)</m:t>
                    </m:r>
                    <m:r>
                      <a:rPr lang="en-US" altLang="zh-TW" sz="2300" i="1" kern="100">
                        <a:latin typeface="Cambria Math"/>
                        <a:cs typeface="Times New Roman"/>
                      </a:rPr>
                      <m:t>𝑊</m:t>
                    </m:r>
                    <m:r>
                      <a:rPr lang="en-US" altLang="zh-TW" sz="2300" i="1" kern="100">
                        <a:latin typeface="Cambria Math"/>
                        <a:cs typeface="Times New Roman"/>
                      </a:rPr>
                      <m:t>(</m:t>
                    </m:r>
                    <m:r>
                      <a:rPr lang="en-US" altLang="zh-TW" sz="2300" i="1" kern="100">
                        <a:latin typeface="Cambria Math"/>
                        <a:cs typeface="Times New Roman"/>
                      </a:rPr>
                      <m:t>𝑡</m:t>
                    </m:r>
                    <m:r>
                      <a:rPr lang="en-US" altLang="zh-TW" sz="2300" i="1" kern="100">
                        <a:latin typeface="Cambria Math"/>
                        <a:cs typeface="Times New Roman"/>
                      </a:rPr>
                      <m:t>+1,4,</m:t>
                    </m:r>
                    <m:r>
                      <a:rPr lang="en-US" altLang="zh-TW" sz="2300" i="1" kern="100">
                        <a:latin typeface="Cambria Math"/>
                        <a:cs typeface="Times New Roman"/>
                      </a:rPr>
                      <m:t>𝑥</m:t>
                    </m:r>
                    <m:r>
                      <a:rPr lang="en-US" altLang="zh-TW" sz="2300" i="1" kern="100">
                        <a:latin typeface="Cambria Math"/>
                        <a:cs typeface="Times New Roman"/>
                      </a:rPr>
                      <m:t>)]</m:t>
                    </m:r>
                  </m:oMath>
                </a14:m>
                <a:r>
                  <a:rPr lang="en-US" altLang="zh-TW" sz="2300" kern="100" dirty="0">
                    <a:latin typeface="Times New Roman"/>
                    <a:cs typeface="Times New Roman"/>
                  </a:rPr>
                  <a:t>.</a:t>
                </a:r>
                <a:endParaRPr lang="zh-TW" altLang="zh-TW" sz="2300" kern="100" dirty="0">
                  <a:cs typeface="Times New Roman"/>
                </a:endParaRPr>
              </a:p>
              <a:p>
                <a:pPr>
                  <a:spcAft>
                    <a:spcPts val="0"/>
                  </a:spcAft>
                </a:pPr>
                <a:endParaRPr lang="en-US" altLang="zh-TW" sz="2300" kern="100" dirty="0" smtClean="0">
                  <a:latin typeface="Times New Roman"/>
                  <a:cs typeface="Times New Roman"/>
                </a:endParaRPr>
              </a:p>
              <a:p>
                <a:pPr>
                  <a:spcAft>
                    <a:spcPts val="0"/>
                  </a:spcAft>
                </a:pPr>
                <a:r>
                  <a:rPr lang="en-US" altLang="zh-TW" sz="2300" kern="100" dirty="0" smtClean="0">
                    <a:latin typeface="Times New Roman"/>
                    <a:cs typeface="Times New Roman"/>
                  </a:rPr>
                  <a:t>For </a:t>
                </a:r>
                <a:r>
                  <a:rPr lang="en-US" altLang="zh-TW" sz="2300" kern="100" dirty="0">
                    <a:latin typeface="Times New Roman"/>
                    <a:cs typeface="Times New Roman"/>
                  </a:rPr>
                  <a:t>example, </a:t>
                </a:r>
                <a:endParaRPr lang="zh-TW" altLang="zh-TW" sz="2300" kern="100" dirty="0">
                  <a:cs typeface="Times New Roman"/>
                </a:endParaRPr>
              </a:p>
              <a:p>
                <a:pPr marL="539750">
                  <a:spcAft>
                    <a:spcPts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altLang="zh-TW" sz="2300" kern="100">
                          <a:latin typeface="Cambria Math"/>
                          <a:cs typeface="Times New Roman"/>
                        </a:rPr>
                        <m:t>W</m:t>
                      </m:r>
                      <m:d>
                        <m:dPr>
                          <m:ctrlPr>
                            <a:rPr lang="zh-TW" altLang="zh-TW" sz="2300" i="1" kern="100">
                              <a:effectLst/>
                              <a:latin typeface="Cambria Math"/>
                              <a:ea typeface="Cambria Math"/>
                              <a:cs typeface="Times New Roman"/>
                            </a:rPr>
                          </m:ctrlPr>
                        </m:dPr>
                        <m:e>
                          <m:r>
                            <a:rPr lang="en-US" altLang="zh-TW" sz="2300" kern="100">
                              <a:latin typeface="Cambria Math"/>
                              <a:cs typeface="Times New Roman"/>
                            </a:rPr>
                            <m:t>3,4,3</m:t>
                          </m:r>
                        </m:e>
                      </m:d>
                      <m:r>
                        <a:rPr lang="en-US" altLang="zh-TW" sz="2300" kern="100">
                          <a:latin typeface="Cambria Math"/>
                          <a:cs typeface="Times New Roman"/>
                        </a:rPr>
                        <m:t>=</m:t>
                      </m:r>
                      <m:sSup>
                        <m:sSupPr>
                          <m:ctrlPr>
                            <a:rPr lang="zh-TW" altLang="zh-TW" sz="2300" i="1" kern="100">
                              <a:effectLst/>
                              <a:latin typeface="Cambria Math"/>
                              <a:ea typeface="Cambria Math"/>
                              <a:cs typeface="Times New Roman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en-US" altLang="zh-TW" sz="2300" kern="100">
                              <a:latin typeface="Cambria Math"/>
                              <a:cs typeface="Times New Roman"/>
                            </a:rPr>
                            <m:t>e</m:t>
                          </m:r>
                        </m:e>
                        <m:sup>
                          <m:r>
                            <a:rPr lang="en-US" altLang="zh-TW" sz="2300" i="1" kern="100">
                              <a:latin typeface="Cambria Math"/>
                              <a:cs typeface="Times New Roman"/>
                            </a:rPr>
                            <m:t>−</m:t>
                          </m:r>
                          <m:r>
                            <m:rPr>
                              <m:sty m:val="p"/>
                            </m:rPr>
                            <a:rPr lang="en-US" altLang="zh-TW" sz="2300" kern="100">
                              <a:latin typeface="Cambria Math"/>
                              <a:cs typeface="Times New Roman"/>
                            </a:rPr>
                            <m:t>r</m:t>
                          </m:r>
                          <m:d>
                            <m:dPr>
                              <m:ctrlPr>
                                <a:rPr lang="zh-TW" altLang="zh-TW" sz="2300" i="1" kern="100">
                                  <a:effectLst/>
                                  <a:latin typeface="Cambria Math"/>
                                  <a:ea typeface="Cambria Math"/>
                                  <a:cs typeface="Times New Roman"/>
                                </a:rPr>
                              </m:ctrlPr>
                            </m:dPr>
                            <m:e>
                              <m:r>
                                <a:rPr lang="en-US" altLang="zh-TW" sz="2300" kern="100">
                                  <a:latin typeface="Cambria Math"/>
                                  <a:cs typeface="Times New Roman"/>
                                </a:rPr>
                                <m:t>3,3</m:t>
                              </m:r>
                            </m:e>
                          </m:d>
                        </m:sup>
                      </m:sSup>
                      <m:d>
                        <m:dPr>
                          <m:begChr m:val="["/>
                          <m:endChr m:val="]"/>
                          <m:ctrlPr>
                            <a:rPr lang="zh-TW" altLang="zh-TW" sz="2300" i="1" kern="100">
                              <a:effectLst/>
                              <a:latin typeface="Cambria Math"/>
                              <a:ea typeface="Cambria Math"/>
                              <a:cs typeface="Times New Roman"/>
                            </a:rPr>
                          </m:ctrlPr>
                        </m:dPr>
                        <m:e>
                          <m:r>
                            <m:rPr>
                              <m:sty m:val="p"/>
                            </m:rPr>
                            <a:rPr lang="en-US" altLang="zh-TW" sz="2300" kern="100">
                              <a:latin typeface="Cambria Math"/>
                              <a:cs typeface="Times New Roman"/>
                            </a:rPr>
                            <m:t>qW</m:t>
                          </m:r>
                          <m:d>
                            <m:dPr>
                              <m:ctrlPr>
                                <a:rPr lang="zh-TW" altLang="zh-TW" sz="2300" i="1" kern="100">
                                  <a:effectLst/>
                                  <a:latin typeface="Cambria Math"/>
                                  <a:ea typeface="Cambria Math"/>
                                  <a:cs typeface="Times New Roman"/>
                                </a:rPr>
                              </m:ctrlPr>
                            </m:dPr>
                            <m:e>
                              <m:r>
                                <a:rPr lang="en-US" altLang="zh-TW" sz="2300" kern="100">
                                  <a:latin typeface="Cambria Math"/>
                                  <a:cs typeface="Times New Roman"/>
                                </a:rPr>
                                <m:t>4,4,4</m:t>
                              </m:r>
                            </m:e>
                          </m:d>
                          <m:r>
                            <a:rPr lang="en-US" altLang="zh-TW" sz="2300" kern="100">
                              <a:latin typeface="Cambria Math"/>
                              <a:cs typeface="Times New Roman"/>
                            </a:rPr>
                            <m:t>+</m:t>
                          </m:r>
                          <m:d>
                            <m:dPr>
                              <m:ctrlPr>
                                <a:rPr lang="zh-TW" altLang="zh-TW" sz="2300" i="1" kern="100">
                                  <a:effectLst/>
                                  <a:latin typeface="Cambria Math"/>
                                  <a:ea typeface="Cambria Math"/>
                                  <a:cs typeface="Times New Roman"/>
                                </a:rPr>
                              </m:ctrlPr>
                            </m:dPr>
                            <m:e>
                              <m:r>
                                <a:rPr lang="en-US" altLang="zh-TW" sz="2300" kern="100">
                                  <a:latin typeface="Cambria Math"/>
                                  <a:cs typeface="Times New Roman"/>
                                </a:rPr>
                                <m:t>1</m:t>
                              </m:r>
                              <m:r>
                                <a:rPr lang="en-US" altLang="zh-TW" sz="2300" i="1" kern="100">
                                  <a:latin typeface="Cambria Math"/>
                                  <a:cs typeface="Times New Roman"/>
                                </a:rPr>
                                <m:t>−</m:t>
                              </m:r>
                              <m:r>
                                <m:rPr>
                                  <m:sty m:val="p"/>
                                </m:rPr>
                                <a:rPr lang="en-US" altLang="zh-TW" sz="2300" kern="100">
                                  <a:latin typeface="Cambria Math"/>
                                  <a:cs typeface="Times New Roman"/>
                                </a:rPr>
                                <m:t>q</m:t>
                              </m:r>
                            </m:e>
                          </m:d>
                          <m:r>
                            <m:rPr>
                              <m:sty m:val="p"/>
                            </m:rPr>
                            <a:rPr lang="en-US" altLang="zh-TW" sz="2300" kern="100">
                              <a:latin typeface="Cambria Math"/>
                              <a:cs typeface="Times New Roman"/>
                            </a:rPr>
                            <m:t>W</m:t>
                          </m:r>
                          <m:d>
                            <m:dPr>
                              <m:ctrlPr>
                                <a:rPr lang="zh-TW" altLang="zh-TW" sz="2300" i="1" kern="100">
                                  <a:effectLst/>
                                  <a:latin typeface="Cambria Math"/>
                                  <a:ea typeface="Cambria Math"/>
                                  <a:cs typeface="Times New Roman"/>
                                </a:rPr>
                              </m:ctrlPr>
                            </m:dPr>
                            <m:e>
                              <m:r>
                                <a:rPr lang="en-US" altLang="zh-TW" sz="2300" kern="100">
                                  <a:latin typeface="Cambria Math"/>
                                  <a:cs typeface="Times New Roman"/>
                                </a:rPr>
                                <m:t>4,4,3</m:t>
                              </m:r>
                            </m:e>
                          </m:d>
                        </m:e>
                      </m:d>
                    </m:oMath>
                  </m:oMathPara>
                </a14:m>
                <a:endParaRPr lang="zh-TW" altLang="zh-TW" sz="2300" kern="100" dirty="0">
                  <a:cs typeface="Times New Roman"/>
                </a:endParaRPr>
              </a:p>
              <a:p>
                <a:pPr marL="1368425">
                  <a:spcAft>
                    <a:spcPts val="0"/>
                  </a:spcAft>
                </a:pPr>
                <a:r>
                  <a:rPr lang="en-US" altLang="zh-TW" sz="2300" kern="100" dirty="0" smtClean="0">
                    <a:cs typeface="Times New Roman"/>
                  </a:rPr>
                  <a:t>        </a:t>
                </a:r>
                <a14:m>
                  <m:oMath xmlns:m="http://schemas.openxmlformats.org/officeDocument/2006/math">
                    <m:r>
                      <a:rPr lang="en-US" altLang="zh-TW" sz="2300" kern="100">
                        <a:latin typeface="Cambria Math"/>
                        <a:cs typeface="Times New Roman"/>
                      </a:rPr>
                      <m:t>=</m:t>
                    </m:r>
                    <m:sSup>
                      <m:sSupPr>
                        <m:ctrlPr>
                          <a:rPr lang="zh-TW" altLang="zh-TW" sz="2300" i="1" kern="100">
                            <a:effectLst/>
                            <a:latin typeface="Cambria Math"/>
                            <a:ea typeface="Cambria Math"/>
                            <a:cs typeface="Times New Roman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altLang="zh-TW" sz="2300" kern="100">
                            <a:latin typeface="Cambria Math"/>
                            <a:cs typeface="Times New Roman"/>
                          </a:rPr>
                          <m:t>e</m:t>
                        </m:r>
                      </m:e>
                      <m:sup>
                        <m:r>
                          <a:rPr lang="en-US" altLang="zh-TW" sz="2300" i="1" kern="100">
                            <a:latin typeface="Cambria Math"/>
                            <a:cs typeface="Times New Roman"/>
                          </a:rPr>
                          <m:t>−</m:t>
                        </m:r>
                        <m:r>
                          <a:rPr lang="en-US" altLang="zh-TW" sz="2300" kern="100">
                            <a:latin typeface="Cambria Math"/>
                            <a:cs typeface="Times New Roman"/>
                          </a:rPr>
                          <m:t>0.09</m:t>
                        </m:r>
                      </m:sup>
                    </m:sSup>
                    <m:d>
                      <m:dPr>
                        <m:begChr m:val="["/>
                        <m:endChr m:val="]"/>
                        <m:ctrlPr>
                          <a:rPr lang="zh-TW" altLang="zh-TW" sz="2300" i="1" kern="100">
                            <a:effectLst/>
                            <a:latin typeface="Cambria Math"/>
                            <a:ea typeface="Cambria Math"/>
                            <a:cs typeface="Times New Roman"/>
                          </a:rPr>
                        </m:ctrlPr>
                      </m:dPr>
                      <m:e>
                        <m:r>
                          <a:rPr lang="en-US" altLang="zh-TW" sz="2300" kern="100">
                            <a:latin typeface="Cambria Math"/>
                            <a:cs typeface="Times New Roman"/>
                          </a:rPr>
                          <m:t>0.5×100+0.5×100</m:t>
                        </m:r>
                      </m:e>
                    </m:d>
                    <m:r>
                      <a:rPr lang="en-US" altLang="zh-TW" sz="2300" kern="100">
                        <a:latin typeface="Cambria Math"/>
                        <a:cs typeface="Times New Roman"/>
                      </a:rPr>
                      <m:t>=91.3931</m:t>
                    </m:r>
                  </m:oMath>
                </a14:m>
                <a:r>
                  <a:rPr lang="en-US" altLang="zh-TW" sz="2300" kern="100" dirty="0">
                    <a:latin typeface="Times New Roman"/>
                    <a:cs typeface="Times New Roman"/>
                  </a:rPr>
                  <a:t>,</a:t>
                </a:r>
                <a:endParaRPr lang="zh-TW" altLang="zh-TW" sz="2300" kern="100" dirty="0">
                  <a:cs typeface="Times New Roman"/>
                </a:endParaRPr>
              </a:p>
              <a:p>
                <a:pPr marL="539750">
                  <a:spcAft>
                    <a:spcPts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altLang="zh-TW" sz="2300" kern="100">
                          <a:latin typeface="Cambria Math"/>
                          <a:cs typeface="Times New Roman"/>
                        </a:rPr>
                        <m:t>W</m:t>
                      </m:r>
                      <m:d>
                        <m:dPr>
                          <m:ctrlPr>
                            <a:rPr lang="zh-TW" altLang="zh-TW" sz="2300" i="1" kern="100">
                              <a:effectLst/>
                              <a:latin typeface="Cambria Math"/>
                              <a:ea typeface="Cambria Math"/>
                              <a:cs typeface="Times New Roman"/>
                            </a:rPr>
                          </m:ctrlPr>
                        </m:dPr>
                        <m:e>
                          <m:r>
                            <a:rPr lang="en-US" altLang="zh-TW" sz="2300" kern="100">
                              <a:latin typeface="Cambria Math"/>
                              <a:cs typeface="Times New Roman"/>
                            </a:rPr>
                            <m:t>3,4,2</m:t>
                          </m:r>
                        </m:e>
                      </m:d>
                      <m:r>
                        <a:rPr lang="en-US" altLang="zh-TW" sz="2300" kern="100">
                          <a:latin typeface="Cambria Math"/>
                          <a:cs typeface="Times New Roman"/>
                        </a:rPr>
                        <m:t>=</m:t>
                      </m:r>
                      <m:sSup>
                        <m:sSupPr>
                          <m:ctrlPr>
                            <a:rPr lang="zh-TW" altLang="zh-TW" sz="2300" i="1" kern="100">
                              <a:effectLst/>
                              <a:latin typeface="Cambria Math"/>
                              <a:ea typeface="Cambria Math"/>
                              <a:cs typeface="Times New Roman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en-US" altLang="zh-TW" sz="2300" kern="100">
                              <a:latin typeface="Cambria Math"/>
                              <a:cs typeface="Times New Roman"/>
                            </a:rPr>
                            <m:t>e</m:t>
                          </m:r>
                        </m:e>
                        <m:sup>
                          <m:r>
                            <a:rPr lang="en-US" altLang="zh-TW" sz="2300" i="1" kern="100">
                              <a:latin typeface="Cambria Math"/>
                              <a:cs typeface="Times New Roman"/>
                            </a:rPr>
                            <m:t>−</m:t>
                          </m:r>
                          <m:r>
                            <m:rPr>
                              <m:sty m:val="p"/>
                            </m:rPr>
                            <a:rPr lang="en-US" altLang="zh-TW" sz="2300" kern="100">
                              <a:latin typeface="Cambria Math"/>
                              <a:cs typeface="Times New Roman"/>
                            </a:rPr>
                            <m:t>r</m:t>
                          </m:r>
                          <m:d>
                            <m:dPr>
                              <m:ctrlPr>
                                <a:rPr lang="zh-TW" altLang="zh-TW" sz="2300" i="1" kern="100">
                                  <a:effectLst/>
                                  <a:latin typeface="Cambria Math"/>
                                  <a:ea typeface="Cambria Math"/>
                                  <a:cs typeface="Times New Roman"/>
                                </a:rPr>
                              </m:ctrlPr>
                            </m:dPr>
                            <m:e>
                              <m:r>
                                <a:rPr lang="en-US" altLang="zh-TW" sz="2300" kern="100">
                                  <a:latin typeface="Cambria Math"/>
                                  <a:cs typeface="Times New Roman"/>
                                </a:rPr>
                                <m:t>3,2</m:t>
                              </m:r>
                            </m:e>
                          </m:d>
                        </m:sup>
                      </m:sSup>
                      <m:d>
                        <m:dPr>
                          <m:begChr m:val="["/>
                          <m:endChr m:val="]"/>
                          <m:ctrlPr>
                            <a:rPr lang="zh-TW" altLang="zh-TW" sz="2300" i="1" kern="100">
                              <a:effectLst/>
                              <a:latin typeface="Cambria Math"/>
                              <a:ea typeface="Cambria Math"/>
                              <a:cs typeface="Times New Roman"/>
                            </a:rPr>
                          </m:ctrlPr>
                        </m:dPr>
                        <m:e>
                          <m:r>
                            <m:rPr>
                              <m:sty m:val="p"/>
                            </m:rPr>
                            <a:rPr lang="en-US" altLang="zh-TW" sz="2300" kern="100">
                              <a:latin typeface="Cambria Math"/>
                              <a:cs typeface="Times New Roman"/>
                            </a:rPr>
                            <m:t>qW</m:t>
                          </m:r>
                          <m:d>
                            <m:dPr>
                              <m:ctrlPr>
                                <a:rPr lang="zh-TW" altLang="zh-TW" sz="2300" i="1" kern="100">
                                  <a:effectLst/>
                                  <a:latin typeface="Cambria Math"/>
                                  <a:ea typeface="Cambria Math"/>
                                  <a:cs typeface="Times New Roman"/>
                                </a:rPr>
                              </m:ctrlPr>
                            </m:dPr>
                            <m:e>
                              <m:r>
                                <a:rPr lang="en-US" altLang="zh-TW" sz="2300" kern="100">
                                  <a:latin typeface="Cambria Math"/>
                                  <a:cs typeface="Times New Roman"/>
                                </a:rPr>
                                <m:t>4,4,3</m:t>
                              </m:r>
                            </m:e>
                          </m:d>
                          <m:r>
                            <a:rPr lang="en-US" altLang="zh-TW" sz="2300" kern="100">
                              <a:latin typeface="Cambria Math"/>
                              <a:cs typeface="Times New Roman"/>
                            </a:rPr>
                            <m:t>+</m:t>
                          </m:r>
                          <m:d>
                            <m:dPr>
                              <m:ctrlPr>
                                <a:rPr lang="zh-TW" altLang="zh-TW" sz="2300" i="1" kern="100">
                                  <a:effectLst/>
                                  <a:latin typeface="Cambria Math"/>
                                  <a:ea typeface="Cambria Math"/>
                                  <a:cs typeface="Times New Roman"/>
                                </a:rPr>
                              </m:ctrlPr>
                            </m:dPr>
                            <m:e>
                              <m:r>
                                <a:rPr lang="en-US" altLang="zh-TW" sz="2300" kern="100">
                                  <a:latin typeface="Cambria Math"/>
                                  <a:cs typeface="Times New Roman"/>
                                </a:rPr>
                                <m:t>1</m:t>
                              </m:r>
                              <m:r>
                                <a:rPr lang="en-US" altLang="zh-TW" sz="2300" i="1" kern="100">
                                  <a:latin typeface="Cambria Math"/>
                                  <a:cs typeface="Times New Roman"/>
                                </a:rPr>
                                <m:t>−</m:t>
                              </m:r>
                              <m:r>
                                <m:rPr>
                                  <m:sty m:val="p"/>
                                </m:rPr>
                                <a:rPr lang="en-US" altLang="zh-TW" sz="2300" kern="100">
                                  <a:latin typeface="Cambria Math"/>
                                  <a:cs typeface="Times New Roman"/>
                                </a:rPr>
                                <m:t>q</m:t>
                              </m:r>
                            </m:e>
                          </m:d>
                          <m:r>
                            <m:rPr>
                              <m:sty m:val="p"/>
                            </m:rPr>
                            <a:rPr lang="en-US" altLang="zh-TW" sz="2300" kern="100">
                              <a:latin typeface="Cambria Math"/>
                              <a:cs typeface="Times New Roman"/>
                            </a:rPr>
                            <m:t>W</m:t>
                          </m:r>
                          <m:d>
                            <m:dPr>
                              <m:ctrlPr>
                                <a:rPr lang="zh-TW" altLang="zh-TW" sz="2300" i="1" kern="100">
                                  <a:effectLst/>
                                  <a:latin typeface="Cambria Math"/>
                                  <a:ea typeface="Cambria Math"/>
                                  <a:cs typeface="Times New Roman"/>
                                </a:rPr>
                              </m:ctrlPr>
                            </m:dPr>
                            <m:e>
                              <m:r>
                                <a:rPr lang="en-US" altLang="zh-TW" sz="2300" kern="100">
                                  <a:latin typeface="Cambria Math"/>
                                  <a:cs typeface="Times New Roman"/>
                                </a:rPr>
                                <m:t>4,4,2</m:t>
                              </m:r>
                            </m:e>
                          </m:d>
                        </m:e>
                      </m:d>
                    </m:oMath>
                  </m:oMathPara>
                </a14:m>
                <a:endParaRPr lang="zh-TW" altLang="zh-TW" sz="2300" kern="100" dirty="0">
                  <a:cs typeface="Times New Roman"/>
                </a:endParaRPr>
              </a:p>
              <a:p>
                <a:pPr marL="1368425">
                  <a:spcAft>
                    <a:spcPts val="0"/>
                  </a:spcAft>
                </a:pPr>
                <a:r>
                  <a:rPr lang="en-US" altLang="zh-TW" sz="2300" kern="100" dirty="0" smtClean="0">
                    <a:cs typeface="Times New Roman"/>
                  </a:rPr>
                  <a:t>        </a:t>
                </a:r>
                <a14:m>
                  <m:oMath xmlns:m="http://schemas.openxmlformats.org/officeDocument/2006/math">
                    <m:r>
                      <a:rPr lang="en-US" altLang="zh-TW" sz="2300" kern="100">
                        <a:latin typeface="Cambria Math"/>
                        <a:cs typeface="Times New Roman"/>
                      </a:rPr>
                      <m:t>=</m:t>
                    </m:r>
                    <m:sSup>
                      <m:sSupPr>
                        <m:ctrlPr>
                          <a:rPr lang="zh-TW" altLang="zh-TW" sz="2300" i="1" kern="100">
                            <a:effectLst/>
                            <a:latin typeface="Cambria Math"/>
                            <a:ea typeface="Cambria Math"/>
                            <a:cs typeface="Times New Roman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altLang="zh-TW" sz="2300" kern="100">
                            <a:latin typeface="Cambria Math"/>
                            <a:cs typeface="Times New Roman"/>
                          </a:rPr>
                          <m:t>e</m:t>
                        </m:r>
                      </m:e>
                      <m:sup>
                        <m:r>
                          <a:rPr lang="en-US" altLang="zh-TW" sz="2300" i="1" kern="100">
                            <a:latin typeface="Cambria Math"/>
                            <a:cs typeface="Times New Roman"/>
                          </a:rPr>
                          <m:t>−</m:t>
                        </m:r>
                        <m:r>
                          <a:rPr lang="en-US" altLang="zh-TW" sz="2300" kern="100">
                            <a:latin typeface="Cambria Math"/>
                            <a:cs typeface="Times New Roman"/>
                          </a:rPr>
                          <m:t>0.07</m:t>
                        </m:r>
                      </m:sup>
                    </m:sSup>
                    <m:d>
                      <m:dPr>
                        <m:begChr m:val="["/>
                        <m:endChr m:val="]"/>
                        <m:ctrlPr>
                          <a:rPr lang="zh-TW" altLang="zh-TW" sz="2300" i="1" kern="100">
                            <a:effectLst/>
                            <a:latin typeface="Cambria Math"/>
                            <a:ea typeface="Cambria Math"/>
                            <a:cs typeface="Times New Roman"/>
                          </a:rPr>
                        </m:ctrlPr>
                      </m:dPr>
                      <m:e>
                        <m:r>
                          <a:rPr lang="en-US" altLang="zh-TW" sz="2300" kern="100">
                            <a:latin typeface="Cambria Math"/>
                            <a:cs typeface="Times New Roman"/>
                          </a:rPr>
                          <m:t>0.5×100+0.5×100</m:t>
                        </m:r>
                      </m:e>
                    </m:d>
                    <m:r>
                      <a:rPr lang="en-US" altLang="zh-TW" sz="2300" kern="100">
                        <a:latin typeface="Cambria Math"/>
                        <a:cs typeface="Times New Roman"/>
                      </a:rPr>
                      <m:t>=93.2394</m:t>
                    </m:r>
                  </m:oMath>
                </a14:m>
                <a:r>
                  <a:rPr lang="en-US" altLang="zh-TW" sz="2300" kern="100" dirty="0">
                    <a:latin typeface="Times New Roman"/>
                    <a:cs typeface="Times New Roman"/>
                  </a:rPr>
                  <a:t>,</a:t>
                </a:r>
                <a:endParaRPr lang="zh-TW" altLang="zh-TW" sz="2300" kern="100" dirty="0">
                  <a:cs typeface="Times New Roman"/>
                </a:endParaRPr>
              </a:p>
              <a:p>
                <a:pPr marL="539750">
                  <a:spcAft>
                    <a:spcPts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altLang="zh-TW" sz="2300" kern="100">
                          <a:latin typeface="Cambria Math"/>
                          <a:cs typeface="Times New Roman"/>
                        </a:rPr>
                        <m:t>W</m:t>
                      </m:r>
                      <m:d>
                        <m:dPr>
                          <m:ctrlPr>
                            <a:rPr lang="zh-TW" altLang="zh-TW" sz="2300" i="1" kern="100">
                              <a:effectLst/>
                              <a:latin typeface="Cambria Math"/>
                              <a:ea typeface="Cambria Math"/>
                              <a:cs typeface="Times New Roman"/>
                            </a:rPr>
                          </m:ctrlPr>
                        </m:dPr>
                        <m:e>
                          <m:r>
                            <a:rPr lang="en-US" altLang="zh-TW" sz="2300" kern="100">
                              <a:latin typeface="Cambria Math"/>
                              <a:cs typeface="Times New Roman"/>
                            </a:rPr>
                            <m:t>2,4,2</m:t>
                          </m:r>
                        </m:e>
                      </m:d>
                      <m:r>
                        <a:rPr lang="en-US" altLang="zh-TW" sz="2300" kern="100">
                          <a:latin typeface="Cambria Math"/>
                          <a:cs typeface="Times New Roman"/>
                        </a:rPr>
                        <m:t>=</m:t>
                      </m:r>
                      <m:sSup>
                        <m:sSupPr>
                          <m:ctrlPr>
                            <a:rPr lang="zh-TW" altLang="zh-TW" sz="2300" i="1" kern="100">
                              <a:effectLst/>
                              <a:latin typeface="Cambria Math"/>
                              <a:ea typeface="Cambria Math"/>
                              <a:cs typeface="Times New Roman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en-US" altLang="zh-TW" sz="2300" kern="100">
                              <a:latin typeface="Cambria Math"/>
                              <a:cs typeface="Times New Roman"/>
                            </a:rPr>
                            <m:t>e</m:t>
                          </m:r>
                        </m:e>
                        <m:sup>
                          <m:r>
                            <a:rPr lang="en-US" altLang="zh-TW" sz="2300" i="1" kern="100">
                              <a:latin typeface="Cambria Math"/>
                              <a:cs typeface="Times New Roman"/>
                            </a:rPr>
                            <m:t>−</m:t>
                          </m:r>
                          <m:r>
                            <m:rPr>
                              <m:sty m:val="p"/>
                            </m:rPr>
                            <a:rPr lang="en-US" altLang="zh-TW" sz="2300" kern="100">
                              <a:latin typeface="Cambria Math"/>
                              <a:cs typeface="Times New Roman"/>
                            </a:rPr>
                            <m:t>r</m:t>
                          </m:r>
                          <m:d>
                            <m:dPr>
                              <m:ctrlPr>
                                <a:rPr lang="zh-TW" altLang="zh-TW" sz="2300" i="1" kern="100">
                                  <a:effectLst/>
                                  <a:latin typeface="Cambria Math"/>
                                  <a:ea typeface="Cambria Math"/>
                                  <a:cs typeface="Times New Roman"/>
                                </a:rPr>
                              </m:ctrlPr>
                            </m:dPr>
                            <m:e>
                              <m:r>
                                <a:rPr lang="en-US" altLang="zh-TW" sz="2300" kern="100">
                                  <a:latin typeface="Cambria Math"/>
                                  <a:cs typeface="Times New Roman"/>
                                </a:rPr>
                                <m:t>2,2</m:t>
                              </m:r>
                            </m:e>
                          </m:d>
                        </m:sup>
                      </m:sSup>
                      <m:d>
                        <m:dPr>
                          <m:begChr m:val="["/>
                          <m:endChr m:val="]"/>
                          <m:ctrlPr>
                            <a:rPr lang="zh-TW" altLang="zh-TW" sz="2300" i="1" kern="100">
                              <a:effectLst/>
                              <a:latin typeface="Cambria Math"/>
                              <a:ea typeface="Cambria Math"/>
                              <a:cs typeface="Times New Roman"/>
                            </a:rPr>
                          </m:ctrlPr>
                        </m:dPr>
                        <m:e>
                          <m:r>
                            <m:rPr>
                              <m:sty m:val="p"/>
                            </m:rPr>
                            <a:rPr lang="en-US" altLang="zh-TW" sz="2300" kern="100">
                              <a:latin typeface="Cambria Math"/>
                              <a:cs typeface="Times New Roman"/>
                            </a:rPr>
                            <m:t>qW</m:t>
                          </m:r>
                          <m:d>
                            <m:dPr>
                              <m:ctrlPr>
                                <a:rPr lang="zh-TW" altLang="zh-TW" sz="2300" i="1" kern="100">
                                  <a:effectLst/>
                                  <a:latin typeface="Cambria Math"/>
                                  <a:ea typeface="Cambria Math"/>
                                  <a:cs typeface="Times New Roman"/>
                                </a:rPr>
                              </m:ctrlPr>
                            </m:dPr>
                            <m:e>
                              <m:r>
                                <a:rPr lang="en-US" altLang="zh-TW" sz="2300" kern="100">
                                  <a:latin typeface="Cambria Math"/>
                                  <a:cs typeface="Times New Roman"/>
                                </a:rPr>
                                <m:t>3,4,3</m:t>
                              </m:r>
                            </m:e>
                          </m:d>
                          <m:r>
                            <a:rPr lang="en-US" altLang="zh-TW" sz="2300" kern="100">
                              <a:latin typeface="Cambria Math"/>
                              <a:cs typeface="Times New Roman"/>
                            </a:rPr>
                            <m:t>+</m:t>
                          </m:r>
                          <m:d>
                            <m:dPr>
                              <m:ctrlPr>
                                <a:rPr lang="zh-TW" altLang="zh-TW" sz="2300" i="1" kern="100">
                                  <a:effectLst/>
                                  <a:latin typeface="Cambria Math"/>
                                  <a:ea typeface="Cambria Math"/>
                                  <a:cs typeface="Times New Roman"/>
                                </a:rPr>
                              </m:ctrlPr>
                            </m:dPr>
                            <m:e>
                              <m:r>
                                <a:rPr lang="en-US" altLang="zh-TW" sz="2300" kern="100">
                                  <a:latin typeface="Cambria Math"/>
                                  <a:cs typeface="Times New Roman"/>
                                </a:rPr>
                                <m:t>1</m:t>
                              </m:r>
                              <m:r>
                                <a:rPr lang="en-US" altLang="zh-TW" sz="2300" i="1" kern="100">
                                  <a:latin typeface="Cambria Math"/>
                                  <a:cs typeface="Times New Roman"/>
                                </a:rPr>
                                <m:t>−</m:t>
                              </m:r>
                              <m:r>
                                <m:rPr>
                                  <m:sty m:val="p"/>
                                </m:rPr>
                                <a:rPr lang="en-US" altLang="zh-TW" sz="2300" kern="100">
                                  <a:latin typeface="Cambria Math"/>
                                  <a:cs typeface="Times New Roman"/>
                                </a:rPr>
                                <m:t>q</m:t>
                              </m:r>
                            </m:e>
                          </m:d>
                          <m:r>
                            <m:rPr>
                              <m:sty m:val="p"/>
                            </m:rPr>
                            <a:rPr lang="en-US" altLang="zh-TW" sz="2300" kern="100">
                              <a:latin typeface="Cambria Math"/>
                              <a:cs typeface="Times New Roman"/>
                            </a:rPr>
                            <m:t>W</m:t>
                          </m:r>
                          <m:d>
                            <m:dPr>
                              <m:ctrlPr>
                                <a:rPr lang="zh-TW" altLang="zh-TW" sz="2300" i="1" kern="100">
                                  <a:effectLst/>
                                  <a:latin typeface="Cambria Math"/>
                                  <a:ea typeface="Cambria Math"/>
                                  <a:cs typeface="Times New Roman"/>
                                </a:rPr>
                              </m:ctrlPr>
                            </m:dPr>
                            <m:e>
                              <m:r>
                                <a:rPr lang="en-US" altLang="zh-TW" sz="2300" kern="100">
                                  <a:latin typeface="Cambria Math"/>
                                  <a:cs typeface="Times New Roman"/>
                                </a:rPr>
                                <m:t>3,4,2</m:t>
                              </m:r>
                            </m:e>
                          </m:d>
                        </m:e>
                      </m:d>
                    </m:oMath>
                  </m:oMathPara>
                </a14:m>
                <a:endParaRPr lang="zh-TW" altLang="zh-TW" sz="2300" kern="100" dirty="0">
                  <a:cs typeface="Times New Roman"/>
                </a:endParaRPr>
              </a:p>
              <a:p>
                <a:pPr marL="1368425">
                  <a:spcAft>
                    <a:spcPts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sz="2300" b="0" i="0" kern="100" smtClean="0">
                          <a:latin typeface="Cambria Math"/>
                          <a:cs typeface="Times New Roman"/>
                        </a:rPr>
                        <m:t>        </m:t>
                      </m:r>
                      <m:r>
                        <a:rPr lang="en-US" altLang="zh-TW" sz="2300" kern="100">
                          <a:latin typeface="Cambria Math"/>
                          <a:cs typeface="Times New Roman"/>
                        </a:rPr>
                        <m:t>=</m:t>
                      </m:r>
                      <m:sSup>
                        <m:sSupPr>
                          <m:ctrlPr>
                            <a:rPr lang="zh-TW" altLang="zh-TW" sz="2300" i="1" kern="100">
                              <a:effectLst/>
                              <a:latin typeface="Cambria Math"/>
                              <a:ea typeface="Cambria Math"/>
                              <a:cs typeface="Times New Roman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en-US" altLang="zh-TW" sz="2300" kern="100">
                              <a:latin typeface="Cambria Math"/>
                              <a:cs typeface="Times New Roman"/>
                            </a:rPr>
                            <m:t>e</m:t>
                          </m:r>
                        </m:e>
                        <m:sup>
                          <m:r>
                            <a:rPr lang="en-US" altLang="zh-TW" sz="2300" i="1" kern="100">
                              <a:latin typeface="Cambria Math"/>
                              <a:cs typeface="Times New Roman"/>
                            </a:rPr>
                            <m:t>−</m:t>
                          </m:r>
                          <m:r>
                            <a:rPr lang="en-US" altLang="zh-TW" sz="2300" kern="100">
                              <a:latin typeface="Cambria Math"/>
                              <a:cs typeface="Times New Roman"/>
                            </a:rPr>
                            <m:t>0.08</m:t>
                          </m:r>
                        </m:sup>
                      </m:sSup>
                      <m:d>
                        <m:dPr>
                          <m:begChr m:val="["/>
                          <m:endChr m:val="]"/>
                          <m:ctrlPr>
                            <a:rPr lang="zh-TW" altLang="zh-TW" sz="2300" i="1" kern="100">
                              <a:effectLst/>
                              <a:latin typeface="Cambria Math"/>
                              <a:ea typeface="Cambria Math"/>
                              <a:cs typeface="Times New Roman"/>
                            </a:rPr>
                          </m:ctrlPr>
                        </m:dPr>
                        <m:e>
                          <m:r>
                            <a:rPr lang="en-US" altLang="zh-TW" sz="2300" kern="100">
                              <a:latin typeface="Cambria Math"/>
                              <a:cs typeface="Times New Roman"/>
                            </a:rPr>
                            <m:t>0.5×91.3931+0.5×93.2394</m:t>
                          </m:r>
                        </m:e>
                      </m:d>
                    </m:oMath>
                  </m:oMathPara>
                </a14:m>
                <a:endParaRPr lang="en-US" altLang="zh-TW" sz="2300" i="1" kern="100" dirty="0" smtClean="0">
                  <a:latin typeface="Cambria Math"/>
                  <a:cs typeface="Times New Roman"/>
                </a:endParaRPr>
              </a:p>
              <a:p>
                <a:pPr marL="1368425">
                  <a:spcAft>
                    <a:spcPts val="0"/>
                  </a:spcAft>
                </a:pPr>
                <a:r>
                  <a:rPr lang="en-US" altLang="zh-TW" sz="2300" kern="100" dirty="0" smtClean="0">
                    <a:cs typeface="Times New Roman"/>
                  </a:rPr>
                  <a:t>        </a:t>
                </a:r>
                <a14:m>
                  <m:oMath xmlns:m="http://schemas.openxmlformats.org/officeDocument/2006/math">
                    <m:r>
                      <a:rPr lang="en-US" altLang="zh-TW" sz="2300" kern="100">
                        <a:latin typeface="Cambria Math"/>
                        <a:cs typeface="Times New Roman"/>
                      </a:rPr>
                      <m:t>=85.2186</m:t>
                    </m:r>
                  </m:oMath>
                </a14:m>
                <a:r>
                  <a:rPr lang="en-US" altLang="zh-TW" sz="2300" kern="100" dirty="0">
                    <a:latin typeface="Times New Roman"/>
                    <a:cs typeface="Times New Roman"/>
                  </a:rPr>
                  <a:t>,</a:t>
                </a:r>
                <a:endParaRPr lang="zh-TW" altLang="zh-TW" sz="2300" kern="100" dirty="0">
                  <a:cs typeface="Times New Roman"/>
                </a:endParaRPr>
              </a:p>
              <a:p>
                <a:pPr>
                  <a:spcAft>
                    <a:spcPts val="0"/>
                  </a:spcAft>
                </a:pPr>
                <a:r>
                  <a:rPr lang="en-US" altLang="zh-TW" sz="2300" kern="100" dirty="0">
                    <a:latin typeface="Times New Roman"/>
                    <a:cs typeface="Times New Roman"/>
                  </a:rPr>
                  <a:t>and so on.</a:t>
                </a:r>
                <a:endParaRPr lang="zh-TW" altLang="zh-TW" sz="2300" kern="100" dirty="0">
                  <a:cs typeface="Times New Roman"/>
                </a:endParaRPr>
              </a:p>
            </p:txBody>
          </p:sp>
        </mc:Choice>
        <mc:Fallback xmlns="">
          <p:sp>
            <p:nvSpPr>
              <p:cNvPr id="3" name="矩形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6398" y="1268760"/>
                <a:ext cx="8352928" cy="4780476"/>
              </a:xfrm>
              <a:prstGeom prst="rect">
                <a:avLst/>
              </a:prstGeom>
              <a:blipFill rotWithShape="1">
                <a:blip r:embed="rId2"/>
                <a:stretch>
                  <a:fillRect l="-1095" t="-1020" b="-1658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90302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6491064" cy="634082"/>
          </a:xfrm>
        </p:spPr>
        <p:txBody>
          <a:bodyPr>
            <a:normAutofit/>
          </a:bodyPr>
          <a:lstStyle/>
          <a:p>
            <a:pPr algn="l"/>
            <a:r>
              <a:rPr lang="en-US" altLang="zh-TW" sz="2500" i="1" dirty="0" smtClean="0">
                <a:latin typeface="Times New Roman" pitchFamily="18" charset="0"/>
                <a:cs typeface="Times New Roman" pitchFamily="18" charset="0"/>
              </a:rPr>
              <a:t>3.4.3  Derivative Prices</a:t>
            </a:r>
            <a:endParaRPr lang="zh-TW" altLang="en-US" sz="2500" dirty="0"/>
          </a:p>
        </p:txBody>
      </p:sp>
      <p:graphicFrame>
        <p:nvGraphicFramePr>
          <p:cNvPr id="3" name="物件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6732432"/>
              </p:ext>
            </p:extLst>
          </p:nvPr>
        </p:nvGraphicFramePr>
        <p:xfrm>
          <a:off x="-1548680" y="1700808"/>
          <a:ext cx="12326692" cy="395505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80" name="文件" r:id="rId4" imgW="6699010" imgH="2149743" progId="Word.Document.12">
                  <p:embed/>
                </p:oleObj>
              </mc:Choice>
              <mc:Fallback>
                <p:oleObj name="文件" r:id="rId4" imgW="6699010" imgH="2149743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-1548680" y="1700808"/>
                        <a:ext cx="12326692" cy="395505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862101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6491064" cy="634082"/>
          </a:xfrm>
        </p:spPr>
        <p:txBody>
          <a:bodyPr>
            <a:normAutofit/>
          </a:bodyPr>
          <a:lstStyle/>
          <a:p>
            <a:pPr algn="l"/>
            <a:r>
              <a:rPr lang="en-US" altLang="zh-TW" sz="2500" i="1" dirty="0" smtClean="0">
                <a:latin typeface="Times New Roman" pitchFamily="18" charset="0"/>
                <a:cs typeface="Times New Roman" pitchFamily="18" charset="0"/>
              </a:rPr>
              <a:t>3.4.3  Derivative Prices</a:t>
            </a:r>
            <a:endParaRPr lang="zh-TW" altLang="en-US" sz="25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矩形 2"/>
              <p:cNvSpPr/>
              <p:nvPr/>
            </p:nvSpPr>
            <p:spPr>
              <a:xfrm>
                <a:off x="251520" y="1268760"/>
                <a:ext cx="9036496" cy="496584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spcAft>
                    <a:spcPts val="0"/>
                  </a:spcAft>
                </a:pPr>
                <a:r>
                  <a:rPr lang="en-US" altLang="zh-TW" sz="2300" kern="100" dirty="0" smtClean="0">
                    <a:latin typeface="Times New Roman"/>
                    <a:cs typeface="Times New Roman"/>
                  </a:rPr>
                  <a:t>We assume that the issuer will redeem early if the exercise price is less than the price assuming no redemption. Thus, the price process </a:t>
                </a:r>
                <a14:m>
                  <m:oMath xmlns:m="http://schemas.openxmlformats.org/officeDocument/2006/math">
                    <m:r>
                      <a:rPr lang="en-US" altLang="zh-TW" sz="2300" i="1" kern="100">
                        <a:latin typeface="Cambria Math"/>
                        <a:cs typeface="Times New Roman"/>
                      </a:rPr>
                      <m:t>𝑉</m:t>
                    </m:r>
                    <m:r>
                      <a:rPr lang="en-US" altLang="zh-TW" sz="2300" i="1" kern="100">
                        <a:latin typeface="Cambria Math"/>
                        <a:cs typeface="Times New Roman"/>
                      </a:rPr>
                      <m:t>(</m:t>
                    </m:r>
                    <m:r>
                      <a:rPr lang="en-US" altLang="zh-TW" sz="2300" i="1" kern="100">
                        <a:latin typeface="Cambria Math"/>
                        <a:cs typeface="Times New Roman"/>
                      </a:rPr>
                      <m:t>𝑡</m:t>
                    </m:r>
                    <m:r>
                      <a:rPr lang="en-US" altLang="zh-TW" sz="2300" i="1" kern="100">
                        <a:latin typeface="Cambria Math"/>
                        <a:cs typeface="Times New Roman"/>
                      </a:rPr>
                      <m:t>,</m:t>
                    </m:r>
                    <m:r>
                      <a:rPr lang="en-US" altLang="zh-TW" sz="2300" i="1" kern="100">
                        <a:latin typeface="Cambria Math"/>
                        <a:cs typeface="Times New Roman"/>
                      </a:rPr>
                      <m:t>𝑥</m:t>
                    </m:r>
                    <m:r>
                      <a:rPr lang="en-US" altLang="zh-TW" sz="2300" i="1" kern="100">
                        <a:latin typeface="Cambria Math"/>
                        <a:cs typeface="Times New Roman"/>
                      </a:rPr>
                      <m:t>)</m:t>
                    </m:r>
                  </m:oMath>
                </a14:m>
                <a:r>
                  <a:rPr lang="en-US" altLang="zh-TW" sz="2300" kern="100" dirty="0">
                    <a:latin typeface="Times New Roman"/>
                    <a:cs typeface="Times New Roman"/>
                  </a:rPr>
                  <a:t> evolves according to the following recursive scheme:</a:t>
                </a:r>
                <a:endParaRPr lang="zh-TW" altLang="zh-TW" sz="2300" kern="100" dirty="0">
                  <a:cs typeface="Times New Roman"/>
                </a:endParaRPr>
              </a:p>
              <a:p>
                <a:pPr>
                  <a:spcAft>
                    <a:spcPts val="0"/>
                  </a:spcAft>
                </a:pPr>
                <a:endParaRPr lang="en-US" altLang="zh-TW" sz="2300" i="1" kern="100" dirty="0" smtClean="0">
                  <a:latin typeface="Cambria Math"/>
                  <a:cs typeface="Times New Roman"/>
                </a:endParaRPr>
              </a:p>
              <a:p>
                <a:pPr>
                  <a:spcAft>
                    <a:spcPts val="0"/>
                  </a:spcAft>
                </a:pPr>
                <a14:m>
                  <m:oMath xmlns:m="http://schemas.openxmlformats.org/officeDocument/2006/math">
                    <m:r>
                      <a:rPr lang="en-US" altLang="zh-TW" sz="2300" i="1" kern="100">
                        <a:latin typeface="Cambria Math"/>
                        <a:cs typeface="Times New Roman"/>
                      </a:rPr>
                      <m:t>𝑉</m:t>
                    </m:r>
                    <m:d>
                      <m:dPr>
                        <m:ctrlPr>
                          <a:rPr lang="zh-TW" altLang="zh-TW" sz="2300" i="1" kern="100">
                            <a:effectLst/>
                            <a:latin typeface="Cambria Math"/>
                            <a:ea typeface="Cambria Math"/>
                            <a:cs typeface="Times New Roman"/>
                          </a:rPr>
                        </m:ctrlPr>
                      </m:dPr>
                      <m:e>
                        <m:r>
                          <a:rPr lang="en-US" altLang="zh-TW" sz="2300" i="1" kern="100">
                            <a:latin typeface="Cambria Math"/>
                            <a:cs typeface="Times New Roman"/>
                          </a:rPr>
                          <m:t>4,</m:t>
                        </m:r>
                        <m:r>
                          <a:rPr lang="en-US" altLang="zh-TW" sz="2300" i="1" kern="100">
                            <a:latin typeface="Cambria Math"/>
                            <a:cs typeface="Times New Roman"/>
                          </a:rPr>
                          <m:t>𝑥</m:t>
                        </m:r>
                      </m:e>
                    </m:d>
                    <m:r>
                      <a:rPr lang="en-US" altLang="zh-TW" sz="2300" i="1" kern="100">
                        <a:latin typeface="Cambria Math"/>
                        <a:cs typeface="Times New Roman"/>
                      </a:rPr>
                      <m:t>=100</m:t>
                    </m:r>
                  </m:oMath>
                </a14:m>
                <a:r>
                  <a:rPr lang="en-US" altLang="zh-TW" sz="2300" kern="100" dirty="0">
                    <a:latin typeface="Times New Roman"/>
                    <a:cs typeface="Times New Roman"/>
                  </a:rPr>
                  <a:t> for </a:t>
                </a:r>
                <a:r>
                  <a:rPr lang="en-US" altLang="zh-TW" sz="2300" i="1" kern="100" dirty="0">
                    <a:latin typeface="Times New Roman"/>
                    <a:cs typeface="Times New Roman"/>
                  </a:rPr>
                  <a:t>x</a:t>
                </a:r>
                <a:r>
                  <a:rPr lang="en-US" altLang="zh-TW" sz="2300" kern="100" dirty="0">
                    <a:latin typeface="Times New Roman"/>
                    <a:cs typeface="Times New Roman"/>
                  </a:rPr>
                  <a:t> = 0, 1, 2, 3, 4. For each </a:t>
                </a:r>
                <a:r>
                  <a:rPr lang="en-US" altLang="zh-TW" sz="2300" i="1" kern="100" dirty="0">
                    <a:latin typeface="Times New Roman"/>
                    <a:cs typeface="Times New Roman"/>
                  </a:rPr>
                  <a:t>t</a:t>
                </a:r>
                <a:r>
                  <a:rPr lang="en-US" altLang="zh-TW" sz="2300" kern="100" dirty="0">
                    <a:latin typeface="Times New Roman"/>
                    <a:cs typeface="Times New Roman"/>
                  </a:rPr>
                  <a:t> = 3, 2, 1 and </a:t>
                </a:r>
                <a14:m>
                  <m:oMath xmlns:m="http://schemas.openxmlformats.org/officeDocument/2006/math">
                    <m:r>
                      <a:rPr lang="en-US" altLang="zh-TW" sz="2300" i="1" kern="100">
                        <a:latin typeface="Cambria Math"/>
                        <a:cs typeface="Times New Roman"/>
                      </a:rPr>
                      <m:t>0≤</m:t>
                    </m:r>
                    <m:r>
                      <a:rPr lang="en-US" altLang="zh-TW" sz="2300" i="1" kern="100">
                        <a:latin typeface="Cambria Math"/>
                        <a:cs typeface="Times New Roman"/>
                      </a:rPr>
                      <m:t>𝑥</m:t>
                    </m:r>
                    <m:r>
                      <a:rPr lang="en-US" altLang="zh-TW" sz="2300" i="1" kern="100">
                        <a:latin typeface="Cambria Math"/>
                        <a:cs typeface="Times New Roman"/>
                      </a:rPr>
                      <m:t>≤</m:t>
                    </m:r>
                    <m:r>
                      <a:rPr lang="en-US" altLang="zh-TW" sz="2300" i="1" kern="100">
                        <a:latin typeface="Cambria Math"/>
                        <a:cs typeface="Times New Roman"/>
                      </a:rPr>
                      <m:t>𝑡</m:t>
                    </m:r>
                    <m:r>
                      <a:rPr lang="en-US" altLang="zh-TW" sz="2300" i="1" kern="100">
                        <a:latin typeface="Cambria Math"/>
                        <a:cs typeface="Times New Roman"/>
                      </a:rPr>
                      <m:t> :</m:t>
                    </m:r>
                  </m:oMath>
                </a14:m>
                <a:endParaRPr lang="zh-TW" altLang="zh-TW" sz="2300" kern="100" dirty="0">
                  <a:cs typeface="Times New Roman"/>
                </a:endParaRPr>
              </a:p>
              <a:p>
                <a:pPr>
                  <a:spcAft>
                    <a:spcPts val="0"/>
                  </a:spcAft>
                </a:pPr>
                <a14:m>
                  <m:oMath xmlns:m="http://schemas.openxmlformats.org/officeDocument/2006/math">
                    <m:r>
                      <a:rPr lang="en-US" altLang="zh-TW" sz="2300" i="1" kern="100">
                        <a:latin typeface="Cambria Math"/>
                        <a:cs typeface="Times New Roman"/>
                      </a:rPr>
                      <m:t>𝑉</m:t>
                    </m:r>
                    <m:d>
                      <m:dPr>
                        <m:ctrlPr>
                          <a:rPr lang="zh-TW" altLang="zh-TW" sz="2300" i="1" kern="100">
                            <a:effectLst/>
                            <a:latin typeface="Cambria Math"/>
                            <a:ea typeface="Cambria Math"/>
                            <a:cs typeface="Times New Roman"/>
                          </a:rPr>
                        </m:ctrlPr>
                      </m:dPr>
                      <m:e>
                        <m:r>
                          <a:rPr lang="en-US" altLang="zh-TW" sz="2300" i="1" kern="100">
                            <a:latin typeface="Cambria Math"/>
                            <a:cs typeface="Times New Roman"/>
                          </a:rPr>
                          <m:t>𝑡</m:t>
                        </m:r>
                        <m:r>
                          <a:rPr lang="en-US" altLang="zh-TW" sz="2300" i="1" kern="100">
                            <a:latin typeface="Cambria Math"/>
                            <a:cs typeface="Times New Roman"/>
                          </a:rPr>
                          <m:t>,</m:t>
                        </m:r>
                        <m:r>
                          <a:rPr lang="en-US" altLang="zh-TW" sz="2300" i="1" kern="100">
                            <a:latin typeface="Cambria Math"/>
                            <a:cs typeface="Times New Roman"/>
                          </a:rPr>
                          <m:t>𝑥</m:t>
                        </m:r>
                      </m:e>
                    </m:d>
                    <m:r>
                      <a:rPr lang="en-US" altLang="zh-TW" sz="2300" i="1" kern="100">
                        <a:latin typeface="Cambria Math"/>
                        <a:cs typeface="Times New Roman"/>
                      </a:rPr>
                      <m:t>=</m:t>
                    </m:r>
                    <m:func>
                      <m:funcPr>
                        <m:ctrlPr>
                          <a:rPr lang="zh-TW" altLang="zh-TW" sz="2300" i="1" kern="100">
                            <a:effectLst/>
                            <a:latin typeface="Cambria Math"/>
                            <a:ea typeface="Cambria Math"/>
                            <a:cs typeface="Times New Roman"/>
                          </a:rPr>
                        </m:ctrlPr>
                      </m:funcPr>
                      <m:fName>
                        <m:r>
                          <a:rPr lang="en-US" altLang="zh-TW" sz="2300" i="1" kern="100">
                            <a:latin typeface="Cambria Math"/>
                            <a:cs typeface="Times New Roman"/>
                          </a:rPr>
                          <m:t>𝑚𝑖𝑛</m:t>
                        </m:r>
                      </m:fName>
                      <m:e>
                        <m:d>
                          <m:dPr>
                            <m:begChr m:val="{"/>
                            <m:endChr m:val="}"/>
                            <m:ctrlPr>
                              <a:rPr lang="zh-TW" altLang="zh-TW" sz="2300" i="1" kern="100">
                                <a:effectLst/>
                                <a:latin typeface="Cambria Math"/>
                                <a:ea typeface="Cambria Math"/>
                                <a:cs typeface="Times New Roman"/>
                              </a:rPr>
                            </m:ctrlPr>
                          </m:dPr>
                          <m:e>
                            <m:r>
                              <a:rPr lang="en-US" altLang="zh-TW" sz="2300" i="1" kern="100">
                                <a:latin typeface="Cambria Math"/>
                                <a:cs typeface="Times New Roman"/>
                              </a:rPr>
                              <m:t>100</m:t>
                            </m:r>
                            <m:sSup>
                              <m:sSupPr>
                                <m:ctrlPr>
                                  <a:rPr lang="zh-TW" altLang="zh-TW" sz="2300" i="1" kern="100">
                                    <a:effectLst/>
                                    <a:latin typeface="Cambria Math"/>
                                    <a:ea typeface="Cambria Math"/>
                                    <a:cs typeface="Times New Roman"/>
                                  </a:rPr>
                                </m:ctrlPr>
                              </m:sSupPr>
                              <m:e>
                                <m:r>
                                  <a:rPr lang="en-US" altLang="zh-TW" sz="2300" i="1" kern="100">
                                    <a:latin typeface="Cambria Math"/>
                                    <a:cs typeface="Times New Roman"/>
                                  </a:rPr>
                                  <m:t>𝑒</m:t>
                                </m:r>
                              </m:e>
                              <m:sup>
                                <m:r>
                                  <a:rPr lang="en-US" altLang="zh-TW" sz="2300" i="1" kern="100">
                                    <a:latin typeface="Cambria Math"/>
                                    <a:cs typeface="Times New Roman"/>
                                  </a:rPr>
                                  <m:t>−0.055</m:t>
                                </m:r>
                                <m:d>
                                  <m:dPr>
                                    <m:ctrlPr>
                                      <a:rPr lang="zh-TW" altLang="zh-TW" sz="2300" i="1" kern="100">
                                        <a:effectLst/>
                                        <a:latin typeface="Cambria Math"/>
                                        <a:ea typeface="Cambria Math"/>
                                        <a:cs typeface="Times New Roman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altLang="zh-TW" sz="2300" i="1" kern="100">
                                        <a:latin typeface="Cambria Math"/>
                                        <a:cs typeface="Times New Roman"/>
                                      </a:rPr>
                                      <m:t>4−</m:t>
                                    </m:r>
                                    <m:r>
                                      <a:rPr lang="en-US" altLang="zh-TW" sz="2300" i="1" kern="100">
                                        <a:latin typeface="Cambria Math"/>
                                        <a:cs typeface="Times New Roman"/>
                                      </a:rPr>
                                      <m:t>𝑡</m:t>
                                    </m:r>
                                  </m:e>
                                </m:d>
                              </m:sup>
                            </m:sSup>
                            <m:r>
                              <a:rPr lang="en-US" altLang="zh-TW" sz="2300" i="1" kern="100">
                                <a:latin typeface="Cambria Math"/>
                                <a:cs typeface="Times New Roman"/>
                              </a:rPr>
                              <m:t>,</m:t>
                            </m:r>
                            <m:sSup>
                              <m:sSupPr>
                                <m:ctrlPr>
                                  <a:rPr lang="zh-TW" altLang="zh-TW" sz="2300" i="1" kern="100">
                                    <a:effectLst/>
                                    <a:latin typeface="Cambria Math"/>
                                    <a:ea typeface="Cambria Math"/>
                                    <a:cs typeface="Times New Roman"/>
                                  </a:rPr>
                                </m:ctrlPr>
                              </m:sSupPr>
                              <m:e>
                                <m:r>
                                  <a:rPr lang="en-US" altLang="zh-TW" sz="2300" i="1" kern="100">
                                    <a:latin typeface="Cambria Math"/>
                                    <a:cs typeface="Times New Roman"/>
                                  </a:rPr>
                                  <m:t>𝑒</m:t>
                                </m:r>
                              </m:e>
                              <m:sup>
                                <m:r>
                                  <a:rPr lang="en-US" altLang="zh-TW" sz="2300" i="1" kern="100">
                                    <a:latin typeface="Cambria Math"/>
                                    <a:cs typeface="Times New Roman"/>
                                  </a:rPr>
                                  <m:t>−</m:t>
                                </m:r>
                                <m:r>
                                  <a:rPr lang="en-US" altLang="zh-TW" sz="2300" i="1" kern="100">
                                    <a:latin typeface="Cambria Math"/>
                                    <a:cs typeface="Times New Roman"/>
                                  </a:rPr>
                                  <m:t>𝑟</m:t>
                                </m:r>
                                <m:d>
                                  <m:dPr>
                                    <m:ctrlPr>
                                      <a:rPr lang="zh-TW" altLang="zh-TW" sz="2300" i="1" kern="100">
                                        <a:effectLst/>
                                        <a:latin typeface="Cambria Math"/>
                                        <a:ea typeface="Cambria Math"/>
                                        <a:cs typeface="Times New Roman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altLang="zh-TW" sz="2300" i="1" kern="100">
                                        <a:latin typeface="Cambria Math"/>
                                        <a:cs typeface="Times New Roman"/>
                                      </a:rPr>
                                      <m:t>𝑡</m:t>
                                    </m:r>
                                    <m:r>
                                      <a:rPr lang="en-US" altLang="zh-TW" sz="2300" i="1" kern="100">
                                        <a:latin typeface="Cambria Math"/>
                                        <a:cs typeface="Times New Roman"/>
                                      </a:rPr>
                                      <m:t>−</m:t>
                                    </m:r>
                                    <m:r>
                                      <a:rPr lang="en-US" altLang="zh-TW" sz="2300" i="1" kern="100">
                                        <a:latin typeface="Cambria Math"/>
                                        <a:cs typeface="Times New Roman"/>
                                      </a:rPr>
                                      <m:t>𝑥</m:t>
                                    </m:r>
                                  </m:e>
                                </m:d>
                              </m:sup>
                            </m:sSup>
                            <m:d>
                              <m:dPr>
                                <m:ctrlPr>
                                  <a:rPr lang="zh-TW" altLang="zh-TW" sz="2300" i="1" kern="100">
                                    <a:effectLst/>
                                    <a:latin typeface="Cambria Math"/>
                                    <a:ea typeface="Cambria Math"/>
                                    <a:cs typeface="Times New Roman"/>
                                  </a:rPr>
                                </m:ctrlPr>
                              </m:dPr>
                              <m:e>
                                <m:r>
                                  <a:rPr lang="en-US" altLang="zh-TW" sz="2300" i="1" kern="100">
                                    <a:latin typeface="Cambria Math"/>
                                    <a:cs typeface="Times New Roman"/>
                                  </a:rPr>
                                  <m:t>𝑞𝑉</m:t>
                                </m:r>
                                <m:d>
                                  <m:dPr>
                                    <m:ctrlPr>
                                      <a:rPr lang="zh-TW" altLang="zh-TW" sz="2300" i="1" kern="100">
                                        <a:effectLst/>
                                        <a:latin typeface="Cambria Math"/>
                                        <a:ea typeface="Cambria Math"/>
                                        <a:cs typeface="Times New Roman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altLang="zh-TW" sz="2300" i="1" kern="100">
                                        <a:latin typeface="Cambria Math"/>
                                        <a:cs typeface="Times New Roman"/>
                                      </a:rPr>
                                      <m:t>𝑡</m:t>
                                    </m:r>
                                    <m:r>
                                      <a:rPr lang="en-US" altLang="zh-TW" sz="2300" i="1" kern="100">
                                        <a:latin typeface="Cambria Math"/>
                                        <a:cs typeface="Times New Roman"/>
                                      </a:rPr>
                                      <m:t>+1,</m:t>
                                    </m:r>
                                    <m:r>
                                      <a:rPr lang="en-US" altLang="zh-TW" sz="2300" i="1" kern="100">
                                        <a:latin typeface="Cambria Math"/>
                                        <a:cs typeface="Times New Roman"/>
                                      </a:rPr>
                                      <m:t>𝑥</m:t>
                                    </m:r>
                                    <m:r>
                                      <a:rPr lang="en-US" altLang="zh-TW" sz="2300" i="1" kern="100">
                                        <a:latin typeface="Cambria Math"/>
                                        <a:cs typeface="Times New Roman"/>
                                      </a:rPr>
                                      <m:t>+1</m:t>
                                    </m:r>
                                  </m:e>
                                </m:d>
                                <m:r>
                                  <a:rPr lang="en-US" altLang="zh-TW" sz="2300" i="1" kern="100">
                                    <a:latin typeface="Cambria Math"/>
                                    <a:cs typeface="Times New Roman"/>
                                  </a:rPr>
                                  <m:t>+</m:t>
                                </m:r>
                                <m:d>
                                  <m:dPr>
                                    <m:ctrlPr>
                                      <a:rPr lang="zh-TW" altLang="zh-TW" sz="2300" i="1" kern="100">
                                        <a:effectLst/>
                                        <a:latin typeface="Cambria Math"/>
                                        <a:ea typeface="Cambria Math"/>
                                        <a:cs typeface="Times New Roman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altLang="zh-TW" sz="2300" i="1" kern="100">
                                        <a:latin typeface="Cambria Math"/>
                                        <a:cs typeface="Times New Roman"/>
                                      </a:rPr>
                                      <m:t>1−</m:t>
                                    </m:r>
                                    <m:r>
                                      <a:rPr lang="en-US" altLang="zh-TW" sz="2300" i="1" kern="100">
                                        <a:latin typeface="Cambria Math"/>
                                        <a:cs typeface="Times New Roman"/>
                                      </a:rPr>
                                      <m:t>𝑞</m:t>
                                    </m:r>
                                  </m:e>
                                </m:d>
                                <m:r>
                                  <a:rPr lang="en-US" altLang="zh-TW" sz="2300" i="1" kern="100">
                                    <a:latin typeface="Cambria Math"/>
                                    <a:cs typeface="Times New Roman"/>
                                  </a:rPr>
                                  <m:t>𝑉</m:t>
                                </m:r>
                                <m:d>
                                  <m:dPr>
                                    <m:ctrlPr>
                                      <a:rPr lang="zh-TW" altLang="zh-TW" sz="2300" i="1" kern="100">
                                        <a:effectLst/>
                                        <a:latin typeface="Cambria Math"/>
                                        <a:ea typeface="Cambria Math"/>
                                        <a:cs typeface="Times New Roman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altLang="zh-TW" sz="2300" i="1" kern="100">
                                        <a:latin typeface="Cambria Math"/>
                                        <a:cs typeface="Times New Roman"/>
                                      </a:rPr>
                                      <m:t>𝑡</m:t>
                                    </m:r>
                                    <m:r>
                                      <a:rPr lang="en-US" altLang="zh-TW" sz="2300" i="1" kern="100">
                                        <a:latin typeface="Cambria Math"/>
                                        <a:cs typeface="Times New Roman"/>
                                      </a:rPr>
                                      <m:t>+1,</m:t>
                                    </m:r>
                                    <m:r>
                                      <a:rPr lang="en-US" altLang="zh-TW" sz="2300" i="1" kern="100">
                                        <a:latin typeface="Cambria Math"/>
                                        <a:cs typeface="Times New Roman"/>
                                      </a:rPr>
                                      <m:t>𝑥</m:t>
                                    </m:r>
                                  </m:e>
                                </m:d>
                              </m:e>
                            </m:d>
                          </m:e>
                        </m:d>
                      </m:e>
                    </m:func>
                  </m:oMath>
                </a14:m>
                <a:r>
                  <a:rPr lang="en-US" altLang="zh-TW" sz="2300" i="1" kern="100" dirty="0">
                    <a:latin typeface="Times New Roman"/>
                    <a:cs typeface="Times New Roman"/>
                  </a:rPr>
                  <a:t>.</a:t>
                </a:r>
                <a:endParaRPr lang="zh-TW" altLang="zh-TW" sz="2300" kern="100" dirty="0">
                  <a:cs typeface="Times New Roman"/>
                </a:endParaRPr>
              </a:p>
              <a:p>
                <a:pPr>
                  <a:spcAft>
                    <a:spcPts val="0"/>
                  </a:spcAft>
                </a:pPr>
                <a:endParaRPr lang="en-US" altLang="zh-TW" sz="2300" kern="100" dirty="0" smtClean="0">
                  <a:latin typeface="Times New Roman"/>
                  <a:cs typeface="Times New Roman"/>
                </a:endParaRPr>
              </a:p>
              <a:p>
                <a:pPr>
                  <a:spcAft>
                    <a:spcPts val="0"/>
                  </a:spcAft>
                </a:pPr>
                <a:r>
                  <a:rPr lang="en-US" altLang="zh-TW" sz="2300" kern="100" dirty="0" smtClean="0">
                    <a:latin typeface="Times New Roman"/>
                    <a:cs typeface="Times New Roman"/>
                  </a:rPr>
                  <a:t>For </a:t>
                </a:r>
                <a:r>
                  <a:rPr lang="en-US" altLang="zh-TW" sz="2300" kern="100" dirty="0">
                    <a:latin typeface="Times New Roman"/>
                    <a:cs typeface="Times New Roman"/>
                  </a:rPr>
                  <a:t>example, </a:t>
                </a:r>
                <a:endParaRPr lang="zh-TW" altLang="zh-TW" sz="2300" kern="100" dirty="0">
                  <a:cs typeface="Times New Roman"/>
                </a:endParaRPr>
              </a:p>
              <a:p>
                <a:pPr marL="629285">
                  <a:spcAft>
                    <a:spcPts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sz="2300" i="1" kern="100">
                          <a:latin typeface="Cambria Math"/>
                          <a:cs typeface="Times New Roman"/>
                        </a:rPr>
                        <m:t>𝑉</m:t>
                      </m:r>
                      <m:d>
                        <m:dPr>
                          <m:ctrlPr>
                            <a:rPr lang="zh-TW" altLang="zh-TW" sz="2300" i="1" kern="100">
                              <a:effectLst/>
                              <a:latin typeface="Cambria Math"/>
                              <a:ea typeface="Cambria Math"/>
                              <a:cs typeface="Times New Roman"/>
                            </a:rPr>
                          </m:ctrlPr>
                        </m:dPr>
                        <m:e>
                          <m:r>
                            <a:rPr lang="en-US" altLang="zh-TW" sz="2300" i="1" kern="100">
                              <a:latin typeface="Cambria Math"/>
                              <a:cs typeface="Times New Roman"/>
                            </a:rPr>
                            <m:t>3,3</m:t>
                          </m:r>
                        </m:e>
                      </m:d>
                      <m:r>
                        <a:rPr lang="en-US" altLang="zh-TW" sz="2300" i="1" kern="100">
                          <a:latin typeface="Cambria Math"/>
                          <a:cs typeface="Times New Roman"/>
                        </a:rPr>
                        <m:t>=</m:t>
                      </m:r>
                      <m:func>
                        <m:funcPr>
                          <m:ctrlPr>
                            <a:rPr lang="zh-TW" altLang="zh-TW" sz="2300" i="1" kern="100">
                              <a:effectLst/>
                              <a:latin typeface="Cambria Math"/>
                              <a:ea typeface="Cambria Math"/>
                              <a:cs typeface="Times New Roman"/>
                            </a:rPr>
                          </m:ctrlPr>
                        </m:funcPr>
                        <m:fName>
                          <m:r>
                            <a:rPr lang="en-US" altLang="zh-TW" sz="2300" i="1" kern="100">
                              <a:latin typeface="Cambria Math"/>
                              <a:cs typeface="Times New Roman"/>
                            </a:rPr>
                            <m:t>𝑚𝑖𝑛</m:t>
                          </m:r>
                        </m:fName>
                        <m:e>
                          <m:d>
                            <m:dPr>
                              <m:begChr m:val="{"/>
                              <m:endChr m:val="}"/>
                              <m:ctrlPr>
                                <a:rPr lang="zh-TW" altLang="zh-TW" sz="2300" i="1" kern="100">
                                  <a:effectLst/>
                                  <a:latin typeface="Cambria Math"/>
                                  <a:ea typeface="Cambria Math"/>
                                  <a:cs typeface="Times New Roman"/>
                                </a:rPr>
                              </m:ctrlPr>
                            </m:dPr>
                            <m:e>
                              <m:r>
                                <a:rPr lang="en-US" altLang="zh-TW" sz="2300" i="1" kern="100">
                                  <a:latin typeface="Cambria Math"/>
                                  <a:cs typeface="Times New Roman"/>
                                </a:rPr>
                                <m:t>100</m:t>
                              </m:r>
                              <m:sSup>
                                <m:sSupPr>
                                  <m:ctrlPr>
                                    <a:rPr lang="zh-TW" altLang="zh-TW" sz="2300" i="1" kern="100">
                                      <a:effectLst/>
                                      <a:latin typeface="Cambria Math"/>
                                      <a:ea typeface="Cambria Math"/>
                                      <a:cs typeface="Times New Roman"/>
                                    </a:rPr>
                                  </m:ctrlPr>
                                </m:sSupPr>
                                <m:e>
                                  <m:r>
                                    <a:rPr lang="en-US" altLang="zh-TW" sz="2300" i="1" kern="100">
                                      <a:latin typeface="Cambria Math"/>
                                      <a:cs typeface="Times New Roman"/>
                                    </a:rPr>
                                    <m:t>𝑒</m:t>
                                  </m:r>
                                </m:e>
                                <m:sup>
                                  <m:r>
                                    <a:rPr lang="en-US" altLang="zh-TW" sz="2300" i="1" kern="100">
                                      <a:latin typeface="Cambria Math"/>
                                      <a:cs typeface="Times New Roman"/>
                                    </a:rPr>
                                    <m:t>−0.055</m:t>
                                  </m:r>
                                </m:sup>
                              </m:sSup>
                              <m:r>
                                <a:rPr lang="en-US" altLang="zh-TW" sz="2300" i="1" kern="100">
                                  <a:latin typeface="Cambria Math"/>
                                  <a:cs typeface="Times New Roman"/>
                                </a:rPr>
                                <m:t>,</m:t>
                              </m:r>
                              <m:sSup>
                                <m:sSupPr>
                                  <m:ctrlPr>
                                    <a:rPr lang="zh-TW" altLang="zh-TW" sz="2300" i="1" kern="100">
                                      <a:effectLst/>
                                      <a:latin typeface="Cambria Math"/>
                                      <a:ea typeface="Cambria Math"/>
                                      <a:cs typeface="Times New Roman"/>
                                    </a:rPr>
                                  </m:ctrlPr>
                                </m:sSupPr>
                                <m:e>
                                  <m:r>
                                    <a:rPr lang="en-US" altLang="zh-TW" sz="2300" i="1" kern="100">
                                      <a:latin typeface="Cambria Math"/>
                                      <a:cs typeface="Times New Roman"/>
                                    </a:rPr>
                                    <m:t>𝑒</m:t>
                                  </m:r>
                                </m:e>
                                <m:sup>
                                  <m:r>
                                    <a:rPr lang="en-US" altLang="zh-TW" sz="2300" i="1" kern="100">
                                      <a:latin typeface="Cambria Math"/>
                                      <a:cs typeface="Times New Roman"/>
                                    </a:rPr>
                                    <m:t>−</m:t>
                                  </m:r>
                                  <m:r>
                                    <a:rPr lang="en-US" altLang="zh-TW" sz="2300" i="1" kern="100">
                                      <a:latin typeface="Cambria Math"/>
                                      <a:cs typeface="Times New Roman"/>
                                    </a:rPr>
                                    <m:t>𝑟</m:t>
                                  </m:r>
                                  <m:d>
                                    <m:dPr>
                                      <m:ctrlPr>
                                        <a:rPr lang="zh-TW" altLang="zh-TW" sz="2300" i="1" kern="100">
                                          <a:effectLst/>
                                          <a:latin typeface="Cambria Math"/>
                                          <a:ea typeface="Cambria Math"/>
                                          <a:cs typeface="Times New Roman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altLang="zh-TW" sz="2300" i="1" kern="100">
                                          <a:latin typeface="Cambria Math"/>
                                          <a:cs typeface="Times New Roman"/>
                                        </a:rPr>
                                        <m:t>3,3</m:t>
                                      </m:r>
                                    </m:e>
                                  </m:d>
                                </m:sup>
                              </m:sSup>
                              <m:d>
                                <m:dPr>
                                  <m:ctrlPr>
                                    <a:rPr lang="zh-TW" altLang="zh-TW" sz="2300" i="1" kern="100">
                                      <a:effectLst/>
                                      <a:latin typeface="Cambria Math"/>
                                      <a:ea typeface="Cambria Math"/>
                                      <a:cs typeface="Times New Roman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TW" sz="2300" i="1" kern="100">
                                      <a:latin typeface="Cambria Math"/>
                                      <a:cs typeface="Times New Roman"/>
                                    </a:rPr>
                                    <m:t>𝑞𝑉</m:t>
                                  </m:r>
                                  <m:d>
                                    <m:dPr>
                                      <m:ctrlPr>
                                        <a:rPr lang="zh-TW" altLang="zh-TW" sz="2300" i="1" kern="100">
                                          <a:effectLst/>
                                          <a:latin typeface="Cambria Math"/>
                                          <a:ea typeface="Cambria Math"/>
                                          <a:cs typeface="Times New Roman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altLang="zh-TW" sz="2300" i="1" kern="100">
                                          <a:latin typeface="Cambria Math"/>
                                          <a:cs typeface="Times New Roman"/>
                                        </a:rPr>
                                        <m:t>4,4</m:t>
                                      </m:r>
                                    </m:e>
                                  </m:d>
                                  <m:r>
                                    <a:rPr lang="en-US" altLang="zh-TW" sz="2300" i="1" kern="100">
                                      <a:latin typeface="Cambria Math"/>
                                      <a:cs typeface="Times New Roman"/>
                                    </a:rPr>
                                    <m:t>+</m:t>
                                  </m:r>
                                  <m:d>
                                    <m:dPr>
                                      <m:ctrlPr>
                                        <a:rPr lang="zh-TW" altLang="zh-TW" sz="2300" i="1" kern="100">
                                          <a:effectLst/>
                                          <a:latin typeface="Cambria Math"/>
                                          <a:ea typeface="Cambria Math"/>
                                          <a:cs typeface="Times New Roman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altLang="zh-TW" sz="2300" i="1" kern="100">
                                          <a:latin typeface="Cambria Math"/>
                                          <a:cs typeface="Times New Roman"/>
                                        </a:rPr>
                                        <m:t>1−</m:t>
                                      </m:r>
                                      <m:r>
                                        <a:rPr lang="en-US" altLang="zh-TW" sz="2300" i="1" kern="100">
                                          <a:latin typeface="Cambria Math"/>
                                          <a:cs typeface="Times New Roman"/>
                                        </a:rPr>
                                        <m:t>𝑞</m:t>
                                      </m:r>
                                    </m:e>
                                  </m:d>
                                  <m:r>
                                    <a:rPr lang="en-US" altLang="zh-TW" sz="2300" i="1" kern="100">
                                      <a:latin typeface="Cambria Math"/>
                                      <a:cs typeface="Times New Roman"/>
                                    </a:rPr>
                                    <m:t>𝑉</m:t>
                                  </m:r>
                                  <m:d>
                                    <m:dPr>
                                      <m:ctrlPr>
                                        <a:rPr lang="zh-TW" altLang="zh-TW" sz="2300" i="1" kern="100">
                                          <a:effectLst/>
                                          <a:latin typeface="Cambria Math"/>
                                          <a:ea typeface="Cambria Math"/>
                                          <a:cs typeface="Times New Roman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altLang="zh-TW" sz="2300" i="1" kern="100">
                                          <a:latin typeface="Cambria Math"/>
                                          <a:cs typeface="Times New Roman"/>
                                        </a:rPr>
                                        <m:t>4,3</m:t>
                                      </m:r>
                                    </m:e>
                                  </m:d>
                                </m:e>
                              </m:d>
                            </m:e>
                          </m:d>
                        </m:e>
                      </m:func>
                    </m:oMath>
                  </m:oMathPara>
                </a14:m>
                <a:endParaRPr lang="zh-TW" altLang="zh-TW" sz="2300" kern="100" dirty="0">
                  <a:cs typeface="Times New Roman"/>
                </a:endParaRPr>
              </a:p>
              <a:p>
                <a:pPr marL="1217930">
                  <a:spcAft>
                    <a:spcPts val="0"/>
                  </a:spcAft>
                </a:pPr>
                <a:r>
                  <a:rPr lang="en-US" altLang="zh-TW" sz="2300" kern="100" dirty="0" smtClean="0">
                    <a:cs typeface="Times New Roman"/>
                  </a:rPr>
                  <a:t>     </a:t>
                </a:r>
                <a14:m>
                  <m:oMath xmlns:m="http://schemas.openxmlformats.org/officeDocument/2006/math">
                    <m:r>
                      <a:rPr lang="en-US" altLang="zh-TW" sz="2300" i="1" kern="100">
                        <a:latin typeface="Cambria Math"/>
                        <a:cs typeface="Times New Roman"/>
                      </a:rPr>
                      <m:t>=</m:t>
                    </m:r>
                    <m:func>
                      <m:funcPr>
                        <m:ctrlPr>
                          <a:rPr lang="zh-TW" altLang="zh-TW" sz="2300" i="1" kern="100">
                            <a:effectLst/>
                            <a:latin typeface="Cambria Math"/>
                            <a:ea typeface="Cambria Math"/>
                            <a:cs typeface="Times New Roman"/>
                          </a:rPr>
                        </m:ctrlPr>
                      </m:funcPr>
                      <m:fName>
                        <m:r>
                          <a:rPr lang="en-US" altLang="zh-TW" sz="2300" i="1" kern="100">
                            <a:latin typeface="Cambria Math"/>
                            <a:cs typeface="Times New Roman"/>
                          </a:rPr>
                          <m:t>𝑚𝑖𝑛</m:t>
                        </m:r>
                      </m:fName>
                      <m:e>
                        <m:d>
                          <m:dPr>
                            <m:begChr m:val="{"/>
                            <m:endChr m:val="}"/>
                            <m:ctrlPr>
                              <a:rPr lang="zh-TW" altLang="zh-TW" sz="2300" i="1" kern="100">
                                <a:effectLst/>
                                <a:latin typeface="Cambria Math"/>
                                <a:ea typeface="Cambria Math"/>
                                <a:cs typeface="Times New Roman"/>
                              </a:rPr>
                            </m:ctrlPr>
                          </m:dPr>
                          <m:e>
                            <m:r>
                              <a:rPr lang="en-US" altLang="zh-TW" sz="2300" i="1" kern="100">
                                <a:latin typeface="Cambria Math"/>
                                <a:cs typeface="Times New Roman"/>
                              </a:rPr>
                              <m:t>100</m:t>
                            </m:r>
                            <m:sSup>
                              <m:sSupPr>
                                <m:ctrlPr>
                                  <a:rPr lang="zh-TW" altLang="zh-TW" sz="2300" i="1" kern="100">
                                    <a:effectLst/>
                                    <a:latin typeface="Cambria Math"/>
                                    <a:ea typeface="Cambria Math"/>
                                    <a:cs typeface="Times New Roman"/>
                                  </a:rPr>
                                </m:ctrlPr>
                              </m:sSupPr>
                              <m:e>
                                <m:r>
                                  <a:rPr lang="en-US" altLang="zh-TW" sz="2300" i="1" kern="100">
                                    <a:latin typeface="Cambria Math"/>
                                    <a:cs typeface="Times New Roman"/>
                                  </a:rPr>
                                  <m:t>𝑒</m:t>
                                </m:r>
                              </m:e>
                              <m:sup>
                                <m:r>
                                  <a:rPr lang="en-US" altLang="zh-TW" sz="2300" i="1" kern="100">
                                    <a:latin typeface="Cambria Math"/>
                                    <a:cs typeface="Times New Roman"/>
                                  </a:rPr>
                                  <m:t>−0.055</m:t>
                                </m:r>
                              </m:sup>
                            </m:sSup>
                            <m:r>
                              <a:rPr lang="en-US" altLang="zh-TW" sz="2300" i="1" kern="100">
                                <a:latin typeface="Cambria Math"/>
                                <a:cs typeface="Times New Roman"/>
                              </a:rPr>
                              <m:t>,</m:t>
                            </m:r>
                            <m:sSup>
                              <m:sSupPr>
                                <m:ctrlPr>
                                  <a:rPr lang="zh-TW" altLang="zh-TW" sz="2300" i="1" kern="100">
                                    <a:effectLst/>
                                    <a:latin typeface="Cambria Math"/>
                                    <a:ea typeface="Cambria Math"/>
                                    <a:cs typeface="Times New Roman"/>
                                  </a:rPr>
                                </m:ctrlPr>
                              </m:sSupPr>
                              <m:e>
                                <m:r>
                                  <a:rPr lang="en-US" altLang="zh-TW" sz="2300" i="1" kern="100">
                                    <a:latin typeface="Cambria Math"/>
                                    <a:cs typeface="Times New Roman"/>
                                  </a:rPr>
                                  <m:t>𝑒</m:t>
                                </m:r>
                              </m:e>
                              <m:sup>
                                <m:r>
                                  <a:rPr lang="en-US" altLang="zh-TW" sz="2300" i="1" kern="100">
                                    <a:latin typeface="Cambria Math"/>
                                    <a:cs typeface="Times New Roman"/>
                                  </a:rPr>
                                  <m:t>−0.09</m:t>
                                </m:r>
                              </m:sup>
                            </m:sSup>
                            <m:d>
                              <m:dPr>
                                <m:ctrlPr>
                                  <a:rPr lang="zh-TW" altLang="zh-TW" sz="2300" i="1" kern="100">
                                    <a:effectLst/>
                                    <a:latin typeface="Cambria Math"/>
                                    <a:ea typeface="Cambria Math"/>
                                    <a:cs typeface="Times New Roman"/>
                                  </a:rPr>
                                </m:ctrlPr>
                              </m:dPr>
                              <m:e>
                                <m:f>
                                  <m:fPr>
                                    <m:ctrlPr>
                                      <a:rPr lang="zh-TW" altLang="zh-TW" sz="2300" i="1" kern="100">
                                        <a:effectLst/>
                                        <a:latin typeface="Cambria Math"/>
                                        <a:ea typeface="Cambria Math"/>
                                        <a:cs typeface="Times New Roman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altLang="zh-TW" sz="2300" i="1" kern="100">
                                        <a:latin typeface="Cambria Math"/>
                                        <a:cs typeface="Times New Roman"/>
                                      </a:rPr>
                                      <m:t>1</m:t>
                                    </m:r>
                                  </m:num>
                                  <m:den>
                                    <m:r>
                                      <a:rPr lang="en-US" altLang="zh-TW" sz="2300" i="1" kern="100">
                                        <a:latin typeface="Cambria Math"/>
                                        <a:cs typeface="Times New Roman"/>
                                      </a:rPr>
                                      <m:t>2</m:t>
                                    </m:r>
                                  </m:den>
                                </m:f>
                                <m:r>
                                  <a:rPr lang="en-US" altLang="zh-TW" sz="2300" i="1" kern="100">
                                    <a:latin typeface="Cambria Math"/>
                                    <a:cs typeface="Times New Roman"/>
                                  </a:rPr>
                                  <m:t>×100+</m:t>
                                </m:r>
                                <m:f>
                                  <m:fPr>
                                    <m:ctrlPr>
                                      <a:rPr lang="zh-TW" altLang="zh-TW" sz="2300" i="1" kern="100">
                                        <a:effectLst/>
                                        <a:latin typeface="Cambria Math"/>
                                        <a:ea typeface="Cambria Math"/>
                                        <a:cs typeface="Times New Roman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altLang="zh-TW" sz="2300" i="1" kern="100">
                                        <a:latin typeface="Cambria Math"/>
                                        <a:cs typeface="Times New Roman"/>
                                      </a:rPr>
                                      <m:t>1</m:t>
                                    </m:r>
                                  </m:num>
                                  <m:den>
                                    <m:r>
                                      <a:rPr lang="en-US" altLang="zh-TW" sz="2300" i="1" kern="100">
                                        <a:latin typeface="Cambria Math"/>
                                        <a:cs typeface="Times New Roman"/>
                                      </a:rPr>
                                      <m:t>2</m:t>
                                    </m:r>
                                  </m:den>
                                </m:f>
                                <m:r>
                                  <a:rPr lang="en-US" altLang="zh-TW" sz="2300" i="1" kern="100">
                                    <a:latin typeface="Cambria Math"/>
                                    <a:cs typeface="Times New Roman"/>
                                  </a:rPr>
                                  <m:t>×100</m:t>
                                </m:r>
                              </m:e>
                            </m:d>
                          </m:e>
                        </m:d>
                      </m:e>
                    </m:func>
                  </m:oMath>
                </a14:m>
                <a:endParaRPr lang="en-US" altLang="zh-TW" sz="2300" i="1" kern="100" dirty="0" smtClean="0">
                  <a:latin typeface="Cambria Math"/>
                  <a:cs typeface="Times New Roman"/>
                </a:endParaRPr>
              </a:p>
              <a:p>
                <a:pPr marL="1217930">
                  <a:spcAft>
                    <a:spcPts val="0"/>
                  </a:spcAft>
                </a:pPr>
                <a:r>
                  <a:rPr lang="en-US" altLang="zh-TW" sz="2300" kern="100" dirty="0" smtClean="0">
                    <a:cs typeface="Times New Roman"/>
                  </a:rPr>
                  <a:t>     </a:t>
                </a:r>
                <a14:m>
                  <m:oMath xmlns:m="http://schemas.openxmlformats.org/officeDocument/2006/math">
                    <m:r>
                      <a:rPr lang="en-US" altLang="zh-TW" sz="2300" i="1" kern="100">
                        <a:latin typeface="Cambria Math"/>
                        <a:cs typeface="Times New Roman"/>
                      </a:rPr>
                      <m:t>=</m:t>
                    </m:r>
                    <m:func>
                      <m:funcPr>
                        <m:ctrlPr>
                          <a:rPr lang="zh-TW" altLang="zh-TW" sz="2300" i="1" kern="100">
                            <a:effectLst/>
                            <a:latin typeface="Cambria Math"/>
                            <a:ea typeface="Cambria Math"/>
                            <a:cs typeface="Times New Roman"/>
                          </a:rPr>
                        </m:ctrlPr>
                      </m:funcPr>
                      <m:fName>
                        <m:r>
                          <a:rPr lang="en-US" altLang="zh-TW" sz="2300" i="1" kern="100">
                            <a:latin typeface="Cambria Math"/>
                            <a:cs typeface="Times New Roman"/>
                          </a:rPr>
                          <m:t>𝑚𝑖𝑛</m:t>
                        </m:r>
                      </m:fName>
                      <m:e>
                        <m:d>
                          <m:dPr>
                            <m:begChr m:val="{"/>
                            <m:endChr m:val="}"/>
                            <m:ctrlPr>
                              <a:rPr lang="zh-TW" altLang="zh-TW" sz="2300" i="1" kern="100">
                                <a:effectLst/>
                                <a:latin typeface="Cambria Math"/>
                                <a:ea typeface="Cambria Math"/>
                                <a:cs typeface="Times New Roman"/>
                              </a:rPr>
                            </m:ctrlPr>
                          </m:dPr>
                          <m:e>
                            <m:r>
                              <a:rPr lang="en-US" altLang="zh-TW" sz="2300" i="1" kern="100">
                                <a:latin typeface="Cambria Math"/>
                                <a:cs typeface="Times New Roman"/>
                              </a:rPr>
                              <m:t>94.6485,91.3931</m:t>
                            </m:r>
                          </m:e>
                        </m:d>
                      </m:e>
                    </m:func>
                  </m:oMath>
                </a14:m>
                <a:endParaRPr lang="zh-TW" altLang="zh-TW" sz="2300" kern="100" dirty="0">
                  <a:cs typeface="Times New Roman"/>
                </a:endParaRPr>
              </a:p>
              <a:p>
                <a:pPr marL="1217930">
                  <a:spcAft>
                    <a:spcPts val="0"/>
                  </a:spcAft>
                </a:pPr>
                <a14:m>
                  <m:oMath xmlns:m="http://schemas.openxmlformats.org/officeDocument/2006/math">
                    <m:r>
                      <a:rPr lang="en-US" altLang="zh-TW" sz="2300" b="0" i="1" kern="100" smtClean="0">
                        <a:latin typeface="Cambria Math"/>
                        <a:cs typeface="Times New Roman"/>
                      </a:rPr>
                      <m:t>     </m:t>
                    </m:r>
                    <m:r>
                      <a:rPr lang="en-US" altLang="zh-TW" sz="2300" i="1" kern="100">
                        <a:latin typeface="Cambria Math"/>
                        <a:cs typeface="Times New Roman"/>
                      </a:rPr>
                      <m:t>=91.3931</m:t>
                    </m:r>
                  </m:oMath>
                </a14:m>
                <a:r>
                  <a:rPr lang="en-US" altLang="zh-TW" sz="2300" kern="100" dirty="0">
                    <a:latin typeface="Times New Roman"/>
                    <a:cs typeface="Times New Roman"/>
                  </a:rPr>
                  <a:t>,</a:t>
                </a:r>
                <a:endParaRPr lang="zh-TW" altLang="zh-TW" sz="2300" kern="100" dirty="0">
                  <a:cs typeface="Times New Roman"/>
                </a:endParaRPr>
              </a:p>
            </p:txBody>
          </p:sp>
        </mc:Choice>
        <mc:Fallback xmlns="">
          <p:sp>
            <p:nvSpPr>
              <p:cNvPr id="3" name="矩形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520" y="1268760"/>
                <a:ext cx="9036496" cy="4965847"/>
              </a:xfrm>
              <a:prstGeom prst="rect">
                <a:avLst/>
              </a:prstGeom>
              <a:blipFill rotWithShape="1">
                <a:blip r:embed="rId2"/>
                <a:stretch>
                  <a:fillRect l="-944" t="-982" b="-1472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40213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6491064" cy="634082"/>
          </a:xfrm>
        </p:spPr>
        <p:txBody>
          <a:bodyPr>
            <a:normAutofit/>
          </a:bodyPr>
          <a:lstStyle/>
          <a:p>
            <a:pPr algn="l"/>
            <a:r>
              <a:rPr lang="en-US" altLang="zh-TW" sz="2500" i="1" dirty="0" smtClean="0">
                <a:latin typeface="Times New Roman" pitchFamily="18" charset="0"/>
                <a:cs typeface="Times New Roman" pitchFamily="18" charset="0"/>
              </a:rPr>
              <a:t>3.4.3  Derivative Prices</a:t>
            </a:r>
            <a:endParaRPr lang="zh-TW" altLang="en-US" sz="25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矩形 2"/>
              <p:cNvSpPr/>
              <p:nvPr/>
            </p:nvSpPr>
            <p:spPr>
              <a:xfrm>
                <a:off x="0" y="1124744"/>
                <a:ext cx="8640960" cy="209012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629285">
                  <a:spcAft>
                    <a:spcPts val="0"/>
                  </a:spcAft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altLang="zh-TW" sz="2300" i="1" kern="100" smtClean="0">
                          <a:latin typeface="Cambria Math"/>
                          <a:cs typeface="Times New Roman"/>
                        </a:rPr>
                        <m:t>𝑉</m:t>
                      </m:r>
                      <m:d>
                        <m:dPr>
                          <m:ctrlPr>
                            <a:rPr lang="zh-TW" altLang="zh-TW" sz="2300" i="1" kern="100">
                              <a:effectLst/>
                              <a:latin typeface="Cambria Math"/>
                              <a:ea typeface="Cambria Math"/>
                              <a:cs typeface="Times New Roman"/>
                            </a:rPr>
                          </m:ctrlPr>
                        </m:dPr>
                        <m:e>
                          <m:r>
                            <a:rPr lang="en-US" altLang="zh-TW" sz="2300" i="1" kern="100">
                              <a:latin typeface="Cambria Math"/>
                              <a:cs typeface="Times New Roman"/>
                            </a:rPr>
                            <m:t>3,0</m:t>
                          </m:r>
                        </m:e>
                      </m:d>
                      <m:r>
                        <a:rPr lang="en-US" altLang="zh-TW" sz="2300" b="0" i="1" kern="100" smtClean="0">
                          <a:latin typeface="Cambria Math"/>
                          <a:cs typeface="Times New Roman"/>
                        </a:rPr>
                        <m:t>=</m:t>
                      </m:r>
                      <m:func>
                        <m:funcPr>
                          <m:ctrlPr>
                            <a:rPr lang="zh-TW" altLang="zh-TW" sz="2300" i="1" kern="100">
                              <a:effectLst/>
                              <a:latin typeface="Cambria Math"/>
                              <a:ea typeface="Cambria Math"/>
                              <a:cs typeface="Times New Roman"/>
                            </a:rPr>
                          </m:ctrlPr>
                        </m:funcPr>
                        <m:fName>
                          <m:r>
                            <a:rPr lang="en-US" altLang="zh-TW" sz="2300" i="1" kern="100">
                              <a:latin typeface="Cambria Math"/>
                              <a:cs typeface="Times New Roman"/>
                            </a:rPr>
                            <m:t>𝑚𝑖𝑛</m:t>
                          </m:r>
                        </m:fName>
                        <m:e>
                          <m:d>
                            <m:dPr>
                              <m:begChr m:val="{"/>
                              <m:endChr m:val="}"/>
                              <m:ctrlPr>
                                <a:rPr lang="zh-TW" altLang="zh-TW" sz="2300" i="1" kern="100">
                                  <a:effectLst/>
                                  <a:latin typeface="Cambria Math"/>
                                  <a:ea typeface="Cambria Math"/>
                                  <a:cs typeface="Times New Roman"/>
                                </a:rPr>
                              </m:ctrlPr>
                            </m:dPr>
                            <m:e>
                              <m:r>
                                <a:rPr lang="en-US" altLang="zh-TW" sz="2300" i="1" kern="100">
                                  <a:latin typeface="Cambria Math"/>
                                  <a:cs typeface="Times New Roman"/>
                                </a:rPr>
                                <m:t>100</m:t>
                              </m:r>
                              <m:sSup>
                                <m:sSupPr>
                                  <m:ctrlPr>
                                    <a:rPr lang="zh-TW" altLang="zh-TW" sz="2300" i="1" kern="100">
                                      <a:effectLst/>
                                      <a:latin typeface="Cambria Math"/>
                                      <a:ea typeface="Cambria Math"/>
                                      <a:cs typeface="Times New Roman"/>
                                    </a:rPr>
                                  </m:ctrlPr>
                                </m:sSupPr>
                                <m:e>
                                  <m:r>
                                    <a:rPr lang="en-US" altLang="zh-TW" sz="2300" i="1" kern="100">
                                      <a:latin typeface="Cambria Math"/>
                                      <a:cs typeface="Times New Roman"/>
                                    </a:rPr>
                                    <m:t>𝑒</m:t>
                                  </m:r>
                                </m:e>
                                <m:sup>
                                  <m:r>
                                    <a:rPr lang="en-US" altLang="zh-TW" sz="2300" i="1" kern="100">
                                      <a:latin typeface="Cambria Math"/>
                                      <a:cs typeface="Times New Roman"/>
                                    </a:rPr>
                                    <m:t>−0.055</m:t>
                                  </m:r>
                                </m:sup>
                              </m:sSup>
                              <m:r>
                                <a:rPr lang="en-US" altLang="zh-TW" sz="2300" i="1" kern="100">
                                  <a:latin typeface="Cambria Math"/>
                                  <a:cs typeface="Times New Roman"/>
                                </a:rPr>
                                <m:t>,</m:t>
                              </m:r>
                              <m:sSup>
                                <m:sSupPr>
                                  <m:ctrlPr>
                                    <a:rPr lang="zh-TW" altLang="zh-TW" sz="2300" i="1" kern="100">
                                      <a:effectLst/>
                                      <a:latin typeface="Cambria Math"/>
                                      <a:ea typeface="Cambria Math"/>
                                      <a:cs typeface="Times New Roman"/>
                                    </a:rPr>
                                  </m:ctrlPr>
                                </m:sSupPr>
                                <m:e>
                                  <m:r>
                                    <a:rPr lang="en-US" altLang="zh-TW" sz="2300" i="1" kern="100">
                                      <a:latin typeface="Cambria Math"/>
                                      <a:cs typeface="Times New Roman"/>
                                    </a:rPr>
                                    <m:t>𝑒</m:t>
                                  </m:r>
                                </m:e>
                                <m:sup>
                                  <m:r>
                                    <a:rPr lang="en-US" altLang="zh-TW" sz="2300" i="1" kern="100">
                                      <a:latin typeface="Cambria Math"/>
                                      <a:cs typeface="Times New Roman"/>
                                    </a:rPr>
                                    <m:t>−</m:t>
                                  </m:r>
                                  <m:r>
                                    <a:rPr lang="en-US" altLang="zh-TW" sz="2300" i="1" kern="100">
                                      <a:latin typeface="Cambria Math"/>
                                      <a:cs typeface="Times New Roman"/>
                                    </a:rPr>
                                    <m:t>𝑟</m:t>
                                  </m:r>
                                  <m:d>
                                    <m:dPr>
                                      <m:ctrlPr>
                                        <a:rPr lang="zh-TW" altLang="zh-TW" sz="2300" i="1" kern="100">
                                          <a:effectLst/>
                                          <a:latin typeface="Cambria Math"/>
                                          <a:ea typeface="Cambria Math"/>
                                          <a:cs typeface="Times New Roman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altLang="zh-TW" sz="2300" i="1" kern="100">
                                          <a:latin typeface="Cambria Math"/>
                                          <a:cs typeface="Times New Roman"/>
                                        </a:rPr>
                                        <m:t>3,0</m:t>
                                      </m:r>
                                    </m:e>
                                  </m:d>
                                </m:sup>
                              </m:sSup>
                              <m:d>
                                <m:dPr>
                                  <m:ctrlPr>
                                    <a:rPr lang="zh-TW" altLang="zh-TW" sz="2300" i="1" kern="100">
                                      <a:effectLst/>
                                      <a:latin typeface="Cambria Math"/>
                                      <a:ea typeface="Cambria Math"/>
                                      <a:cs typeface="Times New Roman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TW" sz="2300" i="1" kern="100">
                                      <a:latin typeface="Cambria Math"/>
                                      <a:cs typeface="Times New Roman"/>
                                    </a:rPr>
                                    <m:t>𝑞𝑉</m:t>
                                  </m:r>
                                  <m:d>
                                    <m:dPr>
                                      <m:ctrlPr>
                                        <a:rPr lang="zh-TW" altLang="zh-TW" sz="2300" i="1" kern="100">
                                          <a:effectLst/>
                                          <a:latin typeface="Cambria Math"/>
                                          <a:ea typeface="Cambria Math"/>
                                          <a:cs typeface="Times New Roman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altLang="zh-TW" sz="2300" i="1" kern="100">
                                          <a:latin typeface="Cambria Math"/>
                                          <a:cs typeface="Times New Roman"/>
                                        </a:rPr>
                                        <m:t>4,1</m:t>
                                      </m:r>
                                    </m:e>
                                  </m:d>
                                  <m:r>
                                    <a:rPr lang="en-US" altLang="zh-TW" sz="2300" i="1" kern="100">
                                      <a:latin typeface="Cambria Math"/>
                                      <a:cs typeface="Times New Roman"/>
                                    </a:rPr>
                                    <m:t>+</m:t>
                                  </m:r>
                                  <m:d>
                                    <m:dPr>
                                      <m:ctrlPr>
                                        <a:rPr lang="zh-TW" altLang="zh-TW" sz="2300" i="1" kern="100">
                                          <a:effectLst/>
                                          <a:latin typeface="Cambria Math"/>
                                          <a:ea typeface="Cambria Math"/>
                                          <a:cs typeface="Times New Roman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altLang="zh-TW" sz="2300" i="1" kern="100">
                                          <a:latin typeface="Cambria Math"/>
                                          <a:cs typeface="Times New Roman"/>
                                        </a:rPr>
                                        <m:t>1−</m:t>
                                      </m:r>
                                      <m:r>
                                        <a:rPr lang="en-US" altLang="zh-TW" sz="2300" i="1" kern="100">
                                          <a:latin typeface="Cambria Math"/>
                                          <a:cs typeface="Times New Roman"/>
                                        </a:rPr>
                                        <m:t>𝑞</m:t>
                                      </m:r>
                                    </m:e>
                                  </m:d>
                                  <m:r>
                                    <a:rPr lang="en-US" altLang="zh-TW" sz="2300" i="1" kern="100">
                                      <a:latin typeface="Cambria Math"/>
                                      <a:cs typeface="Times New Roman"/>
                                    </a:rPr>
                                    <m:t>𝑉</m:t>
                                  </m:r>
                                  <m:d>
                                    <m:dPr>
                                      <m:ctrlPr>
                                        <a:rPr lang="zh-TW" altLang="zh-TW" sz="2300" i="1" kern="100">
                                          <a:effectLst/>
                                          <a:latin typeface="Cambria Math"/>
                                          <a:ea typeface="Cambria Math"/>
                                          <a:cs typeface="Times New Roman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altLang="zh-TW" sz="2300" i="1" kern="100">
                                          <a:latin typeface="Cambria Math"/>
                                          <a:cs typeface="Times New Roman"/>
                                        </a:rPr>
                                        <m:t>4,0</m:t>
                                      </m:r>
                                    </m:e>
                                  </m:d>
                                </m:e>
                              </m:d>
                            </m:e>
                          </m:d>
                        </m:e>
                      </m:func>
                    </m:oMath>
                  </m:oMathPara>
                </a14:m>
                <a:endParaRPr lang="zh-TW" altLang="zh-TW" sz="2300" kern="100" dirty="0">
                  <a:cs typeface="Times New Roman"/>
                </a:endParaRPr>
              </a:p>
              <a:p>
                <a:pPr marL="1217930">
                  <a:spcAft>
                    <a:spcPts val="0"/>
                  </a:spcAft>
                </a:pPr>
                <a:r>
                  <a:rPr lang="en-US" altLang="zh-TW" sz="2300" kern="100" dirty="0" smtClean="0">
                    <a:cs typeface="Times New Roman"/>
                  </a:rPr>
                  <a:t>     </a:t>
                </a:r>
                <a14:m>
                  <m:oMath xmlns:m="http://schemas.openxmlformats.org/officeDocument/2006/math">
                    <m:r>
                      <a:rPr lang="en-US" altLang="zh-TW" sz="2300" i="1" kern="100">
                        <a:latin typeface="Cambria Math"/>
                        <a:cs typeface="Times New Roman"/>
                      </a:rPr>
                      <m:t>=</m:t>
                    </m:r>
                    <m:func>
                      <m:funcPr>
                        <m:ctrlPr>
                          <a:rPr lang="zh-TW" altLang="zh-TW" sz="2300" i="1" kern="100">
                            <a:effectLst/>
                            <a:latin typeface="Cambria Math"/>
                            <a:ea typeface="Cambria Math"/>
                            <a:cs typeface="Times New Roman"/>
                          </a:rPr>
                        </m:ctrlPr>
                      </m:funcPr>
                      <m:fName>
                        <m:r>
                          <a:rPr lang="en-US" altLang="zh-TW" sz="2300" i="1" kern="100">
                            <a:latin typeface="Cambria Math"/>
                            <a:cs typeface="Times New Roman"/>
                          </a:rPr>
                          <m:t>𝑚𝑖𝑛</m:t>
                        </m:r>
                      </m:fName>
                      <m:e>
                        <m:d>
                          <m:dPr>
                            <m:begChr m:val="{"/>
                            <m:endChr m:val="}"/>
                            <m:ctrlPr>
                              <a:rPr lang="zh-TW" altLang="zh-TW" sz="2300" i="1" kern="100">
                                <a:effectLst/>
                                <a:latin typeface="Cambria Math"/>
                                <a:ea typeface="Cambria Math"/>
                                <a:cs typeface="Times New Roman"/>
                              </a:rPr>
                            </m:ctrlPr>
                          </m:dPr>
                          <m:e>
                            <m:r>
                              <a:rPr lang="en-US" altLang="zh-TW" sz="2300" i="1" kern="100">
                                <a:latin typeface="Cambria Math"/>
                                <a:cs typeface="Times New Roman"/>
                              </a:rPr>
                              <m:t>100</m:t>
                            </m:r>
                            <m:sSup>
                              <m:sSupPr>
                                <m:ctrlPr>
                                  <a:rPr lang="zh-TW" altLang="zh-TW" sz="2300" i="1" kern="100">
                                    <a:effectLst/>
                                    <a:latin typeface="Cambria Math"/>
                                    <a:ea typeface="Cambria Math"/>
                                    <a:cs typeface="Times New Roman"/>
                                  </a:rPr>
                                </m:ctrlPr>
                              </m:sSupPr>
                              <m:e>
                                <m:r>
                                  <a:rPr lang="en-US" altLang="zh-TW" sz="2300" i="1" kern="100">
                                    <a:latin typeface="Cambria Math"/>
                                    <a:cs typeface="Times New Roman"/>
                                  </a:rPr>
                                  <m:t>𝑒</m:t>
                                </m:r>
                              </m:e>
                              <m:sup>
                                <m:r>
                                  <a:rPr lang="en-US" altLang="zh-TW" sz="2300" i="1" kern="100">
                                    <a:latin typeface="Cambria Math"/>
                                    <a:cs typeface="Times New Roman"/>
                                  </a:rPr>
                                  <m:t>−0.055</m:t>
                                </m:r>
                              </m:sup>
                            </m:sSup>
                            <m:r>
                              <a:rPr lang="en-US" altLang="zh-TW" sz="2300" i="1" kern="100">
                                <a:latin typeface="Cambria Math"/>
                                <a:cs typeface="Times New Roman"/>
                              </a:rPr>
                              <m:t>,</m:t>
                            </m:r>
                            <m:sSup>
                              <m:sSupPr>
                                <m:ctrlPr>
                                  <a:rPr lang="zh-TW" altLang="zh-TW" sz="2300" i="1" kern="100">
                                    <a:effectLst/>
                                    <a:latin typeface="Cambria Math"/>
                                    <a:ea typeface="Cambria Math"/>
                                    <a:cs typeface="Times New Roman"/>
                                  </a:rPr>
                                </m:ctrlPr>
                              </m:sSupPr>
                              <m:e>
                                <m:r>
                                  <a:rPr lang="en-US" altLang="zh-TW" sz="2300" i="1" kern="100">
                                    <a:latin typeface="Cambria Math"/>
                                    <a:cs typeface="Times New Roman"/>
                                  </a:rPr>
                                  <m:t>𝑒</m:t>
                                </m:r>
                              </m:e>
                              <m:sup>
                                <m:r>
                                  <a:rPr lang="en-US" altLang="zh-TW" sz="2300" i="1" kern="100">
                                    <a:latin typeface="Cambria Math"/>
                                    <a:cs typeface="Times New Roman"/>
                                  </a:rPr>
                                  <m:t>−0.03</m:t>
                                </m:r>
                              </m:sup>
                            </m:sSup>
                            <m:d>
                              <m:dPr>
                                <m:ctrlPr>
                                  <a:rPr lang="zh-TW" altLang="zh-TW" sz="2300" i="1" kern="100">
                                    <a:effectLst/>
                                    <a:latin typeface="Cambria Math"/>
                                    <a:ea typeface="Cambria Math"/>
                                    <a:cs typeface="Times New Roman"/>
                                  </a:rPr>
                                </m:ctrlPr>
                              </m:dPr>
                              <m:e>
                                <m:f>
                                  <m:fPr>
                                    <m:ctrlPr>
                                      <a:rPr lang="zh-TW" altLang="zh-TW" sz="2300" i="1" kern="100">
                                        <a:effectLst/>
                                        <a:latin typeface="Cambria Math"/>
                                        <a:ea typeface="Cambria Math"/>
                                        <a:cs typeface="Times New Roman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altLang="zh-TW" sz="2300" i="1" kern="100">
                                        <a:latin typeface="Cambria Math"/>
                                        <a:cs typeface="Times New Roman"/>
                                      </a:rPr>
                                      <m:t>1</m:t>
                                    </m:r>
                                  </m:num>
                                  <m:den>
                                    <m:r>
                                      <a:rPr lang="en-US" altLang="zh-TW" sz="2300" i="1" kern="100">
                                        <a:latin typeface="Cambria Math"/>
                                        <a:cs typeface="Times New Roman"/>
                                      </a:rPr>
                                      <m:t>2</m:t>
                                    </m:r>
                                  </m:den>
                                </m:f>
                                <m:r>
                                  <a:rPr lang="en-US" altLang="zh-TW" sz="2300" i="1" kern="100">
                                    <a:latin typeface="Cambria Math"/>
                                    <a:cs typeface="Times New Roman"/>
                                  </a:rPr>
                                  <m:t>×100+</m:t>
                                </m:r>
                                <m:f>
                                  <m:fPr>
                                    <m:ctrlPr>
                                      <a:rPr lang="zh-TW" altLang="zh-TW" sz="2300" i="1" kern="100">
                                        <a:effectLst/>
                                        <a:latin typeface="Cambria Math"/>
                                        <a:ea typeface="Cambria Math"/>
                                        <a:cs typeface="Times New Roman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altLang="zh-TW" sz="2300" i="1" kern="100">
                                        <a:latin typeface="Cambria Math"/>
                                        <a:cs typeface="Times New Roman"/>
                                      </a:rPr>
                                      <m:t>1</m:t>
                                    </m:r>
                                  </m:num>
                                  <m:den>
                                    <m:r>
                                      <a:rPr lang="en-US" altLang="zh-TW" sz="2300" i="1" kern="100">
                                        <a:latin typeface="Cambria Math"/>
                                        <a:cs typeface="Times New Roman"/>
                                      </a:rPr>
                                      <m:t>2</m:t>
                                    </m:r>
                                  </m:den>
                                </m:f>
                                <m:r>
                                  <a:rPr lang="en-US" altLang="zh-TW" sz="2300" i="1" kern="100">
                                    <a:latin typeface="Cambria Math"/>
                                    <a:cs typeface="Times New Roman"/>
                                  </a:rPr>
                                  <m:t>×100</m:t>
                                </m:r>
                              </m:e>
                            </m:d>
                          </m:e>
                        </m:d>
                      </m:e>
                    </m:func>
                  </m:oMath>
                </a14:m>
                <a:endParaRPr lang="en-US" altLang="zh-TW" sz="2300" i="1" kern="100" dirty="0" smtClean="0">
                  <a:latin typeface="Cambria Math"/>
                  <a:cs typeface="Times New Roman"/>
                </a:endParaRPr>
              </a:p>
              <a:p>
                <a:pPr marL="1217930">
                  <a:spcAft>
                    <a:spcPts val="0"/>
                  </a:spcAft>
                </a:pPr>
                <a:r>
                  <a:rPr lang="en-US" altLang="zh-TW" sz="2300" kern="100" dirty="0" smtClean="0">
                    <a:cs typeface="Times New Roman"/>
                  </a:rPr>
                  <a:t>     </a:t>
                </a:r>
                <a14:m>
                  <m:oMath xmlns:m="http://schemas.openxmlformats.org/officeDocument/2006/math">
                    <m:r>
                      <a:rPr lang="en-US" altLang="zh-TW" sz="2300" i="1" kern="100">
                        <a:latin typeface="Cambria Math"/>
                        <a:cs typeface="Times New Roman"/>
                      </a:rPr>
                      <m:t>=</m:t>
                    </m:r>
                    <m:func>
                      <m:funcPr>
                        <m:ctrlPr>
                          <a:rPr lang="zh-TW" altLang="zh-TW" sz="2300" i="1" kern="100">
                            <a:effectLst/>
                            <a:latin typeface="Cambria Math"/>
                            <a:ea typeface="Cambria Math"/>
                            <a:cs typeface="Times New Roman"/>
                          </a:rPr>
                        </m:ctrlPr>
                      </m:funcPr>
                      <m:fName>
                        <m:r>
                          <a:rPr lang="en-US" altLang="zh-TW" sz="2300" i="1" kern="100">
                            <a:latin typeface="Cambria Math"/>
                            <a:cs typeface="Times New Roman"/>
                          </a:rPr>
                          <m:t>𝑚𝑖𝑛</m:t>
                        </m:r>
                      </m:fName>
                      <m:e>
                        <m:d>
                          <m:dPr>
                            <m:begChr m:val="{"/>
                            <m:endChr m:val="}"/>
                            <m:ctrlPr>
                              <a:rPr lang="zh-TW" altLang="zh-TW" sz="2300" i="1" kern="100">
                                <a:effectLst/>
                                <a:latin typeface="Cambria Math"/>
                                <a:ea typeface="Cambria Math"/>
                                <a:cs typeface="Times New Roman"/>
                              </a:rPr>
                            </m:ctrlPr>
                          </m:dPr>
                          <m:e>
                            <m:r>
                              <a:rPr lang="en-US" altLang="zh-TW" sz="2300" i="1" kern="100">
                                <a:latin typeface="Cambria Math"/>
                                <a:cs typeface="Times New Roman"/>
                              </a:rPr>
                              <m:t>94.6485,97.0446</m:t>
                            </m:r>
                          </m:e>
                        </m:d>
                      </m:e>
                    </m:func>
                  </m:oMath>
                </a14:m>
                <a:endParaRPr lang="zh-TW" altLang="zh-TW" sz="2300" kern="100" dirty="0">
                  <a:cs typeface="Times New Roman"/>
                </a:endParaRPr>
              </a:p>
              <a:p>
                <a:pPr marL="1217930">
                  <a:spcAft>
                    <a:spcPts val="0"/>
                  </a:spcAft>
                </a:pPr>
                <a:r>
                  <a:rPr lang="en-US" altLang="zh-TW" sz="2300" kern="100" dirty="0" smtClean="0">
                    <a:cs typeface="Times New Roman"/>
                  </a:rPr>
                  <a:t>     </a:t>
                </a:r>
                <a14:m>
                  <m:oMath xmlns:m="http://schemas.openxmlformats.org/officeDocument/2006/math">
                    <m:r>
                      <a:rPr lang="en-US" altLang="zh-TW" sz="2300" i="1" kern="100">
                        <a:latin typeface="Cambria Math"/>
                        <a:cs typeface="Times New Roman"/>
                      </a:rPr>
                      <m:t>=94.6485</m:t>
                    </m:r>
                  </m:oMath>
                </a14:m>
                <a:r>
                  <a:rPr lang="en-US" altLang="zh-TW" sz="2300" kern="100" dirty="0">
                    <a:latin typeface="Times New Roman"/>
                    <a:cs typeface="Times New Roman"/>
                  </a:rPr>
                  <a:t>,</a:t>
                </a:r>
                <a:endParaRPr lang="zh-TW" altLang="zh-TW" sz="2300" kern="100" dirty="0">
                  <a:cs typeface="Times New Roman"/>
                </a:endParaRPr>
              </a:p>
              <a:p>
                <a:pPr>
                  <a:spcAft>
                    <a:spcPts val="0"/>
                  </a:spcAft>
                </a:pPr>
                <a:r>
                  <a:rPr lang="en-US" altLang="zh-TW" sz="2300" kern="100" dirty="0" smtClean="0">
                    <a:latin typeface="Times New Roman"/>
                    <a:cs typeface="Times New Roman"/>
                  </a:rPr>
                  <a:t>          and </a:t>
                </a:r>
                <a:r>
                  <a:rPr lang="en-US" altLang="zh-TW" sz="2300" kern="100" dirty="0">
                    <a:latin typeface="Times New Roman"/>
                    <a:cs typeface="Times New Roman"/>
                  </a:rPr>
                  <a:t>so on.</a:t>
                </a:r>
                <a:endParaRPr lang="zh-TW" altLang="zh-TW" sz="2300" kern="100" dirty="0">
                  <a:cs typeface="Times New Roman"/>
                </a:endParaRPr>
              </a:p>
            </p:txBody>
          </p:sp>
        </mc:Choice>
        <mc:Fallback xmlns="">
          <p:sp>
            <p:nvSpPr>
              <p:cNvPr id="3" name="矩形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1124744"/>
                <a:ext cx="8640960" cy="2090124"/>
              </a:xfrm>
              <a:prstGeom prst="rect">
                <a:avLst/>
              </a:prstGeom>
              <a:blipFill rotWithShape="1">
                <a:blip r:embed="rId3"/>
                <a:stretch>
                  <a:fillRect b="-5263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4" name="物件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78020604"/>
              </p:ext>
            </p:extLst>
          </p:nvPr>
        </p:nvGraphicFramePr>
        <p:xfrm>
          <a:off x="-247650" y="3425825"/>
          <a:ext cx="10026650" cy="3206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03" name="文件" r:id="rId5" imgW="6699010" imgH="2152988" progId="Word.Document.12">
                  <p:embed/>
                </p:oleObj>
              </mc:Choice>
              <mc:Fallback>
                <p:oleObj name="文件" r:id="rId5" imgW="6699010" imgH="2152988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-247650" y="3425825"/>
                        <a:ext cx="10026650" cy="32067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7624871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altLang="zh-TW" sz="3500" i="1" dirty="0" smtClean="0">
                <a:latin typeface="Times New Roman" pitchFamily="18" charset="0"/>
                <a:cs typeface="Times New Roman" pitchFamily="18" charset="0"/>
              </a:rPr>
              <a:t>3.5</a:t>
            </a:r>
            <a:r>
              <a:rPr lang="zh-TW" altLang="en-US" sz="35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TW" sz="3500" i="1" dirty="0" smtClean="0">
                <a:latin typeface="Times New Roman" pitchFamily="18" charset="0"/>
                <a:cs typeface="Times New Roman" pitchFamily="18" charset="0"/>
              </a:rPr>
              <a:t>Futures contracts</a:t>
            </a:r>
            <a:endParaRPr lang="zh-TW" altLang="en-US" sz="35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755576" y="1700808"/>
            <a:ext cx="8136904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03200">
              <a:spcAft>
                <a:spcPts val="0"/>
              </a:spcAft>
            </a:pPr>
            <a:r>
              <a:rPr lang="en-US" altLang="zh-TW" sz="2500" kern="100" dirty="0">
                <a:latin typeface="Times New Roman"/>
                <a:cs typeface="Times New Roman"/>
              </a:rPr>
              <a:t>Let </a:t>
            </a:r>
            <a:r>
              <a:rPr lang="en-US" altLang="zh-TW" sz="2500" i="1" kern="100" dirty="0">
                <a:latin typeface="Times New Roman"/>
                <a:cs typeface="Times New Roman"/>
              </a:rPr>
              <a:t>f </a:t>
            </a:r>
            <a:r>
              <a:rPr lang="en-US" altLang="zh-TW" sz="2500" kern="100" dirty="0">
                <a:latin typeface="Times New Roman"/>
                <a:cs typeface="Times New Roman"/>
              </a:rPr>
              <a:t>(</a:t>
            </a:r>
            <a:r>
              <a:rPr lang="en-US" altLang="zh-TW" sz="2500" i="1" kern="100" dirty="0">
                <a:latin typeface="Times New Roman"/>
                <a:cs typeface="Times New Roman"/>
              </a:rPr>
              <a:t>t, S, T</a:t>
            </a:r>
            <a:r>
              <a:rPr lang="en-US" altLang="zh-TW" sz="2500" kern="100" dirty="0">
                <a:latin typeface="Times New Roman"/>
                <a:cs typeface="Times New Roman"/>
              </a:rPr>
              <a:t>) be the futures price at time </a:t>
            </a:r>
            <a:r>
              <a:rPr lang="en-US" altLang="zh-TW" sz="2500" i="1" kern="100" dirty="0">
                <a:latin typeface="Times New Roman"/>
                <a:cs typeface="Times New Roman"/>
              </a:rPr>
              <a:t>t</a:t>
            </a:r>
            <a:r>
              <a:rPr lang="en-US" altLang="zh-TW" sz="2500" kern="100" dirty="0">
                <a:latin typeface="Times New Roman"/>
                <a:cs typeface="Times New Roman"/>
              </a:rPr>
              <a:t> for delivery at time </a:t>
            </a:r>
            <a:r>
              <a:rPr lang="en-US" altLang="zh-TW" sz="2500" i="1" kern="100" dirty="0">
                <a:latin typeface="Times New Roman"/>
                <a:cs typeface="Times New Roman"/>
              </a:rPr>
              <a:t>S</a:t>
            </a:r>
            <a:r>
              <a:rPr lang="en-US" altLang="zh-TW" sz="2500" kern="100" dirty="0">
                <a:latin typeface="Times New Roman"/>
                <a:cs typeface="Times New Roman"/>
              </a:rPr>
              <a:t> of the zero-coupon bond which matures at time </a:t>
            </a:r>
            <a:r>
              <a:rPr lang="en-US" altLang="zh-TW" sz="2500" i="1" kern="100" dirty="0">
                <a:latin typeface="Times New Roman"/>
                <a:cs typeface="Times New Roman"/>
              </a:rPr>
              <a:t>T</a:t>
            </a:r>
            <a:r>
              <a:rPr lang="en-US" altLang="zh-TW" sz="2500" kern="100" dirty="0">
                <a:latin typeface="Times New Roman"/>
                <a:cs typeface="Times New Roman"/>
              </a:rPr>
              <a:t>, where </a:t>
            </a:r>
            <a:r>
              <a:rPr lang="en-US" altLang="zh-TW" sz="2500" i="1" kern="100" dirty="0">
                <a:latin typeface="Times New Roman"/>
                <a:cs typeface="Times New Roman"/>
              </a:rPr>
              <a:t>S &lt; T.</a:t>
            </a:r>
            <a:endParaRPr lang="zh-TW" altLang="zh-TW" sz="2500" kern="100" dirty="0">
              <a:cs typeface="Times New Roman"/>
            </a:endParaRPr>
          </a:p>
          <a:p>
            <a:pPr indent="203200">
              <a:spcAft>
                <a:spcPts val="0"/>
              </a:spcAft>
            </a:pPr>
            <a:endParaRPr lang="en-US" altLang="zh-TW" sz="2500" kern="100" dirty="0" smtClean="0">
              <a:latin typeface="Times New Roman"/>
              <a:cs typeface="Times New Roman"/>
            </a:endParaRPr>
          </a:p>
          <a:p>
            <a:pPr indent="203200">
              <a:spcAft>
                <a:spcPts val="0"/>
              </a:spcAft>
            </a:pPr>
            <a:r>
              <a:rPr lang="en-US" altLang="zh-TW" sz="2500" kern="100" dirty="0" smtClean="0">
                <a:latin typeface="Times New Roman"/>
                <a:cs typeface="Times New Roman"/>
              </a:rPr>
              <a:t>If </a:t>
            </a:r>
            <a:r>
              <a:rPr lang="en-US" altLang="zh-TW" sz="2500" kern="100" dirty="0">
                <a:latin typeface="Times New Roman"/>
                <a:cs typeface="Times New Roman"/>
              </a:rPr>
              <a:t>the equity market with a constant risk-free rate of interest, we know that the forward and futures price are equal. When the risk-free rate of interest is stochastic, forward and futures price are not equal. </a:t>
            </a:r>
            <a:endParaRPr lang="zh-TW" altLang="zh-TW" sz="2500" kern="100" dirty="0"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974644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矩形 1"/>
              <p:cNvSpPr/>
              <p:nvPr/>
            </p:nvSpPr>
            <p:spPr>
              <a:xfrm>
                <a:off x="395536" y="620688"/>
                <a:ext cx="8568952" cy="554696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indent="203200">
                  <a:spcAft>
                    <a:spcPts val="0"/>
                  </a:spcAft>
                </a:pPr>
                <a:r>
                  <a:rPr lang="en-US" altLang="zh-TW" sz="2500" kern="100" dirty="0">
                    <a:latin typeface="Times New Roman"/>
                    <a:cs typeface="Times New Roman"/>
                  </a:rPr>
                  <a:t>Consider an investor who has purchased one futures contract at time 0.</a:t>
                </a:r>
                <a:endParaRPr lang="zh-TW" altLang="zh-TW" sz="2500" kern="100" dirty="0">
                  <a:cs typeface="Times New Roman"/>
                </a:endParaRPr>
              </a:p>
              <a:p>
                <a:pPr marL="342900" lvl="0" indent="-342900">
                  <a:spcAft>
                    <a:spcPts val="0"/>
                  </a:spcAft>
                  <a:buFont typeface="Wingdings"/>
                  <a:buChar char=""/>
                </a:pPr>
                <a:r>
                  <a:rPr lang="en-US" altLang="zh-TW" sz="2500" kern="100" dirty="0">
                    <a:latin typeface="Times New Roman"/>
                    <a:cs typeface="Times New Roman"/>
                  </a:rPr>
                  <a:t>At time 0, the net </a:t>
                </a:r>
                <a:r>
                  <a:rPr lang="en-US" altLang="zh-TW" sz="2500" kern="100" dirty="0" err="1">
                    <a:latin typeface="Times New Roman"/>
                    <a:cs typeface="Times New Roman"/>
                  </a:rPr>
                  <a:t>cashflow</a:t>
                </a:r>
                <a:r>
                  <a:rPr lang="en-US" altLang="zh-TW" sz="2500" kern="100" dirty="0">
                    <a:latin typeface="Times New Roman"/>
                    <a:cs typeface="Times New Roman"/>
                  </a:rPr>
                  <a:t> is 0. (There is no cost to set up the contract.)</a:t>
                </a:r>
                <a:endParaRPr lang="zh-TW" altLang="zh-TW" sz="2500" kern="100" dirty="0">
                  <a:cs typeface="Times New Roman"/>
                </a:endParaRPr>
              </a:p>
              <a:p>
                <a:pPr marL="342900" lvl="0" indent="-342900">
                  <a:spcAft>
                    <a:spcPts val="0"/>
                  </a:spcAft>
                  <a:buFont typeface="Wingdings"/>
                  <a:buChar char=""/>
                </a:pPr>
                <a:r>
                  <a:rPr lang="en-US" altLang="zh-TW" sz="2500" kern="100" dirty="0" smtClean="0">
                    <a:latin typeface="Times New Roman"/>
                    <a:cs typeface="Times New Roman"/>
                  </a:rPr>
                  <a:t>At </a:t>
                </a:r>
                <a:r>
                  <a:rPr lang="en-US" altLang="zh-TW" sz="2500" kern="100" dirty="0">
                    <a:latin typeface="Times New Roman"/>
                    <a:cs typeface="Times New Roman"/>
                  </a:rPr>
                  <a:t>time </a:t>
                </a:r>
                <a:r>
                  <a:rPr lang="en-US" altLang="zh-TW" sz="2500" i="1" kern="100" dirty="0">
                    <a:latin typeface="Times New Roman"/>
                    <a:cs typeface="Times New Roman"/>
                  </a:rPr>
                  <a:t>t</a:t>
                </a:r>
                <a:r>
                  <a:rPr lang="en-US" altLang="zh-TW" sz="2500" kern="100" dirty="0">
                    <a:latin typeface="Times New Roman"/>
                    <a:cs typeface="Times New Roman"/>
                  </a:rPr>
                  <a:t> = 1, 2,…, </a:t>
                </a:r>
                <a:r>
                  <a:rPr lang="en-US" altLang="zh-TW" sz="2500" i="1" kern="100" dirty="0">
                    <a:latin typeface="Times New Roman"/>
                    <a:cs typeface="Times New Roman"/>
                  </a:rPr>
                  <a:t>S</a:t>
                </a:r>
                <a:r>
                  <a:rPr lang="en-US" altLang="zh-TW" sz="2500" kern="100" dirty="0">
                    <a:latin typeface="Times New Roman"/>
                    <a:cs typeface="Times New Roman"/>
                  </a:rPr>
                  <a:t>, the net </a:t>
                </a:r>
                <a:r>
                  <a:rPr lang="en-US" altLang="zh-TW" sz="2500" kern="100" dirty="0" err="1">
                    <a:latin typeface="Times New Roman"/>
                    <a:cs typeface="Times New Roman"/>
                  </a:rPr>
                  <a:t>cashflow</a:t>
                </a:r>
                <a:r>
                  <a:rPr lang="en-US" altLang="zh-TW" sz="2500" kern="100" dirty="0">
                    <a:latin typeface="Times New Roman"/>
                    <a:cs typeface="Times New Roman"/>
                  </a:rPr>
                  <a:t> to the investor is </a:t>
                </a:r>
                <a:endParaRPr lang="zh-TW" altLang="zh-TW" sz="2500" kern="100" dirty="0">
                  <a:cs typeface="Times New Roman"/>
                </a:endParaRPr>
              </a:p>
              <a:p>
                <a:pPr marL="304800">
                  <a:spcAft>
                    <a:spcPts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sz="2500" i="1" kern="100">
                          <a:latin typeface="Cambria Math"/>
                          <a:cs typeface="Times New Roman"/>
                        </a:rPr>
                        <m:t>𝑓</m:t>
                      </m:r>
                      <m:d>
                        <m:dPr>
                          <m:ctrlPr>
                            <a:rPr lang="zh-TW" altLang="zh-TW" sz="2500" i="1" kern="100">
                              <a:effectLst/>
                              <a:latin typeface="Cambria Math"/>
                              <a:ea typeface="Cambria Math"/>
                              <a:cs typeface="Times New Roman"/>
                            </a:rPr>
                          </m:ctrlPr>
                        </m:dPr>
                        <m:e>
                          <m:r>
                            <a:rPr lang="en-US" altLang="zh-TW" sz="2500" i="1" kern="100">
                              <a:latin typeface="Cambria Math"/>
                              <a:cs typeface="Times New Roman"/>
                            </a:rPr>
                            <m:t>𝑡</m:t>
                          </m:r>
                          <m:r>
                            <a:rPr lang="en-US" altLang="zh-TW" sz="2500" i="1" kern="100">
                              <a:latin typeface="Cambria Math"/>
                              <a:cs typeface="Times New Roman"/>
                            </a:rPr>
                            <m:t>,</m:t>
                          </m:r>
                          <m:r>
                            <a:rPr lang="en-US" altLang="zh-TW" sz="2500" i="1" kern="100">
                              <a:latin typeface="Cambria Math"/>
                              <a:cs typeface="Times New Roman"/>
                            </a:rPr>
                            <m:t>𝑆</m:t>
                          </m:r>
                          <m:r>
                            <a:rPr lang="en-US" altLang="zh-TW" sz="2500" i="1" kern="100">
                              <a:latin typeface="Cambria Math"/>
                              <a:cs typeface="Times New Roman"/>
                            </a:rPr>
                            <m:t>,</m:t>
                          </m:r>
                          <m:r>
                            <a:rPr lang="en-US" altLang="zh-TW" sz="2500" i="1" kern="100">
                              <a:latin typeface="Cambria Math"/>
                              <a:cs typeface="Times New Roman"/>
                            </a:rPr>
                            <m:t>𝑇</m:t>
                          </m:r>
                        </m:e>
                      </m:d>
                      <m:r>
                        <a:rPr lang="en-US" altLang="zh-TW" sz="2500" i="1" kern="100">
                          <a:latin typeface="Cambria Math"/>
                          <a:cs typeface="Times New Roman"/>
                        </a:rPr>
                        <m:t>−</m:t>
                      </m:r>
                      <m:r>
                        <a:rPr lang="en-US" altLang="zh-TW" sz="2500" i="1" kern="100">
                          <a:latin typeface="Cambria Math"/>
                          <a:cs typeface="Times New Roman"/>
                        </a:rPr>
                        <m:t>𝑓</m:t>
                      </m:r>
                      <m:d>
                        <m:dPr>
                          <m:ctrlPr>
                            <a:rPr lang="zh-TW" altLang="zh-TW" sz="2500" i="1" kern="100">
                              <a:effectLst/>
                              <a:latin typeface="Cambria Math"/>
                              <a:ea typeface="Cambria Math"/>
                              <a:cs typeface="Times New Roman"/>
                            </a:rPr>
                          </m:ctrlPr>
                        </m:dPr>
                        <m:e>
                          <m:r>
                            <a:rPr lang="en-US" altLang="zh-TW" sz="2500" i="1" kern="100">
                              <a:latin typeface="Cambria Math"/>
                              <a:cs typeface="Times New Roman"/>
                            </a:rPr>
                            <m:t>𝑡</m:t>
                          </m:r>
                          <m:r>
                            <a:rPr lang="en-US" altLang="zh-TW" sz="2500" i="1" kern="100">
                              <a:latin typeface="Cambria Math"/>
                              <a:cs typeface="Times New Roman"/>
                            </a:rPr>
                            <m:t>−1,</m:t>
                          </m:r>
                          <m:r>
                            <a:rPr lang="en-US" altLang="zh-TW" sz="2500" i="1" kern="100">
                              <a:latin typeface="Cambria Math"/>
                              <a:cs typeface="Times New Roman"/>
                            </a:rPr>
                            <m:t>𝑆</m:t>
                          </m:r>
                          <m:r>
                            <a:rPr lang="en-US" altLang="zh-TW" sz="2500" i="1" kern="100">
                              <a:latin typeface="Cambria Math"/>
                              <a:cs typeface="Times New Roman"/>
                            </a:rPr>
                            <m:t>,</m:t>
                          </m:r>
                          <m:r>
                            <a:rPr lang="en-US" altLang="zh-TW" sz="2500" i="1" kern="100">
                              <a:latin typeface="Cambria Math"/>
                              <a:cs typeface="Times New Roman"/>
                            </a:rPr>
                            <m:t>𝑇</m:t>
                          </m:r>
                        </m:e>
                      </m:d>
                      <m:r>
                        <a:rPr lang="en-US" altLang="zh-TW" sz="2500" i="1" kern="100">
                          <a:latin typeface="Cambria Math"/>
                          <a:cs typeface="Times New Roman"/>
                        </a:rPr>
                        <m:t>.</m:t>
                      </m:r>
                      <m:r>
                        <m:rPr>
                          <m:sty m:val="p"/>
                        </m:rPr>
                        <a:rPr lang="en-US" altLang="zh-TW" sz="2500" kern="100">
                          <a:latin typeface="Cambria Math"/>
                          <a:cs typeface="Times New Roman"/>
                        </a:rPr>
                        <m:t>This</m:t>
                      </m:r>
                      <m:r>
                        <a:rPr lang="en-US" altLang="zh-TW" sz="2500" kern="100">
                          <a:latin typeface="Cambria Math"/>
                          <a:cs typeface="Times New Roman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TW" sz="2500" kern="100">
                          <a:latin typeface="Cambria Math"/>
                          <a:cs typeface="Times New Roman"/>
                        </a:rPr>
                        <m:t>is</m:t>
                      </m:r>
                      <m:r>
                        <a:rPr lang="en-US" altLang="zh-TW" sz="2500" kern="100">
                          <a:latin typeface="Cambria Math"/>
                          <a:cs typeface="Times New Roman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TW" sz="2500" kern="100">
                          <a:latin typeface="Cambria Math"/>
                          <a:cs typeface="Times New Roman"/>
                        </a:rPr>
                        <m:t>called</m:t>
                      </m:r>
                      <m:r>
                        <a:rPr lang="en-US" altLang="zh-TW" sz="2500" kern="100">
                          <a:latin typeface="Cambria Math"/>
                          <a:cs typeface="Times New Roman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TW" sz="2500" kern="100">
                          <a:latin typeface="Cambria Math"/>
                          <a:cs typeface="Times New Roman"/>
                        </a:rPr>
                        <m:t>the</m:t>
                      </m:r>
                      <m:r>
                        <a:rPr lang="en-US" altLang="zh-TW" sz="2500" kern="100">
                          <a:latin typeface="Cambria Math"/>
                          <a:cs typeface="Times New Roman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TW" sz="2500" kern="100">
                          <a:latin typeface="Cambria Math"/>
                          <a:cs typeface="Times New Roman"/>
                        </a:rPr>
                        <m:t>margin</m:t>
                      </m:r>
                      <m:r>
                        <a:rPr lang="en-US" altLang="zh-TW" sz="2500" kern="100">
                          <a:latin typeface="Cambria Math"/>
                          <a:cs typeface="Times New Roman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TW" sz="2500" kern="100">
                          <a:latin typeface="Cambria Math"/>
                          <a:cs typeface="Times New Roman"/>
                        </a:rPr>
                        <m:t>payment</m:t>
                      </m:r>
                      <m:r>
                        <a:rPr lang="en-US" altLang="zh-TW" sz="2500" i="1" kern="100">
                          <a:latin typeface="Cambria Math"/>
                          <a:cs typeface="Times New Roman"/>
                        </a:rPr>
                        <m:t>.</m:t>
                      </m:r>
                    </m:oMath>
                  </m:oMathPara>
                </a14:m>
                <a:endParaRPr lang="zh-TW" altLang="zh-TW" sz="2500" kern="100" dirty="0">
                  <a:cs typeface="Times New Roman"/>
                </a:endParaRPr>
              </a:p>
              <a:p>
                <a:pPr>
                  <a:spcAft>
                    <a:spcPts val="0"/>
                  </a:spcAft>
                </a:pPr>
                <a:r>
                  <a:rPr lang="en-US" altLang="zh-TW" sz="2500" kern="100" dirty="0">
                    <a:latin typeface="Times New Roman"/>
                    <a:cs typeface="Times New Roman"/>
                  </a:rPr>
                  <a:t>Thus, for all </a:t>
                </a:r>
                <a:r>
                  <a:rPr lang="en-US" altLang="zh-TW" sz="2500" i="1" kern="100" dirty="0">
                    <a:latin typeface="Times New Roman"/>
                    <a:cs typeface="Times New Roman"/>
                  </a:rPr>
                  <a:t>t</a:t>
                </a:r>
                <a:r>
                  <a:rPr lang="en-US" altLang="zh-TW" sz="2500" kern="100" dirty="0">
                    <a:latin typeface="Times New Roman"/>
                    <a:cs typeface="Times New Roman"/>
                  </a:rPr>
                  <a:t> = 0, 1,…, </a:t>
                </a:r>
                <a:r>
                  <a:rPr lang="en-US" altLang="zh-TW" sz="2500" i="1" kern="100" dirty="0">
                    <a:latin typeface="Times New Roman"/>
                    <a:cs typeface="Times New Roman"/>
                  </a:rPr>
                  <a:t>S</a:t>
                </a:r>
                <a:r>
                  <a:rPr lang="en-US" altLang="zh-TW" sz="2500" kern="100" dirty="0">
                    <a:latin typeface="Times New Roman"/>
                    <a:cs typeface="Times New Roman"/>
                  </a:rPr>
                  <a:t>-1 we must set </a:t>
                </a:r>
                <a:r>
                  <a:rPr lang="en-US" altLang="zh-TW" sz="2500" i="1" kern="100" dirty="0">
                    <a:latin typeface="Times New Roman"/>
                    <a:cs typeface="Times New Roman"/>
                  </a:rPr>
                  <a:t>f </a:t>
                </a:r>
                <a:r>
                  <a:rPr lang="en-US" altLang="zh-TW" sz="2500" kern="100" dirty="0">
                    <a:latin typeface="Times New Roman"/>
                    <a:cs typeface="Times New Roman"/>
                  </a:rPr>
                  <a:t>(</a:t>
                </a:r>
                <a:r>
                  <a:rPr lang="en-US" altLang="zh-TW" sz="2500" i="1" kern="100" dirty="0">
                    <a:latin typeface="Times New Roman"/>
                    <a:cs typeface="Times New Roman"/>
                  </a:rPr>
                  <a:t>t, S, T</a:t>
                </a:r>
                <a:r>
                  <a:rPr lang="en-US" altLang="zh-TW" sz="2500" kern="100" dirty="0">
                    <a:latin typeface="Times New Roman"/>
                    <a:cs typeface="Times New Roman"/>
                  </a:rPr>
                  <a:t>) in order that</a:t>
                </a:r>
                <a:endParaRPr lang="zh-TW" altLang="zh-TW" sz="2500" kern="100" dirty="0">
                  <a:cs typeface="Times New Roman"/>
                </a:endParaRPr>
              </a:p>
              <a:p>
                <a:pPr>
                  <a:spcAft>
                    <a:spcPts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zh-TW" altLang="zh-TW" sz="2500" i="1" kern="100">
                              <a:effectLst/>
                              <a:latin typeface="Cambria Math"/>
                              <a:ea typeface="Cambria Math"/>
                              <a:cs typeface="Times New Roman"/>
                            </a:rPr>
                          </m:ctrlPr>
                        </m:sSubPr>
                        <m:e>
                          <m:r>
                            <a:rPr lang="en-US" altLang="zh-TW" sz="2500" i="1" kern="100">
                              <a:latin typeface="Cambria Math"/>
                              <a:cs typeface="Times New Roman"/>
                            </a:rPr>
                            <m:t>𝐸</m:t>
                          </m:r>
                        </m:e>
                        <m:sub>
                          <m:r>
                            <a:rPr lang="en-US" altLang="zh-TW" sz="2500" i="1" kern="100">
                              <a:latin typeface="Cambria Math"/>
                              <a:cs typeface="Times New Roman"/>
                            </a:rPr>
                            <m:t>𝑄</m:t>
                          </m:r>
                        </m:sub>
                      </m:sSub>
                      <m:d>
                        <m:dPr>
                          <m:begChr m:val="["/>
                          <m:endChr m:val="]"/>
                          <m:ctrlPr>
                            <a:rPr lang="zh-TW" altLang="zh-TW" sz="2500" i="1" kern="100">
                              <a:effectLst/>
                              <a:latin typeface="Cambria Math"/>
                              <a:ea typeface="Cambria Math"/>
                              <a:cs typeface="Times New Roman"/>
                            </a:rPr>
                          </m:ctrlPr>
                        </m:dPr>
                        <m:e>
                          <m:nary>
                            <m:naryPr>
                              <m:chr m:val="∑"/>
                              <m:limLoc m:val="undOvr"/>
                              <m:ctrlPr>
                                <a:rPr lang="zh-TW" altLang="zh-TW" sz="2500" i="1" kern="100">
                                  <a:effectLst/>
                                  <a:latin typeface="Cambria Math"/>
                                  <a:ea typeface="Cambria Math"/>
                                  <a:cs typeface="Times New Roman"/>
                                </a:rPr>
                              </m:ctrlPr>
                            </m:naryPr>
                            <m:sub>
                              <m:r>
                                <a:rPr lang="en-US" altLang="zh-TW" sz="2500" i="1" kern="100">
                                  <a:latin typeface="Cambria Math"/>
                                  <a:cs typeface="Times New Roman"/>
                                </a:rPr>
                                <m:t>𝑛</m:t>
                              </m:r>
                              <m:r>
                                <a:rPr lang="en-US" altLang="zh-TW" sz="2500" i="1" kern="100">
                                  <a:latin typeface="Cambria Math"/>
                                  <a:cs typeface="Times New Roman"/>
                                </a:rPr>
                                <m:t>=</m:t>
                              </m:r>
                              <m:r>
                                <a:rPr lang="en-US" altLang="zh-TW" sz="2500" i="1" kern="100">
                                  <a:latin typeface="Cambria Math"/>
                                  <a:cs typeface="Times New Roman"/>
                                </a:rPr>
                                <m:t>𝑡</m:t>
                              </m:r>
                              <m:r>
                                <a:rPr lang="en-US" altLang="zh-TW" sz="2500" i="1" kern="100">
                                  <a:latin typeface="Cambria Math"/>
                                  <a:cs typeface="Times New Roman"/>
                                </a:rPr>
                                <m:t>+1</m:t>
                              </m:r>
                            </m:sub>
                            <m:sup>
                              <m:r>
                                <a:rPr lang="en-US" altLang="zh-TW" sz="2500" i="1" kern="100">
                                  <a:latin typeface="Cambria Math"/>
                                  <a:cs typeface="Times New Roman"/>
                                </a:rPr>
                                <m:t>𝑆</m:t>
                              </m:r>
                            </m:sup>
                            <m:e>
                              <m:f>
                                <m:fPr>
                                  <m:ctrlPr>
                                    <a:rPr lang="zh-TW" altLang="zh-TW" sz="2500" i="1" kern="100">
                                      <a:effectLst/>
                                      <a:latin typeface="Cambria Math"/>
                                      <a:ea typeface="Cambria Math"/>
                                      <a:cs typeface="Times New Roman"/>
                                    </a:rPr>
                                  </m:ctrlPr>
                                </m:fPr>
                                <m:num>
                                  <m:r>
                                    <a:rPr lang="en-US" altLang="zh-TW" sz="2500" i="1" kern="100">
                                      <a:latin typeface="Cambria Math"/>
                                      <a:cs typeface="Times New Roman"/>
                                    </a:rPr>
                                    <m:t>𝐵</m:t>
                                  </m:r>
                                  <m:d>
                                    <m:dPr>
                                      <m:ctrlPr>
                                        <a:rPr lang="zh-TW" altLang="zh-TW" sz="2500" i="1" kern="100">
                                          <a:effectLst/>
                                          <a:latin typeface="Cambria Math"/>
                                          <a:ea typeface="Cambria Math"/>
                                          <a:cs typeface="Times New Roman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altLang="zh-TW" sz="2500" i="1" kern="100">
                                          <a:latin typeface="Cambria Math"/>
                                          <a:cs typeface="Times New Roman"/>
                                        </a:rPr>
                                        <m:t>𝑡</m:t>
                                      </m:r>
                                    </m:e>
                                  </m:d>
                                </m:num>
                                <m:den>
                                  <m:r>
                                    <a:rPr lang="en-US" altLang="zh-TW" sz="2500" i="1" kern="100">
                                      <a:latin typeface="Cambria Math"/>
                                      <a:cs typeface="Times New Roman"/>
                                    </a:rPr>
                                    <m:t>𝐵</m:t>
                                  </m:r>
                                  <m:d>
                                    <m:dPr>
                                      <m:ctrlPr>
                                        <a:rPr lang="zh-TW" altLang="zh-TW" sz="2500" i="1" kern="100">
                                          <a:effectLst/>
                                          <a:latin typeface="Cambria Math"/>
                                          <a:ea typeface="Cambria Math"/>
                                          <a:cs typeface="Times New Roman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altLang="zh-TW" sz="2500" i="1" kern="100">
                                          <a:latin typeface="Cambria Math"/>
                                          <a:cs typeface="Times New Roman"/>
                                        </a:rPr>
                                        <m:t>𝑛</m:t>
                                      </m:r>
                                    </m:e>
                                  </m:d>
                                </m:den>
                              </m:f>
                              <m:d>
                                <m:dPr>
                                  <m:ctrlPr>
                                    <a:rPr lang="zh-TW" altLang="zh-TW" sz="2500" i="1" kern="100">
                                      <a:effectLst/>
                                      <a:latin typeface="Cambria Math"/>
                                      <a:ea typeface="Cambria Math"/>
                                      <a:cs typeface="Times New Roman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TW" sz="2500" i="1" kern="100">
                                      <a:latin typeface="Cambria Math"/>
                                      <a:cs typeface="Times New Roman"/>
                                    </a:rPr>
                                    <m:t>𝑓</m:t>
                                  </m:r>
                                  <m:d>
                                    <m:dPr>
                                      <m:ctrlPr>
                                        <a:rPr lang="zh-TW" altLang="zh-TW" sz="2500" i="1" kern="100">
                                          <a:effectLst/>
                                          <a:latin typeface="Cambria Math"/>
                                          <a:ea typeface="Cambria Math"/>
                                          <a:cs typeface="Times New Roman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altLang="zh-TW" sz="2500" i="1" kern="100">
                                          <a:latin typeface="Cambria Math"/>
                                          <a:cs typeface="Times New Roman"/>
                                        </a:rPr>
                                        <m:t>𝑛</m:t>
                                      </m:r>
                                      <m:r>
                                        <a:rPr lang="en-US" altLang="zh-TW" sz="2500" i="1" kern="100">
                                          <a:latin typeface="Cambria Math"/>
                                          <a:cs typeface="Times New Roman"/>
                                        </a:rPr>
                                        <m:t>,</m:t>
                                      </m:r>
                                      <m:r>
                                        <a:rPr lang="en-US" altLang="zh-TW" sz="2500" i="1" kern="100">
                                          <a:latin typeface="Cambria Math"/>
                                          <a:cs typeface="Times New Roman"/>
                                        </a:rPr>
                                        <m:t>𝑆</m:t>
                                      </m:r>
                                      <m:r>
                                        <a:rPr lang="en-US" altLang="zh-TW" sz="2500" i="1" kern="100">
                                          <a:latin typeface="Cambria Math"/>
                                          <a:cs typeface="Times New Roman"/>
                                        </a:rPr>
                                        <m:t>,</m:t>
                                      </m:r>
                                      <m:r>
                                        <a:rPr lang="en-US" altLang="zh-TW" sz="2500" i="1" kern="100">
                                          <a:latin typeface="Cambria Math"/>
                                          <a:cs typeface="Times New Roman"/>
                                        </a:rPr>
                                        <m:t>𝑇</m:t>
                                      </m:r>
                                    </m:e>
                                  </m:d>
                                  <m:r>
                                    <a:rPr lang="en-US" altLang="zh-TW" sz="2500" i="1" kern="100">
                                      <a:latin typeface="Cambria Math"/>
                                      <a:cs typeface="Times New Roman"/>
                                    </a:rPr>
                                    <m:t>−</m:t>
                                  </m:r>
                                  <m:r>
                                    <a:rPr lang="en-US" altLang="zh-TW" sz="2500" i="1" kern="100">
                                      <a:latin typeface="Cambria Math"/>
                                      <a:cs typeface="Times New Roman"/>
                                    </a:rPr>
                                    <m:t>𝑓</m:t>
                                  </m:r>
                                  <m:d>
                                    <m:dPr>
                                      <m:ctrlPr>
                                        <a:rPr lang="zh-TW" altLang="zh-TW" sz="2500" i="1" kern="100">
                                          <a:effectLst/>
                                          <a:latin typeface="Cambria Math"/>
                                          <a:ea typeface="Cambria Math"/>
                                          <a:cs typeface="Times New Roman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altLang="zh-TW" sz="2500" i="1" kern="100">
                                          <a:latin typeface="Cambria Math"/>
                                          <a:cs typeface="Times New Roman"/>
                                        </a:rPr>
                                        <m:t>𝑛</m:t>
                                      </m:r>
                                      <m:r>
                                        <a:rPr lang="en-US" altLang="zh-TW" sz="2500" i="1" kern="100">
                                          <a:latin typeface="Cambria Math"/>
                                          <a:cs typeface="Times New Roman"/>
                                        </a:rPr>
                                        <m:t>−1,</m:t>
                                      </m:r>
                                      <m:r>
                                        <a:rPr lang="en-US" altLang="zh-TW" sz="2500" i="1" kern="100">
                                          <a:latin typeface="Cambria Math"/>
                                          <a:cs typeface="Times New Roman"/>
                                        </a:rPr>
                                        <m:t>𝑆</m:t>
                                      </m:r>
                                      <m:r>
                                        <a:rPr lang="en-US" altLang="zh-TW" sz="2500" i="1" kern="100">
                                          <a:latin typeface="Cambria Math"/>
                                          <a:cs typeface="Times New Roman"/>
                                        </a:rPr>
                                        <m:t>,</m:t>
                                      </m:r>
                                      <m:r>
                                        <a:rPr lang="en-US" altLang="zh-TW" sz="2500" i="1" kern="100">
                                          <a:latin typeface="Cambria Math"/>
                                          <a:cs typeface="Times New Roman"/>
                                        </a:rPr>
                                        <m:t>𝑇</m:t>
                                      </m:r>
                                    </m:e>
                                  </m:d>
                                </m:e>
                              </m:d>
                              <m:r>
                                <a:rPr lang="en-US" altLang="zh-TW" sz="2500" i="1" kern="100">
                                  <a:latin typeface="Cambria Math"/>
                                  <a:cs typeface="Times New Roman"/>
                                </a:rPr>
                                <m:t>|</m:t>
                              </m:r>
                              <m:sSub>
                                <m:sSubPr>
                                  <m:ctrlPr>
                                    <a:rPr lang="zh-TW" altLang="zh-TW" sz="2500" i="1" kern="100">
                                      <a:effectLst/>
                                      <a:latin typeface="Cambria Math"/>
                                      <a:ea typeface="Cambria Math"/>
                                      <a:cs typeface="Times New Roman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2500" i="1" kern="100">
                                      <a:latin typeface="Cambria Math"/>
                                      <a:cs typeface="Times New Roman"/>
                                    </a:rPr>
                                    <m:t>ℱ</m:t>
                                  </m:r>
                                </m:e>
                                <m:sub>
                                  <m:r>
                                    <a:rPr lang="en-US" altLang="zh-TW" sz="2500" i="1" kern="100">
                                      <a:latin typeface="Cambria Math"/>
                                      <a:cs typeface="Times New Roman"/>
                                    </a:rPr>
                                    <m:t>𝑡</m:t>
                                  </m:r>
                                </m:sub>
                              </m:sSub>
                            </m:e>
                          </m:nary>
                        </m:e>
                      </m:d>
                      <m:r>
                        <a:rPr lang="en-US" altLang="zh-TW" sz="2500" i="1" kern="100">
                          <a:latin typeface="Cambria Math"/>
                          <a:cs typeface="Times New Roman"/>
                        </a:rPr>
                        <m:t>=0.</m:t>
                      </m:r>
                    </m:oMath>
                  </m:oMathPara>
                </a14:m>
                <a:endParaRPr lang="zh-TW" altLang="zh-TW" sz="2500" kern="100" dirty="0">
                  <a:cs typeface="Times New Roman"/>
                </a:endParaRPr>
              </a:p>
              <a:p>
                <a:pPr>
                  <a:spcAft>
                    <a:spcPts val="0"/>
                  </a:spcAft>
                </a:pPr>
                <a:r>
                  <a:rPr lang="en-US" altLang="zh-TW" sz="2500" kern="100" dirty="0">
                    <a:latin typeface="Times New Roman"/>
                    <a:cs typeface="Times New Roman"/>
                  </a:rPr>
                  <a:t>The sum of the expected discounted values under </a:t>
                </a:r>
                <a:r>
                  <a:rPr lang="en-US" altLang="zh-TW" sz="2500" i="1" kern="100" dirty="0">
                    <a:latin typeface="Times New Roman"/>
                    <a:cs typeface="Times New Roman"/>
                  </a:rPr>
                  <a:t>Q</a:t>
                </a:r>
                <a:r>
                  <a:rPr lang="en-US" altLang="zh-TW" sz="2500" kern="100" dirty="0">
                    <a:latin typeface="Times New Roman"/>
                    <a:cs typeface="Times New Roman"/>
                  </a:rPr>
                  <a:t> is then the unique no-arbitrage price for this </a:t>
                </a:r>
                <a:r>
                  <a:rPr lang="en-US" altLang="zh-TW" sz="2500" i="1" kern="100" dirty="0">
                    <a:latin typeface="Times New Roman"/>
                    <a:cs typeface="Times New Roman"/>
                  </a:rPr>
                  <a:t>package</a:t>
                </a:r>
                <a:r>
                  <a:rPr lang="en-US" altLang="zh-TW" sz="2500" kern="100" dirty="0">
                    <a:latin typeface="Times New Roman"/>
                    <a:cs typeface="Times New Roman"/>
                  </a:rPr>
                  <a:t> of derivative contracts with payoffs at time </a:t>
                </a:r>
                <a:r>
                  <a:rPr lang="en-US" altLang="zh-TW" sz="2500" i="1" kern="100" dirty="0">
                    <a:latin typeface="Times New Roman"/>
                    <a:cs typeface="Times New Roman"/>
                  </a:rPr>
                  <a:t>t</a:t>
                </a:r>
                <a:r>
                  <a:rPr lang="en-US" altLang="zh-TW" sz="2500" kern="100" dirty="0">
                    <a:latin typeface="Times New Roman"/>
                    <a:cs typeface="Times New Roman"/>
                  </a:rPr>
                  <a:t>+1 up to </a:t>
                </a:r>
                <a:r>
                  <a:rPr lang="en-US" altLang="zh-TW" sz="2500" i="1" kern="100" dirty="0">
                    <a:latin typeface="Times New Roman"/>
                    <a:cs typeface="Times New Roman"/>
                  </a:rPr>
                  <a:t>T</a:t>
                </a:r>
                <a:r>
                  <a:rPr lang="en-US" altLang="zh-TW" sz="2500" kern="100" dirty="0">
                    <a:latin typeface="Times New Roman"/>
                    <a:cs typeface="Times New Roman"/>
                  </a:rPr>
                  <a:t>.</a:t>
                </a:r>
                <a:endParaRPr lang="zh-TW" altLang="zh-TW" sz="2500" kern="100" dirty="0">
                  <a:cs typeface="Times New Roman"/>
                </a:endParaRPr>
              </a:p>
              <a:p>
                <a:pPr>
                  <a:spcAft>
                    <a:spcPts val="0"/>
                  </a:spcAft>
                </a:pPr>
                <a:r>
                  <a:rPr lang="en-US" altLang="zh-TW" sz="2500" kern="100" dirty="0">
                    <a:latin typeface="Times New Roman"/>
                    <a:cs typeface="Times New Roman"/>
                  </a:rPr>
                  <a:t>  The problem is solved using a backwards recursion.</a:t>
                </a:r>
                <a:endParaRPr lang="zh-TW" altLang="zh-TW" sz="2500" kern="100" dirty="0">
                  <a:cs typeface="Times New Roman"/>
                </a:endParaRPr>
              </a:p>
            </p:txBody>
          </p:sp>
        </mc:Choice>
        <mc:Fallback xmlns="">
          <p:sp>
            <p:nvSpPr>
              <p:cNvPr id="2" name="矩形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536" y="620688"/>
                <a:ext cx="8568952" cy="5546968"/>
              </a:xfrm>
              <a:prstGeom prst="rect">
                <a:avLst/>
              </a:prstGeom>
              <a:blipFill rotWithShape="1">
                <a:blip r:embed="rId2"/>
                <a:stretch>
                  <a:fillRect l="-1209" t="-879" r="-711" b="-1538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03038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矩形 1"/>
              <p:cNvSpPr/>
              <p:nvPr/>
            </p:nvSpPr>
            <p:spPr>
              <a:xfrm>
                <a:off x="467544" y="332656"/>
                <a:ext cx="8424936" cy="561551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spcAft>
                    <a:spcPts val="0"/>
                  </a:spcAft>
                </a:pPr>
                <a:r>
                  <a:rPr lang="en-US" altLang="zh-TW" sz="2500" kern="100" dirty="0">
                    <a:latin typeface="Times New Roman"/>
                    <a:cs typeface="Times New Roman"/>
                  </a:rPr>
                  <a:t>First, set </a:t>
                </a:r>
                <a14:m>
                  <m:oMath xmlns:m="http://schemas.openxmlformats.org/officeDocument/2006/math">
                    <m:r>
                      <a:rPr lang="en-US" altLang="zh-TW" sz="2500" i="1" kern="100">
                        <a:latin typeface="Cambria Math"/>
                        <a:cs typeface="Times New Roman"/>
                      </a:rPr>
                      <m:t>𝑓</m:t>
                    </m:r>
                    <m:d>
                      <m:dPr>
                        <m:ctrlPr>
                          <a:rPr lang="zh-TW" altLang="zh-TW" sz="2500" i="1" kern="100">
                            <a:effectLst/>
                            <a:latin typeface="Cambria Math"/>
                            <a:ea typeface="Cambria Math"/>
                            <a:cs typeface="Times New Roman"/>
                          </a:rPr>
                        </m:ctrlPr>
                      </m:dPr>
                      <m:e>
                        <m:r>
                          <a:rPr lang="en-US" altLang="zh-TW" sz="2500" i="1" kern="100">
                            <a:latin typeface="Cambria Math"/>
                            <a:cs typeface="Times New Roman"/>
                          </a:rPr>
                          <m:t>𝑆</m:t>
                        </m:r>
                        <m:r>
                          <a:rPr lang="en-US" altLang="zh-TW" sz="2500" i="1" kern="100">
                            <a:latin typeface="Cambria Math"/>
                            <a:cs typeface="Times New Roman"/>
                          </a:rPr>
                          <m:t>,</m:t>
                        </m:r>
                        <m:r>
                          <a:rPr lang="en-US" altLang="zh-TW" sz="2500" i="1" kern="100">
                            <a:latin typeface="Cambria Math"/>
                            <a:cs typeface="Times New Roman"/>
                          </a:rPr>
                          <m:t>𝑆</m:t>
                        </m:r>
                        <m:r>
                          <a:rPr lang="en-US" altLang="zh-TW" sz="2500" i="1" kern="100">
                            <a:latin typeface="Cambria Math"/>
                            <a:cs typeface="Times New Roman"/>
                          </a:rPr>
                          <m:t>,</m:t>
                        </m:r>
                        <m:r>
                          <a:rPr lang="en-US" altLang="zh-TW" sz="2500" i="1" kern="100">
                            <a:latin typeface="Cambria Math"/>
                            <a:cs typeface="Times New Roman"/>
                          </a:rPr>
                          <m:t>𝑇</m:t>
                        </m:r>
                      </m:e>
                    </m:d>
                    <m:r>
                      <a:rPr lang="en-US" altLang="zh-TW" sz="2500" i="1" kern="100">
                        <a:latin typeface="Cambria Math"/>
                        <a:cs typeface="Times New Roman"/>
                      </a:rPr>
                      <m:t>=</m:t>
                    </m:r>
                    <m:r>
                      <a:rPr lang="en-US" altLang="zh-TW" sz="2500" i="1" kern="100">
                        <a:latin typeface="Cambria Math"/>
                        <a:cs typeface="Times New Roman"/>
                      </a:rPr>
                      <m:t>𝑃</m:t>
                    </m:r>
                    <m:r>
                      <a:rPr lang="en-US" altLang="zh-TW" sz="2500" i="1" kern="100">
                        <a:latin typeface="Cambria Math"/>
                        <a:cs typeface="Times New Roman"/>
                      </a:rPr>
                      <m:t>(</m:t>
                    </m:r>
                    <m:r>
                      <a:rPr lang="en-US" altLang="zh-TW" sz="2500" i="1" kern="100">
                        <a:latin typeface="Cambria Math"/>
                        <a:cs typeface="Times New Roman"/>
                      </a:rPr>
                      <m:t>𝑆</m:t>
                    </m:r>
                    <m:r>
                      <a:rPr lang="en-US" altLang="zh-TW" sz="2500" i="1" kern="100">
                        <a:latin typeface="Cambria Math"/>
                        <a:cs typeface="Times New Roman"/>
                      </a:rPr>
                      <m:t>,</m:t>
                    </m:r>
                    <m:r>
                      <a:rPr lang="en-US" altLang="zh-TW" sz="2500" i="1" kern="100">
                        <a:latin typeface="Cambria Math"/>
                        <a:cs typeface="Times New Roman"/>
                      </a:rPr>
                      <m:t>𝑇</m:t>
                    </m:r>
                    <m:r>
                      <a:rPr lang="en-US" altLang="zh-TW" sz="2500" i="1" kern="100">
                        <a:latin typeface="Cambria Math"/>
                        <a:cs typeface="Times New Roman"/>
                      </a:rPr>
                      <m:t>)</m:t>
                    </m:r>
                  </m:oMath>
                </a14:m>
                <a:r>
                  <a:rPr lang="en-US" altLang="zh-TW" sz="2500" kern="100" dirty="0">
                    <a:latin typeface="Times New Roman"/>
                    <a:cs typeface="Times New Roman"/>
                  </a:rPr>
                  <a:t>.</a:t>
                </a:r>
                <a:endParaRPr lang="zh-TW" altLang="zh-TW" sz="2500" kern="100" dirty="0">
                  <a:cs typeface="Times New Roman"/>
                </a:endParaRPr>
              </a:p>
              <a:p>
                <a:pPr>
                  <a:spcAft>
                    <a:spcPts val="0"/>
                  </a:spcAft>
                </a:pPr>
                <a:r>
                  <a:rPr lang="en-US" altLang="zh-TW" sz="2500" kern="100" dirty="0">
                    <a:latin typeface="Times New Roman"/>
                    <a:cs typeface="Times New Roman"/>
                  </a:rPr>
                  <a:t>Suppose the pricing structure, </a:t>
                </a:r>
                <a14:m>
                  <m:oMath xmlns:m="http://schemas.openxmlformats.org/officeDocument/2006/math">
                    <m:r>
                      <a:rPr lang="en-US" altLang="zh-TW" sz="2500" i="1" kern="100">
                        <a:latin typeface="Cambria Math"/>
                        <a:cs typeface="Times New Roman"/>
                      </a:rPr>
                      <m:t>𝑓</m:t>
                    </m:r>
                    <m:r>
                      <a:rPr lang="en-US" altLang="zh-TW" sz="2500" i="1" kern="100">
                        <a:latin typeface="Cambria Math"/>
                        <a:cs typeface="Times New Roman"/>
                      </a:rPr>
                      <m:t>(</m:t>
                    </m:r>
                    <m:r>
                      <a:rPr lang="en-US" altLang="zh-TW" sz="2500" i="1" kern="100">
                        <a:latin typeface="Cambria Math"/>
                        <a:cs typeface="Times New Roman"/>
                      </a:rPr>
                      <m:t>𝑚</m:t>
                    </m:r>
                    <m:r>
                      <a:rPr lang="en-US" altLang="zh-TW" sz="2500" i="1" kern="100">
                        <a:latin typeface="Cambria Math"/>
                        <a:cs typeface="Times New Roman"/>
                      </a:rPr>
                      <m:t>,</m:t>
                    </m:r>
                    <m:r>
                      <a:rPr lang="en-US" altLang="zh-TW" sz="2500" i="1" kern="100">
                        <a:latin typeface="Cambria Math"/>
                        <a:cs typeface="Times New Roman"/>
                      </a:rPr>
                      <m:t>𝑆</m:t>
                    </m:r>
                    <m:r>
                      <a:rPr lang="en-US" altLang="zh-TW" sz="2500" i="1" kern="100">
                        <a:latin typeface="Cambria Math"/>
                        <a:cs typeface="Times New Roman"/>
                      </a:rPr>
                      <m:t>,</m:t>
                    </m:r>
                    <m:r>
                      <a:rPr lang="en-US" altLang="zh-TW" sz="2500" i="1" kern="100">
                        <a:latin typeface="Cambria Math"/>
                        <a:cs typeface="Times New Roman"/>
                      </a:rPr>
                      <m:t>𝑇</m:t>
                    </m:r>
                    <m:r>
                      <a:rPr lang="en-US" altLang="zh-TW" sz="2500" i="1" kern="100">
                        <a:latin typeface="Cambria Math"/>
                        <a:cs typeface="Times New Roman"/>
                      </a:rPr>
                      <m:t>)</m:t>
                    </m:r>
                  </m:oMath>
                </a14:m>
                <a:r>
                  <a:rPr lang="en-US" altLang="zh-TW" sz="2500" kern="100" dirty="0">
                    <a:latin typeface="Times New Roman"/>
                    <a:cs typeface="Times New Roman"/>
                  </a:rPr>
                  <a:t>, is known for </a:t>
                </a:r>
                <a:endParaRPr lang="en-US" altLang="zh-TW" sz="2500" kern="100" dirty="0" smtClean="0">
                  <a:latin typeface="Times New Roman"/>
                  <a:cs typeface="Times New Roman"/>
                </a:endParaRPr>
              </a:p>
              <a:p>
                <a:pPr>
                  <a:spcAft>
                    <a:spcPts val="0"/>
                  </a:spcAft>
                </a:pPr>
                <a:r>
                  <a:rPr lang="en-US" altLang="zh-TW" sz="2500" i="1" kern="100" dirty="0" smtClean="0">
                    <a:latin typeface="Times New Roman"/>
                    <a:cs typeface="Times New Roman"/>
                  </a:rPr>
                  <a:t>m </a:t>
                </a:r>
                <a:r>
                  <a:rPr lang="en-US" altLang="zh-TW" sz="2500" i="1" kern="100" dirty="0">
                    <a:latin typeface="Times New Roman"/>
                    <a:cs typeface="Times New Roman"/>
                  </a:rPr>
                  <a:t>= t</a:t>
                </a:r>
                <a:r>
                  <a:rPr lang="en-US" altLang="zh-TW" sz="2500" kern="100" dirty="0">
                    <a:latin typeface="Times New Roman"/>
                    <a:cs typeface="Times New Roman"/>
                  </a:rPr>
                  <a:t>+1,..., </a:t>
                </a:r>
                <a:r>
                  <a:rPr lang="en-US" altLang="zh-TW" sz="2500" i="1" kern="100" dirty="0">
                    <a:latin typeface="Times New Roman"/>
                    <a:cs typeface="Times New Roman"/>
                  </a:rPr>
                  <a:t>S</a:t>
                </a:r>
                <a:r>
                  <a:rPr lang="en-US" altLang="zh-TW" sz="2500" kern="100" dirty="0">
                    <a:latin typeface="Times New Roman"/>
                    <a:cs typeface="Times New Roman"/>
                  </a:rPr>
                  <a:t>. Thus, for each </a:t>
                </a:r>
                <a:r>
                  <a:rPr lang="en-US" altLang="zh-TW" sz="2500" i="1" kern="100" dirty="0">
                    <a:latin typeface="Times New Roman"/>
                    <a:cs typeface="Times New Roman"/>
                  </a:rPr>
                  <a:t>n = t</a:t>
                </a:r>
                <a:r>
                  <a:rPr lang="en-US" altLang="zh-TW" sz="2500" kern="100" dirty="0">
                    <a:latin typeface="Times New Roman"/>
                    <a:cs typeface="Times New Roman"/>
                  </a:rPr>
                  <a:t>+1,…, </a:t>
                </a:r>
                <a:r>
                  <a:rPr lang="en-US" altLang="zh-TW" sz="2500" i="1" kern="100" dirty="0">
                    <a:latin typeface="Times New Roman"/>
                    <a:cs typeface="Times New Roman"/>
                  </a:rPr>
                  <a:t>S</a:t>
                </a:r>
                <a:r>
                  <a:rPr lang="en-US" altLang="zh-TW" sz="2500" kern="100" dirty="0">
                    <a:latin typeface="Times New Roman"/>
                    <a:cs typeface="Times New Roman"/>
                  </a:rPr>
                  <a:t>, we already know </a:t>
                </a:r>
                <a:r>
                  <a:rPr lang="en-US" altLang="zh-TW" sz="2500" kern="100" dirty="0" smtClean="0">
                    <a:latin typeface="Times New Roman"/>
                    <a:cs typeface="Times New Roman"/>
                  </a:rPr>
                  <a:t>that</a:t>
                </a:r>
              </a:p>
              <a:p>
                <a:pPr>
                  <a:spcAft>
                    <a:spcPts val="0"/>
                  </a:spcAft>
                </a:pPr>
                <a:r>
                  <a:rPr lang="en-US" altLang="zh-TW" sz="2500" kern="100" dirty="0" smtClean="0">
                    <a:latin typeface="Times New Roman"/>
                    <a:cs typeface="Times New Roman"/>
                  </a:rPr>
                  <a:t> </a:t>
                </a:r>
                <a:endParaRPr lang="zh-TW" altLang="zh-TW" sz="2500" kern="100" dirty="0">
                  <a:cs typeface="Times New Roman"/>
                </a:endParaRPr>
              </a:p>
              <a:p>
                <a:pPr>
                  <a:spcAft>
                    <a:spcPts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zh-TW" altLang="zh-TW" sz="2500" i="1" kern="100">
                              <a:effectLst/>
                              <a:latin typeface="Cambria Math"/>
                              <a:ea typeface="Cambria Math"/>
                              <a:cs typeface="Times New Roman"/>
                            </a:rPr>
                          </m:ctrlPr>
                        </m:sSubPr>
                        <m:e>
                          <m:r>
                            <a:rPr lang="en-US" altLang="zh-TW" sz="2500" i="1" kern="100">
                              <a:latin typeface="Cambria Math"/>
                              <a:cs typeface="Times New Roman"/>
                            </a:rPr>
                            <m:t>𝐸</m:t>
                          </m:r>
                        </m:e>
                        <m:sub>
                          <m:r>
                            <a:rPr lang="en-US" altLang="zh-TW" sz="2500" i="1" kern="100">
                              <a:latin typeface="Cambria Math"/>
                              <a:cs typeface="Times New Roman"/>
                            </a:rPr>
                            <m:t>𝑄</m:t>
                          </m:r>
                        </m:sub>
                      </m:sSub>
                      <m:d>
                        <m:dPr>
                          <m:begChr m:val="["/>
                          <m:endChr m:val="]"/>
                          <m:ctrlPr>
                            <a:rPr lang="zh-TW" altLang="zh-TW" sz="2500" i="1" kern="100">
                              <a:effectLst/>
                              <a:latin typeface="Cambria Math"/>
                              <a:ea typeface="Cambria Math"/>
                              <a:cs typeface="Times New Roman"/>
                            </a:rPr>
                          </m:ctrlPr>
                        </m:dPr>
                        <m:e>
                          <m:nary>
                            <m:naryPr>
                              <m:chr m:val="∑"/>
                              <m:limLoc m:val="undOvr"/>
                              <m:ctrlPr>
                                <a:rPr lang="zh-TW" altLang="zh-TW" sz="2500" i="1" kern="100">
                                  <a:effectLst/>
                                  <a:latin typeface="Cambria Math"/>
                                  <a:ea typeface="Cambria Math"/>
                                  <a:cs typeface="Times New Roman"/>
                                </a:rPr>
                              </m:ctrlPr>
                            </m:naryPr>
                            <m:sub>
                              <m:r>
                                <a:rPr lang="en-US" altLang="zh-TW" sz="2500" i="1" kern="100">
                                  <a:latin typeface="Cambria Math"/>
                                  <a:cs typeface="Times New Roman"/>
                                </a:rPr>
                                <m:t>𝑚</m:t>
                              </m:r>
                              <m:r>
                                <a:rPr lang="en-US" altLang="zh-TW" sz="2500" i="1" kern="100">
                                  <a:latin typeface="Cambria Math"/>
                                  <a:cs typeface="Times New Roman"/>
                                </a:rPr>
                                <m:t>=</m:t>
                              </m:r>
                              <m:r>
                                <a:rPr lang="en-US" altLang="zh-TW" sz="2500" i="1" kern="100">
                                  <a:latin typeface="Cambria Math"/>
                                  <a:cs typeface="Times New Roman"/>
                                </a:rPr>
                                <m:t>𝑛</m:t>
                              </m:r>
                              <m:r>
                                <a:rPr lang="en-US" altLang="zh-TW" sz="2500" i="1" kern="100">
                                  <a:latin typeface="Cambria Math"/>
                                  <a:cs typeface="Times New Roman"/>
                                </a:rPr>
                                <m:t>+1</m:t>
                              </m:r>
                            </m:sub>
                            <m:sup>
                              <m:r>
                                <a:rPr lang="en-US" altLang="zh-TW" sz="2500" i="1" kern="100">
                                  <a:latin typeface="Cambria Math"/>
                                  <a:cs typeface="Times New Roman"/>
                                </a:rPr>
                                <m:t>𝑆</m:t>
                              </m:r>
                            </m:sup>
                            <m:e>
                              <m:f>
                                <m:fPr>
                                  <m:ctrlPr>
                                    <a:rPr lang="zh-TW" altLang="zh-TW" sz="2500" i="1" kern="100">
                                      <a:effectLst/>
                                      <a:latin typeface="Cambria Math"/>
                                      <a:ea typeface="Cambria Math"/>
                                      <a:cs typeface="Times New Roman"/>
                                    </a:rPr>
                                  </m:ctrlPr>
                                </m:fPr>
                                <m:num>
                                  <m:r>
                                    <a:rPr lang="en-US" altLang="zh-TW" sz="2500" i="1" kern="100">
                                      <a:latin typeface="Cambria Math"/>
                                      <a:cs typeface="Times New Roman"/>
                                    </a:rPr>
                                    <m:t>𝐵</m:t>
                                  </m:r>
                                  <m:d>
                                    <m:dPr>
                                      <m:ctrlPr>
                                        <a:rPr lang="zh-TW" altLang="zh-TW" sz="2500" i="1" kern="100">
                                          <a:effectLst/>
                                          <a:latin typeface="Cambria Math"/>
                                          <a:ea typeface="Cambria Math"/>
                                          <a:cs typeface="Times New Roman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altLang="zh-TW" sz="2500" i="1" kern="100">
                                          <a:latin typeface="Cambria Math"/>
                                          <a:cs typeface="Times New Roman"/>
                                        </a:rPr>
                                        <m:t>𝑛</m:t>
                                      </m:r>
                                    </m:e>
                                  </m:d>
                                </m:num>
                                <m:den>
                                  <m:r>
                                    <a:rPr lang="en-US" altLang="zh-TW" sz="2500" i="1" kern="100">
                                      <a:latin typeface="Cambria Math"/>
                                      <a:cs typeface="Times New Roman"/>
                                    </a:rPr>
                                    <m:t>𝐵</m:t>
                                  </m:r>
                                  <m:d>
                                    <m:dPr>
                                      <m:ctrlPr>
                                        <a:rPr lang="zh-TW" altLang="zh-TW" sz="2500" i="1" kern="100">
                                          <a:effectLst/>
                                          <a:latin typeface="Cambria Math"/>
                                          <a:ea typeface="Cambria Math"/>
                                          <a:cs typeface="Times New Roman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altLang="zh-TW" sz="2500" i="1" kern="100">
                                          <a:latin typeface="Cambria Math"/>
                                          <a:cs typeface="Times New Roman"/>
                                        </a:rPr>
                                        <m:t>𝑚</m:t>
                                      </m:r>
                                    </m:e>
                                  </m:d>
                                </m:den>
                              </m:f>
                              <m:d>
                                <m:dPr>
                                  <m:ctrlPr>
                                    <a:rPr lang="zh-TW" altLang="zh-TW" sz="2500" i="1" kern="100">
                                      <a:effectLst/>
                                      <a:latin typeface="Cambria Math"/>
                                      <a:ea typeface="Cambria Math"/>
                                      <a:cs typeface="Times New Roman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TW" sz="2500" i="1" kern="100">
                                      <a:latin typeface="Cambria Math"/>
                                      <a:cs typeface="Times New Roman"/>
                                    </a:rPr>
                                    <m:t>𝑓</m:t>
                                  </m:r>
                                  <m:d>
                                    <m:dPr>
                                      <m:ctrlPr>
                                        <a:rPr lang="zh-TW" altLang="zh-TW" sz="2500" i="1" kern="100">
                                          <a:effectLst/>
                                          <a:latin typeface="Cambria Math"/>
                                          <a:ea typeface="Cambria Math"/>
                                          <a:cs typeface="Times New Roman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altLang="zh-TW" sz="2500" i="1" kern="100">
                                          <a:latin typeface="Cambria Math"/>
                                          <a:cs typeface="Times New Roman"/>
                                        </a:rPr>
                                        <m:t>𝑚</m:t>
                                      </m:r>
                                      <m:r>
                                        <a:rPr lang="en-US" altLang="zh-TW" sz="2500" i="1" kern="100">
                                          <a:latin typeface="Cambria Math"/>
                                          <a:cs typeface="Times New Roman"/>
                                        </a:rPr>
                                        <m:t>,</m:t>
                                      </m:r>
                                      <m:r>
                                        <a:rPr lang="en-US" altLang="zh-TW" sz="2500" i="1" kern="100">
                                          <a:latin typeface="Cambria Math"/>
                                          <a:cs typeface="Times New Roman"/>
                                        </a:rPr>
                                        <m:t>𝑆</m:t>
                                      </m:r>
                                      <m:r>
                                        <a:rPr lang="en-US" altLang="zh-TW" sz="2500" i="1" kern="100">
                                          <a:latin typeface="Cambria Math"/>
                                          <a:cs typeface="Times New Roman"/>
                                        </a:rPr>
                                        <m:t>,</m:t>
                                      </m:r>
                                      <m:r>
                                        <a:rPr lang="en-US" altLang="zh-TW" sz="2500" i="1" kern="100">
                                          <a:latin typeface="Cambria Math"/>
                                          <a:cs typeface="Times New Roman"/>
                                        </a:rPr>
                                        <m:t>𝑇</m:t>
                                      </m:r>
                                    </m:e>
                                  </m:d>
                                  <m:r>
                                    <a:rPr lang="en-US" altLang="zh-TW" sz="2500" i="1" kern="100">
                                      <a:latin typeface="Cambria Math"/>
                                      <a:cs typeface="Times New Roman"/>
                                    </a:rPr>
                                    <m:t>−</m:t>
                                  </m:r>
                                  <m:r>
                                    <a:rPr lang="en-US" altLang="zh-TW" sz="2500" i="1" kern="100">
                                      <a:latin typeface="Cambria Math"/>
                                      <a:cs typeface="Times New Roman"/>
                                    </a:rPr>
                                    <m:t>𝑓</m:t>
                                  </m:r>
                                  <m:d>
                                    <m:dPr>
                                      <m:ctrlPr>
                                        <a:rPr lang="zh-TW" altLang="zh-TW" sz="2500" i="1" kern="100">
                                          <a:effectLst/>
                                          <a:latin typeface="Cambria Math"/>
                                          <a:ea typeface="Cambria Math"/>
                                          <a:cs typeface="Times New Roman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altLang="zh-TW" sz="2500" i="1" kern="100">
                                          <a:latin typeface="Cambria Math"/>
                                          <a:cs typeface="Times New Roman"/>
                                        </a:rPr>
                                        <m:t>𝑚</m:t>
                                      </m:r>
                                      <m:r>
                                        <a:rPr lang="en-US" altLang="zh-TW" sz="2500" i="1" kern="100">
                                          <a:latin typeface="Cambria Math"/>
                                          <a:cs typeface="Times New Roman"/>
                                        </a:rPr>
                                        <m:t>−1,</m:t>
                                      </m:r>
                                      <m:r>
                                        <a:rPr lang="en-US" altLang="zh-TW" sz="2500" i="1" kern="100">
                                          <a:latin typeface="Cambria Math"/>
                                          <a:cs typeface="Times New Roman"/>
                                        </a:rPr>
                                        <m:t>𝑆</m:t>
                                      </m:r>
                                      <m:r>
                                        <a:rPr lang="en-US" altLang="zh-TW" sz="2500" i="1" kern="100">
                                          <a:latin typeface="Cambria Math"/>
                                          <a:cs typeface="Times New Roman"/>
                                        </a:rPr>
                                        <m:t>,</m:t>
                                      </m:r>
                                      <m:r>
                                        <a:rPr lang="en-US" altLang="zh-TW" sz="2500" i="1" kern="100">
                                          <a:latin typeface="Cambria Math"/>
                                          <a:cs typeface="Times New Roman"/>
                                        </a:rPr>
                                        <m:t>𝑇</m:t>
                                      </m:r>
                                    </m:e>
                                  </m:d>
                                </m:e>
                              </m:d>
                              <m:r>
                                <a:rPr lang="en-US" altLang="zh-TW" sz="2500" i="1" kern="100">
                                  <a:latin typeface="Cambria Math"/>
                                  <a:cs typeface="Times New Roman"/>
                                </a:rPr>
                                <m:t>|</m:t>
                              </m:r>
                              <m:sSub>
                                <m:sSubPr>
                                  <m:ctrlPr>
                                    <a:rPr lang="zh-TW" altLang="zh-TW" sz="2500" i="1" kern="100">
                                      <a:effectLst/>
                                      <a:latin typeface="Cambria Math"/>
                                      <a:ea typeface="Cambria Math"/>
                                      <a:cs typeface="Times New Roman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2500" i="1" kern="100">
                                      <a:latin typeface="Cambria Math"/>
                                      <a:cs typeface="Times New Roman"/>
                                    </a:rPr>
                                    <m:t>ℱ</m:t>
                                  </m:r>
                                </m:e>
                                <m:sub>
                                  <m:r>
                                    <a:rPr lang="en-US" altLang="zh-TW" sz="2500" i="1" kern="100">
                                      <a:latin typeface="Cambria Math"/>
                                      <a:cs typeface="Times New Roman"/>
                                    </a:rPr>
                                    <m:t>𝑛</m:t>
                                  </m:r>
                                </m:sub>
                              </m:sSub>
                            </m:e>
                          </m:nary>
                        </m:e>
                      </m:d>
                      <m:r>
                        <a:rPr lang="en-US" altLang="zh-TW" sz="2500" i="1" kern="100">
                          <a:latin typeface="Cambria Math"/>
                          <a:cs typeface="Times New Roman"/>
                        </a:rPr>
                        <m:t>=0</m:t>
                      </m:r>
                    </m:oMath>
                  </m:oMathPara>
                </a14:m>
                <a:endParaRPr lang="zh-TW" altLang="zh-TW" sz="2500" kern="100" dirty="0">
                  <a:cs typeface="Times New Roman"/>
                </a:endParaRPr>
              </a:p>
              <a:p>
                <a:pPr>
                  <a:spcAft>
                    <a:spcPts val="0"/>
                  </a:spcAft>
                </a:pPr>
                <a:endParaRPr lang="en-US" altLang="zh-TW" sz="2500" kern="100" dirty="0" smtClean="0">
                  <a:latin typeface="Times New Roman"/>
                  <a:cs typeface="Times New Roman"/>
                </a:endParaRPr>
              </a:p>
              <a:p>
                <a:pPr>
                  <a:spcAft>
                    <a:spcPts val="0"/>
                  </a:spcAft>
                </a:pPr>
                <a:r>
                  <a:rPr lang="en-US" altLang="zh-TW" sz="2500" kern="100" dirty="0" smtClean="0">
                    <a:latin typeface="Times New Roman"/>
                    <a:cs typeface="Times New Roman"/>
                  </a:rPr>
                  <a:t>Now </a:t>
                </a:r>
                <a:r>
                  <a:rPr lang="en-US" altLang="zh-TW" sz="2500" kern="100" dirty="0">
                    <a:latin typeface="Times New Roman"/>
                    <a:cs typeface="Times New Roman"/>
                  </a:rPr>
                  <a:t>consider what level to set </a:t>
                </a:r>
                <a14:m>
                  <m:oMath xmlns:m="http://schemas.openxmlformats.org/officeDocument/2006/math">
                    <m:r>
                      <a:rPr lang="en-US" altLang="zh-TW" sz="2500" i="1" kern="100">
                        <a:latin typeface="Cambria Math"/>
                        <a:cs typeface="Times New Roman"/>
                      </a:rPr>
                      <m:t>𝑓</m:t>
                    </m:r>
                    <m:r>
                      <a:rPr lang="en-US" altLang="zh-TW" sz="2500" i="1" kern="100">
                        <a:latin typeface="Cambria Math"/>
                        <a:cs typeface="Times New Roman"/>
                      </a:rPr>
                      <m:t>(</m:t>
                    </m:r>
                    <m:r>
                      <a:rPr lang="en-US" altLang="zh-TW" sz="2500" i="1" kern="100">
                        <a:latin typeface="Cambria Math"/>
                        <a:cs typeface="Times New Roman"/>
                      </a:rPr>
                      <m:t>𝑡</m:t>
                    </m:r>
                    <m:r>
                      <a:rPr lang="en-US" altLang="zh-TW" sz="2500" i="1" kern="100">
                        <a:latin typeface="Cambria Math"/>
                        <a:cs typeface="Times New Roman"/>
                      </a:rPr>
                      <m:t>,</m:t>
                    </m:r>
                    <m:r>
                      <a:rPr lang="en-US" altLang="zh-TW" sz="2500" i="1" kern="100">
                        <a:latin typeface="Cambria Math"/>
                        <a:cs typeface="Times New Roman"/>
                      </a:rPr>
                      <m:t>𝑆</m:t>
                    </m:r>
                    <m:r>
                      <a:rPr lang="en-US" altLang="zh-TW" sz="2500" i="1" kern="100">
                        <a:latin typeface="Cambria Math"/>
                        <a:cs typeface="Times New Roman"/>
                      </a:rPr>
                      <m:t>,</m:t>
                    </m:r>
                    <m:r>
                      <a:rPr lang="en-US" altLang="zh-TW" sz="2500" i="1" kern="100">
                        <a:latin typeface="Cambria Math"/>
                        <a:cs typeface="Times New Roman"/>
                      </a:rPr>
                      <m:t>𝑇</m:t>
                    </m:r>
                    <m:r>
                      <a:rPr lang="en-US" altLang="zh-TW" sz="2500" i="1" kern="100">
                        <a:latin typeface="Cambria Math"/>
                        <a:cs typeface="Times New Roman"/>
                      </a:rPr>
                      <m:t>)</m:t>
                    </m:r>
                  </m:oMath>
                </a14:m>
                <a:r>
                  <a:rPr lang="en-US" altLang="zh-TW" sz="2500" kern="100" dirty="0">
                    <a:latin typeface="Times New Roman"/>
                    <a:cs typeface="Times New Roman"/>
                  </a:rPr>
                  <a:t> at. We </a:t>
                </a:r>
                <a:r>
                  <a:rPr lang="en-US" altLang="zh-TW" sz="2500" kern="100" dirty="0" smtClean="0">
                    <a:latin typeface="Times New Roman"/>
                    <a:cs typeface="Times New Roman"/>
                  </a:rPr>
                  <a:t>require</a:t>
                </a:r>
              </a:p>
              <a:p>
                <a:pPr>
                  <a:spcAft>
                    <a:spcPts val="0"/>
                  </a:spcAft>
                </a:pPr>
                <a:endParaRPr lang="zh-TW" altLang="zh-TW" sz="2500" kern="100" dirty="0">
                  <a:cs typeface="Times New Roman"/>
                </a:endParaRPr>
              </a:p>
              <a:p>
                <a:pPr>
                  <a:spcAft>
                    <a:spcPts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zh-TW" altLang="zh-TW" sz="2500" i="1" kern="100">
                              <a:effectLst/>
                              <a:latin typeface="Cambria Math"/>
                              <a:ea typeface="Cambria Math"/>
                              <a:cs typeface="Times New Roman"/>
                            </a:rPr>
                          </m:ctrlPr>
                        </m:sSubPr>
                        <m:e>
                          <m:r>
                            <a:rPr lang="en-US" altLang="zh-TW" sz="2500" i="1" kern="100">
                              <a:latin typeface="Cambria Math"/>
                              <a:cs typeface="Times New Roman"/>
                            </a:rPr>
                            <m:t>𝐸</m:t>
                          </m:r>
                        </m:e>
                        <m:sub>
                          <m:r>
                            <a:rPr lang="en-US" altLang="zh-TW" sz="2500" i="1" kern="100">
                              <a:latin typeface="Cambria Math"/>
                              <a:cs typeface="Times New Roman"/>
                            </a:rPr>
                            <m:t>𝑄</m:t>
                          </m:r>
                        </m:sub>
                      </m:sSub>
                      <m:d>
                        <m:dPr>
                          <m:begChr m:val="["/>
                          <m:endChr m:val="]"/>
                          <m:ctrlPr>
                            <a:rPr lang="zh-TW" altLang="zh-TW" sz="2500" i="1" kern="100">
                              <a:effectLst/>
                              <a:latin typeface="Cambria Math"/>
                              <a:ea typeface="Cambria Math"/>
                              <a:cs typeface="Times New Roman"/>
                            </a:rPr>
                          </m:ctrlPr>
                        </m:dPr>
                        <m:e>
                          <m:nary>
                            <m:naryPr>
                              <m:chr m:val="∑"/>
                              <m:limLoc m:val="undOvr"/>
                              <m:ctrlPr>
                                <a:rPr lang="zh-TW" altLang="zh-TW" sz="2500" i="1" kern="100">
                                  <a:effectLst/>
                                  <a:latin typeface="Cambria Math"/>
                                  <a:ea typeface="Cambria Math"/>
                                  <a:cs typeface="Times New Roman"/>
                                </a:rPr>
                              </m:ctrlPr>
                            </m:naryPr>
                            <m:sub>
                              <m:r>
                                <a:rPr lang="en-US" altLang="zh-TW" sz="2500" i="1" kern="100">
                                  <a:latin typeface="Cambria Math"/>
                                  <a:cs typeface="Times New Roman"/>
                                </a:rPr>
                                <m:t>𝑛</m:t>
                              </m:r>
                              <m:r>
                                <a:rPr lang="en-US" altLang="zh-TW" sz="2500" i="1" kern="100">
                                  <a:latin typeface="Cambria Math"/>
                                  <a:cs typeface="Times New Roman"/>
                                </a:rPr>
                                <m:t>=</m:t>
                              </m:r>
                              <m:r>
                                <a:rPr lang="en-US" altLang="zh-TW" sz="2500" i="1" kern="100">
                                  <a:latin typeface="Cambria Math"/>
                                  <a:cs typeface="Times New Roman"/>
                                </a:rPr>
                                <m:t>𝑡</m:t>
                              </m:r>
                              <m:r>
                                <a:rPr lang="en-US" altLang="zh-TW" sz="2500" i="1" kern="100">
                                  <a:latin typeface="Cambria Math"/>
                                  <a:cs typeface="Times New Roman"/>
                                </a:rPr>
                                <m:t>+1</m:t>
                              </m:r>
                            </m:sub>
                            <m:sup>
                              <m:r>
                                <a:rPr lang="en-US" altLang="zh-TW" sz="2500" i="1" kern="100">
                                  <a:latin typeface="Cambria Math"/>
                                  <a:cs typeface="Times New Roman"/>
                                </a:rPr>
                                <m:t>𝑆</m:t>
                              </m:r>
                            </m:sup>
                            <m:e>
                              <m:f>
                                <m:fPr>
                                  <m:ctrlPr>
                                    <a:rPr lang="zh-TW" altLang="zh-TW" sz="2500" i="1" kern="100">
                                      <a:effectLst/>
                                      <a:latin typeface="Cambria Math"/>
                                      <a:ea typeface="Cambria Math"/>
                                      <a:cs typeface="Times New Roman"/>
                                    </a:rPr>
                                  </m:ctrlPr>
                                </m:fPr>
                                <m:num>
                                  <m:r>
                                    <a:rPr lang="en-US" altLang="zh-TW" sz="2500" i="1" kern="100">
                                      <a:latin typeface="Cambria Math"/>
                                      <a:cs typeface="Times New Roman"/>
                                    </a:rPr>
                                    <m:t>𝐵</m:t>
                                  </m:r>
                                  <m:d>
                                    <m:dPr>
                                      <m:ctrlPr>
                                        <a:rPr lang="zh-TW" altLang="zh-TW" sz="2500" i="1" kern="100">
                                          <a:effectLst/>
                                          <a:latin typeface="Cambria Math"/>
                                          <a:ea typeface="Cambria Math"/>
                                          <a:cs typeface="Times New Roman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altLang="zh-TW" sz="2500" i="1" kern="100">
                                          <a:latin typeface="Cambria Math"/>
                                          <a:cs typeface="Times New Roman"/>
                                        </a:rPr>
                                        <m:t>𝑡</m:t>
                                      </m:r>
                                    </m:e>
                                  </m:d>
                                </m:num>
                                <m:den>
                                  <m:r>
                                    <a:rPr lang="en-US" altLang="zh-TW" sz="2500" i="1" kern="100">
                                      <a:latin typeface="Cambria Math"/>
                                      <a:cs typeface="Times New Roman"/>
                                    </a:rPr>
                                    <m:t>𝐵</m:t>
                                  </m:r>
                                  <m:d>
                                    <m:dPr>
                                      <m:ctrlPr>
                                        <a:rPr lang="zh-TW" altLang="zh-TW" sz="2500" i="1" kern="100">
                                          <a:effectLst/>
                                          <a:latin typeface="Cambria Math"/>
                                          <a:ea typeface="Cambria Math"/>
                                          <a:cs typeface="Times New Roman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altLang="zh-TW" sz="2500" i="1" kern="100">
                                          <a:latin typeface="Cambria Math"/>
                                          <a:cs typeface="Times New Roman"/>
                                        </a:rPr>
                                        <m:t>𝑛</m:t>
                                      </m:r>
                                    </m:e>
                                  </m:d>
                                </m:den>
                              </m:f>
                              <m:d>
                                <m:dPr>
                                  <m:ctrlPr>
                                    <a:rPr lang="zh-TW" altLang="zh-TW" sz="2500" i="1" kern="100">
                                      <a:effectLst/>
                                      <a:latin typeface="Cambria Math"/>
                                      <a:ea typeface="Cambria Math"/>
                                      <a:cs typeface="Times New Roman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TW" sz="2500" i="1" kern="100">
                                      <a:latin typeface="Cambria Math"/>
                                      <a:cs typeface="Times New Roman"/>
                                    </a:rPr>
                                    <m:t>𝑓</m:t>
                                  </m:r>
                                  <m:d>
                                    <m:dPr>
                                      <m:ctrlPr>
                                        <a:rPr lang="zh-TW" altLang="zh-TW" sz="2500" i="1" kern="100">
                                          <a:effectLst/>
                                          <a:latin typeface="Cambria Math"/>
                                          <a:ea typeface="Cambria Math"/>
                                          <a:cs typeface="Times New Roman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altLang="zh-TW" sz="2500" i="1" kern="100">
                                          <a:latin typeface="Cambria Math"/>
                                          <a:cs typeface="Times New Roman"/>
                                        </a:rPr>
                                        <m:t>𝑛</m:t>
                                      </m:r>
                                      <m:r>
                                        <a:rPr lang="en-US" altLang="zh-TW" sz="2500" i="1" kern="100">
                                          <a:latin typeface="Cambria Math"/>
                                          <a:cs typeface="Times New Roman"/>
                                        </a:rPr>
                                        <m:t>,</m:t>
                                      </m:r>
                                      <m:r>
                                        <a:rPr lang="en-US" altLang="zh-TW" sz="2500" i="1" kern="100">
                                          <a:latin typeface="Cambria Math"/>
                                          <a:cs typeface="Times New Roman"/>
                                        </a:rPr>
                                        <m:t>𝑆</m:t>
                                      </m:r>
                                      <m:r>
                                        <a:rPr lang="en-US" altLang="zh-TW" sz="2500" i="1" kern="100">
                                          <a:latin typeface="Cambria Math"/>
                                          <a:cs typeface="Times New Roman"/>
                                        </a:rPr>
                                        <m:t>,</m:t>
                                      </m:r>
                                      <m:r>
                                        <a:rPr lang="en-US" altLang="zh-TW" sz="2500" i="1" kern="100">
                                          <a:latin typeface="Cambria Math"/>
                                          <a:cs typeface="Times New Roman"/>
                                        </a:rPr>
                                        <m:t>𝑇</m:t>
                                      </m:r>
                                    </m:e>
                                  </m:d>
                                  <m:r>
                                    <a:rPr lang="en-US" altLang="zh-TW" sz="2500" i="1" kern="100">
                                      <a:latin typeface="Cambria Math"/>
                                      <a:cs typeface="Times New Roman"/>
                                    </a:rPr>
                                    <m:t>−</m:t>
                                  </m:r>
                                  <m:r>
                                    <a:rPr lang="en-US" altLang="zh-TW" sz="2500" i="1" kern="100">
                                      <a:latin typeface="Cambria Math"/>
                                      <a:cs typeface="Times New Roman"/>
                                    </a:rPr>
                                    <m:t>𝑓</m:t>
                                  </m:r>
                                  <m:d>
                                    <m:dPr>
                                      <m:ctrlPr>
                                        <a:rPr lang="zh-TW" altLang="zh-TW" sz="2500" i="1" kern="100">
                                          <a:effectLst/>
                                          <a:latin typeface="Cambria Math"/>
                                          <a:ea typeface="Cambria Math"/>
                                          <a:cs typeface="Times New Roman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altLang="zh-TW" sz="2500" i="1" kern="100">
                                          <a:latin typeface="Cambria Math"/>
                                          <a:cs typeface="Times New Roman"/>
                                        </a:rPr>
                                        <m:t>𝑛</m:t>
                                      </m:r>
                                      <m:r>
                                        <a:rPr lang="en-US" altLang="zh-TW" sz="2500" i="1" kern="100">
                                          <a:latin typeface="Cambria Math"/>
                                          <a:cs typeface="Times New Roman"/>
                                        </a:rPr>
                                        <m:t>−1,</m:t>
                                      </m:r>
                                      <m:r>
                                        <a:rPr lang="en-US" altLang="zh-TW" sz="2500" i="1" kern="100">
                                          <a:latin typeface="Cambria Math"/>
                                          <a:cs typeface="Times New Roman"/>
                                        </a:rPr>
                                        <m:t>𝑆</m:t>
                                      </m:r>
                                      <m:r>
                                        <a:rPr lang="en-US" altLang="zh-TW" sz="2500" i="1" kern="100">
                                          <a:latin typeface="Cambria Math"/>
                                          <a:cs typeface="Times New Roman"/>
                                        </a:rPr>
                                        <m:t>,</m:t>
                                      </m:r>
                                      <m:r>
                                        <a:rPr lang="en-US" altLang="zh-TW" sz="2500" i="1" kern="100">
                                          <a:latin typeface="Cambria Math"/>
                                          <a:cs typeface="Times New Roman"/>
                                        </a:rPr>
                                        <m:t>𝑇</m:t>
                                      </m:r>
                                    </m:e>
                                  </m:d>
                                </m:e>
                              </m:d>
                              <m:r>
                                <a:rPr lang="en-US" altLang="zh-TW" sz="2500" i="1" kern="100">
                                  <a:latin typeface="Cambria Math"/>
                                  <a:cs typeface="Times New Roman"/>
                                </a:rPr>
                                <m:t>|</m:t>
                              </m:r>
                              <m:sSub>
                                <m:sSubPr>
                                  <m:ctrlPr>
                                    <a:rPr lang="zh-TW" altLang="zh-TW" sz="2500" i="1" kern="100">
                                      <a:effectLst/>
                                      <a:latin typeface="Cambria Math"/>
                                      <a:ea typeface="Cambria Math"/>
                                      <a:cs typeface="Times New Roman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2500" i="1" kern="100">
                                      <a:latin typeface="Cambria Math"/>
                                      <a:cs typeface="Times New Roman"/>
                                    </a:rPr>
                                    <m:t>ℱ</m:t>
                                  </m:r>
                                </m:e>
                                <m:sub>
                                  <m:r>
                                    <a:rPr lang="en-US" altLang="zh-TW" sz="2500" i="1" kern="100">
                                      <a:latin typeface="Cambria Math"/>
                                      <a:cs typeface="Times New Roman"/>
                                    </a:rPr>
                                    <m:t>𝑡</m:t>
                                  </m:r>
                                </m:sub>
                              </m:sSub>
                            </m:e>
                          </m:nary>
                        </m:e>
                      </m:d>
                      <m:r>
                        <a:rPr lang="en-US" altLang="zh-TW" sz="2500" i="1" kern="100">
                          <a:latin typeface="Cambria Math"/>
                          <a:cs typeface="Times New Roman"/>
                        </a:rPr>
                        <m:t>=0</m:t>
                      </m:r>
                    </m:oMath>
                  </m:oMathPara>
                </a14:m>
                <a:endParaRPr lang="zh-TW" altLang="zh-TW" sz="2500" kern="100" dirty="0">
                  <a:cs typeface="Times New Roman"/>
                </a:endParaRPr>
              </a:p>
            </p:txBody>
          </p:sp>
        </mc:Choice>
        <mc:Fallback xmlns="">
          <p:sp>
            <p:nvSpPr>
              <p:cNvPr id="2" name="矩形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544" y="332656"/>
                <a:ext cx="8424936" cy="5615512"/>
              </a:xfrm>
              <a:prstGeom prst="rect">
                <a:avLst/>
              </a:prstGeom>
              <a:blipFill rotWithShape="1">
                <a:blip r:embed="rId2"/>
                <a:stretch>
                  <a:fillRect l="-1230" t="-977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61064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矩形 1"/>
              <p:cNvSpPr/>
              <p:nvPr/>
            </p:nvSpPr>
            <p:spPr>
              <a:xfrm>
                <a:off x="251520" y="404664"/>
                <a:ext cx="8496944" cy="589437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spcAft>
                    <a:spcPts val="0"/>
                  </a:spcAft>
                </a:pPr>
                <a:r>
                  <a:rPr lang="en-US" altLang="zh-TW" sz="2100" kern="100" dirty="0" smtClean="0">
                    <a:latin typeface="Times New Roman"/>
                    <a:cs typeface="Times New Roman"/>
                  </a:rPr>
                  <a:t>But</a:t>
                </a:r>
                <a:endParaRPr lang="zh-TW" altLang="zh-TW" sz="2100" kern="100" dirty="0">
                  <a:cs typeface="Times New Roman"/>
                </a:endParaRPr>
              </a:p>
              <a:p>
                <a:pPr>
                  <a:spcAft>
                    <a:spcPts val="0"/>
                  </a:spcAft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zh-TW" altLang="zh-TW" sz="2100" i="1" kern="100">
                              <a:effectLst/>
                              <a:latin typeface="Cambria Math"/>
                              <a:ea typeface="Cambria Math"/>
                              <a:cs typeface="Times New Roman"/>
                            </a:rPr>
                          </m:ctrlPr>
                        </m:sSubPr>
                        <m:e>
                          <m:r>
                            <a:rPr lang="en-US" altLang="zh-TW" sz="2100" b="0" i="1" kern="100" smtClean="0">
                              <a:effectLst/>
                              <a:latin typeface="Cambria Math"/>
                              <a:ea typeface="Cambria Math"/>
                              <a:cs typeface="Times New Roman"/>
                            </a:rPr>
                            <m:t>  </m:t>
                          </m:r>
                          <m:r>
                            <a:rPr lang="en-US" altLang="zh-TW" sz="2100" i="1" kern="100">
                              <a:latin typeface="Cambria Math"/>
                              <a:cs typeface="Times New Roman"/>
                            </a:rPr>
                            <m:t>𝐸</m:t>
                          </m:r>
                        </m:e>
                        <m:sub>
                          <m:r>
                            <a:rPr lang="en-US" altLang="zh-TW" sz="2100" i="1" kern="100">
                              <a:latin typeface="Cambria Math"/>
                              <a:cs typeface="Times New Roman"/>
                            </a:rPr>
                            <m:t>𝑄</m:t>
                          </m:r>
                        </m:sub>
                      </m:sSub>
                      <m:d>
                        <m:dPr>
                          <m:begChr m:val="["/>
                          <m:endChr m:val="]"/>
                          <m:ctrlPr>
                            <a:rPr lang="zh-TW" altLang="zh-TW" sz="2100" i="1" kern="100">
                              <a:effectLst/>
                              <a:latin typeface="Cambria Math"/>
                              <a:ea typeface="Cambria Math"/>
                              <a:cs typeface="Times New Roman"/>
                            </a:rPr>
                          </m:ctrlPr>
                        </m:dPr>
                        <m:e>
                          <m:nary>
                            <m:naryPr>
                              <m:chr m:val="∑"/>
                              <m:limLoc m:val="undOvr"/>
                              <m:ctrlPr>
                                <a:rPr lang="zh-TW" altLang="zh-TW" sz="2100" i="1" kern="100">
                                  <a:effectLst/>
                                  <a:latin typeface="Cambria Math"/>
                                  <a:ea typeface="Cambria Math"/>
                                  <a:cs typeface="Times New Roman"/>
                                </a:rPr>
                              </m:ctrlPr>
                            </m:naryPr>
                            <m:sub>
                              <m:r>
                                <a:rPr lang="en-US" altLang="zh-TW" sz="2100" i="1" kern="100">
                                  <a:latin typeface="Cambria Math"/>
                                  <a:cs typeface="Times New Roman"/>
                                </a:rPr>
                                <m:t>𝑛</m:t>
                              </m:r>
                              <m:r>
                                <a:rPr lang="en-US" altLang="zh-TW" sz="2100" i="1" kern="100">
                                  <a:latin typeface="Cambria Math"/>
                                  <a:cs typeface="Times New Roman"/>
                                </a:rPr>
                                <m:t>=</m:t>
                              </m:r>
                              <m:r>
                                <a:rPr lang="en-US" altLang="zh-TW" sz="2100" i="1" kern="100">
                                  <a:latin typeface="Cambria Math"/>
                                  <a:cs typeface="Times New Roman"/>
                                </a:rPr>
                                <m:t>𝑡</m:t>
                              </m:r>
                              <m:r>
                                <a:rPr lang="en-US" altLang="zh-TW" sz="2100" i="1" kern="100">
                                  <a:latin typeface="Cambria Math"/>
                                  <a:cs typeface="Times New Roman"/>
                                </a:rPr>
                                <m:t>+1</m:t>
                              </m:r>
                            </m:sub>
                            <m:sup>
                              <m:r>
                                <a:rPr lang="en-US" altLang="zh-TW" sz="2100" i="1" kern="100">
                                  <a:latin typeface="Cambria Math"/>
                                  <a:cs typeface="Times New Roman"/>
                                </a:rPr>
                                <m:t>𝑆</m:t>
                              </m:r>
                            </m:sup>
                            <m:e>
                              <m:f>
                                <m:fPr>
                                  <m:ctrlPr>
                                    <a:rPr lang="zh-TW" altLang="zh-TW" sz="2100" i="1" kern="100">
                                      <a:effectLst/>
                                      <a:latin typeface="Cambria Math"/>
                                      <a:ea typeface="Cambria Math"/>
                                      <a:cs typeface="Times New Roman"/>
                                    </a:rPr>
                                  </m:ctrlPr>
                                </m:fPr>
                                <m:num>
                                  <m:r>
                                    <a:rPr lang="en-US" altLang="zh-TW" sz="2100" i="1" kern="100">
                                      <a:latin typeface="Cambria Math"/>
                                      <a:cs typeface="Times New Roman"/>
                                    </a:rPr>
                                    <m:t>𝐵</m:t>
                                  </m:r>
                                  <m:d>
                                    <m:dPr>
                                      <m:ctrlPr>
                                        <a:rPr lang="zh-TW" altLang="zh-TW" sz="2100" i="1" kern="100">
                                          <a:effectLst/>
                                          <a:latin typeface="Cambria Math"/>
                                          <a:ea typeface="Cambria Math"/>
                                          <a:cs typeface="Times New Roman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altLang="zh-TW" sz="2100" i="1" kern="100">
                                          <a:latin typeface="Cambria Math"/>
                                          <a:cs typeface="Times New Roman"/>
                                        </a:rPr>
                                        <m:t>𝑡</m:t>
                                      </m:r>
                                    </m:e>
                                  </m:d>
                                </m:num>
                                <m:den>
                                  <m:r>
                                    <a:rPr lang="en-US" altLang="zh-TW" sz="2100" i="1" kern="100">
                                      <a:latin typeface="Cambria Math"/>
                                      <a:cs typeface="Times New Roman"/>
                                    </a:rPr>
                                    <m:t>𝐵</m:t>
                                  </m:r>
                                  <m:d>
                                    <m:dPr>
                                      <m:ctrlPr>
                                        <a:rPr lang="zh-TW" altLang="zh-TW" sz="2100" i="1" kern="100">
                                          <a:effectLst/>
                                          <a:latin typeface="Cambria Math"/>
                                          <a:ea typeface="Cambria Math"/>
                                          <a:cs typeface="Times New Roman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altLang="zh-TW" sz="2100" i="1" kern="100">
                                          <a:latin typeface="Cambria Math"/>
                                          <a:cs typeface="Times New Roman"/>
                                        </a:rPr>
                                        <m:t>𝑛</m:t>
                                      </m:r>
                                    </m:e>
                                  </m:d>
                                </m:den>
                              </m:f>
                              <m:d>
                                <m:dPr>
                                  <m:ctrlPr>
                                    <a:rPr lang="zh-TW" altLang="zh-TW" sz="2100" i="1" kern="100">
                                      <a:effectLst/>
                                      <a:latin typeface="Cambria Math"/>
                                      <a:ea typeface="Cambria Math"/>
                                      <a:cs typeface="Times New Roman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TW" sz="2100" i="1" kern="100">
                                      <a:latin typeface="Cambria Math"/>
                                      <a:cs typeface="Times New Roman"/>
                                    </a:rPr>
                                    <m:t>𝑓</m:t>
                                  </m:r>
                                  <m:d>
                                    <m:dPr>
                                      <m:ctrlPr>
                                        <a:rPr lang="zh-TW" altLang="zh-TW" sz="2100" i="1" kern="100">
                                          <a:effectLst/>
                                          <a:latin typeface="Cambria Math"/>
                                          <a:ea typeface="Cambria Math"/>
                                          <a:cs typeface="Times New Roman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altLang="zh-TW" sz="2100" i="1" kern="100">
                                          <a:latin typeface="Cambria Math"/>
                                          <a:cs typeface="Times New Roman"/>
                                        </a:rPr>
                                        <m:t>𝑛</m:t>
                                      </m:r>
                                      <m:r>
                                        <a:rPr lang="en-US" altLang="zh-TW" sz="2100" i="1" kern="100">
                                          <a:latin typeface="Cambria Math"/>
                                          <a:cs typeface="Times New Roman"/>
                                        </a:rPr>
                                        <m:t>,</m:t>
                                      </m:r>
                                      <m:r>
                                        <a:rPr lang="en-US" altLang="zh-TW" sz="2100" i="1" kern="100">
                                          <a:latin typeface="Cambria Math"/>
                                          <a:cs typeface="Times New Roman"/>
                                        </a:rPr>
                                        <m:t>𝑆</m:t>
                                      </m:r>
                                      <m:r>
                                        <a:rPr lang="en-US" altLang="zh-TW" sz="2100" i="1" kern="100">
                                          <a:latin typeface="Cambria Math"/>
                                          <a:cs typeface="Times New Roman"/>
                                        </a:rPr>
                                        <m:t>,</m:t>
                                      </m:r>
                                      <m:r>
                                        <a:rPr lang="en-US" altLang="zh-TW" sz="2100" i="1" kern="100">
                                          <a:latin typeface="Cambria Math"/>
                                          <a:cs typeface="Times New Roman"/>
                                        </a:rPr>
                                        <m:t>𝑇</m:t>
                                      </m:r>
                                    </m:e>
                                  </m:d>
                                  <m:r>
                                    <a:rPr lang="en-US" altLang="zh-TW" sz="2100" i="1" kern="100">
                                      <a:latin typeface="Cambria Math"/>
                                      <a:cs typeface="Times New Roman"/>
                                    </a:rPr>
                                    <m:t>−</m:t>
                                  </m:r>
                                  <m:r>
                                    <a:rPr lang="en-US" altLang="zh-TW" sz="2100" i="1" kern="100">
                                      <a:latin typeface="Cambria Math"/>
                                      <a:cs typeface="Times New Roman"/>
                                    </a:rPr>
                                    <m:t>𝑓</m:t>
                                  </m:r>
                                  <m:d>
                                    <m:dPr>
                                      <m:ctrlPr>
                                        <a:rPr lang="zh-TW" altLang="zh-TW" sz="2100" i="1" kern="100">
                                          <a:effectLst/>
                                          <a:latin typeface="Cambria Math"/>
                                          <a:ea typeface="Cambria Math"/>
                                          <a:cs typeface="Times New Roman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altLang="zh-TW" sz="2100" i="1" kern="100">
                                          <a:latin typeface="Cambria Math"/>
                                          <a:cs typeface="Times New Roman"/>
                                        </a:rPr>
                                        <m:t>𝑛</m:t>
                                      </m:r>
                                      <m:r>
                                        <a:rPr lang="en-US" altLang="zh-TW" sz="2100" i="1" kern="100">
                                          <a:latin typeface="Cambria Math"/>
                                          <a:cs typeface="Times New Roman"/>
                                        </a:rPr>
                                        <m:t>−1,</m:t>
                                      </m:r>
                                      <m:r>
                                        <a:rPr lang="en-US" altLang="zh-TW" sz="2100" i="1" kern="100">
                                          <a:latin typeface="Cambria Math"/>
                                          <a:cs typeface="Times New Roman"/>
                                        </a:rPr>
                                        <m:t>𝑆</m:t>
                                      </m:r>
                                      <m:r>
                                        <a:rPr lang="en-US" altLang="zh-TW" sz="2100" i="1" kern="100">
                                          <a:latin typeface="Cambria Math"/>
                                          <a:cs typeface="Times New Roman"/>
                                        </a:rPr>
                                        <m:t>,</m:t>
                                      </m:r>
                                      <m:r>
                                        <a:rPr lang="en-US" altLang="zh-TW" sz="2100" i="1" kern="100">
                                          <a:latin typeface="Cambria Math"/>
                                          <a:cs typeface="Times New Roman"/>
                                        </a:rPr>
                                        <m:t>𝑇</m:t>
                                      </m:r>
                                    </m:e>
                                  </m:d>
                                </m:e>
                              </m:d>
                              <m:r>
                                <a:rPr lang="en-US" altLang="zh-TW" sz="2100" i="1" kern="100">
                                  <a:latin typeface="Cambria Math"/>
                                  <a:cs typeface="Times New Roman"/>
                                </a:rPr>
                                <m:t>|</m:t>
                              </m:r>
                              <m:sSub>
                                <m:sSubPr>
                                  <m:ctrlPr>
                                    <a:rPr lang="zh-TW" altLang="zh-TW" sz="2100" i="1" kern="100">
                                      <a:effectLst/>
                                      <a:latin typeface="Cambria Math"/>
                                      <a:ea typeface="Cambria Math"/>
                                      <a:cs typeface="Times New Roman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2100" i="1" kern="100">
                                      <a:latin typeface="Cambria Math"/>
                                      <a:cs typeface="Times New Roman"/>
                                    </a:rPr>
                                    <m:t>ℱ</m:t>
                                  </m:r>
                                </m:e>
                                <m:sub>
                                  <m:r>
                                    <a:rPr lang="en-US" altLang="zh-TW" sz="2100" i="1" kern="100">
                                      <a:latin typeface="Cambria Math"/>
                                      <a:cs typeface="Times New Roman"/>
                                    </a:rPr>
                                    <m:t>𝑡</m:t>
                                  </m:r>
                                </m:sub>
                              </m:sSub>
                            </m:e>
                          </m:nary>
                        </m:e>
                      </m:d>
                    </m:oMath>
                  </m:oMathPara>
                </a14:m>
                <a:endParaRPr lang="zh-TW" altLang="zh-TW" sz="2100" kern="100" dirty="0">
                  <a:cs typeface="Times New Roman"/>
                </a:endParaRPr>
              </a:p>
              <a:p>
                <a:pPr>
                  <a:spcAft>
                    <a:spcPts val="0"/>
                  </a:spcAft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altLang="zh-TW" sz="2100" b="0" i="1" kern="100" smtClean="0">
                          <a:latin typeface="Cambria Math"/>
                          <a:cs typeface="Times New Roman"/>
                        </a:rPr>
                        <m:t>  </m:t>
                      </m:r>
                      <m:r>
                        <a:rPr lang="en-US" altLang="zh-TW" sz="2100" i="1" kern="100">
                          <a:latin typeface="Cambria Math"/>
                          <a:cs typeface="Times New Roman"/>
                        </a:rPr>
                        <m:t>=</m:t>
                      </m:r>
                      <m:sSub>
                        <m:sSubPr>
                          <m:ctrlPr>
                            <a:rPr lang="zh-TW" altLang="zh-TW" sz="2100" i="1" kern="100">
                              <a:effectLst/>
                              <a:latin typeface="Cambria Math"/>
                              <a:ea typeface="Cambria Math"/>
                              <a:cs typeface="Times New Roman"/>
                            </a:rPr>
                          </m:ctrlPr>
                        </m:sSubPr>
                        <m:e>
                          <m:r>
                            <a:rPr lang="en-US" altLang="zh-TW" sz="2100" i="1" kern="100">
                              <a:latin typeface="Cambria Math"/>
                              <a:cs typeface="Times New Roman"/>
                            </a:rPr>
                            <m:t>𝐸</m:t>
                          </m:r>
                        </m:e>
                        <m:sub>
                          <m:r>
                            <a:rPr lang="en-US" altLang="zh-TW" sz="2100" i="1" kern="100">
                              <a:latin typeface="Cambria Math"/>
                              <a:cs typeface="Times New Roman"/>
                            </a:rPr>
                            <m:t>𝑄</m:t>
                          </m:r>
                        </m:sub>
                      </m:sSub>
                      <m:d>
                        <m:dPr>
                          <m:begChr m:val="["/>
                          <m:endChr m:val="]"/>
                          <m:ctrlPr>
                            <a:rPr lang="zh-TW" altLang="zh-TW" sz="2100" i="1" kern="100">
                              <a:effectLst/>
                              <a:latin typeface="Cambria Math"/>
                              <a:ea typeface="Cambria Math"/>
                              <a:cs typeface="Times New Roman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zh-TW" altLang="zh-TW" sz="2100" i="1" kern="100">
                                  <a:effectLst/>
                                  <a:latin typeface="Cambria Math"/>
                                  <a:ea typeface="Cambria Math"/>
                                  <a:cs typeface="Times New Roman"/>
                                </a:rPr>
                              </m:ctrlPr>
                            </m:fPr>
                            <m:num>
                              <m:r>
                                <a:rPr lang="en-US" altLang="zh-TW" sz="2100" i="1" kern="100">
                                  <a:latin typeface="Cambria Math"/>
                                  <a:cs typeface="Times New Roman"/>
                                </a:rPr>
                                <m:t>𝐵</m:t>
                              </m:r>
                              <m:d>
                                <m:dPr>
                                  <m:ctrlPr>
                                    <a:rPr lang="zh-TW" altLang="zh-TW" sz="2100" i="1" kern="100">
                                      <a:effectLst/>
                                      <a:latin typeface="Cambria Math"/>
                                      <a:ea typeface="Cambria Math"/>
                                      <a:cs typeface="Times New Roman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TW" sz="2100" i="1" kern="100">
                                      <a:latin typeface="Cambria Math"/>
                                      <a:cs typeface="Times New Roman"/>
                                    </a:rPr>
                                    <m:t>𝑡</m:t>
                                  </m:r>
                                </m:e>
                              </m:d>
                            </m:num>
                            <m:den>
                              <m:r>
                                <a:rPr lang="en-US" altLang="zh-TW" sz="2100" i="1" kern="100">
                                  <a:latin typeface="Cambria Math"/>
                                  <a:cs typeface="Times New Roman"/>
                                </a:rPr>
                                <m:t>𝐵</m:t>
                              </m:r>
                              <m:d>
                                <m:dPr>
                                  <m:ctrlPr>
                                    <a:rPr lang="zh-TW" altLang="zh-TW" sz="2100" i="1" kern="100">
                                      <a:effectLst/>
                                      <a:latin typeface="Cambria Math"/>
                                      <a:ea typeface="Cambria Math"/>
                                      <a:cs typeface="Times New Roman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TW" sz="2100" i="1" kern="100">
                                      <a:latin typeface="Cambria Math"/>
                                      <a:cs typeface="Times New Roman"/>
                                    </a:rPr>
                                    <m:t>𝑡</m:t>
                                  </m:r>
                                  <m:r>
                                    <a:rPr lang="en-US" altLang="zh-TW" sz="2100" i="1" kern="100">
                                      <a:latin typeface="Cambria Math"/>
                                      <a:cs typeface="Times New Roman"/>
                                    </a:rPr>
                                    <m:t>+1</m:t>
                                  </m:r>
                                </m:e>
                              </m:d>
                            </m:den>
                          </m:f>
                          <m:d>
                            <m:dPr>
                              <m:ctrlPr>
                                <a:rPr lang="zh-TW" altLang="zh-TW" sz="2100" i="1" kern="100">
                                  <a:effectLst/>
                                  <a:latin typeface="Cambria Math"/>
                                  <a:ea typeface="Cambria Math"/>
                                  <a:cs typeface="Times New Roman"/>
                                </a:rPr>
                              </m:ctrlPr>
                            </m:dPr>
                            <m:e>
                              <m:r>
                                <a:rPr lang="en-US" altLang="zh-TW" sz="2100" i="1" kern="100">
                                  <a:latin typeface="Cambria Math"/>
                                  <a:cs typeface="Times New Roman"/>
                                </a:rPr>
                                <m:t>𝑓</m:t>
                              </m:r>
                              <m:d>
                                <m:dPr>
                                  <m:ctrlPr>
                                    <a:rPr lang="zh-TW" altLang="zh-TW" sz="2100" i="1" kern="100">
                                      <a:effectLst/>
                                      <a:latin typeface="Cambria Math"/>
                                      <a:ea typeface="Cambria Math"/>
                                      <a:cs typeface="Times New Roman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TW" sz="2100" i="1" kern="100">
                                      <a:latin typeface="Cambria Math"/>
                                      <a:cs typeface="Times New Roman"/>
                                    </a:rPr>
                                    <m:t>𝑡</m:t>
                                  </m:r>
                                  <m:r>
                                    <a:rPr lang="en-US" altLang="zh-TW" sz="2100" i="1" kern="100">
                                      <a:latin typeface="Cambria Math"/>
                                      <a:cs typeface="Times New Roman"/>
                                    </a:rPr>
                                    <m:t>+1,</m:t>
                                  </m:r>
                                  <m:r>
                                    <a:rPr lang="en-US" altLang="zh-TW" sz="2100" i="1" kern="100">
                                      <a:latin typeface="Cambria Math"/>
                                      <a:cs typeface="Times New Roman"/>
                                    </a:rPr>
                                    <m:t>𝑆</m:t>
                                  </m:r>
                                  <m:r>
                                    <a:rPr lang="en-US" altLang="zh-TW" sz="2100" i="1" kern="100">
                                      <a:latin typeface="Cambria Math"/>
                                      <a:cs typeface="Times New Roman"/>
                                    </a:rPr>
                                    <m:t>,</m:t>
                                  </m:r>
                                  <m:r>
                                    <a:rPr lang="en-US" altLang="zh-TW" sz="2100" i="1" kern="100">
                                      <a:latin typeface="Cambria Math"/>
                                      <a:cs typeface="Times New Roman"/>
                                    </a:rPr>
                                    <m:t>𝑇</m:t>
                                  </m:r>
                                </m:e>
                              </m:d>
                              <m:r>
                                <a:rPr lang="en-US" altLang="zh-TW" sz="2100" i="1" kern="100">
                                  <a:latin typeface="Cambria Math"/>
                                  <a:cs typeface="Times New Roman"/>
                                </a:rPr>
                                <m:t>−</m:t>
                              </m:r>
                              <m:r>
                                <a:rPr lang="en-US" altLang="zh-TW" sz="2100" i="1" kern="100">
                                  <a:latin typeface="Cambria Math"/>
                                  <a:cs typeface="Times New Roman"/>
                                </a:rPr>
                                <m:t>𝑓</m:t>
                              </m:r>
                              <m:d>
                                <m:dPr>
                                  <m:ctrlPr>
                                    <a:rPr lang="zh-TW" altLang="zh-TW" sz="2100" i="1" kern="100">
                                      <a:effectLst/>
                                      <a:latin typeface="Cambria Math"/>
                                      <a:ea typeface="Cambria Math"/>
                                      <a:cs typeface="Times New Roman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TW" sz="2100" i="1" kern="100">
                                      <a:latin typeface="Cambria Math"/>
                                      <a:cs typeface="Times New Roman"/>
                                    </a:rPr>
                                    <m:t>𝑡</m:t>
                                  </m:r>
                                  <m:r>
                                    <a:rPr lang="en-US" altLang="zh-TW" sz="2100" i="1" kern="100">
                                      <a:latin typeface="Cambria Math"/>
                                      <a:cs typeface="Times New Roman"/>
                                    </a:rPr>
                                    <m:t>,</m:t>
                                  </m:r>
                                  <m:r>
                                    <a:rPr lang="en-US" altLang="zh-TW" sz="2100" i="1" kern="100">
                                      <a:latin typeface="Cambria Math"/>
                                      <a:cs typeface="Times New Roman"/>
                                    </a:rPr>
                                    <m:t>𝑆</m:t>
                                  </m:r>
                                  <m:r>
                                    <a:rPr lang="en-US" altLang="zh-TW" sz="2100" i="1" kern="100">
                                      <a:latin typeface="Cambria Math"/>
                                      <a:cs typeface="Times New Roman"/>
                                    </a:rPr>
                                    <m:t>,</m:t>
                                  </m:r>
                                  <m:r>
                                    <a:rPr lang="en-US" altLang="zh-TW" sz="2100" i="1" kern="100">
                                      <a:latin typeface="Cambria Math"/>
                                      <a:cs typeface="Times New Roman"/>
                                    </a:rPr>
                                    <m:t>𝑇</m:t>
                                  </m:r>
                                </m:e>
                              </m:d>
                            </m:e>
                          </m:d>
                          <m:r>
                            <a:rPr lang="en-US" altLang="zh-TW" sz="2100" i="1" kern="100">
                              <a:latin typeface="Cambria Math"/>
                              <a:cs typeface="Times New Roman"/>
                            </a:rPr>
                            <m:t>|</m:t>
                          </m:r>
                          <m:sSub>
                            <m:sSubPr>
                              <m:ctrlPr>
                                <a:rPr lang="zh-TW" altLang="zh-TW" sz="2100" i="1" kern="100">
                                  <a:effectLst/>
                                  <a:latin typeface="Cambria Math"/>
                                  <a:ea typeface="Cambria Math"/>
                                  <a:cs typeface="Times New Roman"/>
                                </a:rPr>
                              </m:ctrlPr>
                            </m:sSubPr>
                            <m:e>
                              <m:r>
                                <a:rPr lang="en-US" altLang="zh-TW" sz="2100" i="1" kern="100">
                                  <a:latin typeface="Cambria Math"/>
                                  <a:cs typeface="Times New Roman"/>
                                </a:rPr>
                                <m:t>ℱ</m:t>
                              </m:r>
                            </m:e>
                            <m:sub>
                              <m:r>
                                <a:rPr lang="en-US" altLang="zh-TW" sz="2100" i="1" kern="100">
                                  <a:latin typeface="Cambria Math"/>
                                  <a:cs typeface="Times New Roman"/>
                                </a:rPr>
                                <m:t>𝑡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zh-TW" altLang="zh-TW" sz="2100" kern="100" dirty="0">
                  <a:cs typeface="Times New Roman"/>
                </a:endParaRPr>
              </a:p>
              <a:p>
                <a:pPr marL="213360">
                  <a:spcAft>
                    <a:spcPts val="0"/>
                  </a:spcAft>
                </a:pPr>
                <a:r>
                  <a:rPr lang="en-US" altLang="zh-TW" sz="2100" kern="100" dirty="0" smtClean="0">
                    <a:cs typeface="Times New Roman"/>
                  </a:rPr>
                  <a:t>   </a:t>
                </a:r>
                <a14:m>
                  <m:oMath xmlns:m="http://schemas.openxmlformats.org/officeDocument/2006/math">
                    <m:r>
                      <a:rPr lang="en-US" altLang="zh-TW" sz="2100" i="1" kern="100">
                        <a:latin typeface="Cambria Math"/>
                        <a:cs typeface="Times New Roman"/>
                      </a:rPr>
                      <m:t>+</m:t>
                    </m:r>
                    <m:sSub>
                      <m:sSubPr>
                        <m:ctrlPr>
                          <a:rPr lang="zh-TW" altLang="zh-TW" sz="2100" i="1" kern="100">
                            <a:effectLst/>
                            <a:latin typeface="Cambria Math"/>
                            <a:ea typeface="Cambria Math"/>
                            <a:cs typeface="Times New Roman"/>
                          </a:rPr>
                        </m:ctrlPr>
                      </m:sSubPr>
                      <m:e>
                        <m:r>
                          <a:rPr lang="en-US" altLang="zh-TW" sz="2100" i="1" kern="100">
                            <a:latin typeface="Cambria Math"/>
                            <a:cs typeface="Times New Roman"/>
                          </a:rPr>
                          <m:t>𝐸</m:t>
                        </m:r>
                      </m:e>
                      <m:sub>
                        <m:r>
                          <a:rPr lang="en-US" altLang="zh-TW" sz="2100" i="1" kern="100">
                            <a:latin typeface="Cambria Math"/>
                            <a:cs typeface="Times New Roman"/>
                          </a:rPr>
                          <m:t>𝑄</m:t>
                        </m:r>
                      </m:sub>
                    </m:sSub>
                    <m:d>
                      <m:dPr>
                        <m:begChr m:val="["/>
                        <m:endChr m:val="]"/>
                        <m:ctrlPr>
                          <a:rPr lang="zh-TW" altLang="zh-TW" sz="2100" i="1" kern="100">
                            <a:effectLst/>
                            <a:latin typeface="Cambria Math"/>
                            <a:ea typeface="Cambria Math"/>
                            <a:cs typeface="Times New Roman"/>
                          </a:rPr>
                        </m:ctrlPr>
                      </m:dPr>
                      <m:e>
                        <m:nary>
                          <m:naryPr>
                            <m:chr m:val="∑"/>
                            <m:limLoc m:val="undOvr"/>
                            <m:ctrlPr>
                              <a:rPr lang="zh-TW" altLang="zh-TW" sz="2100" i="1" kern="100">
                                <a:effectLst/>
                                <a:latin typeface="Cambria Math"/>
                                <a:ea typeface="Cambria Math"/>
                                <a:cs typeface="Times New Roman"/>
                              </a:rPr>
                            </m:ctrlPr>
                          </m:naryPr>
                          <m:sub>
                            <m:r>
                              <a:rPr lang="en-US" altLang="zh-TW" sz="2100" i="1" kern="100">
                                <a:latin typeface="Cambria Math"/>
                                <a:cs typeface="Times New Roman"/>
                              </a:rPr>
                              <m:t>𝑛</m:t>
                            </m:r>
                            <m:r>
                              <a:rPr lang="en-US" altLang="zh-TW" sz="2100" i="1" kern="100">
                                <a:latin typeface="Cambria Math"/>
                                <a:cs typeface="Times New Roman"/>
                              </a:rPr>
                              <m:t>=</m:t>
                            </m:r>
                            <m:r>
                              <a:rPr lang="en-US" altLang="zh-TW" sz="2100" i="1" kern="100">
                                <a:latin typeface="Cambria Math"/>
                                <a:cs typeface="Times New Roman"/>
                              </a:rPr>
                              <m:t>𝑡</m:t>
                            </m:r>
                            <m:r>
                              <a:rPr lang="en-US" altLang="zh-TW" sz="2100" i="1" kern="100">
                                <a:latin typeface="Cambria Math"/>
                                <a:cs typeface="Times New Roman"/>
                              </a:rPr>
                              <m:t>+2</m:t>
                            </m:r>
                          </m:sub>
                          <m:sup>
                            <m:r>
                              <a:rPr lang="en-US" altLang="zh-TW" sz="2100" i="1" kern="100">
                                <a:latin typeface="Cambria Math"/>
                                <a:cs typeface="Times New Roman"/>
                              </a:rPr>
                              <m:t>𝑆</m:t>
                            </m:r>
                          </m:sup>
                          <m:e>
                            <m:f>
                              <m:fPr>
                                <m:ctrlPr>
                                  <a:rPr lang="zh-TW" altLang="zh-TW" sz="2100" i="1" kern="100">
                                    <a:effectLst/>
                                    <a:latin typeface="Cambria Math"/>
                                    <a:ea typeface="Cambria Math"/>
                                    <a:cs typeface="Times New Roman"/>
                                  </a:rPr>
                                </m:ctrlPr>
                              </m:fPr>
                              <m:num>
                                <m:r>
                                  <a:rPr lang="en-US" altLang="zh-TW" sz="2100" i="1" kern="100">
                                    <a:latin typeface="Cambria Math"/>
                                    <a:cs typeface="Times New Roman"/>
                                  </a:rPr>
                                  <m:t>𝐵</m:t>
                                </m:r>
                                <m:d>
                                  <m:dPr>
                                    <m:ctrlPr>
                                      <a:rPr lang="zh-TW" altLang="zh-TW" sz="2100" i="1" kern="100">
                                        <a:effectLst/>
                                        <a:latin typeface="Cambria Math"/>
                                        <a:ea typeface="Cambria Math"/>
                                        <a:cs typeface="Times New Roman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altLang="zh-TW" sz="2100" i="1" kern="100">
                                        <a:latin typeface="Cambria Math"/>
                                        <a:cs typeface="Times New Roman"/>
                                      </a:rPr>
                                      <m:t>𝑡</m:t>
                                    </m:r>
                                  </m:e>
                                </m:d>
                              </m:num>
                              <m:den>
                                <m:r>
                                  <a:rPr lang="en-US" altLang="zh-TW" sz="2100" i="1" kern="100">
                                    <a:latin typeface="Cambria Math"/>
                                    <a:cs typeface="Times New Roman"/>
                                  </a:rPr>
                                  <m:t>𝐵</m:t>
                                </m:r>
                                <m:d>
                                  <m:dPr>
                                    <m:ctrlPr>
                                      <a:rPr lang="zh-TW" altLang="zh-TW" sz="2100" i="1" kern="100">
                                        <a:effectLst/>
                                        <a:latin typeface="Cambria Math"/>
                                        <a:ea typeface="Cambria Math"/>
                                        <a:cs typeface="Times New Roman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altLang="zh-TW" sz="2100" i="1" kern="100">
                                        <a:latin typeface="Cambria Math"/>
                                        <a:cs typeface="Times New Roman"/>
                                      </a:rPr>
                                      <m:t>𝑛</m:t>
                                    </m:r>
                                  </m:e>
                                </m:d>
                              </m:den>
                            </m:f>
                            <m:d>
                              <m:dPr>
                                <m:ctrlPr>
                                  <a:rPr lang="zh-TW" altLang="zh-TW" sz="2100" i="1" kern="100">
                                    <a:effectLst/>
                                    <a:latin typeface="Cambria Math"/>
                                    <a:ea typeface="Cambria Math"/>
                                    <a:cs typeface="Times New Roman"/>
                                  </a:rPr>
                                </m:ctrlPr>
                              </m:dPr>
                              <m:e>
                                <m:r>
                                  <a:rPr lang="en-US" altLang="zh-TW" sz="2100" i="1" kern="100">
                                    <a:latin typeface="Cambria Math"/>
                                    <a:cs typeface="Times New Roman"/>
                                  </a:rPr>
                                  <m:t>𝑓</m:t>
                                </m:r>
                                <m:d>
                                  <m:dPr>
                                    <m:ctrlPr>
                                      <a:rPr lang="zh-TW" altLang="zh-TW" sz="2100" i="1" kern="100">
                                        <a:effectLst/>
                                        <a:latin typeface="Cambria Math"/>
                                        <a:ea typeface="Cambria Math"/>
                                        <a:cs typeface="Times New Roman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altLang="zh-TW" sz="2100" i="1" kern="100">
                                        <a:latin typeface="Cambria Math"/>
                                        <a:cs typeface="Times New Roman"/>
                                      </a:rPr>
                                      <m:t>𝑛</m:t>
                                    </m:r>
                                    <m:r>
                                      <a:rPr lang="en-US" altLang="zh-TW" sz="2100" i="1" kern="100">
                                        <a:latin typeface="Cambria Math"/>
                                        <a:cs typeface="Times New Roman"/>
                                      </a:rPr>
                                      <m:t>,</m:t>
                                    </m:r>
                                    <m:r>
                                      <a:rPr lang="en-US" altLang="zh-TW" sz="2100" i="1" kern="100">
                                        <a:latin typeface="Cambria Math"/>
                                        <a:cs typeface="Times New Roman"/>
                                      </a:rPr>
                                      <m:t>𝑆</m:t>
                                    </m:r>
                                    <m:r>
                                      <a:rPr lang="en-US" altLang="zh-TW" sz="2100" i="1" kern="100">
                                        <a:latin typeface="Cambria Math"/>
                                        <a:cs typeface="Times New Roman"/>
                                      </a:rPr>
                                      <m:t>,</m:t>
                                    </m:r>
                                    <m:r>
                                      <a:rPr lang="en-US" altLang="zh-TW" sz="2100" i="1" kern="100">
                                        <a:latin typeface="Cambria Math"/>
                                        <a:cs typeface="Times New Roman"/>
                                      </a:rPr>
                                      <m:t>𝑇</m:t>
                                    </m:r>
                                  </m:e>
                                </m:d>
                                <m:r>
                                  <a:rPr lang="en-US" altLang="zh-TW" sz="2100" i="1" kern="100">
                                    <a:latin typeface="Cambria Math"/>
                                    <a:cs typeface="Times New Roman"/>
                                  </a:rPr>
                                  <m:t>−</m:t>
                                </m:r>
                                <m:r>
                                  <a:rPr lang="en-US" altLang="zh-TW" sz="2100" i="1" kern="100">
                                    <a:latin typeface="Cambria Math"/>
                                    <a:cs typeface="Times New Roman"/>
                                  </a:rPr>
                                  <m:t>𝑓</m:t>
                                </m:r>
                                <m:d>
                                  <m:dPr>
                                    <m:ctrlPr>
                                      <a:rPr lang="zh-TW" altLang="zh-TW" sz="2100" i="1" kern="100">
                                        <a:effectLst/>
                                        <a:latin typeface="Cambria Math"/>
                                        <a:ea typeface="Cambria Math"/>
                                        <a:cs typeface="Times New Roman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altLang="zh-TW" sz="2100" i="1" kern="100">
                                        <a:latin typeface="Cambria Math"/>
                                        <a:cs typeface="Times New Roman"/>
                                      </a:rPr>
                                      <m:t>𝑛</m:t>
                                    </m:r>
                                    <m:r>
                                      <a:rPr lang="en-US" altLang="zh-TW" sz="2100" i="1" kern="100">
                                        <a:latin typeface="Cambria Math"/>
                                        <a:cs typeface="Times New Roman"/>
                                      </a:rPr>
                                      <m:t>−1,</m:t>
                                    </m:r>
                                    <m:r>
                                      <a:rPr lang="en-US" altLang="zh-TW" sz="2100" i="1" kern="100">
                                        <a:latin typeface="Cambria Math"/>
                                        <a:cs typeface="Times New Roman"/>
                                      </a:rPr>
                                      <m:t>𝑆</m:t>
                                    </m:r>
                                    <m:r>
                                      <a:rPr lang="en-US" altLang="zh-TW" sz="2100" i="1" kern="100">
                                        <a:latin typeface="Cambria Math"/>
                                        <a:cs typeface="Times New Roman"/>
                                      </a:rPr>
                                      <m:t>,</m:t>
                                    </m:r>
                                    <m:r>
                                      <a:rPr lang="en-US" altLang="zh-TW" sz="2100" i="1" kern="100">
                                        <a:latin typeface="Cambria Math"/>
                                        <a:cs typeface="Times New Roman"/>
                                      </a:rPr>
                                      <m:t>𝑇</m:t>
                                    </m:r>
                                  </m:e>
                                </m:d>
                              </m:e>
                            </m:d>
                            <m:r>
                              <a:rPr lang="en-US" altLang="zh-TW" sz="2100" i="1" kern="100">
                                <a:latin typeface="Cambria Math"/>
                                <a:cs typeface="Times New Roman"/>
                              </a:rPr>
                              <m:t>|</m:t>
                            </m:r>
                            <m:sSub>
                              <m:sSubPr>
                                <m:ctrlPr>
                                  <a:rPr lang="zh-TW" altLang="zh-TW" sz="2100" i="1" kern="100">
                                    <a:effectLst/>
                                    <a:latin typeface="Cambria Math"/>
                                    <a:ea typeface="Cambria Math"/>
                                    <a:cs typeface="Times New Roman"/>
                                  </a:rPr>
                                </m:ctrlPr>
                              </m:sSubPr>
                              <m:e>
                                <m:r>
                                  <a:rPr lang="en-US" altLang="zh-TW" sz="2100" i="1" kern="100">
                                    <a:latin typeface="Cambria Math"/>
                                    <a:cs typeface="Times New Roman"/>
                                  </a:rPr>
                                  <m:t>ℱ</m:t>
                                </m:r>
                              </m:e>
                              <m:sub>
                                <m:r>
                                  <a:rPr lang="en-US" altLang="zh-TW" sz="2100" i="1" kern="100">
                                    <a:latin typeface="Cambria Math"/>
                                    <a:cs typeface="Times New Roman"/>
                                  </a:rPr>
                                  <m:t>𝑡</m:t>
                                </m:r>
                              </m:sub>
                            </m:sSub>
                          </m:e>
                        </m:nary>
                      </m:e>
                    </m:d>
                  </m:oMath>
                </a14:m>
                <a:endParaRPr lang="zh-TW" altLang="zh-TW" sz="2100" kern="100" dirty="0">
                  <a:cs typeface="Times New Roman"/>
                </a:endParaRPr>
              </a:p>
              <a:p>
                <a:pPr>
                  <a:spcAft>
                    <a:spcPts val="0"/>
                  </a:spcAft>
                </a:pPr>
                <a:r>
                  <a:rPr lang="en-US" altLang="zh-TW" sz="2100" kern="100" dirty="0" smtClean="0">
                    <a:cs typeface="Times New Roman"/>
                  </a:rPr>
                  <a:t>  </a:t>
                </a:r>
                <a14:m>
                  <m:oMath xmlns:m="http://schemas.openxmlformats.org/officeDocument/2006/math">
                    <m:r>
                      <a:rPr lang="en-US" altLang="zh-TW" sz="2100" i="1" kern="100">
                        <a:latin typeface="Cambria Math"/>
                        <a:cs typeface="Times New Roman"/>
                      </a:rPr>
                      <m:t>=</m:t>
                    </m:r>
                    <m:r>
                      <a:rPr lang="en-US" altLang="zh-TW" sz="2100" i="1" kern="100">
                        <a:latin typeface="Cambria Math"/>
                        <a:cs typeface="Times New Roman"/>
                      </a:rPr>
                      <m:t>𝑃</m:t>
                    </m:r>
                    <m:d>
                      <m:dPr>
                        <m:ctrlPr>
                          <a:rPr lang="zh-TW" altLang="zh-TW" sz="2100" i="1" kern="100">
                            <a:effectLst/>
                            <a:latin typeface="Cambria Math"/>
                            <a:ea typeface="Cambria Math"/>
                            <a:cs typeface="Times New Roman"/>
                          </a:rPr>
                        </m:ctrlPr>
                      </m:dPr>
                      <m:e>
                        <m:r>
                          <a:rPr lang="en-US" altLang="zh-TW" sz="2100" i="1" kern="100">
                            <a:latin typeface="Cambria Math"/>
                            <a:cs typeface="Times New Roman"/>
                          </a:rPr>
                          <m:t>𝑡</m:t>
                        </m:r>
                        <m:r>
                          <a:rPr lang="en-US" altLang="zh-TW" sz="2100" i="1" kern="100">
                            <a:latin typeface="Cambria Math"/>
                            <a:cs typeface="Times New Roman"/>
                          </a:rPr>
                          <m:t>,</m:t>
                        </m:r>
                        <m:r>
                          <a:rPr lang="en-US" altLang="zh-TW" sz="2100" i="1" kern="100">
                            <a:latin typeface="Cambria Math"/>
                            <a:cs typeface="Times New Roman"/>
                          </a:rPr>
                          <m:t>𝑡</m:t>
                        </m:r>
                        <m:r>
                          <a:rPr lang="en-US" altLang="zh-TW" sz="2100" i="1" kern="100">
                            <a:latin typeface="Cambria Math"/>
                            <a:cs typeface="Times New Roman"/>
                          </a:rPr>
                          <m:t>+1</m:t>
                        </m:r>
                      </m:e>
                    </m:d>
                    <m:sSub>
                      <m:sSubPr>
                        <m:ctrlPr>
                          <a:rPr lang="zh-TW" altLang="zh-TW" sz="2100" i="1" kern="100">
                            <a:effectLst/>
                            <a:latin typeface="Cambria Math"/>
                            <a:ea typeface="Cambria Math"/>
                            <a:cs typeface="Times New Roman"/>
                          </a:rPr>
                        </m:ctrlPr>
                      </m:sSubPr>
                      <m:e>
                        <m:r>
                          <a:rPr lang="en-US" altLang="zh-TW" sz="2100" i="1" kern="100">
                            <a:latin typeface="Cambria Math"/>
                            <a:cs typeface="Times New Roman"/>
                          </a:rPr>
                          <m:t>𝐸</m:t>
                        </m:r>
                      </m:e>
                      <m:sub>
                        <m:r>
                          <a:rPr lang="en-US" altLang="zh-TW" sz="2100" i="1" kern="100">
                            <a:latin typeface="Cambria Math"/>
                            <a:cs typeface="Times New Roman"/>
                          </a:rPr>
                          <m:t>𝑄</m:t>
                        </m:r>
                      </m:sub>
                    </m:sSub>
                    <m:r>
                      <a:rPr lang="en-US" altLang="zh-TW" sz="2100" i="1" kern="100">
                        <a:latin typeface="Cambria Math"/>
                        <a:cs typeface="Times New Roman"/>
                      </a:rPr>
                      <m:t>[</m:t>
                    </m:r>
                    <m:r>
                      <a:rPr lang="en-US" altLang="zh-TW" sz="2100" i="1" kern="100">
                        <a:latin typeface="Cambria Math"/>
                        <a:cs typeface="Times New Roman"/>
                      </a:rPr>
                      <m:t>𝑓</m:t>
                    </m:r>
                    <m:d>
                      <m:dPr>
                        <m:ctrlPr>
                          <a:rPr lang="zh-TW" altLang="zh-TW" sz="2100" i="1" kern="100">
                            <a:effectLst/>
                            <a:latin typeface="Cambria Math"/>
                            <a:ea typeface="Cambria Math"/>
                            <a:cs typeface="Times New Roman"/>
                          </a:rPr>
                        </m:ctrlPr>
                      </m:dPr>
                      <m:e>
                        <m:r>
                          <a:rPr lang="en-US" altLang="zh-TW" sz="2100" i="1" kern="100">
                            <a:latin typeface="Cambria Math"/>
                            <a:cs typeface="Times New Roman"/>
                          </a:rPr>
                          <m:t>𝑡</m:t>
                        </m:r>
                        <m:r>
                          <a:rPr lang="en-US" altLang="zh-TW" sz="2100" i="1" kern="100">
                            <a:latin typeface="Cambria Math"/>
                            <a:cs typeface="Times New Roman"/>
                          </a:rPr>
                          <m:t>+1,</m:t>
                        </m:r>
                        <m:r>
                          <a:rPr lang="en-US" altLang="zh-TW" sz="2100" i="1" kern="100">
                            <a:latin typeface="Cambria Math"/>
                            <a:cs typeface="Times New Roman"/>
                          </a:rPr>
                          <m:t>𝑆</m:t>
                        </m:r>
                        <m:r>
                          <a:rPr lang="en-US" altLang="zh-TW" sz="2100" i="1" kern="100">
                            <a:latin typeface="Cambria Math"/>
                            <a:cs typeface="Times New Roman"/>
                          </a:rPr>
                          <m:t>,</m:t>
                        </m:r>
                        <m:r>
                          <a:rPr lang="en-US" altLang="zh-TW" sz="2100" i="1" kern="100">
                            <a:latin typeface="Cambria Math"/>
                            <a:cs typeface="Times New Roman"/>
                          </a:rPr>
                          <m:t>𝑇</m:t>
                        </m:r>
                      </m:e>
                    </m:d>
                    <m:r>
                      <a:rPr lang="en-US" altLang="zh-TW" sz="2100" i="1" kern="100">
                        <a:latin typeface="Cambria Math"/>
                        <a:cs typeface="Times New Roman"/>
                      </a:rPr>
                      <m:t>−</m:t>
                    </m:r>
                    <m:r>
                      <a:rPr lang="en-US" altLang="zh-TW" sz="2100" i="1" kern="100">
                        <a:latin typeface="Cambria Math"/>
                        <a:cs typeface="Times New Roman"/>
                      </a:rPr>
                      <m:t>𝑓</m:t>
                    </m:r>
                    <m:r>
                      <a:rPr lang="en-US" altLang="zh-TW" sz="2100" i="1" kern="100">
                        <a:latin typeface="Cambria Math"/>
                        <a:cs typeface="Times New Roman"/>
                      </a:rPr>
                      <m:t>(</m:t>
                    </m:r>
                    <m:r>
                      <a:rPr lang="en-US" altLang="zh-TW" sz="2100" i="1" kern="100">
                        <a:latin typeface="Cambria Math"/>
                        <a:cs typeface="Times New Roman"/>
                      </a:rPr>
                      <m:t>𝑡</m:t>
                    </m:r>
                    <m:r>
                      <a:rPr lang="en-US" altLang="zh-TW" sz="2100" i="1" kern="100">
                        <a:latin typeface="Cambria Math"/>
                        <a:cs typeface="Times New Roman"/>
                      </a:rPr>
                      <m:t>,</m:t>
                    </m:r>
                    <m:r>
                      <a:rPr lang="en-US" altLang="zh-TW" sz="2100" i="1" kern="100">
                        <a:latin typeface="Cambria Math"/>
                        <a:cs typeface="Times New Roman"/>
                      </a:rPr>
                      <m:t>𝑆</m:t>
                    </m:r>
                    <m:r>
                      <a:rPr lang="en-US" altLang="zh-TW" sz="2100" i="1" kern="100">
                        <a:latin typeface="Cambria Math"/>
                        <a:cs typeface="Times New Roman"/>
                      </a:rPr>
                      <m:t>,</m:t>
                    </m:r>
                    <m:r>
                      <a:rPr lang="en-US" altLang="zh-TW" sz="2100" i="1" kern="100">
                        <a:latin typeface="Cambria Math"/>
                        <a:cs typeface="Times New Roman"/>
                      </a:rPr>
                      <m:t>𝑇</m:t>
                    </m:r>
                    <m:r>
                      <a:rPr lang="en-US" altLang="zh-TW" sz="2100" i="1" kern="100">
                        <a:latin typeface="Cambria Math"/>
                        <a:cs typeface="Times New Roman"/>
                      </a:rPr>
                      <m:t>)|</m:t>
                    </m:r>
                    <m:sSub>
                      <m:sSubPr>
                        <m:ctrlPr>
                          <a:rPr lang="zh-TW" altLang="zh-TW" sz="2100" i="1" kern="100">
                            <a:effectLst/>
                            <a:latin typeface="Cambria Math"/>
                            <a:ea typeface="Cambria Math"/>
                            <a:cs typeface="Times New Roman"/>
                          </a:rPr>
                        </m:ctrlPr>
                      </m:sSubPr>
                      <m:e>
                        <m:r>
                          <a:rPr lang="en-US" altLang="zh-TW" sz="2100" i="1" kern="100">
                            <a:latin typeface="Cambria Math"/>
                            <a:cs typeface="Times New Roman"/>
                          </a:rPr>
                          <m:t>ℱ</m:t>
                        </m:r>
                      </m:e>
                      <m:sub>
                        <m:r>
                          <a:rPr lang="en-US" altLang="zh-TW" sz="2100" i="1" kern="100">
                            <a:latin typeface="Cambria Math"/>
                            <a:cs typeface="Times New Roman"/>
                          </a:rPr>
                          <m:t>𝑡</m:t>
                        </m:r>
                      </m:sub>
                    </m:sSub>
                    <m:r>
                      <a:rPr lang="en-US" altLang="zh-TW" sz="2100" i="1" kern="100">
                        <a:latin typeface="Cambria Math"/>
                        <a:cs typeface="Times New Roman"/>
                      </a:rPr>
                      <m:t>]</m:t>
                    </m:r>
                  </m:oMath>
                </a14:m>
                <a:endParaRPr lang="zh-TW" altLang="zh-TW" sz="2100" kern="100" dirty="0">
                  <a:cs typeface="Times New Roman"/>
                </a:endParaRPr>
              </a:p>
              <a:p>
                <a:pPr marL="220980">
                  <a:spcAft>
                    <a:spcPts val="0"/>
                  </a:spcAft>
                </a:pPr>
                <a:r>
                  <a:rPr lang="en-US" altLang="zh-TW" sz="2100" kern="100" dirty="0" smtClean="0">
                    <a:cs typeface="Times New Roman"/>
                  </a:rPr>
                  <a:t>   </a:t>
                </a:r>
                <a14:m>
                  <m:oMath xmlns:m="http://schemas.openxmlformats.org/officeDocument/2006/math">
                    <m:r>
                      <a:rPr lang="en-US" altLang="zh-TW" sz="2100" i="1" kern="100">
                        <a:latin typeface="Cambria Math"/>
                        <a:cs typeface="Times New Roman"/>
                      </a:rPr>
                      <m:t>+</m:t>
                    </m:r>
                    <m:sSub>
                      <m:sSubPr>
                        <m:ctrlPr>
                          <a:rPr lang="zh-TW" altLang="zh-TW" sz="2100" i="1" kern="100">
                            <a:effectLst/>
                            <a:latin typeface="Cambria Math"/>
                            <a:ea typeface="Cambria Math"/>
                            <a:cs typeface="Times New Roman"/>
                          </a:rPr>
                        </m:ctrlPr>
                      </m:sSubPr>
                      <m:e>
                        <m:r>
                          <a:rPr lang="en-US" altLang="zh-TW" sz="2100" i="1" kern="100">
                            <a:latin typeface="Cambria Math"/>
                            <a:cs typeface="Times New Roman"/>
                          </a:rPr>
                          <m:t>𝐸</m:t>
                        </m:r>
                      </m:e>
                      <m:sub>
                        <m:r>
                          <a:rPr lang="en-US" altLang="zh-TW" sz="2100" i="1" kern="100">
                            <a:latin typeface="Cambria Math"/>
                            <a:cs typeface="Times New Roman"/>
                          </a:rPr>
                          <m:t>𝑄</m:t>
                        </m:r>
                      </m:sub>
                    </m:sSub>
                    <m:r>
                      <a:rPr lang="en-US" altLang="zh-TW" sz="2100" i="1" kern="100">
                        <a:latin typeface="Cambria Math"/>
                        <a:cs typeface="Times New Roman"/>
                      </a:rPr>
                      <m:t>[</m:t>
                    </m:r>
                    <m:f>
                      <m:fPr>
                        <m:ctrlPr>
                          <a:rPr lang="zh-TW" altLang="zh-TW" sz="2100" i="1" kern="100">
                            <a:effectLst/>
                            <a:latin typeface="Cambria Math"/>
                            <a:ea typeface="Cambria Math"/>
                            <a:cs typeface="Times New Roman"/>
                          </a:rPr>
                        </m:ctrlPr>
                      </m:fPr>
                      <m:num>
                        <m:r>
                          <a:rPr lang="en-US" altLang="zh-TW" sz="2100" i="1" kern="100">
                            <a:latin typeface="Cambria Math"/>
                            <a:cs typeface="Times New Roman"/>
                          </a:rPr>
                          <m:t>𝐵</m:t>
                        </m:r>
                        <m:d>
                          <m:dPr>
                            <m:ctrlPr>
                              <a:rPr lang="zh-TW" altLang="zh-TW" sz="2100" i="1" kern="100">
                                <a:effectLst/>
                                <a:latin typeface="Cambria Math"/>
                                <a:ea typeface="Cambria Math"/>
                                <a:cs typeface="Times New Roman"/>
                              </a:rPr>
                            </m:ctrlPr>
                          </m:dPr>
                          <m:e>
                            <m:r>
                              <a:rPr lang="en-US" altLang="zh-TW" sz="2100" i="1" kern="100">
                                <a:latin typeface="Cambria Math"/>
                                <a:cs typeface="Times New Roman"/>
                              </a:rPr>
                              <m:t>𝑡</m:t>
                            </m:r>
                          </m:e>
                        </m:d>
                      </m:num>
                      <m:den>
                        <m:r>
                          <a:rPr lang="en-US" altLang="zh-TW" sz="2100" i="1" kern="100">
                            <a:latin typeface="Cambria Math"/>
                            <a:cs typeface="Times New Roman"/>
                          </a:rPr>
                          <m:t>𝐵</m:t>
                        </m:r>
                        <m:d>
                          <m:dPr>
                            <m:ctrlPr>
                              <a:rPr lang="zh-TW" altLang="zh-TW" sz="2100" i="1" kern="100">
                                <a:effectLst/>
                                <a:latin typeface="Cambria Math"/>
                                <a:ea typeface="Cambria Math"/>
                                <a:cs typeface="Times New Roman"/>
                              </a:rPr>
                            </m:ctrlPr>
                          </m:dPr>
                          <m:e>
                            <m:r>
                              <a:rPr lang="en-US" altLang="zh-TW" sz="2100" i="1" kern="100">
                                <a:latin typeface="Cambria Math"/>
                                <a:cs typeface="Times New Roman"/>
                              </a:rPr>
                              <m:t>𝑡</m:t>
                            </m:r>
                            <m:r>
                              <a:rPr lang="en-US" altLang="zh-TW" sz="2100" i="1" kern="100">
                                <a:latin typeface="Cambria Math"/>
                                <a:cs typeface="Times New Roman"/>
                              </a:rPr>
                              <m:t>+1</m:t>
                            </m:r>
                          </m:e>
                        </m:d>
                      </m:den>
                    </m:f>
                    <m:r>
                      <a:rPr lang="en-US" altLang="zh-TW" sz="2100" i="1" kern="100">
                        <a:latin typeface="Cambria Math"/>
                        <a:cs typeface="Times New Roman"/>
                      </a:rPr>
                      <m:t>×</m:t>
                    </m:r>
                    <m:sSub>
                      <m:sSubPr>
                        <m:ctrlPr>
                          <a:rPr lang="zh-TW" altLang="zh-TW" sz="2100" i="1" kern="100">
                            <a:effectLst/>
                            <a:latin typeface="Cambria Math"/>
                            <a:ea typeface="Cambria Math"/>
                            <a:cs typeface="Times New Roman"/>
                          </a:rPr>
                        </m:ctrlPr>
                      </m:sSubPr>
                      <m:e>
                        <m:r>
                          <a:rPr lang="en-US" altLang="zh-TW" sz="2100" i="1" kern="100">
                            <a:latin typeface="Cambria Math"/>
                            <a:cs typeface="Times New Roman"/>
                          </a:rPr>
                          <m:t>𝐸</m:t>
                        </m:r>
                      </m:e>
                      <m:sub>
                        <m:r>
                          <a:rPr lang="en-US" altLang="zh-TW" sz="2100" i="1" kern="100">
                            <a:latin typeface="Cambria Math"/>
                            <a:cs typeface="Times New Roman"/>
                          </a:rPr>
                          <m:t>𝑄</m:t>
                        </m:r>
                      </m:sub>
                    </m:sSub>
                    <m:d>
                      <m:dPr>
                        <m:begChr m:val="["/>
                        <m:endChr m:val="]"/>
                        <m:ctrlPr>
                          <a:rPr lang="zh-TW" altLang="zh-TW" sz="2100" i="1" kern="100">
                            <a:effectLst/>
                            <a:latin typeface="Cambria Math"/>
                            <a:ea typeface="Cambria Math"/>
                            <a:cs typeface="Times New Roman"/>
                          </a:rPr>
                        </m:ctrlPr>
                      </m:dPr>
                      <m:e>
                        <m:nary>
                          <m:naryPr>
                            <m:chr m:val="∑"/>
                            <m:limLoc m:val="undOvr"/>
                            <m:ctrlPr>
                              <a:rPr lang="zh-TW" altLang="zh-TW" sz="2100" i="1" kern="100">
                                <a:effectLst/>
                                <a:latin typeface="Cambria Math"/>
                                <a:ea typeface="Cambria Math"/>
                                <a:cs typeface="Times New Roman"/>
                              </a:rPr>
                            </m:ctrlPr>
                          </m:naryPr>
                          <m:sub>
                            <m:r>
                              <a:rPr lang="en-US" altLang="zh-TW" sz="2100" i="1" kern="100">
                                <a:latin typeface="Cambria Math"/>
                                <a:cs typeface="Times New Roman"/>
                              </a:rPr>
                              <m:t>𝑛</m:t>
                            </m:r>
                            <m:r>
                              <a:rPr lang="en-US" altLang="zh-TW" sz="2100" i="1" kern="100">
                                <a:latin typeface="Cambria Math"/>
                                <a:cs typeface="Times New Roman"/>
                              </a:rPr>
                              <m:t>=</m:t>
                            </m:r>
                            <m:r>
                              <a:rPr lang="en-US" altLang="zh-TW" sz="2100" i="1" kern="100">
                                <a:latin typeface="Cambria Math"/>
                                <a:cs typeface="Times New Roman"/>
                              </a:rPr>
                              <m:t>𝑡</m:t>
                            </m:r>
                            <m:r>
                              <a:rPr lang="en-US" altLang="zh-TW" sz="2100" i="1" kern="100">
                                <a:latin typeface="Cambria Math"/>
                                <a:cs typeface="Times New Roman"/>
                              </a:rPr>
                              <m:t>+2</m:t>
                            </m:r>
                          </m:sub>
                          <m:sup>
                            <m:r>
                              <a:rPr lang="en-US" altLang="zh-TW" sz="2100" i="1" kern="100">
                                <a:latin typeface="Cambria Math"/>
                                <a:cs typeface="Times New Roman"/>
                              </a:rPr>
                              <m:t>𝑆</m:t>
                            </m:r>
                          </m:sup>
                          <m:e>
                            <m:f>
                              <m:fPr>
                                <m:ctrlPr>
                                  <a:rPr lang="zh-TW" altLang="zh-TW" sz="2100" i="1" kern="100">
                                    <a:effectLst/>
                                    <a:latin typeface="Cambria Math"/>
                                    <a:ea typeface="Cambria Math"/>
                                    <a:cs typeface="Times New Roman"/>
                                  </a:rPr>
                                </m:ctrlPr>
                              </m:fPr>
                              <m:num>
                                <m:r>
                                  <a:rPr lang="en-US" altLang="zh-TW" sz="2100" i="1" kern="100">
                                    <a:latin typeface="Cambria Math"/>
                                    <a:cs typeface="Times New Roman"/>
                                  </a:rPr>
                                  <m:t>𝐵</m:t>
                                </m:r>
                                <m:d>
                                  <m:dPr>
                                    <m:ctrlPr>
                                      <a:rPr lang="zh-TW" altLang="zh-TW" sz="2100" i="1" kern="100">
                                        <a:effectLst/>
                                        <a:latin typeface="Cambria Math"/>
                                        <a:ea typeface="Cambria Math"/>
                                        <a:cs typeface="Times New Roman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altLang="zh-TW" sz="2100" i="1" kern="100">
                                        <a:latin typeface="Cambria Math"/>
                                        <a:cs typeface="Times New Roman"/>
                                      </a:rPr>
                                      <m:t>𝑡</m:t>
                                    </m:r>
                                    <m:r>
                                      <a:rPr lang="en-US" altLang="zh-TW" sz="2100" i="1" kern="100">
                                        <a:latin typeface="Cambria Math"/>
                                        <a:cs typeface="Times New Roman"/>
                                      </a:rPr>
                                      <m:t>+1</m:t>
                                    </m:r>
                                  </m:e>
                                </m:d>
                              </m:num>
                              <m:den>
                                <m:r>
                                  <a:rPr lang="en-US" altLang="zh-TW" sz="2100" i="1" kern="100">
                                    <a:latin typeface="Cambria Math"/>
                                    <a:cs typeface="Times New Roman"/>
                                  </a:rPr>
                                  <m:t>𝐵</m:t>
                                </m:r>
                                <m:d>
                                  <m:dPr>
                                    <m:ctrlPr>
                                      <a:rPr lang="zh-TW" altLang="zh-TW" sz="2100" i="1" kern="100">
                                        <a:effectLst/>
                                        <a:latin typeface="Cambria Math"/>
                                        <a:ea typeface="Cambria Math"/>
                                        <a:cs typeface="Times New Roman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altLang="zh-TW" sz="2100" i="1" kern="100">
                                        <a:latin typeface="Cambria Math"/>
                                        <a:cs typeface="Times New Roman"/>
                                      </a:rPr>
                                      <m:t>𝑛</m:t>
                                    </m:r>
                                  </m:e>
                                </m:d>
                              </m:den>
                            </m:f>
                            <m:d>
                              <m:dPr>
                                <m:ctrlPr>
                                  <a:rPr lang="zh-TW" altLang="zh-TW" sz="2100" i="1" kern="100">
                                    <a:effectLst/>
                                    <a:latin typeface="Cambria Math"/>
                                    <a:ea typeface="Cambria Math"/>
                                    <a:cs typeface="Times New Roman"/>
                                  </a:rPr>
                                </m:ctrlPr>
                              </m:dPr>
                              <m:e>
                                <m:r>
                                  <a:rPr lang="en-US" altLang="zh-TW" sz="2100" i="1" kern="100">
                                    <a:latin typeface="Cambria Math"/>
                                    <a:cs typeface="Times New Roman"/>
                                  </a:rPr>
                                  <m:t>𝑓</m:t>
                                </m:r>
                                <m:d>
                                  <m:dPr>
                                    <m:ctrlPr>
                                      <a:rPr lang="zh-TW" altLang="zh-TW" sz="2100" i="1" kern="100">
                                        <a:effectLst/>
                                        <a:latin typeface="Cambria Math"/>
                                        <a:ea typeface="Cambria Math"/>
                                        <a:cs typeface="Times New Roman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altLang="zh-TW" sz="2100" i="1" kern="100">
                                        <a:latin typeface="Cambria Math"/>
                                        <a:cs typeface="Times New Roman"/>
                                      </a:rPr>
                                      <m:t>𝑛</m:t>
                                    </m:r>
                                    <m:r>
                                      <a:rPr lang="en-US" altLang="zh-TW" sz="2100" i="1" kern="100">
                                        <a:latin typeface="Cambria Math"/>
                                        <a:cs typeface="Times New Roman"/>
                                      </a:rPr>
                                      <m:t>,</m:t>
                                    </m:r>
                                    <m:r>
                                      <a:rPr lang="en-US" altLang="zh-TW" sz="2100" i="1" kern="100">
                                        <a:latin typeface="Cambria Math"/>
                                        <a:cs typeface="Times New Roman"/>
                                      </a:rPr>
                                      <m:t>𝑆</m:t>
                                    </m:r>
                                    <m:r>
                                      <a:rPr lang="en-US" altLang="zh-TW" sz="2100" i="1" kern="100">
                                        <a:latin typeface="Cambria Math"/>
                                        <a:cs typeface="Times New Roman"/>
                                      </a:rPr>
                                      <m:t>,</m:t>
                                    </m:r>
                                    <m:r>
                                      <a:rPr lang="en-US" altLang="zh-TW" sz="2100" i="1" kern="100">
                                        <a:latin typeface="Cambria Math"/>
                                        <a:cs typeface="Times New Roman"/>
                                      </a:rPr>
                                      <m:t>𝑇</m:t>
                                    </m:r>
                                  </m:e>
                                </m:d>
                                <m:r>
                                  <a:rPr lang="en-US" altLang="zh-TW" sz="2100" i="1" kern="100">
                                    <a:latin typeface="Cambria Math"/>
                                    <a:cs typeface="Times New Roman"/>
                                  </a:rPr>
                                  <m:t>−</m:t>
                                </m:r>
                                <m:r>
                                  <a:rPr lang="en-US" altLang="zh-TW" sz="2100" i="1" kern="100">
                                    <a:latin typeface="Cambria Math"/>
                                    <a:cs typeface="Times New Roman"/>
                                  </a:rPr>
                                  <m:t>𝑓</m:t>
                                </m:r>
                                <m:d>
                                  <m:dPr>
                                    <m:ctrlPr>
                                      <a:rPr lang="zh-TW" altLang="zh-TW" sz="2100" i="1" kern="100">
                                        <a:effectLst/>
                                        <a:latin typeface="Cambria Math"/>
                                        <a:ea typeface="Cambria Math"/>
                                        <a:cs typeface="Times New Roman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altLang="zh-TW" sz="2100" i="1" kern="100">
                                        <a:latin typeface="Cambria Math"/>
                                        <a:cs typeface="Times New Roman"/>
                                      </a:rPr>
                                      <m:t>𝑛</m:t>
                                    </m:r>
                                    <m:r>
                                      <a:rPr lang="en-US" altLang="zh-TW" sz="2100" i="1" kern="100">
                                        <a:latin typeface="Cambria Math"/>
                                        <a:cs typeface="Times New Roman"/>
                                      </a:rPr>
                                      <m:t>−1,</m:t>
                                    </m:r>
                                    <m:r>
                                      <a:rPr lang="en-US" altLang="zh-TW" sz="2100" i="1" kern="100">
                                        <a:latin typeface="Cambria Math"/>
                                        <a:cs typeface="Times New Roman"/>
                                      </a:rPr>
                                      <m:t>𝑆</m:t>
                                    </m:r>
                                    <m:r>
                                      <a:rPr lang="en-US" altLang="zh-TW" sz="2100" i="1" kern="100">
                                        <a:latin typeface="Cambria Math"/>
                                        <a:cs typeface="Times New Roman"/>
                                      </a:rPr>
                                      <m:t>,</m:t>
                                    </m:r>
                                    <m:r>
                                      <a:rPr lang="en-US" altLang="zh-TW" sz="2100" i="1" kern="100">
                                        <a:latin typeface="Cambria Math"/>
                                        <a:cs typeface="Times New Roman"/>
                                      </a:rPr>
                                      <m:t>𝑇</m:t>
                                    </m:r>
                                  </m:e>
                                </m:d>
                              </m:e>
                            </m:d>
                            <m:r>
                              <a:rPr lang="en-US" altLang="zh-TW" sz="2100" i="1" kern="100">
                                <a:latin typeface="Cambria Math"/>
                                <a:cs typeface="Times New Roman"/>
                              </a:rPr>
                              <m:t>|</m:t>
                            </m:r>
                            <m:sSub>
                              <m:sSubPr>
                                <m:ctrlPr>
                                  <a:rPr lang="zh-TW" altLang="zh-TW" sz="2100" i="1" kern="100">
                                    <a:effectLst/>
                                    <a:latin typeface="Cambria Math"/>
                                    <a:ea typeface="Cambria Math"/>
                                    <a:cs typeface="Times New Roman"/>
                                  </a:rPr>
                                </m:ctrlPr>
                              </m:sSubPr>
                              <m:e>
                                <m:r>
                                  <a:rPr lang="en-US" altLang="zh-TW" sz="2100" i="1" kern="100">
                                    <a:latin typeface="Cambria Math"/>
                                    <a:cs typeface="Times New Roman"/>
                                  </a:rPr>
                                  <m:t>ℱ</m:t>
                                </m:r>
                              </m:e>
                              <m:sub>
                                <m:r>
                                  <a:rPr lang="en-US" altLang="zh-TW" sz="2100" i="1" kern="100">
                                    <a:latin typeface="Cambria Math"/>
                                    <a:cs typeface="Times New Roman"/>
                                  </a:rPr>
                                  <m:t>𝑡</m:t>
                                </m:r>
                                <m:r>
                                  <a:rPr lang="en-US" altLang="zh-TW" sz="2100" i="1" kern="100">
                                    <a:latin typeface="Cambria Math"/>
                                    <a:cs typeface="Times New Roman"/>
                                  </a:rPr>
                                  <m:t>+1</m:t>
                                </m:r>
                              </m:sub>
                            </m:sSub>
                          </m:e>
                        </m:nary>
                      </m:e>
                    </m:d>
                    <m:r>
                      <a:rPr lang="en-US" altLang="zh-TW" sz="2100" i="1" kern="100">
                        <a:latin typeface="Cambria Math"/>
                        <a:cs typeface="Times New Roman"/>
                      </a:rPr>
                      <m:t>|</m:t>
                    </m:r>
                    <m:sSub>
                      <m:sSubPr>
                        <m:ctrlPr>
                          <a:rPr lang="zh-TW" altLang="zh-TW" sz="2100" i="1" kern="100">
                            <a:effectLst/>
                            <a:latin typeface="Cambria Math"/>
                            <a:ea typeface="Cambria Math"/>
                            <a:cs typeface="Times New Roman"/>
                          </a:rPr>
                        </m:ctrlPr>
                      </m:sSubPr>
                      <m:e>
                        <m:r>
                          <a:rPr lang="en-US" altLang="zh-TW" sz="2100" i="1" kern="100">
                            <a:latin typeface="Cambria Math"/>
                            <a:cs typeface="Times New Roman"/>
                          </a:rPr>
                          <m:t>ℱ</m:t>
                        </m:r>
                      </m:e>
                      <m:sub>
                        <m:r>
                          <a:rPr lang="en-US" altLang="zh-TW" sz="2100" i="1" kern="100">
                            <a:latin typeface="Cambria Math"/>
                            <a:cs typeface="Times New Roman"/>
                          </a:rPr>
                          <m:t>𝑡</m:t>
                        </m:r>
                      </m:sub>
                    </m:sSub>
                    <m:r>
                      <a:rPr lang="en-US" altLang="zh-TW" sz="2100" i="1" kern="100">
                        <a:latin typeface="Cambria Math"/>
                        <a:cs typeface="Times New Roman"/>
                      </a:rPr>
                      <m:t>]</m:t>
                    </m:r>
                  </m:oMath>
                </a14:m>
                <a:endParaRPr lang="zh-TW" altLang="zh-TW" sz="2100" kern="100" dirty="0">
                  <a:cs typeface="Times New Roman"/>
                </a:endParaRPr>
              </a:p>
              <a:p>
                <a:pPr>
                  <a:spcAft>
                    <a:spcPts val="0"/>
                  </a:spcAft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altLang="zh-TW" sz="2100" b="0" i="1" kern="100" smtClean="0">
                          <a:latin typeface="Cambria Math"/>
                          <a:cs typeface="Times New Roman"/>
                        </a:rPr>
                        <m:t>  </m:t>
                      </m:r>
                      <m:r>
                        <a:rPr lang="en-US" altLang="zh-TW" sz="2100" i="1" kern="100">
                          <a:latin typeface="Cambria Math"/>
                          <a:cs typeface="Times New Roman"/>
                        </a:rPr>
                        <m:t>=</m:t>
                      </m:r>
                      <m:r>
                        <a:rPr lang="en-US" altLang="zh-TW" sz="2100" i="1" kern="100">
                          <a:latin typeface="Cambria Math"/>
                          <a:cs typeface="Times New Roman"/>
                        </a:rPr>
                        <m:t>𝑃</m:t>
                      </m:r>
                      <m:d>
                        <m:dPr>
                          <m:ctrlPr>
                            <a:rPr lang="zh-TW" altLang="zh-TW" sz="2100" i="1" kern="100">
                              <a:effectLst/>
                              <a:latin typeface="Cambria Math"/>
                              <a:ea typeface="Cambria Math"/>
                              <a:cs typeface="Times New Roman"/>
                            </a:rPr>
                          </m:ctrlPr>
                        </m:dPr>
                        <m:e>
                          <m:r>
                            <a:rPr lang="en-US" altLang="zh-TW" sz="2100" i="1" kern="100">
                              <a:latin typeface="Cambria Math"/>
                              <a:cs typeface="Times New Roman"/>
                            </a:rPr>
                            <m:t>𝑡</m:t>
                          </m:r>
                          <m:r>
                            <a:rPr lang="en-US" altLang="zh-TW" sz="2100" i="1" kern="100">
                              <a:latin typeface="Cambria Math"/>
                              <a:cs typeface="Times New Roman"/>
                            </a:rPr>
                            <m:t>,</m:t>
                          </m:r>
                          <m:r>
                            <a:rPr lang="en-US" altLang="zh-TW" sz="2100" i="1" kern="100">
                              <a:latin typeface="Cambria Math"/>
                              <a:cs typeface="Times New Roman"/>
                            </a:rPr>
                            <m:t>𝑡</m:t>
                          </m:r>
                          <m:r>
                            <a:rPr lang="en-US" altLang="zh-TW" sz="2100" i="1" kern="100">
                              <a:latin typeface="Cambria Math"/>
                              <a:cs typeface="Times New Roman"/>
                            </a:rPr>
                            <m:t>+1</m:t>
                          </m:r>
                        </m:e>
                      </m:d>
                      <m:sSub>
                        <m:sSubPr>
                          <m:ctrlPr>
                            <a:rPr lang="zh-TW" altLang="zh-TW" sz="2100" i="1" kern="100">
                              <a:effectLst/>
                              <a:latin typeface="Cambria Math"/>
                              <a:ea typeface="Cambria Math"/>
                              <a:cs typeface="Times New Roman"/>
                            </a:rPr>
                          </m:ctrlPr>
                        </m:sSubPr>
                        <m:e>
                          <m:r>
                            <a:rPr lang="en-US" altLang="zh-TW" sz="2100" i="1" kern="100">
                              <a:latin typeface="Cambria Math"/>
                              <a:cs typeface="Times New Roman"/>
                            </a:rPr>
                            <m:t>𝐸</m:t>
                          </m:r>
                        </m:e>
                        <m:sub>
                          <m:r>
                            <a:rPr lang="en-US" altLang="zh-TW" sz="2100" i="1" kern="100">
                              <a:latin typeface="Cambria Math"/>
                              <a:cs typeface="Times New Roman"/>
                            </a:rPr>
                            <m:t>𝑄</m:t>
                          </m:r>
                        </m:sub>
                      </m:sSub>
                      <m:r>
                        <a:rPr lang="en-US" altLang="zh-TW" sz="2100" i="1" kern="100">
                          <a:latin typeface="Cambria Math"/>
                          <a:cs typeface="Times New Roman"/>
                        </a:rPr>
                        <m:t>[</m:t>
                      </m:r>
                      <m:r>
                        <a:rPr lang="en-US" altLang="zh-TW" sz="2100" i="1" kern="100">
                          <a:latin typeface="Cambria Math"/>
                          <a:cs typeface="Times New Roman"/>
                        </a:rPr>
                        <m:t>𝑓</m:t>
                      </m:r>
                      <m:d>
                        <m:dPr>
                          <m:ctrlPr>
                            <a:rPr lang="zh-TW" altLang="zh-TW" sz="2100" i="1" kern="100">
                              <a:effectLst/>
                              <a:latin typeface="Cambria Math"/>
                              <a:ea typeface="Cambria Math"/>
                              <a:cs typeface="Times New Roman"/>
                            </a:rPr>
                          </m:ctrlPr>
                        </m:dPr>
                        <m:e>
                          <m:r>
                            <a:rPr lang="en-US" altLang="zh-TW" sz="2100" i="1" kern="100">
                              <a:latin typeface="Cambria Math"/>
                              <a:cs typeface="Times New Roman"/>
                            </a:rPr>
                            <m:t>𝑡</m:t>
                          </m:r>
                          <m:r>
                            <a:rPr lang="en-US" altLang="zh-TW" sz="2100" i="1" kern="100">
                              <a:latin typeface="Cambria Math"/>
                              <a:cs typeface="Times New Roman"/>
                            </a:rPr>
                            <m:t>+1,</m:t>
                          </m:r>
                          <m:r>
                            <a:rPr lang="en-US" altLang="zh-TW" sz="2100" i="1" kern="100">
                              <a:latin typeface="Cambria Math"/>
                              <a:cs typeface="Times New Roman"/>
                            </a:rPr>
                            <m:t>𝑆</m:t>
                          </m:r>
                          <m:r>
                            <a:rPr lang="en-US" altLang="zh-TW" sz="2100" i="1" kern="100">
                              <a:latin typeface="Cambria Math"/>
                              <a:cs typeface="Times New Roman"/>
                            </a:rPr>
                            <m:t>,</m:t>
                          </m:r>
                          <m:r>
                            <a:rPr lang="en-US" altLang="zh-TW" sz="2100" i="1" kern="100">
                              <a:latin typeface="Cambria Math"/>
                              <a:cs typeface="Times New Roman"/>
                            </a:rPr>
                            <m:t>𝑇</m:t>
                          </m:r>
                        </m:e>
                      </m:d>
                      <m:r>
                        <a:rPr lang="en-US" altLang="zh-TW" sz="2100" i="1" kern="100">
                          <a:latin typeface="Cambria Math"/>
                          <a:cs typeface="Times New Roman"/>
                        </a:rPr>
                        <m:t>−</m:t>
                      </m:r>
                      <m:r>
                        <a:rPr lang="en-US" altLang="zh-TW" sz="2100" i="1" kern="100">
                          <a:latin typeface="Cambria Math"/>
                          <a:cs typeface="Times New Roman"/>
                        </a:rPr>
                        <m:t>𝑓</m:t>
                      </m:r>
                      <m:r>
                        <a:rPr lang="en-US" altLang="zh-TW" sz="2100" i="1" kern="100">
                          <a:latin typeface="Cambria Math"/>
                          <a:cs typeface="Times New Roman"/>
                        </a:rPr>
                        <m:t>(</m:t>
                      </m:r>
                      <m:r>
                        <a:rPr lang="en-US" altLang="zh-TW" sz="2100" i="1" kern="100">
                          <a:latin typeface="Cambria Math"/>
                          <a:cs typeface="Times New Roman"/>
                        </a:rPr>
                        <m:t>𝑡</m:t>
                      </m:r>
                      <m:r>
                        <a:rPr lang="en-US" altLang="zh-TW" sz="2100" i="1" kern="100">
                          <a:latin typeface="Cambria Math"/>
                          <a:cs typeface="Times New Roman"/>
                        </a:rPr>
                        <m:t>,</m:t>
                      </m:r>
                      <m:r>
                        <a:rPr lang="en-US" altLang="zh-TW" sz="2100" i="1" kern="100">
                          <a:latin typeface="Cambria Math"/>
                          <a:cs typeface="Times New Roman"/>
                        </a:rPr>
                        <m:t>𝑆</m:t>
                      </m:r>
                      <m:r>
                        <a:rPr lang="en-US" altLang="zh-TW" sz="2100" i="1" kern="100">
                          <a:latin typeface="Cambria Math"/>
                          <a:cs typeface="Times New Roman"/>
                        </a:rPr>
                        <m:t>,</m:t>
                      </m:r>
                      <m:r>
                        <a:rPr lang="en-US" altLang="zh-TW" sz="2100" i="1" kern="100">
                          <a:latin typeface="Cambria Math"/>
                          <a:cs typeface="Times New Roman"/>
                        </a:rPr>
                        <m:t>𝑇</m:t>
                      </m:r>
                      <m:r>
                        <a:rPr lang="en-US" altLang="zh-TW" sz="2100" i="1" kern="100">
                          <a:latin typeface="Cambria Math"/>
                          <a:cs typeface="Times New Roman"/>
                        </a:rPr>
                        <m:t>)|</m:t>
                      </m:r>
                      <m:sSub>
                        <m:sSubPr>
                          <m:ctrlPr>
                            <a:rPr lang="zh-TW" altLang="zh-TW" sz="2100" i="1" kern="100">
                              <a:effectLst/>
                              <a:latin typeface="Cambria Math"/>
                              <a:ea typeface="Cambria Math"/>
                              <a:cs typeface="Times New Roman"/>
                            </a:rPr>
                          </m:ctrlPr>
                        </m:sSubPr>
                        <m:e>
                          <m:r>
                            <a:rPr lang="en-US" altLang="zh-TW" sz="2100" i="1" kern="100">
                              <a:latin typeface="Cambria Math"/>
                              <a:cs typeface="Times New Roman"/>
                            </a:rPr>
                            <m:t>ℱ</m:t>
                          </m:r>
                        </m:e>
                        <m:sub>
                          <m:r>
                            <a:rPr lang="en-US" altLang="zh-TW" sz="2100" i="1" kern="100">
                              <a:latin typeface="Cambria Math"/>
                              <a:cs typeface="Times New Roman"/>
                            </a:rPr>
                            <m:t>𝑡</m:t>
                          </m:r>
                        </m:sub>
                      </m:sSub>
                      <m:r>
                        <a:rPr lang="en-US" altLang="zh-TW" sz="2100" i="1" kern="100">
                          <a:latin typeface="Cambria Math"/>
                          <a:cs typeface="Times New Roman"/>
                        </a:rPr>
                        <m:t>]+</m:t>
                      </m:r>
                      <m:sSub>
                        <m:sSubPr>
                          <m:ctrlPr>
                            <a:rPr lang="zh-TW" altLang="zh-TW" sz="2100" i="1" kern="100">
                              <a:effectLst/>
                              <a:latin typeface="Cambria Math"/>
                              <a:ea typeface="Cambria Math"/>
                              <a:cs typeface="Times New Roman"/>
                            </a:rPr>
                          </m:ctrlPr>
                        </m:sSubPr>
                        <m:e>
                          <m:r>
                            <a:rPr lang="en-US" altLang="zh-TW" sz="2100" i="1" kern="100">
                              <a:latin typeface="Cambria Math"/>
                              <a:cs typeface="Times New Roman"/>
                            </a:rPr>
                            <m:t>𝐸</m:t>
                          </m:r>
                        </m:e>
                        <m:sub>
                          <m:r>
                            <a:rPr lang="en-US" altLang="zh-TW" sz="2100" i="1" kern="100">
                              <a:latin typeface="Cambria Math"/>
                              <a:cs typeface="Times New Roman"/>
                            </a:rPr>
                            <m:t>𝑄</m:t>
                          </m:r>
                        </m:sub>
                      </m:sSub>
                      <m:r>
                        <a:rPr lang="en-US" altLang="zh-TW" sz="2100" i="1" kern="100">
                          <a:latin typeface="Cambria Math"/>
                          <a:cs typeface="Times New Roman"/>
                        </a:rPr>
                        <m:t>[</m:t>
                      </m:r>
                      <m:f>
                        <m:fPr>
                          <m:ctrlPr>
                            <a:rPr lang="zh-TW" altLang="zh-TW" sz="2100" i="1" kern="100">
                              <a:effectLst/>
                              <a:latin typeface="Cambria Math"/>
                              <a:ea typeface="Cambria Math"/>
                              <a:cs typeface="Times New Roman"/>
                            </a:rPr>
                          </m:ctrlPr>
                        </m:fPr>
                        <m:num>
                          <m:r>
                            <a:rPr lang="en-US" altLang="zh-TW" sz="2100" i="1" kern="100">
                              <a:latin typeface="Cambria Math"/>
                              <a:cs typeface="Times New Roman"/>
                            </a:rPr>
                            <m:t>𝐵</m:t>
                          </m:r>
                          <m:d>
                            <m:dPr>
                              <m:ctrlPr>
                                <a:rPr lang="zh-TW" altLang="zh-TW" sz="2100" i="1" kern="100">
                                  <a:effectLst/>
                                  <a:latin typeface="Cambria Math"/>
                                  <a:ea typeface="Cambria Math"/>
                                  <a:cs typeface="Times New Roman"/>
                                </a:rPr>
                              </m:ctrlPr>
                            </m:dPr>
                            <m:e>
                              <m:r>
                                <a:rPr lang="en-US" altLang="zh-TW" sz="2100" i="1" kern="100">
                                  <a:latin typeface="Cambria Math"/>
                                  <a:cs typeface="Times New Roman"/>
                                </a:rPr>
                                <m:t>𝑡</m:t>
                              </m:r>
                            </m:e>
                          </m:d>
                        </m:num>
                        <m:den>
                          <m:r>
                            <a:rPr lang="en-US" altLang="zh-TW" sz="2100" i="1" kern="100">
                              <a:latin typeface="Cambria Math"/>
                              <a:cs typeface="Times New Roman"/>
                            </a:rPr>
                            <m:t>𝐵</m:t>
                          </m:r>
                          <m:d>
                            <m:dPr>
                              <m:ctrlPr>
                                <a:rPr lang="zh-TW" altLang="zh-TW" sz="2100" i="1" kern="100">
                                  <a:effectLst/>
                                  <a:latin typeface="Cambria Math"/>
                                  <a:ea typeface="Cambria Math"/>
                                  <a:cs typeface="Times New Roman"/>
                                </a:rPr>
                              </m:ctrlPr>
                            </m:dPr>
                            <m:e>
                              <m:r>
                                <a:rPr lang="en-US" altLang="zh-TW" sz="2100" i="1" kern="100">
                                  <a:latin typeface="Cambria Math"/>
                                  <a:cs typeface="Times New Roman"/>
                                </a:rPr>
                                <m:t>𝑡</m:t>
                              </m:r>
                              <m:r>
                                <a:rPr lang="en-US" altLang="zh-TW" sz="2100" i="1" kern="100">
                                  <a:latin typeface="Cambria Math"/>
                                  <a:cs typeface="Times New Roman"/>
                                </a:rPr>
                                <m:t>+1</m:t>
                              </m:r>
                            </m:e>
                          </m:d>
                        </m:den>
                      </m:f>
                      <m:r>
                        <a:rPr lang="en-US" altLang="zh-TW" sz="2100" i="1" kern="100">
                          <a:latin typeface="Cambria Math"/>
                          <a:cs typeface="Times New Roman"/>
                        </a:rPr>
                        <m:t>×0|</m:t>
                      </m:r>
                      <m:sSub>
                        <m:sSubPr>
                          <m:ctrlPr>
                            <a:rPr lang="zh-TW" altLang="zh-TW" sz="2100" i="1" kern="100">
                              <a:effectLst/>
                              <a:latin typeface="Cambria Math"/>
                              <a:ea typeface="Cambria Math"/>
                              <a:cs typeface="Times New Roman"/>
                            </a:rPr>
                          </m:ctrlPr>
                        </m:sSubPr>
                        <m:e>
                          <m:r>
                            <a:rPr lang="en-US" altLang="zh-TW" sz="2100" i="1" kern="100">
                              <a:latin typeface="Cambria Math"/>
                              <a:cs typeface="Times New Roman"/>
                            </a:rPr>
                            <m:t>ℱ</m:t>
                          </m:r>
                        </m:e>
                        <m:sub>
                          <m:r>
                            <a:rPr lang="en-US" altLang="zh-TW" sz="2100" i="1" kern="100">
                              <a:latin typeface="Cambria Math"/>
                              <a:cs typeface="Times New Roman"/>
                            </a:rPr>
                            <m:t>𝑡</m:t>
                          </m:r>
                        </m:sub>
                      </m:sSub>
                      <m:r>
                        <a:rPr lang="en-US" altLang="zh-TW" sz="2100" i="1" kern="100">
                          <a:latin typeface="Cambria Math"/>
                          <a:cs typeface="Times New Roman"/>
                        </a:rPr>
                        <m:t>]</m:t>
                      </m:r>
                    </m:oMath>
                  </m:oMathPara>
                </a14:m>
                <a:endParaRPr lang="zh-TW" altLang="zh-TW" sz="2100" kern="100" dirty="0">
                  <a:cs typeface="Times New Roman"/>
                </a:endParaRPr>
              </a:p>
              <a:p>
                <a:pPr>
                  <a:spcAft>
                    <a:spcPts val="0"/>
                  </a:spcAft>
                </a:pPr>
                <a14:m>
                  <m:oMath xmlns:m="http://schemas.openxmlformats.org/officeDocument/2006/math">
                    <m:r>
                      <a:rPr lang="en-US" altLang="zh-TW" sz="2100" b="0" i="1" kern="100" smtClean="0">
                        <a:latin typeface="Cambria Math"/>
                        <a:cs typeface="Times New Roman"/>
                      </a:rPr>
                      <m:t>  </m:t>
                    </m:r>
                    <m:r>
                      <a:rPr lang="en-US" altLang="zh-TW" sz="2100" i="1" kern="100">
                        <a:latin typeface="Cambria Math"/>
                        <a:cs typeface="Times New Roman"/>
                      </a:rPr>
                      <m:t>=</m:t>
                    </m:r>
                    <m:r>
                      <a:rPr lang="en-US" altLang="zh-TW" sz="2100" i="1" kern="100">
                        <a:latin typeface="Cambria Math"/>
                        <a:cs typeface="Times New Roman"/>
                      </a:rPr>
                      <m:t>𝑃</m:t>
                    </m:r>
                    <m:d>
                      <m:dPr>
                        <m:ctrlPr>
                          <a:rPr lang="zh-TW" altLang="zh-TW" sz="2100" i="1" kern="100">
                            <a:effectLst/>
                            <a:latin typeface="Cambria Math"/>
                            <a:ea typeface="Cambria Math"/>
                            <a:cs typeface="Times New Roman"/>
                          </a:rPr>
                        </m:ctrlPr>
                      </m:dPr>
                      <m:e>
                        <m:r>
                          <a:rPr lang="en-US" altLang="zh-TW" sz="2100" i="1" kern="100">
                            <a:latin typeface="Cambria Math"/>
                            <a:cs typeface="Times New Roman"/>
                          </a:rPr>
                          <m:t>𝑡</m:t>
                        </m:r>
                        <m:r>
                          <a:rPr lang="en-US" altLang="zh-TW" sz="2100" i="1" kern="100">
                            <a:latin typeface="Cambria Math"/>
                            <a:cs typeface="Times New Roman"/>
                          </a:rPr>
                          <m:t>,</m:t>
                        </m:r>
                        <m:r>
                          <a:rPr lang="en-US" altLang="zh-TW" sz="2100" i="1" kern="100">
                            <a:latin typeface="Cambria Math"/>
                            <a:cs typeface="Times New Roman"/>
                          </a:rPr>
                          <m:t>𝑡</m:t>
                        </m:r>
                        <m:r>
                          <a:rPr lang="en-US" altLang="zh-TW" sz="2100" i="1" kern="100">
                            <a:latin typeface="Cambria Math"/>
                            <a:cs typeface="Times New Roman"/>
                          </a:rPr>
                          <m:t>+1</m:t>
                        </m:r>
                      </m:e>
                    </m:d>
                    <m:sSub>
                      <m:sSubPr>
                        <m:ctrlPr>
                          <a:rPr lang="zh-TW" altLang="zh-TW" sz="2100" i="1" kern="100">
                            <a:effectLst/>
                            <a:latin typeface="Cambria Math"/>
                            <a:ea typeface="Cambria Math"/>
                            <a:cs typeface="Times New Roman"/>
                          </a:rPr>
                        </m:ctrlPr>
                      </m:sSubPr>
                      <m:e>
                        <m:r>
                          <a:rPr lang="en-US" altLang="zh-TW" sz="2100" i="1" kern="100">
                            <a:latin typeface="Cambria Math"/>
                            <a:cs typeface="Times New Roman"/>
                          </a:rPr>
                          <m:t>𝐸</m:t>
                        </m:r>
                      </m:e>
                      <m:sub>
                        <m:r>
                          <a:rPr lang="en-US" altLang="zh-TW" sz="2100" i="1" kern="100">
                            <a:latin typeface="Cambria Math"/>
                            <a:cs typeface="Times New Roman"/>
                          </a:rPr>
                          <m:t>𝑄</m:t>
                        </m:r>
                      </m:sub>
                    </m:sSub>
                    <m:r>
                      <a:rPr lang="en-US" altLang="zh-TW" sz="2100" i="1" kern="100">
                        <a:latin typeface="Cambria Math"/>
                        <a:cs typeface="Times New Roman"/>
                      </a:rPr>
                      <m:t>[</m:t>
                    </m:r>
                    <m:r>
                      <a:rPr lang="en-US" altLang="zh-TW" sz="2100" i="1" kern="100">
                        <a:latin typeface="Cambria Math"/>
                        <a:cs typeface="Times New Roman"/>
                      </a:rPr>
                      <m:t>𝑓</m:t>
                    </m:r>
                    <m:d>
                      <m:dPr>
                        <m:ctrlPr>
                          <a:rPr lang="zh-TW" altLang="zh-TW" sz="2100" i="1" kern="100">
                            <a:effectLst/>
                            <a:latin typeface="Cambria Math"/>
                            <a:ea typeface="Cambria Math"/>
                            <a:cs typeface="Times New Roman"/>
                          </a:rPr>
                        </m:ctrlPr>
                      </m:dPr>
                      <m:e>
                        <m:r>
                          <a:rPr lang="en-US" altLang="zh-TW" sz="2100" i="1" kern="100">
                            <a:latin typeface="Cambria Math"/>
                            <a:cs typeface="Times New Roman"/>
                          </a:rPr>
                          <m:t>𝑡</m:t>
                        </m:r>
                        <m:r>
                          <a:rPr lang="en-US" altLang="zh-TW" sz="2100" i="1" kern="100">
                            <a:latin typeface="Cambria Math"/>
                            <a:cs typeface="Times New Roman"/>
                          </a:rPr>
                          <m:t>+1,</m:t>
                        </m:r>
                        <m:r>
                          <a:rPr lang="en-US" altLang="zh-TW" sz="2100" i="1" kern="100">
                            <a:latin typeface="Cambria Math"/>
                            <a:cs typeface="Times New Roman"/>
                          </a:rPr>
                          <m:t>𝑆</m:t>
                        </m:r>
                        <m:r>
                          <a:rPr lang="en-US" altLang="zh-TW" sz="2100" i="1" kern="100">
                            <a:latin typeface="Cambria Math"/>
                            <a:cs typeface="Times New Roman"/>
                          </a:rPr>
                          <m:t>,</m:t>
                        </m:r>
                        <m:r>
                          <a:rPr lang="en-US" altLang="zh-TW" sz="2100" i="1" kern="100">
                            <a:latin typeface="Cambria Math"/>
                            <a:cs typeface="Times New Roman"/>
                          </a:rPr>
                          <m:t>𝑇</m:t>
                        </m:r>
                      </m:e>
                    </m:d>
                    <m:r>
                      <a:rPr lang="en-US" altLang="zh-TW" sz="2100" i="1" kern="100">
                        <a:latin typeface="Cambria Math"/>
                        <a:cs typeface="Times New Roman"/>
                      </a:rPr>
                      <m:t>−</m:t>
                    </m:r>
                    <m:r>
                      <a:rPr lang="en-US" altLang="zh-TW" sz="2100" i="1" kern="100">
                        <a:latin typeface="Cambria Math"/>
                        <a:cs typeface="Times New Roman"/>
                      </a:rPr>
                      <m:t>𝑓</m:t>
                    </m:r>
                    <m:r>
                      <a:rPr lang="en-US" altLang="zh-TW" sz="2100" i="1" kern="100">
                        <a:latin typeface="Cambria Math"/>
                        <a:cs typeface="Times New Roman"/>
                      </a:rPr>
                      <m:t>(</m:t>
                    </m:r>
                    <m:r>
                      <a:rPr lang="en-US" altLang="zh-TW" sz="2100" i="1" kern="100">
                        <a:latin typeface="Cambria Math"/>
                        <a:cs typeface="Times New Roman"/>
                      </a:rPr>
                      <m:t>𝑡</m:t>
                    </m:r>
                    <m:r>
                      <a:rPr lang="en-US" altLang="zh-TW" sz="2100" i="1" kern="100">
                        <a:latin typeface="Cambria Math"/>
                        <a:cs typeface="Times New Roman"/>
                      </a:rPr>
                      <m:t>,</m:t>
                    </m:r>
                    <m:r>
                      <a:rPr lang="en-US" altLang="zh-TW" sz="2100" i="1" kern="100">
                        <a:latin typeface="Cambria Math"/>
                        <a:cs typeface="Times New Roman"/>
                      </a:rPr>
                      <m:t>𝑆</m:t>
                    </m:r>
                    <m:r>
                      <a:rPr lang="en-US" altLang="zh-TW" sz="2100" i="1" kern="100">
                        <a:latin typeface="Cambria Math"/>
                        <a:cs typeface="Times New Roman"/>
                      </a:rPr>
                      <m:t>,</m:t>
                    </m:r>
                    <m:r>
                      <a:rPr lang="en-US" altLang="zh-TW" sz="2100" i="1" kern="100">
                        <a:latin typeface="Cambria Math"/>
                        <a:cs typeface="Times New Roman"/>
                      </a:rPr>
                      <m:t>𝑇</m:t>
                    </m:r>
                    <m:r>
                      <a:rPr lang="en-US" altLang="zh-TW" sz="2100" i="1" kern="100">
                        <a:latin typeface="Cambria Math"/>
                        <a:cs typeface="Times New Roman"/>
                      </a:rPr>
                      <m:t>)|</m:t>
                    </m:r>
                    <m:sSub>
                      <m:sSubPr>
                        <m:ctrlPr>
                          <a:rPr lang="zh-TW" altLang="zh-TW" sz="2100" i="1" kern="100">
                            <a:effectLst/>
                            <a:latin typeface="Cambria Math"/>
                            <a:ea typeface="Cambria Math"/>
                            <a:cs typeface="Times New Roman"/>
                          </a:rPr>
                        </m:ctrlPr>
                      </m:sSubPr>
                      <m:e>
                        <m:r>
                          <a:rPr lang="en-US" altLang="zh-TW" sz="2100" i="1" kern="100">
                            <a:latin typeface="Cambria Math"/>
                            <a:cs typeface="Times New Roman"/>
                          </a:rPr>
                          <m:t>ℱ</m:t>
                        </m:r>
                      </m:e>
                      <m:sub>
                        <m:r>
                          <a:rPr lang="en-US" altLang="zh-TW" sz="2100" i="1" kern="100">
                            <a:latin typeface="Cambria Math"/>
                            <a:cs typeface="Times New Roman"/>
                          </a:rPr>
                          <m:t>𝑡</m:t>
                        </m:r>
                      </m:sub>
                    </m:sSub>
                    <m:r>
                      <a:rPr lang="en-US" altLang="zh-TW" sz="2100" i="1" kern="100">
                        <a:latin typeface="Cambria Math"/>
                        <a:cs typeface="Times New Roman"/>
                      </a:rPr>
                      <m:t>]</m:t>
                    </m:r>
                    <m:r>
                      <a:rPr lang="en-US" altLang="zh-TW" sz="2100" kern="100">
                        <a:latin typeface="Cambria Math"/>
                        <a:cs typeface="Times New Roman"/>
                      </a:rPr>
                      <m:t>=0</m:t>
                    </m:r>
                  </m:oMath>
                </a14:m>
                <a:r>
                  <a:rPr lang="en-US" altLang="zh-TW" sz="2100" kern="100" dirty="0">
                    <a:latin typeface="Times New Roman"/>
                    <a:cs typeface="Times New Roman"/>
                  </a:rPr>
                  <a:t>.</a:t>
                </a:r>
                <a:endParaRPr lang="zh-TW" altLang="zh-TW" sz="2100" kern="100" dirty="0">
                  <a:cs typeface="Times New Roman"/>
                </a:endParaRPr>
              </a:p>
              <a:p>
                <a:pPr>
                  <a:spcAft>
                    <a:spcPts val="0"/>
                  </a:spcAft>
                </a:pPr>
                <a:endParaRPr lang="en-US" altLang="zh-TW" sz="2100" kern="100" dirty="0" smtClean="0">
                  <a:latin typeface="Times New Roman"/>
                  <a:cs typeface="Times New Roman"/>
                </a:endParaRPr>
              </a:p>
              <a:p>
                <a:pPr>
                  <a:spcAft>
                    <a:spcPts val="0"/>
                  </a:spcAft>
                </a:pPr>
                <a:r>
                  <a:rPr lang="en-US" altLang="zh-TW" sz="2100" kern="100" dirty="0" smtClean="0">
                    <a:latin typeface="Times New Roman"/>
                    <a:cs typeface="Times New Roman"/>
                  </a:rPr>
                  <a:t>Hence </a:t>
                </a:r>
                <a:r>
                  <a:rPr lang="en-US" altLang="zh-TW" sz="2100" kern="100" dirty="0">
                    <a:latin typeface="Times New Roman"/>
                    <a:cs typeface="Times New Roman"/>
                  </a:rPr>
                  <a:t>we solve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zh-TW" altLang="zh-TW" sz="2100" i="1" kern="100">
                            <a:effectLst/>
                            <a:latin typeface="Cambria Math"/>
                            <a:ea typeface="Cambria Math"/>
                            <a:cs typeface="Times New Roman"/>
                          </a:rPr>
                        </m:ctrlPr>
                      </m:sSubPr>
                      <m:e>
                        <m:r>
                          <a:rPr lang="en-US" altLang="zh-TW" sz="2100" i="1" kern="100">
                            <a:latin typeface="Cambria Math"/>
                            <a:cs typeface="Times New Roman"/>
                          </a:rPr>
                          <m:t>𝐸</m:t>
                        </m:r>
                      </m:e>
                      <m:sub>
                        <m:r>
                          <a:rPr lang="en-US" altLang="zh-TW" sz="2100" i="1" kern="100">
                            <a:latin typeface="Cambria Math"/>
                            <a:cs typeface="Times New Roman"/>
                          </a:rPr>
                          <m:t>𝑄</m:t>
                        </m:r>
                      </m:sub>
                    </m:sSub>
                    <m:d>
                      <m:dPr>
                        <m:begChr m:val="["/>
                        <m:endChr m:val="]"/>
                        <m:ctrlPr>
                          <a:rPr lang="zh-TW" altLang="zh-TW" sz="2100" i="1" kern="100">
                            <a:effectLst/>
                            <a:latin typeface="Cambria Math"/>
                            <a:ea typeface="Cambria Math"/>
                            <a:cs typeface="Times New Roman"/>
                          </a:rPr>
                        </m:ctrlPr>
                      </m:dPr>
                      <m:e>
                        <m:r>
                          <a:rPr lang="en-US" altLang="zh-TW" sz="2100" i="1" kern="100">
                            <a:latin typeface="Cambria Math"/>
                            <a:cs typeface="Times New Roman"/>
                          </a:rPr>
                          <m:t>𝑓</m:t>
                        </m:r>
                        <m:d>
                          <m:dPr>
                            <m:ctrlPr>
                              <a:rPr lang="zh-TW" altLang="zh-TW" sz="2100" i="1" kern="100">
                                <a:effectLst/>
                                <a:latin typeface="Cambria Math"/>
                                <a:ea typeface="Cambria Math"/>
                                <a:cs typeface="Times New Roman"/>
                              </a:rPr>
                            </m:ctrlPr>
                          </m:dPr>
                          <m:e>
                            <m:r>
                              <a:rPr lang="en-US" altLang="zh-TW" sz="2100" i="1" kern="100">
                                <a:latin typeface="Cambria Math"/>
                                <a:cs typeface="Times New Roman"/>
                              </a:rPr>
                              <m:t>𝑡</m:t>
                            </m:r>
                            <m:r>
                              <a:rPr lang="en-US" altLang="zh-TW" sz="2100" i="1" kern="100">
                                <a:latin typeface="Cambria Math"/>
                                <a:cs typeface="Times New Roman"/>
                              </a:rPr>
                              <m:t>+1,</m:t>
                            </m:r>
                            <m:r>
                              <a:rPr lang="en-US" altLang="zh-TW" sz="2100" i="1" kern="100">
                                <a:latin typeface="Cambria Math"/>
                                <a:cs typeface="Times New Roman"/>
                              </a:rPr>
                              <m:t>𝑆</m:t>
                            </m:r>
                            <m:r>
                              <a:rPr lang="en-US" altLang="zh-TW" sz="2100" i="1" kern="100">
                                <a:latin typeface="Cambria Math"/>
                                <a:cs typeface="Times New Roman"/>
                              </a:rPr>
                              <m:t>,</m:t>
                            </m:r>
                            <m:r>
                              <a:rPr lang="en-US" altLang="zh-TW" sz="2100" i="1" kern="100">
                                <a:latin typeface="Cambria Math"/>
                                <a:cs typeface="Times New Roman"/>
                              </a:rPr>
                              <m:t>𝑇</m:t>
                            </m:r>
                          </m:e>
                        </m:d>
                        <m:r>
                          <a:rPr lang="en-US" altLang="zh-TW" sz="2100" i="1" kern="100">
                            <a:latin typeface="Cambria Math"/>
                            <a:cs typeface="Times New Roman"/>
                          </a:rPr>
                          <m:t>−</m:t>
                        </m:r>
                        <m:r>
                          <a:rPr lang="en-US" altLang="zh-TW" sz="2100" i="1" kern="100">
                            <a:latin typeface="Cambria Math"/>
                            <a:cs typeface="Times New Roman"/>
                          </a:rPr>
                          <m:t>𝑓</m:t>
                        </m:r>
                        <m:d>
                          <m:dPr>
                            <m:ctrlPr>
                              <a:rPr lang="zh-TW" altLang="zh-TW" sz="2100" i="1" kern="100">
                                <a:effectLst/>
                                <a:latin typeface="Cambria Math"/>
                                <a:ea typeface="Cambria Math"/>
                                <a:cs typeface="Times New Roman"/>
                              </a:rPr>
                            </m:ctrlPr>
                          </m:dPr>
                          <m:e>
                            <m:r>
                              <a:rPr lang="en-US" altLang="zh-TW" sz="2100" i="1" kern="100">
                                <a:latin typeface="Cambria Math"/>
                                <a:cs typeface="Times New Roman"/>
                              </a:rPr>
                              <m:t>𝑡</m:t>
                            </m:r>
                            <m:r>
                              <a:rPr lang="en-US" altLang="zh-TW" sz="2100" i="1" kern="100">
                                <a:latin typeface="Cambria Math"/>
                                <a:cs typeface="Times New Roman"/>
                              </a:rPr>
                              <m:t>,</m:t>
                            </m:r>
                            <m:r>
                              <a:rPr lang="en-US" altLang="zh-TW" sz="2100" i="1" kern="100">
                                <a:latin typeface="Cambria Math"/>
                                <a:cs typeface="Times New Roman"/>
                              </a:rPr>
                              <m:t>𝑆</m:t>
                            </m:r>
                            <m:r>
                              <a:rPr lang="en-US" altLang="zh-TW" sz="2100" i="1" kern="100">
                                <a:latin typeface="Cambria Math"/>
                                <a:cs typeface="Times New Roman"/>
                              </a:rPr>
                              <m:t>,</m:t>
                            </m:r>
                            <m:r>
                              <a:rPr lang="en-US" altLang="zh-TW" sz="2100" i="1" kern="100">
                                <a:latin typeface="Cambria Math"/>
                                <a:cs typeface="Times New Roman"/>
                              </a:rPr>
                              <m:t>𝑇</m:t>
                            </m:r>
                          </m:e>
                        </m:d>
                      </m:e>
                      <m:e>
                        <m:sSub>
                          <m:sSubPr>
                            <m:ctrlPr>
                              <a:rPr lang="zh-TW" altLang="zh-TW" sz="2100" i="1" kern="100">
                                <a:effectLst/>
                                <a:latin typeface="Cambria Math"/>
                                <a:ea typeface="Cambria Math"/>
                                <a:cs typeface="Times New Roman"/>
                              </a:rPr>
                            </m:ctrlPr>
                          </m:sSubPr>
                          <m:e>
                            <m:r>
                              <a:rPr lang="en-US" altLang="zh-TW" sz="2100" i="1" kern="100">
                                <a:latin typeface="Cambria Math"/>
                                <a:cs typeface="Times New Roman"/>
                              </a:rPr>
                              <m:t>ℱ</m:t>
                            </m:r>
                          </m:e>
                          <m:sub>
                            <m:r>
                              <a:rPr lang="en-US" altLang="zh-TW" sz="2100" i="1" kern="100">
                                <a:latin typeface="Cambria Math"/>
                                <a:cs typeface="Times New Roman"/>
                              </a:rPr>
                              <m:t>𝑡</m:t>
                            </m:r>
                          </m:sub>
                        </m:sSub>
                      </m:e>
                    </m:d>
                    <m:r>
                      <a:rPr lang="en-US" altLang="zh-TW" sz="2100" i="1" kern="100">
                        <a:latin typeface="Cambria Math"/>
                        <a:cs typeface="Times New Roman"/>
                      </a:rPr>
                      <m:t>=0</m:t>
                    </m:r>
                  </m:oMath>
                </a14:m>
                <a:r>
                  <a:rPr lang="en-US" altLang="zh-TW" sz="2100" kern="100" dirty="0">
                    <a:latin typeface="Times New Roman"/>
                    <a:cs typeface="Times New Roman"/>
                  </a:rPr>
                  <a:t>,</a:t>
                </a:r>
                <a:endParaRPr lang="zh-TW" altLang="zh-TW" sz="2100" kern="100" dirty="0">
                  <a:cs typeface="Times New Roman"/>
                </a:endParaRPr>
              </a:p>
              <a:p>
                <a:pPr lvl="0">
                  <a:spcAft>
                    <a:spcPts val="0"/>
                  </a:spcAft>
                </a:pPr>
                <a:r>
                  <a:rPr lang="en-US" altLang="zh-TW" sz="2100" kern="100" dirty="0">
                    <a:cs typeface="Times New Roman"/>
                  </a:rPr>
                  <a:t> </a:t>
                </a:r>
                <a:r>
                  <a:rPr lang="en-US" altLang="zh-TW" sz="2100" kern="100" dirty="0" smtClean="0">
                    <a:cs typeface="Times New Roman"/>
                  </a:rPr>
                  <a:t>               =&gt;  </a:t>
                </a:r>
                <a14:m>
                  <m:oMath xmlns:m="http://schemas.openxmlformats.org/officeDocument/2006/math">
                    <m:r>
                      <a:rPr lang="en-US" altLang="zh-TW" sz="2100" i="1" kern="100">
                        <a:latin typeface="Cambria Math"/>
                        <a:cs typeface="Times New Roman"/>
                      </a:rPr>
                      <m:t>𝑓</m:t>
                    </m:r>
                    <m:d>
                      <m:dPr>
                        <m:ctrlPr>
                          <a:rPr lang="zh-TW" altLang="zh-TW" sz="2100" i="1" kern="100">
                            <a:effectLst/>
                            <a:latin typeface="Cambria Math"/>
                            <a:ea typeface="Cambria Math"/>
                            <a:cs typeface="Times New Roman"/>
                          </a:rPr>
                        </m:ctrlPr>
                      </m:dPr>
                      <m:e>
                        <m:r>
                          <a:rPr lang="en-US" altLang="zh-TW" sz="2100" i="1" kern="100">
                            <a:latin typeface="Cambria Math"/>
                            <a:cs typeface="Times New Roman"/>
                          </a:rPr>
                          <m:t>𝑡</m:t>
                        </m:r>
                        <m:r>
                          <a:rPr lang="en-US" altLang="zh-TW" sz="2100" i="1" kern="100">
                            <a:latin typeface="Cambria Math"/>
                            <a:cs typeface="Times New Roman"/>
                          </a:rPr>
                          <m:t>,</m:t>
                        </m:r>
                        <m:r>
                          <a:rPr lang="en-US" altLang="zh-TW" sz="2100" i="1" kern="100">
                            <a:latin typeface="Cambria Math"/>
                            <a:cs typeface="Times New Roman"/>
                          </a:rPr>
                          <m:t>𝑆</m:t>
                        </m:r>
                        <m:r>
                          <a:rPr lang="en-US" altLang="zh-TW" sz="2100" i="1" kern="100">
                            <a:latin typeface="Cambria Math"/>
                            <a:cs typeface="Times New Roman"/>
                          </a:rPr>
                          <m:t>,</m:t>
                        </m:r>
                        <m:r>
                          <a:rPr lang="en-US" altLang="zh-TW" sz="2100" i="1" kern="100">
                            <a:latin typeface="Cambria Math"/>
                            <a:cs typeface="Times New Roman"/>
                          </a:rPr>
                          <m:t>𝑇</m:t>
                        </m:r>
                      </m:e>
                    </m:d>
                    <m:r>
                      <a:rPr lang="en-US" altLang="zh-TW" sz="2100" i="1" kern="100">
                        <a:latin typeface="Cambria Math"/>
                        <a:cs typeface="Times New Roman"/>
                      </a:rPr>
                      <m:t>=</m:t>
                    </m:r>
                    <m:sSub>
                      <m:sSubPr>
                        <m:ctrlPr>
                          <a:rPr lang="zh-TW" altLang="zh-TW" sz="2100" i="1" kern="100">
                            <a:effectLst/>
                            <a:latin typeface="Cambria Math"/>
                            <a:ea typeface="Cambria Math"/>
                            <a:cs typeface="Times New Roman"/>
                          </a:rPr>
                        </m:ctrlPr>
                      </m:sSubPr>
                      <m:e>
                        <m:r>
                          <a:rPr lang="en-US" altLang="zh-TW" sz="2100" i="1" kern="100">
                            <a:latin typeface="Cambria Math"/>
                            <a:cs typeface="Times New Roman"/>
                          </a:rPr>
                          <m:t>𝐸</m:t>
                        </m:r>
                      </m:e>
                      <m:sub>
                        <m:r>
                          <a:rPr lang="en-US" altLang="zh-TW" sz="2100" i="1" kern="100">
                            <a:latin typeface="Cambria Math"/>
                            <a:cs typeface="Times New Roman"/>
                          </a:rPr>
                          <m:t>𝑄</m:t>
                        </m:r>
                      </m:sub>
                    </m:sSub>
                    <m:r>
                      <a:rPr lang="en-US" altLang="zh-TW" sz="2100" i="1" kern="100">
                        <a:latin typeface="Cambria Math"/>
                        <a:cs typeface="Times New Roman"/>
                      </a:rPr>
                      <m:t>[</m:t>
                    </m:r>
                    <m:r>
                      <a:rPr lang="en-US" altLang="zh-TW" sz="2100" i="1" kern="100">
                        <a:latin typeface="Cambria Math"/>
                        <a:cs typeface="Times New Roman"/>
                      </a:rPr>
                      <m:t>𝑓</m:t>
                    </m:r>
                    <m:r>
                      <a:rPr lang="en-US" altLang="zh-TW" sz="2100" i="1" kern="100">
                        <a:latin typeface="Cambria Math"/>
                        <a:cs typeface="Times New Roman"/>
                      </a:rPr>
                      <m:t>(</m:t>
                    </m:r>
                    <m:r>
                      <a:rPr lang="en-US" altLang="zh-TW" sz="2100" i="1" kern="100">
                        <a:latin typeface="Cambria Math"/>
                        <a:cs typeface="Times New Roman"/>
                      </a:rPr>
                      <m:t>𝑡</m:t>
                    </m:r>
                    <m:r>
                      <a:rPr lang="en-US" altLang="zh-TW" sz="2100" i="1" kern="100">
                        <a:latin typeface="Cambria Math"/>
                        <a:cs typeface="Times New Roman"/>
                      </a:rPr>
                      <m:t>+1,</m:t>
                    </m:r>
                    <m:r>
                      <a:rPr lang="en-US" altLang="zh-TW" sz="2100" i="1" kern="100">
                        <a:latin typeface="Cambria Math"/>
                        <a:cs typeface="Times New Roman"/>
                      </a:rPr>
                      <m:t>𝑆</m:t>
                    </m:r>
                    <m:r>
                      <a:rPr lang="en-US" altLang="zh-TW" sz="2100" i="1" kern="100">
                        <a:latin typeface="Cambria Math"/>
                        <a:cs typeface="Times New Roman"/>
                      </a:rPr>
                      <m:t>,</m:t>
                    </m:r>
                    <m:r>
                      <a:rPr lang="en-US" altLang="zh-TW" sz="2100" i="1" kern="100">
                        <a:latin typeface="Cambria Math"/>
                        <a:cs typeface="Times New Roman"/>
                      </a:rPr>
                      <m:t>𝑇</m:t>
                    </m:r>
                    <m:r>
                      <a:rPr lang="en-US" altLang="zh-TW" sz="2100" i="1" kern="100">
                        <a:latin typeface="Cambria Math"/>
                        <a:cs typeface="Times New Roman"/>
                      </a:rPr>
                      <m:t>)|</m:t>
                    </m:r>
                    <m:sSub>
                      <m:sSubPr>
                        <m:ctrlPr>
                          <a:rPr lang="zh-TW" altLang="zh-TW" sz="2100" i="1" kern="100">
                            <a:effectLst/>
                            <a:latin typeface="Cambria Math"/>
                            <a:ea typeface="Cambria Math"/>
                            <a:cs typeface="Times New Roman"/>
                          </a:rPr>
                        </m:ctrlPr>
                      </m:sSubPr>
                      <m:e>
                        <m:r>
                          <a:rPr lang="en-US" altLang="zh-TW" sz="2100" i="1" kern="100">
                            <a:latin typeface="Cambria Math"/>
                            <a:cs typeface="Times New Roman"/>
                          </a:rPr>
                          <m:t>ℱ</m:t>
                        </m:r>
                      </m:e>
                      <m:sub>
                        <m:r>
                          <a:rPr lang="en-US" altLang="zh-TW" sz="2100" i="1" kern="100">
                            <a:latin typeface="Cambria Math"/>
                            <a:cs typeface="Times New Roman"/>
                          </a:rPr>
                          <m:t>𝑡</m:t>
                        </m:r>
                      </m:sub>
                    </m:sSub>
                    <m:r>
                      <a:rPr lang="en-US" altLang="zh-TW" sz="2100" i="1" kern="100">
                        <a:latin typeface="Cambria Math"/>
                        <a:cs typeface="Times New Roman"/>
                      </a:rPr>
                      <m:t>]</m:t>
                    </m:r>
                  </m:oMath>
                </a14:m>
                <a:r>
                  <a:rPr lang="en-US" altLang="zh-TW" sz="2100" kern="100" dirty="0">
                    <a:latin typeface="Times New Roman"/>
                    <a:cs typeface="Times New Roman"/>
                  </a:rPr>
                  <a:t>.</a:t>
                </a:r>
                <a:endParaRPr lang="zh-TW" altLang="zh-TW" sz="2100" kern="100" dirty="0">
                  <a:cs typeface="Times New Roman"/>
                </a:endParaRPr>
              </a:p>
              <a:p>
                <a:pPr>
                  <a:spcAft>
                    <a:spcPts val="0"/>
                  </a:spcAft>
                </a:pPr>
                <a:r>
                  <a:rPr lang="en-US" altLang="zh-TW" sz="2100" kern="100" dirty="0">
                    <a:latin typeface="Times New Roman"/>
                    <a:cs typeface="Times New Roman"/>
                  </a:rPr>
                  <a:t>This formula is useful for recursive calculation of futures prices.</a:t>
                </a:r>
                <a:endParaRPr lang="zh-TW" altLang="zh-TW" sz="2100" kern="100" dirty="0">
                  <a:cs typeface="Times New Roman"/>
                </a:endParaRPr>
              </a:p>
            </p:txBody>
          </p:sp>
        </mc:Choice>
        <mc:Fallback xmlns="">
          <p:sp>
            <p:nvSpPr>
              <p:cNvPr id="2" name="矩形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520" y="404664"/>
                <a:ext cx="8496944" cy="5894371"/>
              </a:xfrm>
              <a:prstGeom prst="rect">
                <a:avLst/>
              </a:prstGeom>
              <a:blipFill rotWithShape="1">
                <a:blip r:embed="rId2"/>
                <a:stretch>
                  <a:fillRect l="-789" t="-724" b="-931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82876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矩形 1"/>
              <p:cNvSpPr/>
              <p:nvPr/>
            </p:nvSpPr>
            <p:spPr>
              <a:xfrm>
                <a:off x="395536" y="404664"/>
                <a:ext cx="8424936" cy="593553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spcAft>
                    <a:spcPts val="0"/>
                  </a:spcAft>
                </a:pPr>
                <a:r>
                  <a:rPr lang="en-US" altLang="zh-TW" sz="2300" b="1" kern="100" dirty="0" smtClean="0">
                    <a:latin typeface="Times New Roman"/>
                    <a:cs typeface="Times New Roman"/>
                  </a:rPr>
                  <a:t>Corollary 3.13</a:t>
                </a:r>
                <a:endParaRPr lang="zh-TW" altLang="zh-TW" sz="2300" kern="100" dirty="0">
                  <a:cs typeface="Times New Roman"/>
                </a:endParaRPr>
              </a:p>
              <a:p>
                <a:pPr>
                  <a:spcAft>
                    <a:spcPts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sz="2300" i="1" kern="100">
                          <a:latin typeface="Cambria Math"/>
                          <a:cs typeface="Times New Roman"/>
                        </a:rPr>
                        <m:t>𝑓</m:t>
                      </m:r>
                      <m:d>
                        <m:dPr>
                          <m:ctrlPr>
                            <a:rPr lang="zh-TW" altLang="zh-TW" sz="2300" i="1" kern="100">
                              <a:effectLst/>
                              <a:latin typeface="Cambria Math"/>
                              <a:ea typeface="Cambria Math"/>
                              <a:cs typeface="Times New Roman"/>
                            </a:rPr>
                          </m:ctrlPr>
                        </m:dPr>
                        <m:e>
                          <m:r>
                            <a:rPr lang="en-US" altLang="zh-TW" sz="2300" i="1" kern="100">
                              <a:latin typeface="Cambria Math"/>
                              <a:cs typeface="Times New Roman"/>
                            </a:rPr>
                            <m:t>𝑡</m:t>
                          </m:r>
                          <m:r>
                            <a:rPr lang="en-US" altLang="zh-TW" sz="2300" i="1" kern="100">
                              <a:latin typeface="Cambria Math"/>
                              <a:cs typeface="Times New Roman"/>
                            </a:rPr>
                            <m:t>,</m:t>
                          </m:r>
                          <m:r>
                            <a:rPr lang="en-US" altLang="zh-TW" sz="2300" i="1" kern="100">
                              <a:latin typeface="Cambria Math"/>
                              <a:cs typeface="Times New Roman"/>
                            </a:rPr>
                            <m:t>𝑆</m:t>
                          </m:r>
                          <m:r>
                            <a:rPr lang="en-US" altLang="zh-TW" sz="2300" i="1" kern="100">
                              <a:latin typeface="Cambria Math"/>
                              <a:cs typeface="Times New Roman"/>
                            </a:rPr>
                            <m:t>,</m:t>
                          </m:r>
                          <m:r>
                            <a:rPr lang="en-US" altLang="zh-TW" sz="2300" i="1" kern="100">
                              <a:latin typeface="Cambria Math"/>
                              <a:cs typeface="Times New Roman"/>
                            </a:rPr>
                            <m:t>𝑇</m:t>
                          </m:r>
                        </m:e>
                      </m:d>
                      <m:r>
                        <a:rPr lang="en-US" altLang="zh-TW" sz="2300" i="1" kern="100">
                          <a:latin typeface="Cambria Math"/>
                          <a:cs typeface="Times New Roman"/>
                        </a:rPr>
                        <m:t>=</m:t>
                      </m:r>
                      <m:sSub>
                        <m:sSubPr>
                          <m:ctrlPr>
                            <a:rPr lang="zh-TW" altLang="zh-TW" sz="2300" i="1" kern="100">
                              <a:effectLst/>
                              <a:latin typeface="Cambria Math"/>
                              <a:ea typeface="Cambria Math"/>
                              <a:cs typeface="Times New Roman"/>
                            </a:rPr>
                          </m:ctrlPr>
                        </m:sSubPr>
                        <m:e>
                          <m:r>
                            <a:rPr lang="en-US" altLang="zh-TW" sz="2300" i="1" kern="100">
                              <a:latin typeface="Cambria Math"/>
                              <a:cs typeface="Times New Roman"/>
                            </a:rPr>
                            <m:t>𝐸</m:t>
                          </m:r>
                        </m:e>
                        <m:sub>
                          <m:r>
                            <a:rPr lang="en-US" altLang="zh-TW" sz="2300" i="1" kern="100">
                              <a:latin typeface="Cambria Math"/>
                              <a:cs typeface="Times New Roman"/>
                            </a:rPr>
                            <m:t>𝑄</m:t>
                          </m:r>
                        </m:sub>
                      </m:sSub>
                      <m:d>
                        <m:dPr>
                          <m:begChr m:val="["/>
                          <m:endChr m:val="]"/>
                          <m:ctrlPr>
                            <a:rPr lang="zh-TW" altLang="zh-TW" sz="2300" i="1" kern="100">
                              <a:effectLst/>
                              <a:latin typeface="Cambria Math"/>
                              <a:ea typeface="Cambria Math"/>
                              <a:cs typeface="Times New Roman"/>
                            </a:rPr>
                          </m:ctrlPr>
                        </m:dPr>
                        <m:e>
                          <m:r>
                            <a:rPr lang="en-US" altLang="zh-TW" sz="2300" i="1" kern="100">
                              <a:latin typeface="Cambria Math"/>
                              <a:cs typeface="Times New Roman"/>
                            </a:rPr>
                            <m:t>𝑃</m:t>
                          </m:r>
                          <m:d>
                            <m:dPr>
                              <m:ctrlPr>
                                <a:rPr lang="zh-TW" altLang="zh-TW" sz="2300" i="1" kern="100">
                                  <a:effectLst/>
                                  <a:latin typeface="Cambria Math"/>
                                  <a:ea typeface="Cambria Math"/>
                                  <a:cs typeface="Times New Roman"/>
                                </a:rPr>
                              </m:ctrlPr>
                            </m:dPr>
                            <m:e>
                              <m:r>
                                <a:rPr lang="en-US" altLang="zh-TW" sz="2300" i="1" kern="100">
                                  <a:latin typeface="Cambria Math"/>
                                  <a:cs typeface="Times New Roman"/>
                                </a:rPr>
                                <m:t>𝑆</m:t>
                              </m:r>
                              <m:r>
                                <a:rPr lang="en-US" altLang="zh-TW" sz="2300" i="1" kern="100">
                                  <a:latin typeface="Cambria Math"/>
                                  <a:cs typeface="Times New Roman"/>
                                </a:rPr>
                                <m:t>,</m:t>
                              </m:r>
                              <m:r>
                                <a:rPr lang="en-US" altLang="zh-TW" sz="2300" i="1" kern="100">
                                  <a:latin typeface="Cambria Math"/>
                                  <a:cs typeface="Times New Roman"/>
                                </a:rPr>
                                <m:t>𝑇</m:t>
                              </m:r>
                            </m:e>
                          </m:d>
                        </m:e>
                        <m:e>
                          <m:sSub>
                            <m:sSubPr>
                              <m:ctrlPr>
                                <a:rPr lang="zh-TW" altLang="zh-TW" sz="2300" i="1" kern="100">
                                  <a:effectLst/>
                                  <a:latin typeface="Cambria Math"/>
                                  <a:ea typeface="Cambria Math"/>
                                  <a:cs typeface="Times New Roman"/>
                                </a:rPr>
                              </m:ctrlPr>
                            </m:sSubPr>
                            <m:e>
                              <m:r>
                                <a:rPr lang="en-US" altLang="zh-TW" sz="2300" i="1" kern="100">
                                  <a:latin typeface="Cambria Math"/>
                                  <a:cs typeface="Times New Roman"/>
                                </a:rPr>
                                <m:t>ℱ</m:t>
                              </m:r>
                            </m:e>
                            <m:sub>
                              <m:r>
                                <a:rPr lang="en-US" altLang="zh-TW" sz="2300" i="1" kern="100">
                                  <a:latin typeface="Cambria Math"/>
                                  <a:cs typeface="Times New Roman"/>
                                </a:rPr>
                                <m:t>𝑡</m:t>
                              </m:r>
                            </m:sub>
                          </m:sSub>
                        </m:e>
                      </m:d>
                      <m:r>
                        <a:rPr lang="en-US" altLang="zh-TW" sz="2300" i="1" kern="100">
                          <a:latin typeface="Cambria Math"/>
                          <a:cs typeface="Times New Roman"/>
                        </a:rPr>
                        <m:t>.</m:t>
                      </m:r>
                    </m:oMath>
                  </m:oMathPara>
                </a14:m>
                <a:endParaRPr lang="zh-TW" altLang="zh-TW" sz="2300" kern="100" dirty="0">
                  <a:cs typeface="Times New Roman"/>
                </a:endParaRPr>
              </a:p>
              <a:p>
                <a:pPr>
                  <a:spcAft>
                    <a:spcPts val="0"/>
                  </a:spcAft>
                </a:pPr>
                <a:r>
                  <a:rPr lang="en-US" altLang="zh-TW" sz="2300" i="1" kern="100" dirty="0">
                    <a:latin typeface="Times New Roman"/>
                    <a:cs typeface="Times New Roman"/>
                  </a:rPr>
                  <a:t>Proof</a:t>
                </a:r>
                <a:r>
                  <a:rPr lang="en-US" altLang="zh-TW" sz="2300" i="1" kern="100" dirty="0" smtClean="0">
                    <a:latin typeface="Times New Roman"/>
                    <a:cs typeface="Times New Roman"/>
                  </a:rPr>
                  <a:t>:</a:t>
                </a:r>
              </a:p>
              <a:p>
                <a:pPr>
                  <a:spcAft>
                    <a:spcPts val="0"/>
                  </a:spcAft>
                </a:pPr>
                <a:endParaRPr lang="zh-TW" altLang="zh-TW" sz="2300" kern="100" dirty="0">
                  <a:cs typeface="Times New Roman"/>
                </a:endParaRPr>
              </a:p>
              <a:p>
                <a:pPr>
                  <a:spcAft>
                    <a:spcPts val="0"/>
                  </a:spcAft>
                </a:pPr>
                <a:r>
                  <a:rPr lang="en-US" altLang="zh-TW" sz="2300" kern="100" dirty="0" smtClean="0">
                    <a:latin typeface="Times New Roman"/>
                    <a:cs typeface="Times New Roman"/>
                  </a:rPr>
                  <a:t>  The </a:t>
                </a:r>
                <a:r>
                  <a:rPr lang="en-US" altLang="zh-TW" sz="2300" kern="100" dirty="0">
                    <a:latin typeface="Times New Roman"/>
                    <a:cs typeface="Times New Roman"/>
                  </a:rPr>
                  <a:t>result is true for </a:t>
                </a:r>
                <a:r>
                  <a:rPr lang="en-US" altLang="zh-TW" sz="2300" i="1" kern="100" dirty="0">
                    <a:latin typeface="Times New Roman"/>
                    <a:cs typeface="Times New Roman"/>
                  </a:rPr>
                  <a:t>t</a:t>
                </a:r>
                <a:r>
                  <a:rPr lang="en-US" altLang="zh-TW" sz="2300" kern="100" dirty="0">
                    <a:latin typeface="Times New Roman"/>
                    <a:cs typeface="Times New Roman"/>
                  </a:rPr>
                  <a:t> = </a:t>
                </a:r>
                <a:r>
                  <a:rPr lang="en-US" altLang="zh-TW" sz="2300" i="1" kern="100" dirty="0">
                    <a:latin typeface="Times New Roman"/>
                    <a:cs typeface="Times New Roman"/>
                  </a:rPr>
                  <a:t>S</a:t>
                </a:r>
                <a:r>
                  <a:rPr lang="en-US" altLang="zh-TW" sz="2300" kern="100" dirty="0">
                    <a:latin typeface="Times New Roman"/>
                    <a:cs typeface="Times New Roman"/>
                  </a:rPr>
                  <a:t> since </a:t>
                </a:r>
                <a14:m>
                  <m:oMath xmlns:m="http://schemas.openxmlformats.org/officeDocument/2006/math">
                    <m:r>
                      <a:rPr lang="en-US" altLang="zh-TW" sz="2300" i="1" kern="100">
                        <a:latin typeface="Cambria Math"/>
                        <a:cs typeface="Times New Roman"/>
                      </a:rPr>
                      <m:t>𝑓</m:t>
                    </m:r>
                    <m:d>
                      <m:dPr>
                        <m:ctrlPr>
                          <a:rPr lang="zh-TW" altLang="zh-TW" sz="2300" i="1" kern="100">
                            <a:effectLst/>
                            <a:latin typeface="Cambria Math"/>
                            <a:ea typeface="Cambria Math"/>
                            <a:cs typeface="Times New Roman"/>
                          </a:rPr>
                        </m:ctrlPr>
                      </m:dPr>
                      <m:e>
                        <m:r>
                          <a:rPr lang="en-US" altLang="zh-TW" sz="2300" i="1" kern="100">
                            <a:latin typeface="Cambria Math"/>
                            <a:cs typeface="Times New Roman"/>
                          </a:rPr>
                          <m:t>𝑆</m:t>
                        </m:r>
                        <m:r>
                          <a:rPr lang="en-US" altLang="zh-TW" sz="2300" i="1" kern="100">
                            <a:latin typeface="Cambria Math"/>
                            <a:cs typeface="Times New Roman"/>
                          </a:rPr>
                          <m:t>,</m:t>
                        </m:r>
                        <m:r>
                          <a:rPr lang="en-US" altLang="zh-TW" sz="2300" i="1" kern="100">
                            <a:latin typeface="Cambria Math"/>
                            <a:cs typeface="Times New Roman"/>
                          </a:rPr>
                          <m:t>𝑆</m:t>
                        </m:r>
                        <m:r>
                          <a:rPr lang="en-US" altLang="zh-TW" sz="2300" i="1" kern="100">
                            <a:latin typeface="Cambria Math"/>
                            <a:cs typeface="Times New Roman"/>
                          </a:rPr>
                          <m:t>,</m:t>
                        </m:r>
                        <m:r>
                          <a:rPr lang="en-US" altLang="zh-TW" sz="2300" i="1" kern="100">
                            <a:latin typeface="Cambria Math"/>
                            <a:cs typeface="Times New Roman"/>
                          </a:rPr>
                          <m:t>𝑇</m:t>
                        </m:r>
                      </m:e>
                    </m:d>
                    <m:r>
                      <a:rPr lang="en-US" altLang="zh-TW" sz="2300" i="1" kern="100">
                        <a:latin typeface="Cambria Math"/>
                        <a:cs typeface="Times New Roman"/>
                      </a:rPr>
                      <m:t>=</m:t>
                    </m:r>
                    <m:r>
                      <a:rPr lang="en-US" altLang="zh-TW" sz="2300" i="1" kern="100">
                        <a:latin typeface="Cambria Math"/>
                        <a:cs typeface="Times New Roman"/>
                      </a:rPr>
                      <m:t>𝑃</m:t>
                    </m:r>
                    <m:r>
                      <a:rPr lang="en-US" altLang="zh-TW" sz="2300" i="1" kern="100">
                        <a:latin typeface="Cambria Math"/>
                        <a:cs typeface="Times New Roman"/>
                      </a:rPr>
                      <m:t>(</m:t>
                    </m:r>
                    <m:r>
                      <a:rPr lang="en-US" altLang="zh-TW" sz="2300" i="1" kern="100">
                        <a:latin typeface="Cambria Math"/>
                        <a:cs typeface="Times New Roman"/>
                      </a:rPr>
                      <m:t>𝑆</m:t>
                    </m:r>
                    <m:r>
                      <a:rPr lang="en-US" altLang="zh-TW" sz="2300" i="1" kern="100">
                        <a:latin typeface="Cambria Math"/>
                        <a:cs typeface="Times New Roman"/>
                      </a:rPr>
                      <m:t>,</m:t>
                    </m:r>
                    <m:r>
                      <a:rPr lang="en-US" altLang="zh-TW" sz="2300" i="1" kern="100">
                        <a:latin typeface="Cambria Math"/>
                        <a:cs typeface="Times New Roman"/>
                      </a:rPr>
                      <m:t>𝑇</m:t>
                    </m:r>
                    <m:r>
                      <a:rPr lang="en-US" altLang="zh-TW" sz="2300" i="1" kern="100">
                        <a:latin typeface="Cambria Math"/>
                        <a:cs typeface="Times New Roman"/>
                      </a:rPr>
                      <m:t>)</m:t>
                    </m:r>
                  </m:oMath>
                </a14:m>
                <a:r>
                  <a:rPr lang="en-US" altLang="zh-TW" sz="2300" kern="100" dirty="0">
                    <a:latin typeface="Times New Roman"/>
                    <a:cs typeface="Times New Roman"/>
                  </a:rPr>
                  <a:t> by definition.</a:t>
                </a:r>
                <a:endParaRPr lang="zh-TW" altLang="zh-TW" sz="2300" kern="100" dirty="0">
                  <a:cs typeface="Times New Roman"/>
                </a:endParaRPr>
              </a:p>
              <a:p>
                <a:pPr>
                  <a:spcAft>
                    <a:spcPts val="0"/>
                  </a:spcAft>
                </a:pPr>
                <a:r>
                  <a:rPr lang="en-US" altLang="zh-TW" sz="2300" kern="100" dirty="0" smtClean="0">
                    <a:latin typeface="Times New Roman"/>
                    <a:cs typeface="Times New Roman"/>
                  </a:rPr>
                  <a:t>  Suppose </a:t>
                </a:r>
                <a:r>
                  <a:rPr lang="en-US" altLang="zh-TW" sz="2300" kern="100" dirty="0">
                    <a:latin typeface="Times New Roman"/>
                    <a:cs typeface="Times New Roman"/>
                  </a:rPr>
                  <a:t>the result is true for </a:t>
                </a:r>
                <a:r>
                  <a:rPr lang="en-US" altLang="zh-TW" sz="2300" i="1" kern="100" dirty="0">
                    <a:latin typeface="Times New Roman"/>
                    <a:cs typeface="Times New Roman"/>
                  </a:rPr>
                  <a:t>t</a:t>
                </a:r>
                <a:r>
                  <a:rPr lang="en-US" altLang="zh-TW" sz="2300" kern="100" dirty="0">
                    <a:latin typeface="Times New Roman"/>
                    <a:cs typeface="Times New Roman"/>
                  </a:rPr>
                  <a:t>+1,…,</a:t>
                </a:r>
                <a:r>
                  <a:rPr lang="en-US" altLang="zh-TW" sz="2300" i="1" kern="100" dirty="0">
                    <a:latin typeface="Times New Roman"/>
                    <a:cs typeface="Times New Roman"/>
                  </a:rPr>
                  <a:t>S</a:t>
                </a:r>
                <a:r>
                  <a:rPr lang="en-US" altLang="zh-TW" sz="2300" kern="100" dirty="0">
                    <a:latin typeface="Times New Roman"/>
                    <a:cs typeface="Times New Roman"/>
                  </a:rPr>
                  <a:t>. Then</a:t>
                </a:r>
                <a:endParaRPr lang="zh-TW" altLang="zh-TW" sz="2300" kern="100" dirty="0">
                  <a:cs typeface="Times New Roman"/>
                </a:endParaRPr>
              </a:p>
              <a:p>
                <a:pPr>
                  <a:spcAft>
                    <a:spcPts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sz="2300" i="1" kern="100">
                          <a:latin typeface="Cambria Math"/>
                          <a:cs typeface="Times New Roman"/>
                        </a:rPr>
                        <m:t>𝑓</m:t>
                      </m:r>
                      <m:d>
                        <m:dPr>
                          <m:ctrlPr>
                            <a:rPr lang="zh-TW" altLang="zh-TW" sz="2300" i="1" kern="100">
                              <a:effectLst/>
                              <a:latin typeface="Cambria Math"/>
                              <a:ea typeface="Cambria Math"/>
                              <a:cs typeface="Times New Roman"/>
                            </a:rPr>
                          </m:ctrlPr>
                        </m:dPr>
                        <m:e>
                          <m:r>
                            <a:rPr lang="en-US" altLang="zh-TW" sz="2300" i="1" kern="100">
                              <a:latin typeface="Cambria Math"/>
                              <a:cs typeface="Times New Roman"/>
                            </a:rPr>
                            <m:t>𝑡</m:t>
                          </m:r>
                          <m:r>
                            <a:rPr lang="en-US" altLang="zh-TW" sz="2300" i="1" kern="100">
                              <a:latin typeface="Cambria Math"/>
                              <a:cs typeface="Times New Roman"/>
                            </a:rPr>
                            <m:t>,</m:t>
                          </m:r>
                          <m:r>
                            <a:rPr lang="en-US" altLang="zh-TW" sz="2300" i="1" kern="100">
                              <a:latin typeface="Cambria Math"/>
                              <a:cs typeface="Times New Roman"/>
                            </a:rPr>
                            <m:t>𝑆</m:t>
                          </m:r>
                          <m:r>
                            <a:rPr lang="en-US" altLang="zh-TW" sz="2300" i="1" kern="100">
                              <a:latin typeface="Cambria Math"/>
                              <a:cs typeface="Times New Roman"/>
                            </a:rPr>
                            <m:t>,</m:t>
                          </m:r>
                          <m:r>
                            <a:rPr lang="en-US" altLang="zh-TW" sz="2300" i="1" kern="100">
                              <a:latin typeface="Cambria Math"/>
                              <a:cs typeface="Times New Roman"/>
                            </a:rPr>
                            <m:t>𝑇</m:t>
                          </m:r>
                        </m:e>
                      </m:d>
                      <m:r>
                        <a:rPr lang="en-US" altLang="zh-TW" sz="2300" i="1" kern="100">
                          <a:latin typeface="Cambria Math"/>
                          <a:cs typeface="Times New Roman"/>
                        </a:rPr>
                        <m:t>=</m:t>
                      </m:r>
                      <m:sSub>
                        <m:sSubPr>
                          <m:ctrlPr>
                            <a:rPr lang="zh-TW" altLang="zh-TW" sz="2300" i="1" kern="100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  <a:cs typeface="Times New Roman"/>
                            </a:rPr>
                          </m:ctrlPr>
                        </m:sSubPr>
                        <m:e>
                          <m:r>
                            <a:rPr lang="en-US" altLang="zh-TW" sz="2300" i="1" kern="100">
                              <a:solidFill>
                                <a:prstClr val="black"/>
                              </a:solidFill>
                              <a:latin typeface="Cambria Math"/>
                              <a:cs typeface="Times New Roman"/>
                            </a:rPr>
                            <m:t>𝐸</m:t>
                          </m:r>
                        </m:e>
                        <m:sub>
                          <m:r>
                            <a:rPr lang="en-US" altLang="zh-TW" sz="2300" i="1" kern="100">
                              <a:solidFill>
                                <a:prstClr val="black"/>
                              </a:solidFill>
                              <a:latin typeface="Cambria Math"/>
                              <a:cs typeface="Times New Roman"/>
                            </a:rPr>
                            <m:t>𝑄</m:t>
                          </m:r>
                        </m:sub>
                      </m:sSub>
                      <m:d>
                        <m:dPr>
                          <m:begChr m:val="["/>
                          <m:endChr m:val="]"/>
                          <m:ctrlPr>
                            <a:rPr lang="zh-TW" altLang="zh-TW" sz="2300" i="1" kern="100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  <a:cs typeface="Times New Roman"/>
                            </a:rPr>
                          </m:ctrlPr>
                        </m:dPr>
                        <m:e>
                          <m:r>
                            <a:rPr lang="en-US" altLang="zh-TW" sz="2300" b="0" i="1" kern="100" smtClean="0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  <a:cs typeface="Times New Roman"/>
                            </a:rPr>
                            <m:t>𝑓</m:t>
                          </m:r>
                          <m:r>
                            <a:rPr lang="en-US" altLang="zh-TW" sz="2300" b="0" i="1" kern="100" smtClean="0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  <a:cs typeface="Times New Roman"/>
                            </a:rPr>
                            <m:t>(</m:t>
                          </m:r>
                          <m:r>
                            <a:rPr lang="en-US" altLang="zh-TW" sz="2300" b="0" i="1" kern="100" smtClean="0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  <a:cs typeface="Times New Roman"/>
                            </a:rPr>
                            <m:t>𝑡</m:t>
                          </m:r>
                          <m:r>
                            <a:rPr lang="en-US" altLang="zh-TW" sz="2300" b="0" i="1" kern="100" smtClean="0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  <a:cs typeface="Times New Roman"/>
                            </a:rPr>
                            <m:t>+1,</m:t>
                          </m:r>
                          <m:r>
                            <a:rPr lang="en-US" altLang="zh-TW" sz="2300" b="0" i="1" kern="100" smtClean="0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  <a:cs typeface="Times New Roman"/>
                            </a:rPr>
                            <m:t>𝑆</m:t>
                          </m:r>
                          <m:r>
                            <a:rPr lang="en-US" altLang="zh-TW" sz="2300" b="0" i="1" kern="100" smtClean="0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  <a:cs typeface="Times New Roman"/>
                            </a:rPr>
                            <m:t>,</m:t>
                          </m:r>
                          <m:r>
                            <a:rPr lang="en-US" altLang="zh-TW" sz="2300" b="0" i="1" kern="100" smtClean="0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  <a:cs typeface="Times New Roman"/>
                            </a:rPr>
                            <m:t>𝑇</m:t>
                          </m:r>
                          <m:r>
                            <a:rPr lang="en-US" altLang="zh-TW" sz="2300" i="1" kern="100">
                              <a:solidFill>
                                <a:prstClr val="black"/>
                              </a:solidFill>
                              <a:latin typeface="Cambria Math"/>
                              <a:cs typeface="Times New Roman"/>
                            </a:rPr>
                            <m:t>)</m:t>
                          </m:r>
                        </m:e>
                        <m:e>
                          <m:sSub>
                            <m:sSubPr>
                              <m:ctrlPr>
                                <a:rPr lang="zh-TW" altLang="zh-TW" sz="2300" i="1" kern="100">
                                  <a:solidFill>
                                    <a:prstClr val="black"/>
                                  </a:solidFill>
                                  <a:latin typeface="Cambria Math"/>
                                  <a:ea typeface="Cambria Math"/>
                                  <a:cs typeface="Times New Roman"/>
                                </a:rPr>
                              </m:ctrlPr>
                            </m:sSubPr>
                            <m:e>
                              <m:r>
                                <a:rPr lang="en-US" altLang="zh-TW" sz="2300" i="1" kern="100">
                                  <a:solidFill>
                                    <a:prstClr val="black"/>
                                  </a:solidFill>
                                  <a:latin typeface="Cambria Math"/>
                                  <a:cs typeface="Times New Roman"/>
                                </a:rPr>
                                <m:t>ℱ</m:t>
                              </m:r>
                            </m:e>
                            <m:sub>
                              <m:r>
                                <a:rPr lang="en-US" altLang="zh-TW" sz="2300" i="1" kern="100">
                                  <a:solidFill>
                                    <a:prstClr val="black"/>
                                  </a:solidFill>
                                  <a:latin typeface="Cambria Math"/>
                                  <a:cs typeface="Times New Roman"/>
                                </a:rPr>
                                <m:t>𝑡</m:t>
                              </m:r>
                            </m:sub>
                          </m:sSub>
                        </m:e>
                      </m:d>
                      <m:r>
                        <a:rPr lang="en-US" altLang="zh-TW" sz="2300" i="1" kern="100">
                          <a:solidFill>
                            <a:prstClr val="black"/>
                          </a:solidFill>
                          <a:latin typeface="Cambria Math"/>
                          <a:cs typeface="Times New Roman"/>
                        </a:rPr>
                        <m:t>=</m:t>
                      </m:r>
                      <m:sSub>
                        <m:sSubPr>
                          <m:ctrlPr>
                            <a:rPr lang="zh-TW" altLang="zh-TW" sz="2300" i="1" kern="100">
                              <a:effectLst/>
                              <a:latin typeface="Cambria Math"/>
                              <a:ea typeface="Cambria Math"/>
                              <a:cs typeface="Times New Roman"/>
                            </a:rPr>
                          </m:ctrlPr>
                        </m:sSubPr>
                        <m:e>
                          <m:r>
                            <a:rPr lang="en-US" altLang="zh-TW" sz="2300" i="1" kern="100">
                              <a:latin typeface="Cambria Math"/>
                              <a:cs typeface="Times New Roman"/>
                            </a:rPr>
                            <m:t>𝐸</m:t>
                          </m:r>
                        </m:e>
                        <m:sub>
                          <m:r>
                            <a:rPr lang="en-US" altLang="zh-TW" sz="2300" i="1" kern="100">
                              <a:latin typeface="Cambria Math"/>
                              <a:cs typeface="Times New Roman"/>
                            </a:rPr>
                            <m:t>𝑄</m:t>
                          </m:r>
                        </m:sub>
                      </m:sSub>
                      <m:d>
                        <m:dPr>
                          <m:begChr m:val="["/>
                          <m:endChr m:val="]"/>
                          <m:ctrlPr>
                            <a:rPr lang="zh-TW" altLang="zh-TW" sz="2300" i="1" kern="100">
                              <a:effectLst/>
                              <a:latin typeface="Cambria Math"/>
                              <a:ea typeface="Cambria Math"/>
                              <a:cs typeface="Times New Roman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zh-TW" altLang="zh-TW" sz="2300" i="1" kern="100">
                                  <a:effectLst/>
                                  <a:latin typeface="Cambria Math"/>
                                  <a:ea typeface="Cambria Math"/>
                                  <a:cs typeface="Times New Roman"/>
                                </a:rPr>
                              </m:ctrlPr>
                            </m:sSubPr>
                            <m:e>
                              <m:r>
                                <a:rPr lang="en-US" altLang="zh-TW" sz="2300" i="1" kern="100">
                                  <a:latin typeface="Cambria Math"/>
                                  <a:cs typeface="Times New Roman"/>
                                </a:rPr>
                                <m:t>𝐸</m:t>
                              </m:r>
                            </m:e>
                            <m:sub>
                              <m:r>
                                <a:rPr lang="en-US" altLang="zh-TW" sz="2300" i="1" kern="100">
                                  <a:latin typeface="Cambria Math"/>
                                  <a:cs typeface="Times New Roman"/>
                                </a:rPr>
                                <m:t>𝑄</m:t>
                              </m:r>
                            </m:sub>
                          </m:sSub>
                          <m:r>
                            <a:rPr lang="en-US" altLang="zh-TW" sz="2300" i="1" kern="100">
                              <a:latin typeface="Cambria Math"/>
                              <a:cs typeface="Times New Roman"/>
                            </a:rPr>
                            <m:t>(</m:t>
                          </m:r>
                          <m:r>
                            <a:rPr lang="en-US" altLang="zh-TW" sz="2300" i="1" kern="100">
                              <a:latin typeface="Cambria Math"/>
                              <a:cs typeface="Times New Roman"/>
                            </a:rPr>
                            <m:t>𝑃</m:t>
                          </m:r>
                          <m:r>
                            <a:rPr lang="en-US" altLang="zh-TW" sz="2300" i="1" kern="100">
                              <a:latin typeface="Cambria Math"/>
                              <a:cs typeface="Times New Roman"/>
                            </a:rPr>
                            <m:t>(</m:t>
                          </m:r>
                          <m:r>
                            <a:rPr lang="en-US" altLang="zh-TW" sz="2300" i="1" kern="100">
                              <a:latin typeface="Cambria Math"/>
                              <a:cs typeface="Times New Roman"/>
                            </a:rPr>
                            <m:t>𝑆</m:t>
                          </m:r>
                          <m:r>
                            <a:rPr lang="en-US" altLang="zh-TW" sz="2300" i="1" kern="100">
                              <a:latin typeface="Cambria Math"/>
                              <a:cs typeface="Times New Roman"/>
                            </a:rPr>
                            <m:t>,</m:t>
                          </m:r>
                          <m:r>
                            <a:rPr lang="en-US" altLang="zh-TW" sz="2300" i="1" kern="100">
                              <a:latin typeface="Cambria Math"/>
                              <a:cs typeface="Times New Roman"/>
                            </a:rPr>
                            <m:t>𝑇</m:t>
                          </m:r>
                          <m:r>
                            <a:rPr lang="en-US" altLang="zh-TW" sz="2300" i="1" kern="100">
                              <a:latin typeface="Cambria Math"/>
                              <a:cs typeface="Times New Roman"/>
                            </a:rPr>
                            <m:t>)|</m:t>
                          </m:r>
                          <m:sSub>
                            <m:sSubPr>
                              <m:ctrlPr>
                                <a:rPr lang="zh-TW" altLang="zh-TW" sz="2300" i="1" kern="100">
                                  <a:effectLst/>
                                  <a:latin typeface="Cambria Math"/>
                                  <a:ea typeface="Cambria Math"/>
                                  <a:cs typeface="Times New Roman"/>
                                </a:rPr>
                              </m:ctrlPr>
                            </m:sSubPr>
                            <m:e>
                              <m:r>
                                <a:rPr lang="en-US" altLang="zh-TW" sz="2300" i="1" kern="100">
                                  <a:latin typeface="Cambria Math"/>
                                  <a:cs typeface="Times New Roman"/>
                                </a:rPr>
                                <m:t>ℱ</m:t>
                              </m:r>
                            </m:e>
                            <m:sub>
                              <m:r>
                                <a:rPr lang="en-US" altLang="zh-TW" sz="2300" i="1" kern="100">
                                  <a:latin typeface="Cambria Math"/>
                                  <a:cs typeface="Times New Roman"/>
                                </a:rPr>
                                <m:t>𝑡</m:t>
                              </m:r>
                              <m:r>
                                <a:rPr lang="en-US" altLang="zh-TW" sz="2300" i="1" kern="100">
                                  <a:latin typeface="Cambria Math"/>
                                  <a:cs typeface="Times New Roman"/>
                                </a:rPr>
                                <m:t>+1</m:t>
                              </m:r>
                            </m:sub>
                          </m:sSub>
                          <m:r>
                            <a:rPr lang="en-US" altLang="zh-TW" sz="2300" i="1" kern="100">
                              <a:latin typeface="Cambria Math"/>
                              <a:cs typeface="Times New Roman"/>
                            </a:rPr>
                            <m:t>)</m:t>
                          </m:r>
                        </m:e>
                        <m:e>
                          <m:sSub>
                            <m:sSubPr>
                              <m:ctrlPr>
                                <a:rPr lang="zh-TW" altLang="zh-TW" sz="2300" i="1" kern="100">
                                  <a:effectLst/>
                                  <a:latin typeface="Cambria Math"/>
                                  <a:ea typeface="Cambria Math"/>
                                  <a:cs typeface="Times New Roman"/>
                                </a:rPr>
                              </m:ctrlPr>
                            </m:sSubPr>
                            <m:e>
                              <m:r>
                                <a:rPr lang="en-US" altLang="zh-TW" sz="2300" i="1" kern="100">
                                  <a:latin typeface="Cambria Math"/>
                                  <a:cs typeface="Times New Roman"/>
                                </a:rPr>
                                <m:t>ℱ</m:t>
                              </m:r>
                            </m:e>
                            <m:sub>
                              <m:r>
                                <a:rPr lang="en-US" altLang="zh-TW" sz="2300" i="1" kern="100">
                                  <a:latin typeface="Cambria Math"/>
                                  <a:cs typeface="Times New Roman"/>
                                </a:rPr>
                                <m:t>𝑡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en-US" altLang="zh-TW" sz="2300" i="1" kern="100" dirty="0" smtClean="0">
                  <a:latin typeface="Cambria Math"/>
                  <a:cs typeface="Times New Roman"/>
                </a:endParaRPr>
              </a:p>
              <a:p>
                <a:pPr>
                  <a:spcAft>
                    <a:spcPts val="0"/>
                  </a:spcAft>
                </a:pPr>
                <a:r>
                  <a:rPr lang="en-US" altLang="zh-TW" sz="2300" kern="100" dirty="0" smtClean="0">
                    <a:cs typeface="Times New Roman"/>
                  </a:rPr>
                  <a:t>                        </a:t>
                </a:r>
                <a14:m>
                  <m:oMath xmlns:m="http://schemas.openxmlformats.org/officeDocument/2006/math">
                    <m:r>
                      <a:rPr lang="en-US" altLang="zh-TW" sz="2300" i="1" kern="100">
                        <a:latin typeface="Cambria Math"/>
                        <a:cs typeface="Times New Roman"/>
                      </a:rPr>
                      <m:t>=</m:t>
                    </m:r>
                    <m:sSub>
                      <m:sSubPr>
                        <m:ctrlPr>
                          <a:rPr lang="zh-TW" altLang="zh-TW" sz="2300" i="1" kern="100">
                            <a:effectLst/>
                            <a:latin typeface="Cambria Math"/>
                            <a:ea typeface="Cambria Math"/>
                            <a:cs typeface="Times New Roman"/>
                          </a:rPr>
                        </m:ctrlPr>
                      </m:sSubPr>
                      <m:e>
                        <m:r>
                          <a:rPr lang="en-US" altLang="zh-TW" sz="2300" i="1" kern="100">
                            <a:latin typeface="Cambria Math"/>
                            <a:cs typeface="Times New Roman"/>
                          </a:rPr>
                          <m:t>𝐸</m:t>
                        </m:r>
                      </m:e>
                      <m:sub>
                        <m:r>
                          <a:rPr lang="en-US" altLang="zh-TW" sz="2300" i="1" kern="100">
                            <a:latin typeface="Cambria Math"/>
                            <a:cs typeface="Times New Roman"/>
                          </a:rPr>
                          <m:t>𝑄</m:t>
                        </m:r>
                      </m:sub>
                    </m:sSub>
                    <m:d>
                      <m:dPr>
                        <m:begChr m:val="["/>
                        <m:endChr m:val="]"/>
                        <m:ctrlPr>
                          <a:rPr lang="zh-TW" altLang="zh-TW" sz="2300" i="1" kern="100">
                            <a:effectLst/>
                            <a:latin typeface="Cambria Math"/>
                            <a:ea typeface="Cambria Math"/>
                            <a:cs typeface="Times New Roman"/>
                          </a:rPr>
                        </m:ctrlPr>
                      </m:dPr>
                      <m:e>
                        <m:r>
                          <a:rPr lang="en-US" altLang="zh-TW" sz="2300" i="1" kern="100">
                            <a:latin typeface="Cambria Math"/>
                            <a:cs typeface="Times New Roman"/>
                          </a:rPr>
                          <m:t>𝑃</m:t>
                        </m:r>
                        <m:d>
                          <m:dPr>
                            <m:ctrlPr>
                              <a:rPr lang="zh-TW" altLang="zh-TW" sz="2300" i="1" kern="100">
                                <a:effectLst/>
                                <a:latin typeface="Cambria Math"/>
                                <a:ea typeface="Cambria Math"/>
                                <a:cs typeface="Times New Roman"/>
                              </a:rPr>
                            </m:ctrlPr>
                          </m:dPr>
                          <m:e>
                            <m:r>
                              <a:rPr lang="en-US" altLang="zh-TW" sz="2300" i="1" kern="100">
                                <a:latin typeface="Cambria Math"/>
                                <a:cs typeface="Times New Roman"/>
                              </a:rPr>
                              <m:t>𝑆</m:t>
                            </m:r>
                            <m:r>
                              <a:rPr lang="en-US" altLang="zh-TW" sz="2300" i="1" kern="100">
                                <a:latin typeface="Cambria Math"/>
                                <a:cs typeface="Times New Roman"/>
                              </a:rPr>
                              <m:t>,</m:t>
                            </m:r>
                            <m:r>
                              <a:rPr lang="en-US" altLang="zh-TW" sz="2300" i="1" kern="100">
                                <a:latin typeface="Cambria Math"/>
                                <a:cs typeface="Times New Roman"/>
                              </a:rPr>
                              <m:t>𝑇</m:t>
                            </m:r>
                          </m:e>
                        </m:d>
                      </m:e>
                      <m:e>
                        <m:sSub>
                          <m:sSubPr>
                            <m:ctrlPr>
                              <a:rPr lang="zh-TW" altLang="zh-TW" sz="2300" i="1" kern="100">
                                <a:effectLst/>
                                <a:latin typeface="Cambria Math"/>
                                <a:ea typeface="Cambria Math"/>
                                <a:cs typeface="Times New Roman"/>
                              </a:rPr>
                            </m:ctrlPr>
                          </m:sSubPr>
                          <m:e>
                            <m:r>
                              <a:rPr lang="en-US" altLang="zh-TW" sz="2300" i="1" kern="100">
                                <a:latin typeface="Cambria Math"/>
                                <a:cs typeface="Times New Roman"/>
                              </a:rPr>
                              <m:t>ℱ</m:t>
                            </m:r>
                          </m:e>
                          <m:sub>
                            <m:r>
                              <a:rPr lang="en-US" altLang="zh-TW" sz="2300" i="1" kern="100">
                                <a:latin typeface="Cambria Math"/>
                                <a:cs typeface="Times New Roman"/>
                              </a:rPr>
                              <m:t>𝑡</m:t>
                            </m:r>
                          </m:sub>
                        </m:sSub>
                      </m:e>
                    </m:d>
                    <m:r>
                      <a:rPr lang="en-US" altLang="zh-TW" sz="2300" i="1" kern="100">
                        <a:latin typeface="Cambria Math"/>
                        <a:cs typeface="Times New Roman"/>
                      </a:rPr>
                      <m:t>.</m:t>
                    </m:r>
                  </m:oMath>
                </a14:m>
                <a:endParaRPr lang="zh-TW" altLang="zh-TW" sz="2300" kern="100" dirty="0">
                  <a:cs typeface="Times New Roman"/>
                </a:endParaRPr>
              </a:p>
              <a:p>
                <a:pPr>
                  <a:spcAft>
                    <a:spcPts val="0"/>
                  </a:spcAft>
                </a:pPr>
                <a:r>
                  <a:rPr lang="en-US" altLang="zh-TW" sz="2300" kern="100" dirty="0" smtClean="0">
                    <a:latin typeface="Times New Roman"/>
                    <a:cs typeface="Times New Roman"/>
                  </a:rPr>
                  <a:t>  Hence </a:t>
                </a:r>
                <a:r>
                  <a:rPr lang="en-US" altLang="zh-TW" sz="2300" kern="100" dirty="0">
                    <a:latin typeface="Times New Roman"/>
                    <a:cs typeface="Times New Roman"/>
                  </a:rPr>
                  <a:t>the result is true for all </a:t>
                </a:r>
                <a:r>
                  <a:rPr lang="en-US" altLang="zh-TW" sz="2300" i="1" kern="100" dirty="0">
                    <a:latin typeface="Times New Roman"/>
                    <a:cs typeface="Times New Roman"/>
                  </a:rPr>
                  <a:t>t</a:t>
                </a:r>
                <a:r>
                  <a:rPr lang="en-US" altLang="zh-TW" sz="2300" kern="100" dirty="0">
                    <a:latin typeface="Times New Roman"/>
                    <a:cs typeface="Times New Roman"/>
                  </a:rPr>
                  <a:t> by </a:t>
                </a:r>
                <a:r>
                  <a:rPr lang="en-US" altLang="zh-TW" sz="2300" kern="100" dirty="0" smtClean="0">
                    <a:latin typeface="Times New Roman"/>
                    <a:cs typeface="Times New Roman"/>
                  </a:rPr>
                  <a:t>induction.</a:t>
                </a:r>
              </a:p>
              <a:p>
                <a:pPr>
                  <a:spcAft>
                    <a:spcPts val="0"/>
                  </a:spcAft>
                </a:pPr>
                <a:endParaRPr lang="en-US" altLang="zh-TW" sz="2300" kern="100" dirty="0" smtClean="0">
                  <a:cs typeface="Times New Roman"/>
                </a:endParaRPr>
              </a:p>
              <a:p>
                <a:pPr>
                  <a:spcAft>
                    <a:spcPts val="0"/>
                  </a:spcAft>
                </a:pPr>
                <a:r>
                  <a:rPr lang="en-US" altLang="zh-TW" sz="2300" kern="100" dirty="0">
                    <a:latin typeface="Times New Roman"/>
                    <a:cs typeface="Times New Roman"/>
                  </a:rPr>
                  <a:t> </a:t>
                </a:r>
                <a:r>
                  <a:rPr lang="en-US" altLang="zh-TW" sz="2300" kern="100" dirty="0" smtClean="0">
                    <a:latin typeface="Times New Roman"/>
                    <a:cs typeface="Times New Roman"/>
                  </a:rPr>
                  <a:t> This </a:t>
                </a:r>
                <a:r>
                  <a:rPr lang="en-US" altLang="zh-TW" sz="2300" kern="100" dirty="0">
                    <a:latin typeface="Times New Roman"/>
                    <a:cs typeface="Times New Roman"/>
                  </a:rPr>
                  <a:t>corollary is in contrast to the forward contract under which, denoting the exercise price by </a:t>
                </a:r>
                <a:r>
                  <a:rPr lang="en-US" altLang="zh-TW" sz="2300" i="1" kern="100" dirty="0">
                    <a:latin typeface="Times New Roman"/>
                    <a:cs typeface="Times New Roman"/>
                  </a:rPr>
                  <a:t>K</a:t>
                </a:r>
                <a:r>
                  <a:rPr lang="en-US" altLang="zh-TW" sz="2300" kern="100" dirty="0">
                    <a:latin typeface="Times New Roman"/>
                    <a:cs typeface="Times New Roman"/>
                  </a:rPr>
                  <a:t>,</a:t>
                </a:r>
                <a:endParaRPr lang="zh-TW" altLang="zh-TW" sz="2300" kern="100" dirty="0">
                  <a:cs typeface="Times New Roman"/>
                </a:endParaRPr>
              </a:p>
              <a:p>
                <a:pPr>
                  <a:spcAft>
                    <a:spcPts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zh-TW" altLang="zh-TW" sz="2300" i="1" kern="100">
                              <a:effectLst/>
                              <a:latin typeface="Cambria Math"/>
                              <a:ea typeface="Cambria Math"/>
                              <a:cs typeface="Times New Roman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TW" sz="2300" kern="100">
                              <a:latin typeface="Cambria Math"/>
                              <a:cs typeface="Times New Roman"/>
                            </a:rPr>
                            <m:t>E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TW" sz="2300" kern="100">
                              <a:latin typeface="Cambria Math"/>
                              <a:cs typeface="Times New Roman"/>
                            </a:rPr>
                            <m:t>Q</m:t>
                          </m:r>
                        </m:sub>
                      </m:sSub>
                      <m:d>
                        <m:dPr>
                          <m:begChr m:val="["/>
                          <m:endChr m:val="]"/>
                          <m:ctrlPr>
                            <a:rPr lang="zh-TW" altLang="zh-TW" sz="2300" i="1" kern="100">
                              <a:effectLst/>
                              <a:latin typeface="Cambria Math"/>
                              <a:ea typeface="Cambria Math"/>
                              <a:cs typeface="Times New Roman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zh-TW" altLang="zh-TW" sz="2300" i="1" kern="100">
                                  <a:effectLst/>
                                  <a:latin typeface="Cambria Math"/>
                                  <a:ea typeface="Cambria Math"/>
                                  <a:cs typeface="Times New Roman"/>
                                </a:rPr>
                              </m:ctrlPr>
                            </m:fPr>
                            <m:num>
                              <m:r>
                                <m:rPr>
                                  <m:sty m:val="p"/>
                                </m:rPr>
                                <a:rPr lang="en-US" altLang="zh-TW" sz="2300" kern="100">
                                  <a:latin typeface="Cambria Math"/>
                                  <a:cs typeface="Times New Roman"/>
                                </a:rPr>
                                <m:t>B</m:t>
                              </m:r>
                              <m:d>
                                <m:dPr>
                                  <m:ctrlPr>
                                    <a:rPr lang="zh-TW" altLang="zh-TW" sz="2300" i="1" kern="100">
                                      <a:effectLst/>
                                      <a:latin typeface="Cambria Math"/>
                                      <a:ea typeface="Cambria Math"/>
                                      <a:cs typeface="Times New Roman"/>
                                    </a:rPr>
                                  </m:ctrlPr>
                                </m:d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altLang="zh-TW" sz="2300" kern="100">
                                      <a:latin typeface="Cambria Math"/>
                                      <a:cs typeface="Times New Roman"/>
                                    </a:rPr>
                                    <m:t>t</m:t>
                                  </m:r>
                                </m:e>
                              </m:d>
                            </m:num>
                            <m:den>
                              <m:r>
                                <m:rPr>
                                  <m:sty m:val="p"/>
                                </m:rPr>
                                <a:rPr lang="en-US" altLang="zh-TW" sz="2300" kern="100">
                                  <a:latin typeface="Cambria Math"/>
                                  <a:cs typeface="Times New Roman"/>
                                </a:rPr>
                                <m:t>B</m:t>
                              </m:r>
                              <m:d>
                                <m:dPr>
                                  <m:ctrlPr>
                                    <a:rPr lang="zh-TW" altLang="zh-TW" sz="2300" i="1" kern="100">
                                      <a:effectLst/>
                                      <a:latin typeface="Cambria Math"/>
                                      <a:ea typeface="Cambria Math"/>
                                      <a:cs typeface="Times New Roman"/>
                                    </a:rPr>
                                  </m:ctrlPr>
                                </m:d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altLang="zh-TW" sz="2300" kern="100">
                                      <a:latin typeface="Cambria Math"/>
                                      <a:cs typeface="Times New Roman"/>
                                    </a:rPr>
                                    <m:t>S</m:t>
                                  </m:r>
                                </m:e>
                              </m:d>
                            </m:den>
                          </m:f>
                          <m:d>
                            <m:dPr>
                              <m:ctrlPr>
                                <a:rPr lang="zh-TW" altLang="zh-TW" sz="2300" i="1" kern="100">
                                  <a:effectLst/>
                                  <a:latin typeface="Cambria Math"/>
                                  <a:ea typeface="Cambria Math"/>
                                  <a:cs typeface="Times New Roman"/>
                                </a:rPr>
                              </m:ctrlPr>
                            </m:dPr>
                            <m:e>
                              <m:r>
                                <m:rPr>
                                  <m:sty m:val="p"/>
                                </m:rPr>
                                <a:rPr lang="en-US" altLang="zh-TW" sz="2300" kern="100">
                                  <a:latin typeface="Cambria Math"/>
                                  <a:cs typeface="Times New Roman"/>
                                </a:rPr>
                                <m:t>P</m:t>
                              </m:r>
                              <m:d>
                                <m:dPr>
                                  <m:ctrlPr>
                                    <a:rPr lang="zh-TW" altLang="zh-TW" sz="2300" i="1" kern="100">
                                      <a:effectLst/>
                                      <a:latin typeface="Cambria Math"/>
                                      <a:ea typeface="Cambria Math"/>
                                      <a:cs typeface="Times New Roman"/>
                                    </a:rPr>
                                  </m:ctrlPr>
                                </m:d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altLang="zh-TW" sz="2300" kern="100">
                                      <a:latin typeface="Cambria Math"/>
                                      <a:cs typeface="Times New Roman"/>
                                    </a:rPr>
                                    <m:t>S</m:t>
                                  </m:r>
                                  <m:r>
                                    <a:rPr lang="en-US" altLang="zh-TW" sz="2300" kern="100">
                                      <a:latin typeface="Cambria Math"/>
                                      <a:cs typeface="Times New Roman"/>
                                    </a:rPr>
                                    <m:t>,</m:t>
                                  </m:r>
                                  <m:r>
                                    <m:rPr>
                                      <m:sty m:val="p"/>
                                    </m:rPr>
                                    <a:rPr lang="en-US" altLang="zh-TW" sz="2300" kern="100">
                                      <a:latin typeface="Cambria Math"/>
                                      <a:cs typeface="Times New Roman"/>
                                    </a:rPr>
                                    <m:t>T</m:t>
                                  </m:r>
                                </m:e>
                              </m:d>
                              <m:r>
                                <a:rPr lang="en-US" altLang="zh-TW" sz="2300" i="1" kern="100">
                                  <a:latin typeface="Cambria Math"/>
                                  <a:cs typeface="Times New Roman"/>
                                </a:rPr>
                                <m:t>−</m:t>
                              </m:r>
                              <m:r>
                                <m:rPr>
                                  <m:sty m:val="p"/>
                                </m:rPr>
                                <a:rPr lang="en-US" altLang="zh-TW" sz="2300" kern="100">
                                  <a:latin typeface="Cambria Math"/>
                                  <a:cs typeface="Times New Roman"/>
                                </a:rPr>
                                <m:t>K</m:t>
                              </m:r>
                            </m:e>
                          </m:d>
                        </m:e>
                        <m:e>
                          <m:sSub>
                            <m:sSubPr>
                              <m:ctrlPr>
                                <a:rPr lang="zh-TW" altLang="zh-TW" sz="2300" i="1" kern="100">
                                  <a:effectLst/>
                                  <a:latin typeface="Cambria Math"/>
                                  <a:ea typeface="Cambria Math"/>
                                  <a:cs typeface="Times New Roman"/>
                                </a:rPr>
                              </m:ctrlPr>
                            </m:sSubPr>
                            <m:e>
                              <m:r>
                                <a:rPr lang="en-US" altLang="zh-TW" sz="2300" i="1" kern="100">
                                  <a:latin typeface="Cambria Math"/>
                                  <a:cs typeface="Times New Roman"/>
                                </a:rPr>
                                <m:t>ℱ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en-US" altLang="zh-TW" sz="2300" kern="100">
                                  <a:latin typeface="Cambria Math"/>
                                  <a:cs typeface="Times New Roman"/>
                                </a:rPr>
                                <m:t>t</m:t>
                              </m:r>
                            </m:sub>
                          </m:sSub>
                        </m:e>
                      </m:d>
                      <m:r>
                        <a:rPr lang="en-US" altLang="zh-TW" sz="2300" kern="100">
                          <a:latin typeface="Cambria Math"/>
                          <a:cs typeface="Times New Roman"/>
                        </a:rPr>
                        <m:t>=0 ⇒ </m:t>
                      </m:r>
                      <m:r>
                        <m:rPr>
                          <m:sty m:val="p"/>
                        </m:rPr>
                        <a:rPr lang="en-US" altLang="zh-TW" sz="2300" kern="100">
                          <a:latin typeface="Cambria Math"/>
                          <a:cs typeface="Times New Roman"/>
                        </a:rPr>
                        <m:t>K</m:t>
                      </m:r>
                      <m:r>
                        <a:rPr lang="en-US" altLang="zh-TW" sz="2300" kern="100">
                          <a:latin typeface="Cambria Math"/>
                          <a:cs typeface="Times New Roman"/>
                        </a:rPr>
                        <m:t>=</m:t>
                      </m:r>
                      <m:f>
                        <m:fPr>
                          <m:ctrlPr>
                            <a:rPr lang="zh-TW" altLang="zh-TW" sz="2300" i="1" kern="100">
                              <a:effectLst/>
                              <a:latin typeface="Cambria Math"/>
                              <a:ea typeface="Cambria Math"/>
                              <a:cs typeface="Times New Roman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en-US" altLang="zh-TW" sz="2300" kern="100">
                              <a:latin typeface="Cambria Math"/>
                              <a:cs typeface="Times New Roman"/>
                            </a:rPr>
                            <m:t>P</m:t>
                          </m:r>
                          <m:r>
                            <a:rPr lang="en-US" altLang="zh-TW" sz="2300" kern="100">
                              <a:latin typeface="Cambria Math"/>
                              <a:cs typeface="Times New Roman"/>
                            </a:rPr>
                            <m:t>(</m:t>
                          </m:r>
                          <m:r>
                            <m:rPr>
                              <m:sty m:val="p"/>
                            </m:rPr>
                            <a:rPr lang="en-US" altLang="zh-TW" sz="2300" kern="100">
                              <a:latin typeface="Cambria Math"/>
                              <a:cs typeface="Times New Roman"/>
                            </a:rPr>
                            <m:t>t</m:t>
                          </m:r>
                          <m:r>
                            <a:rPr lang="en-US" altLang="zh-TW" sz="2300" kern="100">
                              <a:latin typeface="Cambria Math"/>
                              <a:cs typeface="Times New Roman"/>
                            </a:rPr>
                            <m:t>,</m:t>
                          </m:r>
                          <m:r>
                            <m:rPr>
                              <m:sty m:val="p"/>
                            </m:rPr>
                            <a:rPr lang="en-US" altLang="zh-TW" sz="2300" kern="100">
                              <a:latin typeface="Cambria Math"/>
                              <a:cs typeface="Times New Roman"/>
                            </a:rPr>
                            <m:t>T</m:t>
                          </m:r>
                          <m:r>
                            <a:rPr lang="en-US" altLang="zh-TW" sz="2300" kern="100">
                              <a:latin typeface="Cambria Math"/>
                              <a:cs typeface="Times New Roman"/>
                            </a:rPr>
                            <m:t>)</m:t>
                          </m:r>
                        </m:num>
                        <m:den>
                          <m:r>
                            <m:rPr>
                              <m:sty m:val="p"/>
                            </m:rPr>
                            <a:rPr lang="en-US" altLang="zh-TW" sz="2300" kern="100">
                              <a:latin typeface="Cambria Math"/>
                              <a:cs typeface="Times New Roman"/>
                            </a:rPr>
                            <m:t>P</m:t>
                          </m:r>
                          <m:r>
                            <a:rPr lang="en-US" altLang="zh-TW" sz="2300" kern="100">
                              <a:latin typeface="Cambria Math"/>
                              <a:cs typeface="Times New Roman"/>
                            </a:rPr>
                            <m:t>(</m:t>
                          </m:r>
                          <m:r>
                            <m:rPr>
                              <m:sty m:val="p"/>
                            </m:rPr>
                            <a:rPr lang="en-US" altLang="zh-TW" sz="2300" kern="100">
                              <a:latin typeface="Cambria Math"/>
                              <a:cs typeface="Times New Roman"/>
                            </a:rPr>
                            <m:t>t</m:t>
                          </m:r>
                          <m:r>
                            <a:rPr lang="en-US" altLang="zh-TW" sz="2300" kern="100">
                              <a:latin typeface="Cambria Math"/>
                              <a:cs typeface="Times New Roman"/>
                            </a:rPr>
                            <m:t>,</m:t>
                          </m:r>
                          <m:r>
                            <m:rPr>
                              <m:sty m:val="p"/>
                            </m:rPr>
                            <a:rPr lang="en-US" altLang="zh-TW" sz="2300" kern="100">
                              <a:latin typeface="Cambria Math"/>
                              <a:cs typeface="Times New Roman"/>
                            </a:rPr>
                            <m:t>S</m:t>
                          </m:r>
                          <m:r>
                            <a:rPr lang="en-US" altLang="zh-TW" sz="2300" kern="100">
                              <a:latin typeface="Cambria Math"/>
                              <a:cs typeface="Times New Roman"/>
                            </a:rPr>
                            <m:t>)</m:t>
                          </m:r>
                        </m:den>
                      </m:f>
                    </m:oMath>
                  </m:oMathPara>
                </a14:m>
                <a:endParaRPr lang="zh-TW" altLang="zh-TW" sz="2300" kern="100" dirty="0">
                  <a:cs typeface="Times New Roman"/>
                </a:endParaRPr>
              </a:p>
              <a:p>
                <a:pPr>
                  <a:spcAft>
                    <a:spcPts val="0"/>
                  </a:spcAft>
                </a:pPr>
                <a:r>
                  <a:rPr lang="en-US" altLang="zh-TW" sz="2300" kern="100" dirty="0" smtClean="0">
                    <a:latin typeface="Times New Roman"/>
                    <a:cs typeface="Times New Roman"/>
                  </a:rPr>
                  <a:t>  The </a:t>
                </a:r>
                <a:r>
                  <a:rPr lang="en-US" altLang="zh-TW" sz="2300" kern="100" dirty="0">
                    <a:latin typeface="Times New Roman"/>
                    <a:cs typeface="Times New Roman"/>
                  </a:rPr>
                  <a:t>futures and forward prices are not equal because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TW" sz="2300" kern="100">
                        <a:latin typeface="Cambria Math"/>
                        <a:cs typeface="Times New Roman"/>
                      </a:rPr>
                      <m:t>P</m:t>
                    </m:r>
                    <m:r>
                      <a:rPr lang="en-US" altLang="zh-TW" sz="2300" kern="100">
                        <a:latin typeface="Cambria Math"/>
                        <a:cs typeface="Times New Roman"/>
                      </a:rPr>
                      <m:t>(</m:t>
                    </m:r>
                    <m:r>
                      <m:rPr>
                        <m:sty m:val="p"/>
                      </m:rPr>
                      <a:rPr lang="en-US" altLang="zh-TW" sz="2300" kern="100">
                        <a:latin typeface="Cambria Math"/>
                        <a:cs typeface="Times New Roman"/>
                      </a:rPr>
                      <m:t>S</m:t>
                    </m:r>
                    <m:r>
                      <a:rPr lang="en-US" altLang="zh-TW" sz="2300" kern="100">
                        <a:latin typeface="Cambria Math"/>
                        <a:cs typeface="Times New Roman"/>
                      </a:rPr>
                      <m:t>,</m:t>
                    </m:r>
                    <m:r>
                      <m:rPr>
                        <m:sty m:val="p"/>
                      </m:rPr>
                      <a:rPr lang="en-US" altLang="zh-TW" sz="2300" kern="100">
                        <a:latin typeface="Cambria Math"/>
                        <a:cs typeface="Times New Roman"/>
                      </a:rPr>
                      <m:t>T</m:t>
                    </m:r>
                    <m:r>
                      <a:rPr lang="en-US" altLang="zh-TW" sz="2300" kern="100">
                        <a:latin typeface="Cambria Math"/>
                        <a:cs typeface="Times New Roman"/>
                      </a:rPr>
                      <m:t>)</m:t>
                    </m:r>
                  </m:oMath>
                </a14:m>
                <a:r>
                  <a:rPr lang="en-US" altLang="zh-TW" sz="2300" kern="100" dirty="0">
                    <a:latin typeface="Times New Roman"/>
                    <a:cs typeface="Times New Roman"/>
                  </a:rPr>
                  <a:t> and </a:t>
                </a:r>
                <a14:m>
                  <m:oMath xmlns:m="http://schemas.openxmlformats.org/officeDocument/2006/math">
                    <m:f>
                      <m:fPr>
                        <m:type m:val="lin"/>
                        <m:ctrlPr>
                          <a:rPr lang="zh-TW" altLang="zh-TW" sz="2300" i="1" kern="100">
                            <a:effectLst/>
                            <a:latin typeface="Cambria Math"/>
                            <a:ea typeface="Cambria Math"/>
                            <a:cs typeface="Times New Roman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US" altLang="zh-TW" sz="2300" kern="100">
                            <a:latin typeface="Cambria Math"/>
                            <a:cs typeface="Times New Roman"/>
                          </a:rPr>
                          <m:t>B</m:t>
                        </m:r>
                        <m:r>
                          <a:rPr lang="en-US" altLang="zh-TW" sz="2300" kern="100">
                            <a:latin typeface="Cambria Math"/>
                            <a:cs typeface="Times New Roman"/>
                          </a:rPr>
                          <m:t>(</m:t>
                        </m:r>
                        <m:r>
                          <m:rPr>
                            <m:sty m:val="p"/>
                          </m:rPr>
                          <a:rPr lang="en-US" altLang="zh-TW" sz="2300" kern="100">
                            <a:latin typeface="Cambria Math"/>
                            <a:cs typeface="Times New Roman"/>
                          </a:rPr>
                          <m:t>t</m:t>
                        </m:r>
                        <m:r>
                          <a:rPr lang="en-US" altLang="zh-TW" sz="2300" kern="100">
                            <a:latin typeface="Cambria Math"/>
                            <a:cs typeface="Times New Roman"/>
                          </a:rPr>
                          <m:t>)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en-US" altLang="zh-TW" sz="2300" kern="100">
                            <a:latin typeface="Cambria Math"/>
                            <a:cs typeface="Times New Roman"/>
                          </a:rPr>
                          <m:t>B</m:t>
                        </m:r>
                        <m:r>
                          <a:rPr lang="en-US" altLang="zh-TW" sz="2300" kern="100">
                            <a:latin typeface="Cambria Math"/>
                            <a:cs typeface="Times New Roman"/>
                          </a:rPr>
                          <m:t>(</m:t>
                        </m:r>
                        <m:r>
                          <m:rPr>
                            <m:sty m:val="p"/>
                          </m:rPr>
                          <a:rPr lang="en-US" altLang="zh-TW" sz="2300" kern="100">
                            <a:latin typeface="Cambria Math"/>
                            <a:cs typeface="Times New Roman"/>
                          </a:rPr>
                          <m:t>S</m:t>
                        </m:r>
                        <m:r>
                          <a:rPr lang="en-US" altLang="zh-TW" sz="2300" kern="100">
                            <a:latin typeface="Cambria Math"/>
                            <a:cs typeface="Times New Roman"/>
                          </a:rPr>
                          <m:t>)</m:t>
                        </m:r>
                      </m:den>
                    </m:f>
                  </m:oMath>
                </a14:m>
                <a:r>
                  <a:rPr lang="en-US" altLang="zh-TW" sz="2300" kern="100" dirty="0">
                    <a:latin typeface="Times New Roman"/>
                    <a:cs typeface="Times New Roman"/>
                  </a:rPr>
                  <a:t> are not independent. (In general)</a:t>
                </a:r>
                <a:endParaRPr lang="zh-TW" altLang="zh-TW" sz="2300" kern="100" dirty="0">
                  <a:cs typeface="Times New Roman"/>
                </a:endParaRPr>
              </a:p>
            </p:txBody>
          </p:sp>
        </mc:Choice>
        <mc:Fallback xmlns="">
          <p:sp>
            <p:nvSpPr>
              <p:cNvPr id="2" name="矩形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536" y="404664"/>
                <a:ext cx="8424936" cy="5935536"/>
              </a:xfrm>
              <a:prstGeom prst="rect">
                <a:avLst/>
              </a:prstGeom>
              <a:blipFill rotWithShape="1">
                <a:blip r:embed="rId2"/>
                <a:stretch>
                  <a:fillRect l="-1085" t="-924" b="-12834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73787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>
              <a:xfrm>
                <a:off x="107504" y="548680"/>
                <a:ext cx="9036496" cy="5865515"/>
              </a:xfrm>
            </p:spPr>
            <p:txBody>
              <a:bodyPr>
                <a:normAutofit/>
              </a:bodyPr>
              <a:lstStyle/>
              <a:p>
                <a:pPr marL="0" lvl="0" indent="0">
                  <a:spcBef>
                    <a:spcPts val="0"/>
                  </a:spcBef>
                  <a:buNone/>
                </a:pPr>
                <a:endParaRPr lang="zh-TW" altLang="zh-TW" sz="2300" kern="100" dirty="0" smtClean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pPr marL="0" lvl="0" indent="0">
                  <a:spcBef>
                    <a:spcPts val="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zh-TW" altLang="zh-TW" sz="2300" i="1" kern="100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  <a:cs typeface="Times New Roman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TW" sz="2300" kern="100">
                              <a:solidFill>
                                <a:prstClr val="black"/>
                              </a:solidFill>
                              <a:latin typeface="Cambria Math"/>
                              <a:cs typeface="Times New Roman"/>
                            </a:rPr>
                            <m:t>E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TW" sz="2300" kern="100">
                              <a:solidFill>
                                <a:prstClr val="black"/>
                              </a:solidFill>
                              <a:latin typeface="Cambria Math"/>
                              <a:cs typeface="Times New Roman"/>
                            </a:rPr>
                            <m:t>Q</m:t>
                          </m:r>
                        </m:sub>
                      </m:sSub>
                      <m:d>
                        <m:dPr>
                          <m:begChr m:val="["/>
                          <m:endChr m:val="]"/>
                          <m:ctrlPr>
                            <a:rPr lang="zh-TW" altLang="zh-TW" sz="2300" i="1" kern="100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  <a:cs typeface="Times New Roman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zh-TW" altLang="zh-TW" sz="2300" i="1" kern="100">
                                  <a:solidFill>
                                    <a:prstClr val="black"/>
                                  </a:solidFill>
                                  <a:latin typeface="Cambria Math"/>
                                  <a:ea typeface="Cambria Math"/>
                                  <a:cs typeface="Times New Roman"/>
                                </a:rPr>
                              </m:ctrlPr>
                            </m:fPr>
                            <m:num>
                              <m:r>
                                <m:rPr>
                                  <m:sty m:val="p"/>
                                </m:rPr>
                                <a:rPr lang="en-US" altLang="zh-TW" sz="2300" kern="100">
                                  <a:solidFill>
                                    <a:prstClr val="black"/>
                                  </a:solidFill>
                                  <a:latin typeface="Cambria Math"/>
                                  <a:cs typeface="Times New Roman"/>
                                </a:rPr>
                                <m:t>B</m:t>
                              </m:r>
                              <m:d>
                                <m:dPr>
                                  <m:ctrlPr>
                                    <a:rPr lang="zh-TW" altLang="zh-TW" sz="2300" i="1" kern="100">
                                      <a:solidFill>
                                        <a:prstClr val="black"/>
                                      </a:solidFill>
                                      <a:latin typeface="Cambria Math"/>
                                      <a:ea typeface="Cambria Math"/>
                                      <a:cs typeface="Times New Roman"/>
                                    </a:rPr>
                                  </m:ctrlPr>
                                </m:d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altLang="zh-TW" sz="2300" kern="100">
                                      <a:solidFill>
                                        <a:prstClr val="black"/>
                                      </a:solidFill>
                                      <a:latin typeface="Cambria Math"/>
                                      <a:cs typeface="Times New Roman"/>
                                    </a:rPr>
                                    <m:t>t</m:t>
                                  </m:r>
                                </m:e>
                              </m:d>
                            </m:num>
                            <m:den>
                              <m:r>
                                <m:rPr>
                                  <m:sty m:val="p"/>
                                </m:rPr>
                                <a:rPr lang="en-US" altLang="zh-TW" sz="2300" kern="100">
                                  <a:solidFill>
                                    <a:prstClr val="black"/>
                                  </a:solidFill>
                                  <a:latin typeface="Cambria Math"/>
                                  <a:cs typeface="Times New Roman"/>
                                </a:rPr>
                                <m:t>B</m:t>
                              </m:r>
                              <m:d>
                                <m:dPr>
                                  <m:ctrlPr>
                                    <a:rPr lang="zh-TW" altLang="zh-TW" sz="2300" i="1" kern="100">
                                      <a:solidFill>
                                        <a:prstClr val="black"/>
                                      </a:solidFill>
                                      <a:latin typeface="Cambria Math"/>
                                      <a:ea typeface="Cambria Math"/>
                                      <a:cs typeface="Times New Roman"/>
                                    </a:rPr>
                                  </m:ctrlPr>
                                </m:d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altLang="zh-TW" sz="2300" kern="100">
                                      <a:solidFill>
                                        <a:prstClr val="black"/>
                                      </a:solidFill>
                                      <a:latin typeface="Cambria Math"/>
                                      <a:cs typeface="Times New Roman"/>
                                    </a:rPr>
                                    <m:t>S</m:t>
                                  </m:r>
                                </m:e>
                              </m:d>
                            </m:den>
                          </m:f>
                          <m:d>
                            <m:dPr>
                              <m:ctrlPr>
                                <a:rPr lang="zh-TW" altLang="zh-TW" sz="2300" i="1" kern="100">
                                  <a:solidFill>
                                    <a:prstClr val="black"/>
                                  </a:solidFill>
                                  <a:latin typeface="Cambria Math"/>
                                  <a:ea typeface="Cambria Math"/>
                                  <a:cs typeface="Times New Roman"/>
                                </a:rPr>
                              </m:ctrlPr>
                            </m:dPr>
                            <m:e>
                              <m:r>
                                <m:rPr>
                                  <m:sty m:val="p"/>
                                </m:rPr>
                                <a:rPr lang="en-US" altLang="zh-TW" sz="2300" kern="100">
                                  <a:solidFill>
                                    <a:prstClr val="black"/>
                                  </a:solidFill>
                                  <a:latin typeface="Cambria Math"/>
                                  <a:cs typeface="Times New Roman"/>
                                </a:rPr>
                                <m:t>P</m:t>
                              </m:r>
                              <m:d>
                                <m:dPr>
                                  <m:ctrlPr>
                                    <a:rPr lang="zh-TW" altLang="zh-TW" sz="2300" i="1" kern="100">
                                      <a:solidFill>
                                        <a:prstClr val="black"/>
                                      </a:solidFill>
                                      <a:latin typeface="Cambria Math"/>
                                      <a:ea typeface="Cambria Math"/>
                                      <a:cs typeface="Times New Roman"/>
                                    </a:rPr>
                                  </m:ctrlPr>
                                </m:d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altLang="zh-TW" sz="2300" kern="100">
                                      <a:solidFill>
                                        <a:prstClr val="black"/>
                                      </a:solidFill>
                                      <a:latin typeface="Cambria Math"/>
                                      <a:cs typeface="Times New Roman"/>
                                    </a:rPr>
                                    <m:t>S</m:t>
                                  </m:r>
                                  <m:r>
                                    <a:rPr lang="en-US" altLang="zh-TW" sz="2300" kern="100">
                                      <a:solidFill>
                                        <a:prstClr val="black"/>
                                      </a:solidFill>
                                      <a:latin typeface="Cambria Math"/>
                                      <a:cs typeface="Times New Roman"/>
                                    </a:rPr>
                                    <m:t>,</m:t>
                                  </m:r>
                                  <m:r>
                                    <m:rPr>
                                      <m:sty m:val="p"/>
                                    </m:rPr>
                                    <a:rPr lang="en-US" altLang="zh-TW" sz="2300" kern="100">
                                      <a:solidFill>
                                        <a:prstClr val="black"/>
                                      </a:solidFill>
                                      <a:latin typeface="Cambria Math"/>
                                      <a:cs typeface="Times New Roman"/>
                                    </a:rPr>
                                    <m:t>T</m:t>
                                  </m:r>
                                </m:e>
                              </m:d>
                              <m:r>
                                <a:rPr lang="en-US" altLang="zh-TW" sz="2300" i="1" kern="100">
                                  <a:solidFill>
                                    <a:prstClr val="black"/>
                                  </a:solidFill>
                                  <a:latin typeface="Cambria Math"/>
                                  <a:cs typeface="Times New Roman"/>
                                </a:rPr>
                                <m:t>−</m:t>
                              </m:r>
                              <m:r>
                                <m:rPr>
                                  <m:sty m:val="p"/>
                                </m:rPr>
                                <a:rPr lang="en-US" altLang="zh-TW" sz="2300" kern="100">
                                  <a:solidFill>
                                    <a:prstClr val="black"/>
                                  </a:solidFill>
                                  <a:latin typeface="Cambria Math"/>
                                  <a:cs typeface="Times New Roman"/>
                                </a:rPr>
                                <m:t>K</m:t>
                              </m:r>
                            </m:e>
                          </m:d>
                        </m:e>
                        <m:e>
                          <m:sSub>
                            <m:sSubPr>
                              <m:ctrlPr>
                                <a:rPr lang="zh-TW" altLang="zh-TW" sz="2300" i="1" kern="100">
                                  <a:solidFill>
                                    <a:prstClr val="black"/>
                                  </a:solidFill>
                                  <a:latin typeface="Cambria Math"/>
                                  <a:ea typeface="Cambria Math"/>
                                  <a:cs typeface="Times New Roman"/>
                                </a:rPr>
                              </m:ctrlPr>
                            </m:sSubPr>
                            <m:e>
                              <m:r>
                                <a:rPr lang="en-US" altLang="zh-TW" sz="2300" i="1" kern="100">
                                  <a:solidFill>
                                    <a:prstClr val="black"/>
                                  </a:solidFill>
                                  <a:latin typeface="Cambria Math"/>
                                  <a:cs typeface="Times New Roman"/>
                                </a:rPr>
                                <m:t>ℱ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en-US" altLang="zh-TW" sz="2300" kern="100">
                                  <a:solidFill>
                                    <a:prstClr val="black"/>
                                  </a:solidFill>
                                  <a:latin typeface="Cambria Math"/>
                                  <a:cs typeface="Times New Roman"/>
                                </a:rPr>
                                <m:t>t</m:t>
                              </m:r>
                            </m:sub>
                          </m:sSub>
                        </m:e>
                      </m:d>
                      <m:r>
                        <a:rPr lang="en-US" altLang="zh-TW" sz="2300" kern="100">
                          <a:solidFill>
                            <a:prstClr val="black"/>
                          </a:solidFill>
                          <a:latin typeface="Cambria Math"/>
                          <a:cs typeface="Times New Roman"/>
                        </a:rPr>
                        <m:t>=0 </m:t>
                      </m:r>
                    </m:oMath>
                  </m:oMathPara>
                </a14:m>
                <a:endParaRPr lang="en-US" altLang="zh-TW" sz="2300" kern="100" dirty="0" smtClean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pPr marL="0" lvl="0" indent="0">
                  <a:spcBef>
                    <a:spcPts val="0"/>
                  </a:spcBef>
                  <a:buNone/>
                </a:pPr>
                <a:endParaRPr lang="zh-TW" altLang="zh-TW" sz="2300" kern="100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pPr marL="0" lvl="0" indent="0">
                  <a:spcBef>
                    <a:spcPts val="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altLang="zh-TW" sz="2300" b="0" i="0" kern="100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Times New Roman"/>
                        </a:rPr>
                        <m:t>⇒</m:t>
                      </m:r>
                      <m:sSub>
                        <m:sSubPr>
                          <m:ctrlPr>
                            <a:rPr lang="zh-TW" altLang="zh-TW" sz="2300" i="1" kern="100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  <a:cs typeface="Times New Roman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TW" sz="2300" kern="100">
                              <a:solidFill>
                                <a:prstClr val="black"/>
                              </a:solidFill>
                              <a:latin typeface="Cambria Math"/>
                              <a:cs typeface="Times New Roman"/>
                            </a:rPr>
                            <m:t>E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TW" sz="2300" kern="100">
                              <a:solidFill>
                                <a:prstClr val="black"/>
                              </a:solidFill>
                              <a:latin typeface="Cambria Math"/>
                              <a:cs typeface="Times New Roman"/>
                            </a:rPr>
                            <m:t>Q</m:t>
                          </m:r>
                        </m:sub>
                      </m:sSub>
                      <m:d>
                        <m:dPr>
                          <m:begChr m:val="["/>
                          <m:endChr m:val="]"/>
                          <m:ctrlPr>
                            <a:rPr lang="zh-TW" altLang="zh-TW" sz="2300" i="1" kern="100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  <a:cs typeface="Times New Roman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zh-TW" altLang="zh-TW" sz="2300" i="1" kern="100">
                                  <a:solidFill>
                                    <a:prstClr val="black"/>
                                  </a:solidFill>
                                  <a:latin typeface="Cambria Math"/>
                                  <a:ea typeface="Cambria Math"/>
                                  <a:cs typeface="Times New Roman"/>
                                </a:rPr>
                              </m:ctrlPr>
                            </m:fPr>
                            <m:num>
                              <m:r>
                                <m:rPr>
                                  <m:sty m:val="p"/>
                                </m:rPr>
                                <a:rPr lang="en-US" altLang="zh-TW" sz="2300" kern="100">
                                  <a:solidFill>
                                    <a:prstClr val="black"/>
                                  </a:solidFill>
                                  <a:latin typeface="Cambria Math"/>
                                  <a:cs typeface="Times New Roman"/>
                                </a:rPr>
                                <m:t>B</m:t>
                              </m:r>
                              <m:d>
                                <m:dPr>
                                  <m:ctrlPr>
                                    <a:rPr lang="zh-TW" altLang="zh-TW" sz="2300" i="1" kern="100">
                                      <a:solidFill>
                                        <a:prstClr val="black"/>
                                      </a:solidFill>
                                      <a:latin typeface="Cambria Math"/>
                                      <a:ea typeface="Cambria Math"/>
                                      <a:cs typeface="Times New Roman"/>
                                    </a:rPr>
                                  </m:ctrlPr>
                                </m:d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altLang="zh-TW" sz="2300" kern="100">
                                      <a:solidFill>
                                        <a:prstClr val="black"/>
                                      </a:solidFill>
                                      <a:latin typeface="Cambria Math"/>
                                      <a:cs typeface="Times New Roman"/>
                                    </a:rPr>
                                    <m:t>t</m:t>
                                  </m:r>
                                </m:e>
                              </m:d>
                            </m:num>
                            <m:den>
                              <m:r>
                                <m:rPr>
                                  <m:sty m:val="p"/>
                                </m:rPr>
                                <a:rPr lang="en-US" altLang="zh-TW" sz="2300" kern="100">
                                  <a:solidFill>
                                    <a:prstClr val="black"/>
                                  </a:solidFill>
                                  <a:latin typeface="Cambria Math"/>
                                  <a:cs typeface="Times New Roman"/>
                                </a:rPr>
                                <m:t>B</m:t>
                              </m:r>
                              <m:d>
                                <m:dPr>
                                  <m:ctrlPr>
                                    <a:rPr lang="zh-TW" altLang="zh-TW" sz="2300" i="1" kern="100">
                                      <a:solidFill>
                                        <a:prstClr val="black"/>
                                      </a:solidFill>
                                      <a:latin typeface="Cambria Math"/>
                                      <a:ea typeface="Cambria Math"/>
                                      <a:cs typeface="Times New Roman"/>
                                    </a:rPr>
                                  </m:ctrlPr>
                                </m:d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altLang="zh-TW" sz="2300" kern="100">
                                      <a:solidFill>
                                        <a:prstClr val="black"/>
                                      </a:solidFill>
                                      <a:latin typeface="Cambria Math"/>
                                      <a:cs typeface="Times New Roman"/>
                                    </a:rPr>
                                    <m:t>S</m:t>
                                  </m:r>
                                </m:e>
                              </m:d>
                            </m:den>
                          </m:f>
                          <m:r>
                            <m:rPr>
                              <m:sty m:val="p"/>
                            </m:rPr>
                            <a:rPr lang="en-US" altLang="zh-TW" sz="2300" kern="100">
                              <a:solidFill>
                                <a:prstClr val="black"/>
                              </a:solidFill>
                              <a:latin typeface="Cambria Math"/>
                              <a:cs typeface="Times New Roman"/>
                            </a:rPr>
                            <m:t>P</m:t>
                          </m:r>
                          <m:d>
                            <m:dPr>
                              <m:ctrlPr>
                                <a:rPr lang="zh-TW" altLang="zh-TW" sz="2300" i="1" kern="100">
                                  <a:solidFill>
                                    <a:prstClr val="black"/>
                                  </a:solidFill>
                                  <a:latin typeface="Cambria Math"/>
                                  <a:ea typeface="Cambria Math"/>
                                  <a:cs typeface="Times New Roman"/>
                                </a:rPr>
                              </m:ctrlPr>
                            </m:dPr>
                            <m:e>
                              <m:r>
                                <m:rPr>
                                  <m:sty m:val="p"/>
                                </m:rPr>
                                <a:rPr lang="en-US" altLang="zh-TW" sz="2300" kern="100">
                                  <a:solidFill>
                                    <a:prstClr val="black"/>
                                  </a:solidFill>
                                  <a:latin typeface="Cambria Math"/>
                                  <a:cs typeface="Times New Roman"/>
                                </a:rPr>
                                <m:t>S</m:t>
                              </m:r>
                              <m:r>
                                <a:rPr lang="en-US" altLang="zh-TW" sz="2300" kern="100">
                                  <a:solidFill>
                                    <a:prstClr val="black"/>
                                  </a:solidFill>
                                  <a:latin typeface="Cambria Math"/>
                                  <a:cs typeface="Times New Roman"/>
                                </a:rPr>
                                <m:t>,</m:t>
                              </m:r>
                              <m:r>
                                <m:rPr>
                                  <m:sty m:val="p"/>
                                </m:rPr>
                                <a:rPr lang="en-US" altLang="zh-TW" sz="2300" kern="100">
                                  <a:solidFill>
                                    <a:prstClr val="black"/>
                                  </a:solidFill>
                                  <a:latin typeface="Cambria Math"/>
                                  <a:cs typeface="Times New Roman"/>
                                </a:rPr>
                                <m:t>T</m:t>
                              </m:r>
                            </m:e>
                          </m:d>
                          <m:r>
                            <a:rPr lang="en-US" altLang="zh-TW" sz="2300" b="0" i="1" kern="100" smtClean="0">
                              <a:solidFill>
                                <a:prstClr val="black"/>
                              </a:solidFill>
                              <a:latin typeface="Cambria Math"/>
                              <a:cs typeface="Times New Roman"/>
                            </a:rPr>
                            <m:t>−</m:t>
                          </m:r>
                          <m:f>
                            <m:fPr>
                              <m:ctrlPr>
                                <a:rPr lang="zh-TW" altLang="zh-TW" sz="2300" i="1" kern="100">
                                  <a:solidFill>
                                    <a:prstClr val="black"/>
                                  </a:solidFill>
                                  <a:latin typeface="Cambria Math"/>
                                  <a:ea typeface="Cambria Math"/>
                                  <a:cs typeface="Times New Roman"/>
                                </a:rPr>
                              </m:ctrlPr>
                            </m:fPr>
                            <m:num>
                              <m:r>
                                <m:rPr>
                                  <m:sty m:val="p"/>
                                </m:rPr>
                                <a:rPr lang="en-US" altLang="zh-TW" sz="2300" kern="100">
                                  <a:solidFill>
                                    <a:prstClr val="black"/>
                                  </a:solidFill>
                                  <a:latin typeface="Cambria Math"/>
                                  <a:cs typeface="Times New Roman"/>
                                </a:rPr>
                                <m:t>B</m:t>
                              </m:r>
                              <m:d>
                                <m:dPr>
                                  <m:ctrlPr>
                                    <a:rPr lang="zh-TW" altLang="zh-TW" sz="2300" i="1" kern="100">
                                      <a:solidFill>
                                        <a:prstClr val="black"/>
                                      </a:solidFill>
                                      <a:latin typeface="Cambria Math"/>
                                      <a:ea typeface="Cambria Math"/>
                                      <a:cs typeface="Times New Roman"/>
                                    </a:rPr>
                                  </m:ctrlPr>
                                </m:d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altLang="zh-TW" sz="2300" kern="100">
                                      <a:solidFill>
                                        <a:prstClr val="black"/>
                                      </a:solidFill>
                                      <a:latin typeface="Cambria Math"/>
                                      <a:cs typeface="Times New Roman"/>
                                    </a:rPr>
                                    <m:t>t</m:t>
                                  </m:r>
                                </m:e>
                              </m:d>
                            </m:num>
                            <m:den>
                              <m:r>
                                <m:rPr>
                                  <m:sty m:val="p"/>
                                </m:rPr>
                                <a:rPr lang="en-US" altLang="zh-TW" sz="2300" kern="100">
                                  <a:solidFill>
                                    <a:prstClr val="black"/>
                                  </a:solidFill>
                                  <a:latin typeface="Cambria Math"/>
                                  <a:cs typeface="Times New Roman"/>
                                </a:rPr>
                                <m:t>B</m:t>
                              </m:r>
                              <m:d>
                                <m:dPr>
                                  <m:ctrlPr>
                                    <a:rPr lang="zh-TW" altLang="zh-TW" sz="2300" i="1" kern="100">
                                      <a:solidFill>
                                        <a:prstClr val="black"/>
                                      </a:solidFill>
                                      <a:latin typeface="Cambria Math"/>
                                      <a:ea typeface="Cambria Math"/>
                                      <a:cs typeface="Times New Roman"/>
                                    </a:rPr>
                                  </m:ctrlPr>
                                </m:d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altLang="zh-TW" sz="2300" kern="100">
                                      <a:solidFill>
                                        <a:prstClr val="black"/>
                                      </a:solidFill>
                                      <a:latin typeface="Cambria Math"/>
                                      <a:cs typeface="Times New Roman"/>
                                    </a:rPr>
                                    <m:t>S</m:t>
                                  </m:r>
                                </m:e>
                              </m:d>
                            </m:den>
                          </m:f>
                          <m:r>
                            <m:rPr>
                              <m:sty m:val="p"/>
                            </m:rPr>
                            <a:rPr lang="en-US" altLang="zh-TW" sz="2300" b="0" i="0" kern="100" smtClean="0">
                              <a:solidFill>
                                <a:prstClr val="black"/>
                              </a:solidFill>
                              <a:latin typeface="Cambria Math"/>
                              <a:cs typeface="Times New Roman"/>
                            </a:rPr>
                            <m:t>K</m:t>
                          </m:r>
                        </m:e>
                        <m:e>
                          <m:sSub>
                            <m:sSubPr>
                              <m:ctrlPr>
                                <a:rPr lang="zh-TW" altLang="zh-TW" sz="2300" i="1" kern="100">
                                  <a:solidFill>
                                    <a:prstClr val="black"/>
                                  </a:solidFill>
                                  <a:latin typeface="Cambria Math"/>
                                  <a:ea typeface="Cambria Math"/>
                                  <a:cs typeface="Times New Roman"/>
                                </a:rPr>
                              </m:ctrlPr>
                            </m:sSubPr>
                            <m:e>
                              <m:r>
                                <a:rPr lang="en-US" altLang="zh-TW" sz="2300" i="1" kern="100">
                                  <a:solidFill>
                                    <a:prstClr val="black"/>
                                  </a:solidFill>
                                  <a:latin typeface="Cambria Math"/>
                                  <a:cs typeface="Times New Roman"/>
                                </a:rPr>
                                <m:t>ℱ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en-US" altLang="zh-TW" sz="2300" kern="100">
                                  <a:solidFill>
                                    <a:prstClr val="black"/>
                                  </a:solidFill>
                                  <a:latin typeface="Cambria Math"/>
                                  <a:cs typeface="Times New Roman"/>
                                </a:rPr>
                                <m:t>t</m:t>
                              </m:r>
                            </m:sub>
                          </m:sSub>
                        </m:e>
                      </m:d>
                      <m:r>
                        <a:rPr lang="en-US" altLang="zh-TW" sz="2300" kern="100">
                          <a:solidFill>
                            <a:prstClr val="black"/>
                          </a:solidFill>
                          <a:latin typeface="Cambria Math"/>
                          <a:cs typeface="Times New Roman"/>
                        </a:rPr>
                        <m:t>=0 </m:t>
                      </m:r>
                    </m:oMath>
                  </m:oMathPara>
                </a14:m>
                <a:endParaRPr lang="en-US" altLang="zh-TW" sz="2300" kern="100" dirty="0" smtClean="0">
                  <a:solidFill>
                    <a:prstClr val="black"/>
                  </a:solidFill>
                  <a:latin typeface="Cambria Math"/>
                  <a:cs typeface="Times New Roman"/>
                </a:endParaRPr>
              </a:p>
              <a:p>
                <a:pPr marL="0" lvl="0" indent="0">
                  <a:spcBef>
                    <a:spcPts val="0"/>
                  </a:spcBef>
                  <a:buNone/>
                </a:pPr>
                <a:endParaRPr lang="en-US" altLang="zh-TW" sz="2300" b="0" i="1" kern="100" dirty="0" smtClean="0">
                  <a:solidFill>
                    <a:prstClr val="black"/>
                  </a:solidFill>
                  <a:latin typeface="Cambria Math"/>
                  <a:ea typeface="Cambria Math"/>
                  <a:cs typeface="Times New Roman"/>
                </a:endParaRPr>
              </a:p>
              <a:p>
                <a:pPr marL="0" lvl="0" indent="0">
                  <a:spcBef>
                    <a:spcPts val="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altLang="zh-TW" sz="2300" b="0" i="1" kern="100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Times New Roman"/>
                        </a:rPr>
                        <m:t>⇒</m:t>
                      </m:r>
                      <m:sSub>
                        <m:sSubPr>
                          <m:ctrlPr>
                            <a:rPr lang="zh-TW" altLang="zh-TW" sz="2300" i="1" kern="100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  <a:cs typeface="Times New Roman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TW" sz="2300" kern="100">
                              <a:solidFill>
                                <a:prstClr val="black"/>
                              </a:solidFill>
                              <a:latin typeface="Cambria Math"/>
                              <a:cs typeface="Times New Roman"/>
                            </a:rPr>
                            <m:t>E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TW" sz="2300" kern="100">
                              <a:solidFill>
                                <a:prstClr val="black"/>
                              </a:solidFill>
                              <a:latin typeface="Cambria Math"/>
                              <a:cs typeface="Times New Roman"/>
                            </a:rPr>
                            <m:t>Q</m:t>
                          </m:r>
                        </m:sub>
                      </m:sSub>
                      <m:d>
                        <m:dPr>
                          <m:begChr m:val="["/>
                          <m:endChr m:val="]"/>
                          <m:ctrlPr>
                            <a:rPr lang="zh-TW" altLang="zh-TW" sz="2300" i="1" kern="100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  <a:cs typeface="Times New Roman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altLang="zh-TW" sz="2300" i="1" kern="100" smtClean="0">
                                  <a:solidFill>
                                    <a:prstClr val="black"/>
                                  </a:solidFill>
                                  <a:latin typeface="Cambria Math"/>
                                  <a:ea typeface="Cambria Math"/>
                                  <a:cs typeface="Times New Roman"/>
                                </a:rPr>
                              </m:ctrlPr>
                            </m:fPr>
                            <m:num>
                              <m:r>
                                <m:rPr>
                                  <m:sty m:val="p"/>
                                </m:rPr>
                                <a:rPr lang="en-US" altLang="zh-TW" sz="2300" b="0" i="0" kern="100" smtClean="0">
                                  <a:solidFill>
                                    <a:prstClr val="black"/>
                                  </a:solidFill>
                                  <a:latin typeface="Cambria Math"/>
                                  <a:ea typeface="Cambria Math"/>
                                  <a:cs typeface="Times New Roman"/>
                                </a:rPr>
                                <m:t>exp</m:t>
                              </m:r>
                              <m:r>
                                <a:rPr lang="en-US" altLang="zh-TW" sz="2300" b="0" i="1" kern="100" smtClean="0">
                                  <a:solidFill>
                                    <a:prstClr val="black"/>
                                  </a:solidFill>
                                  <a:latin typeface="Cambria Math"/>
                                  <a:ea typeface="Cambria Math"/>
                                  <a:cs typeface="Times New Roman"/>
                                </a:rPr>
                                <m:t>⁡(</m:t>
                              </m:r>
                              <m:nary>
                                <m:naryPr>
                                  <m:chr m:val="∑"/>
                                  <m:ctrlPr>
                                    <a:rPr lang="en-US" altLang="zh-TW" sz="2300" b="0" i="1" kern="100" smtClean="0">
                                      <a:solidFill>
                                        <a:prstClr val="black"/>
                                      </a:solidFill>
                                      <a:latin typeface="Cambria Math"/>
                                      <a:ea typeface="Cambria Math"/>
                                      <a:cs typeface="Times New Roman"/>
                                    </a:rPr>
                                  </m:ctrlPr>
                                </m:naryPr>
                                <m:sub>
                                  <m:r>
                                    <m:rPr>
                                      <m:brk m:alnAt="23"/>
                                    </m:rPr>
                                    <a:rPr lang="en-US" altLang="zh-TW" sz="2300" b="0" i="1" kern="100" smtClean="0">
                                      <a:solidFill>
                                        <a:prstClr val="black"/>
                                      </a:solidFill>
                                      <a:latin typeface="Cambria Math"/>
                                      <a:ea typeface="Cambria Math"/>
                                      <a:cs typeface="Times New Roman"/>
                                    </a:rPr>
                                    <m:t>𝑢</m:t>
                                  </m:r>
                                  <m:r>
                                    <a:rPr lang="en-US" altLang="zh-TW" sz="2300" b="0" i="1" kern="100" smtClean="0">
                                      <a:solidFill>
                                        <a:prstClr val="black"/>
                                      </a:solidFill>
                                      <a:latin typeface="Cambria Math"/>
                                      <a:ea typeface="Cambria Math"/>
                                      <a:cs typeface="Times New Roman"/>
                                    </a:rPr>
                                    <m:t>=0</m:t>
                                  </m:r>
                                </m:sub>
                                <m:sup>
                                  <m:r>
                                    <a:rPr lang="en-US" altLang="zh-TW" sz="2300" b="0" i="1" kern="100" smtClean="0">
                                      <a:solidFill>
                                        <a:prstClr val="black"/>
                                      </a:solidFill>
                                      <a:latin typeface="Cambria Math"/>
                                      <a:ea typeface="Cambria Math"/>
                                      <a:cs typeface="Times New Roman"/>
                                    </a:rPr>
                                    <m:t>𝑡</m:t>
                                  </m:r>
                                  <m:r>
                                    <a:rPr lang="en-US" altLang="zh-TW" sz="2300" b="0" i="1" kern="100" smtClean="0">
                                      <a:solidFill>
                                        <a:prstClr val="black"/>
                                      </a:solidFill>
                                      <a:latin typeface="Cambria Math"/>
                                      <a:ea typeface="Cambria Math"/>
                                      <a:cs typeface="Times New Roman"/>
                                    </a:rPr>
                                    <m:t>−1</m:t>
                                  </m:r>
                                </m:sup>
                                <m:e>
                                  <m:r>
                                    <a:rPr lang="en-US" altLang="zh-TW" sz="2300" b="0" i="1" kern="100" smtClean="0">
                                      <a:solidFill>
                                        <a:prstClr val="black"/>
                                      </a:solidFill>
                                      <a:latin typeface="Cambria Math"/>
                                      <a:ea typeface="Cambria Math"/>
                                      <a:cs typeface="Times New Roman"/>
                                    </a:rPr>
                                    <m:t>𝑟</m:t>
                                  </m:r>
                                  <m:r>
                                    <a:rPr lang="en-US" altLang="zh-TW" sz="2300" b="0" i="1" kern="100" smtClean="0">
                                      <a:solidFill>
                                        <a:prstClr val="black"/>
                                      </a:solidFill>
                                      <a:latin typeface="Cambria Math"/>
                                      <a:ea typeface="Cambria Math"/>
                                      <a:cs typeface="Times New Roman"/>
                                    </a:rPr>
                                    <m:t>(</m:t>
                                  </m:r>
                                  <m:r>
                                    <a:rPr lang="en-US" altLang="zh-TW" sz="2300" b="0" i="1" kern="100" smtClean="0">
                                      <a:solidFill>
                                        <a:prstClr val="black"/>
                                      </a:solidFill>
                                      <a:latin typeface="Cambria Math"/>
                                      <a:ea typeface="Cambria Math"/>
                                      <a:cs typeface="Times New Roman"/>
                                    </a:rPr>
                                    <m:t>𝑢</m:t>
                                  </m:r>
                                  <m:r>
                                    <a:rPr lang="en-US" altLang="zh-TW" sz="2300" b="0" i="1" kern="100" smtClean="0">
                                      <a:solidFill>
                                        <a:prstClr val="black"/>
                                      </a:solidFill>
                                      <a:latin typeface="Cambria Math"/>
                                      <a:ea typeface="Cambria Math"/>
                                      <a:cs typeface="Times New Roman"/>
                                    </a:rPr>
                                    <m:t>)</m:t>
                                  </m:r>
                                </m:e>
                              </m:nary>
                              <m:r>
                                <a:rPr lang="en-US" altLang="zh-TW" sz="2300" b="0" i="1" kern="100" smtClean="0">
                                  <a:solidFill>
                                    <a:prstClr val="black"/>
                                  </a:solidFill>
                                  <a:latin typeface="Cambria Math"/>
                                  <a:ea typeface="Cambria Math"/>
                                  <a:cs typeface="Times New Roman"/>
                                </a:rPr>
                                <m:t>)</m:t>
                              </m:r>
                            </m:num>
                            <m:den>
                              <m:r>
                                <m:rPr>
                                  <m:sty m:val="p"/>
                                </m:rPr>
                                <a:rPr lang="en-US" altLang="zh-TW" sz="2300" b="0" i="0" kern="100" smtClean="0">
                                  <a:solidFill>
                                    <a:prstClr val="black"/>
                                  </a:solidFill>
                                  <a:latin typeface="Cambria Math"/>
                                  <a:ea typeface="Cambria Math"/>
                                  <a:cs typeface="Times New Roman"/>
                                </a:rPr>
                                <m:t>exp</m:t>
                              </m:r>
                              <m:r>
                                <a:rPr lang="en-US" altLang="zh-TW" sz="2300" b="0" i="1" kern="100" smtClean="0">
                                  <a:solidFill>
                                    <a:prstClr val="black"/>
                                  </a:solidFill>
                                  <a:latin typeface="Cambria Math"/>
                                  <a:ea typeface="Cambria Math"/>
                                  <a:cs typeface="Times New Roman"/>
                                </a:rPr>
                                <m:t>⁡(</m:t>
                              </m:r>
                              <m:nary>
                                <m:naryPr>
                                  <m:chr m:val="∑"/>
                                  <m:ctrlPr>
                                    <a:rPr lang="en-US" altLang="zh-TW" sz="2300" b="0" i="1" kern="100" smtClean="0">
                                      <a:solidFill>
                                        <a:prstClr val="black"/>
                                      </a:solidFill>
                                      <a:latin typeface="Cambria Math"/>
                                      <a:ea typeface="Cambria Math"/>
                                      <a:cs typeface="Times New Roman"/>
                                    </a:rPr>
                                  </m:ctrlPr>
                                </m:naryPr>
                                <m:sub>
                                  <m:r>
                                    <m:rPr>
                                      <m:brk m:alnAt="23"/>
                                    </m:rPr>
                                    <a:rPr lang="en-US" altLang="zh-TW" sz="2300" b="0" i="1" kern="100" smtClean="0">
                                      <a:solidFill>
                                        <a:prstClr val="black"/>
                                      </a:solidFill>
                                      <a:latin typeface="Cambria Math"/>
                                      <a:ea typeface="Cambria Math"/>
                                      <a:cs typeface="Times New Roman"/>
                                    </a:rPr>
                                    <m:t>𝑢</m:t>
                                  </m:r>
                                  <m:r>
                                    <a:rPr lang="en-US" altLang="zh-TW" sz="2300" b="0" i="1" kern="100" smtClean="0">
                                      <a:solidFill>
                                        <a:prstClr val="black"/>
                                      </a:solidFill>
                                      <a:latin typeface="Cambria Math"/>
                                      <a:ea typeface="Cambria Math"/>
                                      <a:cs typeface="Times New Roman"/>
                                    </a:rPr>
                                    <m:t>=0</m:t>
                                  </m:r>
                                </m:sub>
                                <m:sup>
                                  <m:r>
                                    <a:rPr lang="en-US" altLang="zh-TW" sz="2300" b="0" i="1" kern="100" smtClean="0">
                                      <a:solidFill>
                                        <a:prstClr val="black"/>
                                      </a:solidFill>
                                      <a:latin typeface="Cambria Math"/>
                                      <a:ea typeface="Cambria Math"/>
                                      <a:cs typeface="Times New Roman"/>
                                    </a:rPr>
                                    <m:t>𝑆</m:t>
                                  </m:r>
                                  <m:r>
                                    <a:rPr lang="en-US" altLang="zh-TW" sz="2300" b="0" i="1" kern="100" smtClean="0">
                                      <a:solidFill>
                                        <a:prstClr val="black"/>
                                      </a:solidFill>
                                      <a:latin typeface="Cambria Math"/>
                                      <a:ea typeface="Cambria Math"/>
                                      <a:cs typeface="Times New Roman"/>
                                    </a:rPr>
                                    <m:t>−1</m:t>
                                  </m:r>
                                </m:sup>
                                <m:e>
                                  <m:r>
                                    <a:rPr lang="en-US" altLang="zh-TW" sz="2300" b="0" i="1" kern="100" smtClean="0">
                                      <a:solidFill>
                                        <a:prstClr val="black"/>
                                      </a:solidFill>
                                      <a:latin typeface="Cambria Math"/>
                                      <a:ea typeface="Cambria Math"/>
                                      <a:cs typeface="Times New Roman"/>
                                    </a:rPr>
                                    <m:t>𝑟</m:t>
                                  </m:r>
                                  <m:r>
                                    <a:rPr lang="en-US" altLang="zh-TW" sz="2300" b="0" i="1" kern="100" smtClean="0">
                                      <a:solidFill>
                                        <a:prstClr val="black"/>
                                      </a:solidFill>
                                      <a:latin typeface="Cambria Math"/>
                                      <a:ea typeface="Cambria Math"/>
                                      <a:cs typeface="Times New Roman"/>
                                    </a:rPr>
                                    <m:t>(</m:t>
                                  </m:r>
                                  <m:r>
                                    <a:rPr lang="en-US" altLang="zh-TW" sz="2300" b="0" i="1" kern="100" smtClean="0">
                                      <a:solidFill>
                                        <a:prstClr val="black"/>
                                      </a:solidFill>
                                      <a:latin typeface="Cambria Math"/>
                                      <a:ea typeface="Cambria Math"/>
                                      <a:cs typeface="Times New Roman"/>
                                    </a:rPr>
                                    <m:t>𝑢</m:t>
                                  </m:r>
                                  <m:r>
                                    <a:rPr lang="en-US" altLang="zh-TW" sz="2300" b="0" i="1" kern="100" smtClean="0">
                                      <a:solidFill>
                                        <a:prstClr val="black"/>
                                      </a:solidFill>
                                      <a:latin typeface="Cambria Math"/>
                                      <a:ea typeface="Cambria Math"/>
                                      <a:cs typeface="Times New Roman"/>
                                    </a:rPr>
                                    <m:t>)</m:t>
                                  </m:r>
                                </m:e>
                              </m:nary>
                              <m:r>
                                <a:rPr lang="en-US" altLang="zh-TW" sz="2300" b="0" i="1" kern="100" smtClean="0">
                                  <a:solidFill>
                                    <a:prstClr val="black"/>
                                  </a:solidFill>
                                  <a:latin typeface="Cambria Math"/>
                                  <a:ea typeface="Cambria Math"/>
                                  <a:cs typeface="Times New Roman"/>
                                </a:rPr>
                                <m:t>)</m:t>
                              </m:r>
                            </m:den>
                          </m:f>
                          <m:func>
                            <m:funcPr>
                              <m:ctrlPr>
                                <a:rPr lang="en-US" altLang="zh-TW" sz="2300" b="0" i="1" kern="100" smtClean="0">
                                  <a:solidFill>
                                    <a:prstClr val="black"/>
                                  </a:solidFill>
                                  <a:latin typeface="Cambria Math"/>
                                  <a:ea typeface="Cambria Math"/>
                                  <a:cs typeface="Times New Roman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altLang="zh-TW" sz="2300" b="0" i="0" kern="100" smtClean="0">
                                  <a:solidFill>
                                    <a:prstClr val="black"/>
                                  </a:solidFill>
                                  <a:latin typeface="Cambria Math"/>
                                  <a:ea typeface="Cambria Math"/>
                                  <a:cs typeface="Times New Roman"/>
                                </a:rPr>
                                <m:t>exp</m:t>
                              </m:r>
                            </m:fName>
                            <m:e>
                              <m:d>
                                <m:dPr>
                                  <m:ctrlPr>
                                    <a:rPr lang="en-US" altLang="zh-TW" sz="2300" b="0" i="1" kern="100" smtClean="0">
                                      <a:solidFill>
                                        <a:prstClr val="black"/>
                                      </a:solidFill>
                                      <a:latin typeface="Cambria Math"/>
                                      <a:ea typeface="Cambria Math"/>
                                      <a:cs typeface="Times New Roman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TW" sz="2300" b="0" i="1" kern="100" smtClean="0">
                                      <a:solidFill>
                                        <a:prstClr val="black"/>
                                      </a:solidFill>
                                      <a:latin typeface="Cambria Math"/>
                                      <a:ea typeface="Cambria Math"/>
                                      <a:cs typeface="Times New Roman"/>
                                    </a:rPr>
                                    <m:t>−</m:t>
                                  </m:r>
                                  <m:nary>
                                    <m:naryPr>
                                      <m:chr m:val="∑"/>
                                      <m:ctrlPr>
                                        <a:rPr lang="en-US" altLang="zh-TW" sz="2300" b="0" i="1" kern="100" smtClean="0">
                                          <a:solidFill>
                                            <a:prstClr val="black"/>
                                          </a:solidFill>
                                          <a:latin typeface="Cambria Math"/>
                                          <a:ea typeface="Cambria Math"/>
                                          <a:cs typeface="Times New Roman"/>
                                        </a:rPr>
                                      </m:ctrlPr>
                                    </m:naryPr>
                                    <m:sub>
                                      <m:r>
                                        <m:rPr>
                                          <m:brk m:alnAt="23"/>
                                        </m:rPr>
                                        <a:rPr lang="en-US" altLang="zh-TW" sz="2300" b="0" i="1" kern="100" smtClean="0">
                                          <a:solidFill>
                                            <a:prstClr val="black"/>
                                          </a:solidFill>
                                          <a:latin typeface="Cambria Math"/>
                                          <a:ea typeface="Cambria Math"/>
                                          <a:cs typeface="Times New Roman"/>
                                        </a:rPr>
                                        <m:t>𝑢</m:t>
                                      </m:r>
                                      <m:r>
                                        <a:rPr lang="en-US" altLang="zh-TW" sz="2300" b="0" i="1" kern="100" smtClean="0">
                                          <a:solidFill>
                                            <a:prstClr val="black"/>
                                          </a:solidFill>
                                          <a:latin typeface="Cambria Math"/>
                                          <a:ea typeface="Cambria Math"/>
                                          <a:cs typeface="Times New Roman"/>
                                        </a:rPr>
                                        <m:t>=</m:t>
                                      </m:r>
                                      <m:r>
                                        <a:rPr lang="en-US" altLang="zh-TW" sz="2300" b="0" i="1" kern="100" smtClean="0">
                                          <a:solidFill>
                                            <a:prstClr val="black"/>
                                          </a:solidFill>
                                          <a:latin typeface="Cambria Math"/>
                                          <a:ea typeface="Cambria Math"/>
                                          <a:cs typeface="Times New Roman"/>
                                        </a:rPr>
                                        <m:t>𝑆</m:t>
                                      </m:r>
                                    </m:sub>
                                    <m:sup>
                                      <m:r>
                                        <a:rPr lang="en-US" altLang="zh-TW" sz="2300" b="0" i="1" kern="100" smtClean="0">
                                          <a:solidFill>
                                            <a:prstClr val="black"/>
                                          </a:solidFill>
                                          <a:latin typeface="Cambria Math"/>
                                          <a:ea typeface="Cambria Math"/>
                                          <a:cs typeface="Times New Roman"/>
                                        </a:rPr>
                                        <m:t>𝑇</m:t>
                                      </m:r>
                                      <m:r>
                                        <a:rPr lang="en-US" altLang="zh-TW" sz="2300" b="0" i="1" kern="100" smtClean="0">
                                          <a:solidFill>
                                            <a:prstClr val="black"/>
                                          </a:solidFill>
                                          <a:latin typeface="Cambria Math"/>
                                          <a:ea typeface="Cambria Math"/>
                                          <a:cs typeface="Times New Roman"/>
                                        </a:rPr>
                                        <m:t>−1</m:t>
                                      </m:r>
                                    </m:sup>
                                    <m:e>
                                      <m:r>
                                        <a:rPr lang="en-US" altLang="zh-TW" sz="2300" b="0" i="1" kern="100" smtClean="0">
                                          <a:solidFill>
                                            <a:prstClr val="black"/>
                                          </a:solidFill>
                                          <a:latin typeface="Cambria Math"/>
                                          <a:ea typeface="Cambria Math"/>
                                          <a:cs typeface="Times New Roman"/>
                                        </a:rPr>
                                        <m:t>𝑟</m:t>
                                      </m:r>
                                      <m:d>
                                        <m:dPr>
                                          <m:ctrlPr>
                                            <a:rPr lang="en-US" altLang="zh-TW" sz="2300" b="0" i="1" kern="100" smtClean="0">
                                              <a:solidFill>
                                                <a:prstClr val="black"/>
                                              </a:solidFill>
                                              <a:latin typeface="Cambria Math"/>
                                              <a:ea typeface="Cambria Math"/>
                                              <a:cs typeface="Times New Roman"/>
                                            </a:rPr>
                                          </m:ctrlPr>
                                        </m:dPr>
                                        <m:e>
                                          <m:r>
                                            <a:rPr lang="en-US" altLang="zh-TW" sz="2300" b="0" i="1" kern="100" smtClean="0">
                                              <a:solidFill>
                                                <a:prstClr val="black"/>
                                              </a:solidFill>
                                              <a:latin typeface="Cambria Math"/>
                                              <a:ea typeface="Cambria Math"/>
                                              <a:cs typeface="Times New Roman"/>
                                            </a:rPr>
                                            <m:t>𝑢</m:t>
                                          </m:r>
                                        </m:e>
                                      </m:d>
                                    </m:e>
                                  </m:nary>
                                </m:e>
                              </m:d>
                            </m:e>
                          </m:func>
                          <m:r>
                            <a:rPr lang="en-US" altLang="zh-TW" sz="2300" b="0" i="1" kern="100" smtClean="0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  <a:cs typeface="Times New Roman"/>
                            </a:rPr>
                            <m:t>−</m:t>
                          </m:r>
                          <m:f>
                            <m:fPr>
                              <m:ctrlPr>
                                <a:rPr lang="en-US" altLang="zh-TW" sz="2300" i="1" kern="100">
                                  <a:solidFill>
                                    <a:prstClr val="black"/>
                                  </a:solidFill>
                                  <a:latin typeface="Cambria Math"/>
                                  <a:ea typeface="Cambria Math"/>
                                  <a:cs typeface="Times New Roman"/>
                                </a:rPr>
                              </m:ctrlPr>
                            </m:fPr>
                            <m:num>
                              <m:r>
                                <m:rPr>
                                  <m:sty m:val="p"/>
                                </m:rPr>
                                <a:rPr lang="en-US" altLang="zh-TW" sz="2300" kern="100">
                                  <a:solidFill>
                                    <a:prstClr val="black"/>
                                  </a:solidFill>
                                  <a:latin typeface="Cambria Math"/>
                                  <a:ea typeface="Cambria Math"/>
                                  <a:cs typeface="Times New Roman"/>
                                </a:rPr>
                                <m:t>exp</m:t>
                              </m:r>
                              <m:r>
                                <a:rPr lang="en-US" altLang="zh-TW" sz="2300" i="1" kern="100">
                                  <a:solidFill>
                                    <a:prstClr val="black"/>
                                  </a:solidFill>
                                  <a:latin typeface="Cambria Math"/>
                                  <a:ea typeface="Cambria Math"/>
                                  <a:cs typeface="Times New Roman"/>
                                </a:rPr>
                                <m:t>⁡(</m:t>
                              </m:r>
                              <m:nary>
                                <m:naryPr>
                                  <m:chr m:val="∑"/>
                                  <m:ctrlPr>
                                    <a:rPr lang="en-US" altLang="zh-TW" sz="2300" i="1" kern="100">
                                      <a:solidFill>
                                        <a:prstClr val="black"/>
                                      </a:solidFill>
                                      <a:latin typeface="Cambria Math"/>
                                      <a:ea typeface="Cambria Math"/>
                                      <a:cs typeface="Times New Roman"/>
                                    </a:rPr>
                                  </m:ctrlPr>
                                </m:naryPr>
                                <m:sub>
                                  <m:r>
                                    <m:rPr>
                                      <m:brk m:alnAt="23"/>
                                    </m:rPr>
                                    <a:rPr lang="en-US" altLang="zh-TW" sz="2300" i="1" kern="100">
                                      <a:solidFill>
                                        <a:prstClr val="black"/>
                                      </a:solidFill>
                                      <a:latin typeface="Cambria Math"/>
                                      <a:ea typeface="Cambria Math"/>
                                      <a:cs typeface="Times New Roman"/>
                                    </a:rPr>
                                    <m:t>𝑢</m:t>
                                  </m:r>
                                  <m:r>
                                    <a:rPr lang="en-US" altLang="zh-TW" sz="2300" i="1" kern="100">
                                      <a:solidFill>
                                        <a:prstClr val="black"/>
                                      </a:solidFill>
                                      <a:latin typeface="Cambria Math"/>
                                      <a:ea typeface="Cambria Math"/>
                                      <a:cs typeface="Times New Roman"/>
                                    </a:rPr>
                                    <m:t>=0</m:t>
                                  </m:r>
                                </m:sub>
                                <m:sup>
                                  <m:r>
                                    <a:rPr lang="en-US" altLang="zh-TW" sz="2300" i="1" kern="100">
                                      <a:solidFill>
                                        <a:prstClr val="black"/>
                                      </a:solidFill>
                                      <a:latin typeface="Cambria Math"/>
                                      <a:ea typeface="Cambria Math"/>
                                      <a:cs typeface="Times New Roman"/>
                                    </a:rPr>
                                    <m:t>𝑡</m:t>
                                  </m:r>
                                  <m:r>
                                    <a:rPr lang="en-US" altLang="zh-TW" sz="2300" i="1" kern="100">
                                      <a:solidFill>
                                        <a:prstClr val="black"/>
                                      </a:solidFill>
                                      <a:latin typeface="Cambria Math"/>
                                      <a:ea typeface="Cambria Math"/>
                                      <a:cs typeface="Times New Roman"/>
                                    </a:rPr>
                                    <m:t>−1</m:t>
                                  </m:r>
                                </m:sup>
                                <m:e>
                                  <m:r>
                                    <a:rPr lang="en-US" altLang="zh-TW" sz="2300" i="1" kern="100">
                                      <a:solidFill>
                                        <a:prstClr val="black"/>
                                      </a:solidFill>
                                      <a:latin typeface="Cambria Math"/>
                                      <a:ea typeface="Cambria Math"/>
                                      <a:cs typeface="Times New Roman"/>
                                    </a:rPr>
                                    <m:t>𝑟</m:t>
                                  </m:r>
                                  <m:r>
                                    <a:rPr lang="en-US" altLang="zh-TW" sz="2300" i="1" kern="100">
                                      <a:solidFill>
                                        <a:prstClr val="black"/>
                                      </a:solidFill>
                                      <a:latin typeface="Cambria Math"/>
                                      <a:ea typeface="Cambria Math"/>
                                      <a:cs typeface="Times New Roman"/>
                                    </a:rPr>
                                    <m:t>(</m:t>
                                  </m:r>
                                  <m:r>
                                    <a:rPr lang="en-US" altLang="zh-TW" sz="2300" i="1" kern="100">
                                      <a:solidFill>
                                        <a:prstClr val="black"/>
                                      </a:solidFill>
                                      <a:latin typeface="Cambria Math"/>
                                      <a:ea typeface="Cambria Math"/>
                                      <a:cs typeface="Times New Roman"/>
                                    </a:rPr>
                                    <m:t>𝑢</m:t>
                                  </m:r>
                                  <m:r>
                                    <a:rPr lang="en-US" altLang="zh-TW" sz="2300" i="1" kern="100">
                                      <a:solidFill>
                                        <a:prstClr val="black"/>
                                      </a:solidFill>
                                      <a:latin typeface="Cambria Math"/>
                                      <a:ea typeface="Cambria Math"/>
                                      <a:cs typeface="Times New Roman"/>
                                    </a:rPr>
                                    <m:t>)</m:t>
                                  </m:r>
                                </m:e>
                              </m:nary>
                              <m:r>
                                <a:rPr lang="en-US" altLang="zh-TW" sz="2300" i="1" kern="100">
                                  <a:solidFill>
                                    <a:prstClr val="black"/>
                                  </a:solidFill>
                                  <a:latin typeface="Cambria Math"/>
                                  <a:ea typeface="Cambria Math"/>
                                  <a:cs typeface="Times New Roman"/>
                                </a:rPr>
                                <m:t>)</m:t>
                              </m:r>
                            </m:num>
                            <m:den>
                              <m:r>
                                <m:rPr>
                                  <m:sty m:val="p"/>
                                </m:rPr>
                                <a:rPr lang="en-US" altLang="zh-TW" sz="2300" kern="100">
                                  <a:solidFill>
                                    <a:prstClr val="black"/>
                                  </a:solidFill>
                                  <a:latin typeface="Cambria Math"/>
                                  <a:ea typeface="Cambria Math"/>
                                  <a:cs typeface="Times New Roman"/>
                                </a:rPr>
                                <m:t>exp</m:t>
                              </m:r>
                              <m:r>
                                <a:rPr lang="en-US" altLang="zh-TW" sz="2300" i="1" kern="100">
                                  <a:solidFill>
                                    <a:prstClr val="black"/>
                                  </a:solidFill>
                                  <a:latin typeface="Cambria Math"/>
                                  <a:ea typeface="Cambria Math"/>
                                  <a:cs typeface="Times New Roman"/>
                                </a:rPr>
                                <m:t>⁡(</m:t>
                              </m:r>
                              <m:nary>
                                <m:naryPr>
                                  <m:chr m:val="∑"/>
                                  <m:ctrlPr>
                                    <a:rPr lang="en-US" altLang="zh-TW" sz="2300" i="1" kern="100">
                                      <a:solidFill>
                                        <a:prstClr val="black"/>
                                      </a:solidFill>
                                      <a:latin typeface="Cambria Math"/>
                                      <a:ea typeface="Cambria Math"/>
                                      <a:cs typeface="Times New Roman"/>
                                    </a:rPr>
                                  </m:ctrlPr>
                                </m:naryPr>
                                <m:sub>
                                  <m:r>
                                    <m:rPr>
                                      <m:brk m:alnAt="23"/>
                                    </m:rPr>
                                    <a:rPr lang="en-US" altLang="zh-TW" sz="2300" i="1" kern="100">
                                      <a:solidFill>
                                        <a:prstClr val="black"/>
                                      </a:solidFill>
                                      <a:latin typeface="Cambria Math"/>
                                      <a:ea typeface="Cambria Math"/>
                                      <a:cs typeface="Times New Roman"/>
                                    </a:rPr>
                                    <m:t>𝑢</m:t>
                                  </m:r>
                                  <m:r>
                                    <a:rPr lang="en-US" altLang="zh-TW" sz="2300" i="1" kern="100">
                                      <a:solidFill>
                                        <a:prstClr val="black"/>
                                      </a:solidFill>
                                      <a:latin typeface="Cambria Math"/>
                                      <a:ea typeface="Cambria Math"/>
                                      <a:cs typeface="Times New Roman"/>
                                    </a:rPr>
                                    <m:t>=0</m:t>
                                  </m:r>
                                </m:sub>
                                <m:sup>
                                  <m:r>
                                    <a:rPr lang="en-US" altLang="zh-TW" sz="2300" i="1" kern="100">
                                      <a:solidFill>
                                        <a:prstClr val="black"/>
                                      </a:solidFill>
                                      <a:latin typeface="Cambria Math"/>
                                      <a:ea typeface="Cambria Math"/>
                                      <a:cs typeface="Times New Roman"/>
                                    </a:rPr>
                                    <m:t>𝑆</m:t>
                                  </m:r>
                                  <m:r>
                                    <a:rPr lang="en-US" altLang="zh-TW" sz="2300" i="1" kern="100">
                                      <a:solidFill>
                                        <a:prstClr val="black"/>
                                      </a:solidFill>
                                      <a:latin typeface="Cambria Math"/>
                                      <a:ea typeface="Cambria Math"/>
                                      <a:cs typeface="Times New Roman"/>
                                    </a:rPr>
                                    <m:t>−1</m:t>
                                  </m:r>
                                </m:sup>
                                <m:e>
                                  <m:r>
                                    <a:rPr lang="en-US" altLang="zh-TW" sz="2300" i="1" kern="100">
                                      <a:solidFill>
                                        <a:prstClr val="black"/>
                                      </a:solidFill>
                                      <a:latin typeface="Cambria Math"/>
                                      <a:ea typeface="Cambria Math"/>
                                      <a:cs typeface="Times New Roman"/>
                                    </a:rPr>
                                    <m:t>𝑟</m:t>
                                  </m:r>
                                  <m:r>
                                    <a:rPr lang="en-US" altLang="zh-TW" sz="2300" i="1" kern="100">
                                      <a:solidFill>
                                        <a:prstClr val="black"/>
                                      </a:solidFill>
                                      <a:latin typeface="Cambria Math"/>
                                      <a:ea typeface="Cambria Math"/>
                                      <a:cs typeface="Times New Roman"/>
                                    </a:rPr>
                                    <m:t>(</m:t>
                                  </m:r>
                                  <m:r>
                                    <a:rPr lang="en-US" altLang="zh-TW" sz="2300" i="1" kern="100">
                                      <a:solidFill>
                                        <a:prstClr val="black"/>
                                      </a:solidFill>
                                      <a:latin typeface="Cambria Math"/>
                                      <a:ea typeface="Cambria Math"/>
                                      <a:cs typeface="Times New Roman"/>
                                    </a:rPr>
                                    <m:t>𝑢</m:t>
                                  </m:r>
                                  <m:r>
                                    <a:rPr lang="en-US" altLang="zh-TW" sz="2300" i="1" kern="100">
                                      <a:solidFill>
                                        <a:prstClr val="black"/>
                                      </a:solidFill>
                                      <a:latin typeface="Cambria Math"/>
                                      <a:ea typeface="Cambria Math"/>
                                      <a:cs typeface="Times New Roman"/>
                                    </a:rPr>
                                    <m:t>)</m:t>
                                  </m:r>
                                </m:e>
                              </m:nary>
                              <m:r>
                                <a:rPr lang="en-US" altLang="zh-TW" sz="2300" i="1" kern="100">
                                  <a:solidFill>
                                    <a:prstClr val="black"/>
                                  </a:solidFill>
                                  <a:latin typeface="Cambria Math"/>
                                  <a:ea typeface="Cambria Math"/>
                                  <a:cs typeface="Times New Roman"/>
                                </a:rPr>
                                <m:t>)</m:t>
                              </m:r>
                            </m:den>
                          </m:f>
                          <m:r>
                            <a:rPr lang="en-US" altLang="zh-TW" sz="2300" b="0" i="1" kern="100" smtClean="0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  <a:cs typeface="Times New Roman"/>
                            </a:rPr>
                            <m:t>𝐾</m:t>
                          </m:r>
                        </m:e>
                        <m:e>
                          <m:sSub>
                            <m:sSubPr>
                              <m:ctrlPr>
                                <a:rPr lang="zh-TW" altLang="zh-TW" sz="2300" i="1" kern="100">
                                  <a:solidFill>
                                    <a:prstClr val="black"/>
                                  </a:solidFill>
                                  <a:latin typeface="Cambria Math"/>
                                  <a:ea typeface="Cambria Math"/>
                                  <a:cs typeface="Times New Roman"/>
                                </a:rPr>
                              </m:ctrlPr>
                            </m:sSubPr>
                            <m:e>
                              <m:r>
                                <a:rPr lang="en-US" altLang="zh-TW" sz="2300" i="1" kern="100">
                                  <a:solidFill>
                                    <a:prstClr val="black"/>
                                  </a:solidFill>
                                  <a:latin typeface="Cambria Math"/>
                                  <a:cs typeface="Times New Roman"/>
                                </a:rPr>
                                <m:t>ℱ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en-US" altLang="zh-TW" sz="2300" kern="100">
                                  <a:solidFill>
                                    <a:prstClr val="black"/>
                                  </a:solidFill>
                                  <a:latin typeface="Cambria Math"/>
                                  <a:cs typeface="Times New Roman"/>
                                </a:rPr>
                                <m:t>t</m:t>
                              </m:r>
                            </m:sub>
                          </m:sSub>
                        </m:e>
                      </m:d>
                      <m:r>
                        <a:rPr lang="en-US" altLang="zh-TW" sz="2300" kern="100">
                          <a:solidFill>
                            <a:prstClr val="black"/>
                          </a:solidFill>
                          <a:latin typeface="Cambria Math"/>
                          <a:cs typeface="Times New Roman"/>
                        </a:rPr>
                        <m:t>=0 </m:t>
                      </m:r>
                    </m:oMath>
                  </m:oMathPara>
                </a14:m>
                <a:endParaRPr lang="en-US" altLang="zh-TW" sz="2300" kern="100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pPr marL="0" indent="0">
                  <a:spcBef>
                    <a:spcPts val="0"/>
                  </a:spcBef>
                  <a:buNone/>
                </a:pPr>
                <a:endParaRPr lang="en-US" altLang="zh-TW" sz="2300" b="0" i="1" kern="100" dirty="0" smtClean="0">
                  <a:solidFill>
                    <a:prstClr val="black"/>
                  </a:solidFill>
                  <a:latin typeface="Cambria Math"/>
                  <a:ea typeface="Cambria Math"/>
                  <a:cs typeface="Times New Roman"/>
                </a:endParaRPr>
              </a:p>
              <a:p>
                <a:pPr marL="0" indent="0">
                  <a:spcBef>
                    <a:spcPts val="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altLang="zh-TW" sz="2300" b="0" i="1" kern="100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Times New Roman"/>
                        </a:rPr>
                        <m:t>⇒</m:t>
                      </m:r>
                      <m:sSub>
                        <m:sSubPr>
                          <m:ctrlPr>
                            <a:rPr lang="zh-TW" altLang="zh-TW" sz="2300" i="1" kern="100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  <a:cs typeface="Times New Roman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TW" sz="2300" kern="100">
                              <a:solidFill>
                                <a:prstClr val="black"/>
                              </a:solidFill>
                              <a:latin typeface="Cambria Math"/>
                              <a:cs typeface="Times New Roman"/>
                            </a:rPr>
                            <m:t>E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TW" sz="2300" kern="100">
                              <a:solidFill>
                                <a:prstClr val="black"/>
                              </a:solidFill>
                              <a:latin typeface="Cambria Math"/>
                              <a:cs typeface="Times New Roman"/>
                            </a:rPr>
                            <m:t>Q</m:t>
                          </m:r>
                        </m:sub>
                      </m:sSub>
                      <m:d>
                        <m:dPr>
                          <m:begChr m:val="["/>
                          <m:endChr m:val="]"/>
                          <m:ctrlPr>
                            <a:rPr lang="zh-TW" altLang="zh-TW" sz="2300" i="1" kern="100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  <a:cs typeface="Times New Roman"/>
                            </a:rPr>
                          </m:ctrlPr>
                        </m:dPr>
                        <m:e>
                          <m:r>
                            <m:rPr>
                              <m:sty m:val="p"/>
                            </m:rPr>
                            <a:rPr lang="en-US" altLang="zh-TW" sz="2300" kern="100">
                              <a:solidFill>
                                <a:prstClr val="black"/>
                              </a:solidFill>
                              <a:latin typeface="Cambria Math"/>
                              <a:cs typeface="Times New Roman"/>
                            </a:rPr>
                            <m:t>P</m:t>
                          </m:r>
                          <m:d>
                            <m:dPr>
                              <m:ctrlPr>
                                <a:rPr lang="zh-TW" altLang="zh-TW" sz="2300" i="1" kern="100">
                                  <a:solidFill>
                                    <a:prstClr val="black"/>
                                  </a:solidFill>
                                  <a:latin typeface="Cambria Math"/>
                                  <a:ea typeface="Cambria Math"/>
                                  <a:cs typeface="Times New Roman"/>
                                </a:rPr>
                              </m:ctrlPr>
                            </m:dPr>
                            <m:e>
                              <m:r>
                                <m:rPr>
                                  <m:sty m:val="p"/>
                                </m:rPr>
                                <a:rPr lang="en-US" altLang="zh-TW" sz="2300" b="0" i="0" kern="100" smtClean="0">
                                  <a:solidFill>
                                    <a:prstClr val="black"/>
                                  </a:solidFill>
                                  <a:latin typeface="Cambria Math"/>
                                  <a:ea typeface="Cambria Math"/>
                                  <a:cs typeface="Times New Roman"/>
                                </a:rPr>
                                <m:t>t</m:t>
                              </m:r>
                              <m:r>
                                <a:rPr lang="en-US" altLang="zh-TW" sz="2300" kern="100">
                                  <a:solidFill>
                                    <a:prstClr val="black"/>
                                  </a:solidFill>
                                  <a:latin typeface="Cambria Math"/>
                                  <a:cs typeface="Times New Roman"/>
                                </a:rPr>
                                <m:t>,</m:t>
                              </m:r>
                              <m:r>
                                <m:rPr>
                                  <m:sty m:val="p"/>
                                </m:rPr>
                                <a:rPr lang="en-US" altLang="zh-TW" sz="2300" kern="100">
                                  <a:solidFill>
                                    <a:prstClr val="black"/>
                                  </a:solidFill>
                                  <a:latin typeface="Cambria Math"/>
                                  <a:cs typeface="Times New Roman"/>
                                </a:rPr>
                                <m:t>T</m:t>
                              </m:r>
                            </m:e>
                          </m:d>
                        </m:e>
                        <m:e>
                          <m:sSub>
                            <m:sSubPr>
                              <m:ctrlPr>
                                <a:rPr lang="zh-TW" altLang="zh-TW" sz="2300" i="1" kern="100">
                                  <a:solidFill>
                                    <a:prstClr val="black"/>
                                  </a:solidFill>
                                  <a:latin typeface="Cambria Math"/>
                                  <a:ea typeface="Cambria Math"/>
                                  <a:cs typeface="Times New Roman"/>
                                </a:rPr>
                              </m:ctrlPr>
                            </m:sSubPr>
                            <m:e>
                              <m:r>
                                <a:rPr lang="en-US" altLang="zh-TW" sz="2300" i="1" kern="100">
                                  <a:solidFill>
                                    <a:prstClr val="black"/>
                                  </a:solidFill>
                                  <a:latin typeface="Cambria Math"/>
                                  <a:cs typeface="Times New Roman"/>
                                </a:rPr>
                                <m:t>ℱ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en-US" altLang="zh-TW" sz="2300" kern="100">
                                  <a:solidFill>
                                    <a:prstClr val="black"/>
                                  </a:solidFill>
                                  <a:latin typeface="Cambria Math"/>
                                  <a:cs typeface="Times New Roman"/>
                                </a:rPr>
                                <m:t>t</m:t>
                              </m:r>
                            </m:sub>
                          </m:sSub>
                        </m:e>
                      </m:d>
                      <m:r>
                        <a:rPr lang="en-US" altLang="zh-TW" sz="2300" kern="100">
                          <a:solidFill>
                            <a:prstClr val="black"/>
                          </a:solidFill>
                          <a:latin typeface="Cambria Math"/>
                          <a:cs typeface="Times New Roman"/>
                        </a:rPr>
                        <m:t>=</m:t>
                      </m:r>
                      <m:r>
                        <m:rPr>
                          <m:sty m:val="p"/>
                        </m:rPr>
                        <a:rPr lang="en-US" altLang="zh-TW" sz="2300" b="0" i="0" kern="100" smtClean="0">
                          <a:solidFill>
                            <a:prstClr val="black"/>
                          </a:solidFill>
                          <a:latin typeface="Cambria Math"/>
                          <a:cs typeface="Times New Roman"/>
                        </a:rPr>
                        <m:t>K</m:t>
                      </m:r>
                      <m:r>
                        <a:rPr lang="en-US" altLang="zh-TW" sz="2300" b="0" i="1" kern="100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  <a:cs typeface="Times New Roman"/>
                        </a:rPr>
                        <m:t>×</m:t>
                      </m:r>
                      <m:sSub>
                        <m:sSubPr>
                          <m:ctrlPr>
                            <a:rPr lang="zh-TW" altLang="zh-TW" sz="2300" i="1" kern="100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  <a:cs typeface="Times New Roman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TW" sz="2300" kern="100">
                              <a:solidFill>
                                <a:prstClr val="black"/>
                              </a:solidFill>
                              <a:latin typeface="Cambria Math"/>
                              <a:cs typeface="Times New Roman"/>
                            </a:rPr>
                            <m:t>E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TW" sz="2300" kern="100">
                              <a:solidFill>
                                <a:prstClr val="black"/>
                              </a:solidFill>
                              <a:latin typeface="Cambria Math"/>
                              <a:cs typeface="Times New Roman"/>
                            </a:rPr>
                            <m:t>Q</m:t>
                          </m:r>
                        </m:sub>
                      </m:sSub>
                      <m:d>
                        <m:dPr>
                          <m:begChr m:val="["/>
                          <m:endChr m:val="]"/>
                          <m:ctrlPr>
                            <a:rPr lang="zh-TW" altLang="zh-TW" sz="2300" i="1" kern="100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  <a:cs typeface="Times New Roman"/>
                            </a:rPr>
                          </m:ctrlPr>
                        </m:dPr>
                        <m:e>
                          <m:r>
                            <m:rPr>
                              <m:sty m:val="p"/>
                            </m:rPr>
                            <a:rPr lang="en-US" altLang="zh-TW" sz="2300" kern="100">
                              <a:solidFill>
                                <a:prstClr val="black"/>
                              </a:solidFill>
                              <a:latin typeface="Cambria Math"/>
                              <a:cs typeface="Times New Roman"/>
                            </a:rPr>
                            <m:t>P</m:t>
                          </m:r>
                          <m:d>
                            <m:dPr>
                              <m:ctrlPr>
                                <a:rPr lang="zh-TW" altLang="zh-TW" sz="2300" i="1" kern="100">
                                  <a:solidFill>
                                    <a:prstClr val="black"/>
                                  </a:solidFill>
                                  <a:latin typeface="Cambria Math"/>
                                  <a:ea typeface="Cambria Math"/>
                                  <a:cs typeface="Times New Roman"/>
                                </a:rPr>
                              </m:ctrlPr>
                            </m:dPr>
                            <m:e>
                              <m:r>
                                <m:rPr>
                                  <m:sty m:val="p"/>
                                </m:rPr>
                                <a:rPr lang="en-US" altLang="zh-TW" sz="2300" kern="100">
                                  <a:solidFill>
                                    <a:prstClr val="black"/>
                                  </a:solidFill>
                                  <a:latin typeface="Cambria Math"/>
                                  <a:ea typeface="Cambria Math"/>
                                  <a:cs typeface="Times New Roman"/>
                                </a:rPr>
                                <m:t>t</m:t>
                              </m:r>
                              <m:r>
                                <a:rPr lang="en-US" altLang="zh-TW" sz="2300" kern="100">
                                  <a:solidFill>
                                    <a:prstClr val="black"/>
                                  </a:solidFill>
                                  <a:latin typeface="Cambria Math"/>
                                  <a:cs typeface="Times New Roman"/>
                                </a:rPr>
                                <m:t>,</m:t>
                              </m:r>
                              <m:r>
                                <a:rPr lang="en-US" altLang="zh-TW" sz="2300" b="0" i="1" kern="100" smtClean="0">
                                  <a:solidFill>
                                    <a:prstClr val="black"/>
                                  </a:solidFill>
                                  <a:latin typeface="Cambria Math"/>
                                  <a:cs typeface="Times New Roman"/>
                                </a:rPr>
                                <m:t>𝑆</m:t>
                              </m:r>
                            </m:e>
                          </m:d>
                        </m:e>
                        <m:e>
                          <m:sSub>
                            <m:sSubPr>
                              <m:ctrlPr>
                                <a:rPr lang="zh-TW" altLang="zh-TW" sz="2300" i="1" kern="100">
                                  <a:solidFill>
                                    <a:prstClr val="black"/>
                                  </a:solidFill>
                                  <a:latin typeface="Cambria Math"/>
                                  <a:ea typeface="Cambria Math"/>
                                  <a:cs typeface="Times New Roman"/>
                                </a:rPr>
                              </m:ctrlPr>
                            </m:sSubPr>
                            <m:e>
                              <m:r>
                                <a:rPr lang="en-US" altLang="zh-TW" sz="2300" i="1" kern="100">
                                  <a:solidFill>
                                    <a:prstClr val="black"/>
                                  </a:solidFill>
                                  <a:latin typeface="Cambria Math"/>
                                  <a:cs typeface="Times New Roman"/>
                                </a:rPr>
                                <m:t>ℱ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en-US" altLang="zh-TW" sz="2300" kern="100">
                                  <a:solidFill>
                                    <a:prstClr val="black"/>
                                  </a:solidFill>
                                  <a:latin typeface="Cambria Math"/>
                                  <a:cs typeface="Times New Roman"/>
                                </a:rPr>
                                <m:t>t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en-US" altLang="zh-TW" sz="2300" kern="100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pPr marL="0" lvl="0" indent="0">
                  <a:spcBef>
                    <a:spcPts val="0"/>
                  </a:spcBef>
                  <a:buNone/>
                </a:pPr>
                <a:endParaRPr lang="en-US" altLang="zh-TW" sz="2300" kern="100" dirty="0" smtClean="0">
                  <a:latin typeface="Cambria Math"/>
                  <a:cs typeface="Times New Roman"/>
                </a:endParaRPr>
              </a:p>
              <a:p>
                <a:pPr marL="0" lvl="0" indent="0">
                  <a:spcBef>
                    <a:spcPts val="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altLang="zh-TW" sz="2300" kern="100">
                          <a:latin typeface="Cambria Math"/>
                          <a:cs typeface="Times New Roman"/>
                        </a:rPr>
                        <m:t>⇒ </m:t>
                      </m:r>
                      <m:r>
                        <m:rPr>
                          <m:sty m:val="p"/>
                        </m:rPr>
                        <a:rPr lang="en-US" altLang="zh-TW" sz="2300" kern="100">
                          <a:latin typeface="Cambria Math"/>
                          <a:cs typeface="Times New Roman"/>
                        </a:rPr>
                        <m:t>K</m:t>
                      </m:r>
                      <m:r>
                        <a:rPr lang="en-US" altLang="zh-TW" sz="2300" kern="100">
                          <a:latin typeface="Cambria Math"/>
                          <a:cs typeface="Times New Roman"/>
                        </a:rPr>
                        <m:t>=</m:t>
                      </m:r>
                      <m:f>
                        <m:fPr>
                          <m:ctrlPr>
                            <a:rPr lang="zh-TW" altLang="zh-TW" sz="2300" i="1" kern="100">
                              <a:latin typeface="Cambria Math"/>
                              <a:ea typeface="Cambria Math"/>
                              <a:cs typeface="Times New Roman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en-US" altLang="zh-TW" sz="2300" kern="100">
                              <a:latin typeface="Cambria Math"/>
                              <a:cs typeface="Times New Roman"/>
                            </a:rPr>
                            <m:t>P</m:t>
                          </m:r>
                          <m:r>
                            <a:rPr lang="en-US" altLang="zh-TW" sz="2300" kern="100">
                              <a:latin typeface="Cambria Math"/>
                              <a:cs typeface="Times New Roman"/>
                            </a:rPr>
                            <m:t>(</m:t>
                          </m:r>
                          <m:r>
                            <m:rPr>
                              <m:sty m:val="p"/>
                            </m:rPr>
                            <a:rPr lang="en-US" altLang="zh-TW" sz="2300" kern="100">
                              <a:latin typeface="Cambria Math"/>
                              <a:cs typeface="Times New Roman"/>
                            </a:rPr>
                            <m:t>t</m:t>
                          </m:r>
                          <m:r>
                            <a:rPr lang="en-US" altLang="zh-TW" sz="2300" kern="100">
                              <a:latin typeface="Cambria Math"/>
                              <a:cs typeface="Times New Roman"/>
                            </a:rPr>
                            <m:t>,</m:t>
                          </m:r>
                          <m:r>
                            <m:rPr>
                              <m:sty m:val="p"/>
                            </m:rPr>
                            <a:rPr lang="en-US" altLang="zh-TW" sz="2300" kern="100">
                              <a:latin typeface="Cambria Math"/>
                              <a:cs typeface="Times New Roman"/>
                            </a:rPr>
                            <m:t>T</m:t>
                          </m:r>
                          <m:r>
                            <a:rPr lang="en-US" altLang="zh-TW" sz="2300" kern="100">
                              <a:latin typeface="Cambria Math"/>
                              <a:cs typeface="Times New Roman"/>
                            </a:rPr>
                            <m:t>)</m:t>
                          </m:r>
                        </m:num>
                        <m:den>
                          <m:r>
                            <m:rPr>
                              <m:sty m:val="p"/>
                            </m:rPr>
                            <a:rPr lang="en-US" altLang="zh-TW" sz="2300" kern="100">
                              <a:latin typeface="Cambria Math"/>
                              <a:cs typeface="Times New Roman"/>
                            </a:rPr>
                            <m:t>P</m:t>
                          </m:r>
                          <m:r>
                            <a:rPr lang="en-US" altLang="zh-TW" sz="2300" kern="100">
                              <a:latin typeface="Cambria Math"/>
                              <a:cs typeface="Times New Roman"/>
                            </a:rPr>
                            <m:t>(</m:t>
                          </m:r>
                          <m:r>
                            <m:rPr>
                              <m:sty m:val="p"/>
                            </m:rPr>
                            <a:rPr lang="en-US" altLang="zh-TW" sz="2300" kern="100">
                              <a:latin typeface="Cambria Math"/>
                              <a:cs typeface="Times New Roman"/>
                            </a:rPr>
                            <m:t>t</m:t>
                          </m:r>
                          <m:r>
                            <a:rPr lang="en-US" altLang="zh-TW" sz="2300" kern="100">
                              <a:latin typeface="Cambria Math"/>
                              <a:cs typeface="Times New Roman"/>
                            </a:rPr>
                            <m:t>,</m:t>
                          </m:r>
                          <m:r>
                            <m:rPr>
                              <m:sty m:val="p"/>
                            </m:rPr>
                            <a:rPr lang="en-US" altLang="zh-TW" sz="2300" kern="100">
                              <a:latin typeface="Cambria Math"/>
                              <a:cs typeface="Times New Roman"/>
                            </a:rPr>
                            <m:t>S</m:t>
                          </m:r>
                          <m:r>
                            <a:rPr lang="en-US" altLang="zh-TW" sz="2300" kern="100">
                              <a:latin typeface="Cambria Math"/>
                              <a:cs typeface="Times New Roman"/>
                            </a:rPr>
                            <m:t>)</m:t>
                          </m:r>
                        </m:den>
                      </m:f>
                    </m:oMath>
                  </m:oMathPara>
                </a14:m>
                <a:endParaRPr lang="zh-TW" altLang="en-US" sz="23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07504" y="548680"/>
                <a:ext cx="9036496" cy="5865515"/>
              </a:xfr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54954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4402832" cy="634082"/>
          </a:xfrm>
        </p:spPr>
        <p:txBody>
          <a:bodyPr>
            <a:normAutofit/>
          </a:bodyPr>
          <a:lstStyle/>
          <a:p>
            <a:pPr algn="l"/>
            <a:r>
              <a:rPr lang="en-US" altLang="zh-TW" sz="2500" i="1" dirty="0" smtClean="0">
                <a:latin typeface="Times New Roman" pitchFamily="18" charset="0"/>
                <a:cs typeface="Times New Roman" pitchFamily="18" charset="0"/>
              </a:rPr>
              <a:t>3.4.1  Time Homogeneity</a:t>
            </a:r>
            <a:endParaRPr lang="zh-TW" altLang="en-US" sz="25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>
              <a:xfrm>
                <a:off x="359024" y="1052736"/>
                <a:ext cx="8784976" cy="5400600"/>
              </a:xfrm>
            </p:spPr>
            <p:txBody>
              <a:bodyPr>
                <a:normAutofit lnSpcReduction="10000"/>
              </a:bodyPr>
              <a:lstStyle/>
              <a:p>
                <a:pPr marL="0" indent="0">
                  <a:spcAft>
                    <a:spcPts val="0"/>
                  </a:spcAft>
                  <a:buNone/>
                </a:pPr>
                <a:r>
                  <a:rPr lang="en-US" altLang="zh-TW" sz="2500" kern="100" dirty="0" smtClean="0">
                    <a:latin typeface="Times New Roman"/>
                    <a:cs typeface="Times New Roman"/>
                  </a:rPr>
                  <a:t>We use time-homogeneous Markov model for the risk-free rate of interest under the equivalent martingale measure Q.</a:t>
                </a:r>
              </a:p>
              <a:p>
                <a:pPr marL="0" indent="0">
                  <a:spcAft>
                    <a:spcPts val="0"/>
                  </a:spcAft>
                  <a:buNone/>
                </a:pPr>
                <a:endParaRPr lang="en-US" altLang="zh-TW" sz="2500" kern="100" dirty="0" smtClean="0">
                  <a:latin typeface="Times New Roman"/>
                  <a:cs typeface="Times New Roman"/>
                </a:endParaRPr>
              </a:p>
              <a:p>
                <a:pPr marL="0" indent="0">
                  <a:spcAft>
                    <a:spcPts val="0"/>
                  </a:spcAft>
                  <a:buNone/>
                </a:pPr>
                <a:r>
                  <a:rPr lang="en-US" altLang="zh-TW" sz="2500" kern="100" dirty="0" smtClean="0">
                    <a:latin typeface="Times New Roman"/>
                    <a:cs typeface="Times New Roman"/>
                  </a:rPr>
                  <a:t>If the model is to form a complete market, then </a:t>
                </a:r>
                <a14:m>
                  <m:oMath xmlns:m="http://schemas.openxmlformats.org/officeDocument/2006/math">
                    <m:r>
                      <a:rPr lang="en-US" altLang="zh-TW" sz="2500" i="1" kern="100">
                        <a:latin typeface="Cambria Math"/>
                        <a:cs typeface="Times New Roman"/>
                      </a:rPr>
                      <m:t>𝑟</m:t>
                    </m:r>
                    <m:r>
                      <a:rPr lang="en-US" altLang="zh-TW" sz="2500" i="1" kern="100">
                        <a:latin typeface="Cambria Math"/>
                        <a:cs typeface="Times New Roman"/>
                      </a:rPr>
                      <m:t>(</m:t>
                    </m:r>
                    <m:r>
                      <a:rPr lang="en-US" altLang="zh-TW" sz="2500" i="1" kern="100">
                        <a:latin typeface="Cambria Math"/>
                        <a:cs typeface="Times New Roman"/>
                      </a:rPr>
                      <m:t>𝑡</m:t>
                    </m:r>
                    <m:r>
                      <a:rPr lang="en-US" altLang="zh-TW" sz="2500" i="1" kern="100">
                        <a:latin typeface="Cambria Math"/>
                        <a:cs typeface="Times New Roman"/>
                      </a:rPr>
                      <m:t>)</m:t>
                    </m:r>
                  </m:oMath>
                </a14:m>
                <a:r>
                  <a:rPr lang="en-US" altLang="zh-TW" sz="2500" kern="100" dirty="0" smtClean="0">
                    <a:latin typeface="Times New Roman"/>
                    <a:cs typeface="Times New Roman"/>
                  </a:rPr>
                  <a:t> should only be allowed to take one of two values one time step on.</a:t>
                </a:r>
              </a:p>
              <a:p>
                <a:pPr marL="0" indent="0">
                  <a:spcAft>
                    <a:spcPts val="0"/>
                  </a:spcAft>
                  <a:buNone/>
                </a:pPr>
                <a:endParaRPr lang="en-US" altLang="zh-TW" sz="2500" kern="100" dirty="0">
                  <a:latin typeface="Times New Roman"/>
                  <a:cs typeface="Times New Roman"/>
                </a:endParaRPr>
              </a:p>
              <a:p>
                <a:pPr marL="0" indent="0">
                  <a:spcAft>
                    <a:spcPts val="0"/>
                  </a:spcAft>
                  <a:buNone/>
                </a:pPr>
                <a:r>
                  <a:rPr lang="en-US" altLang="zh-TW" sz="2500" kern="100" dirty="0" smtClean="0">
                    <a:latin typeface="Times New Roman"/>
                    <a:cs typeface="Times New Roman"/>
                  </a:rPr>
                  <a:t>Suppose </a:t>
                </a:r>
                <a14:m>
                  <m:oMath xmlns:m="http://schemas.openxmlformats.org/officeDocument/2006/math">
                    <m:r>
                      <a:rPr lang="en-US" altLang="zh-TW" sz="2500" i="1" kern="100">
                        <a:latin typeface="Cambria Math"/>
                        <a:cs typeface="Times New Roman"/>
                      </a:rPr>
                      <m:t>𝑟</m:t>
                    </m:r>
                    <m:r>
                      <a:rPr lang="en-US" altLang="zh-TW" sz="2500" i="1" kern="100">
                        <a:latin typeface="Cambria Math"/>
                        <a:cs typeface="Times New Roman"/>
                      </a:rPr>
                      <m:t>(</m:t>
                    </m:r>
                    <m:r>
                      <a:rPr lang="en-US" altLang="zh-TW" sz="2500" i="1" kern="100">
                        <a:latin typeface="Cambria Math"/>
                        <a:cs typeface="Times New Roman"/>
                      </a:rPr>
                      <m:t>𝑡</m:t>
                    </m:r>
                    <m:r>
                      <a:rPr lang="en-US" altLang="zh-TW" sz="2500" i="1" kern="100">
                        <a:latin typeface="Cambria Math"/>
                        <a:cs typeface="Times New Roman"/>
                      </a:rPr>
                      <m:t>)</m:t>
                    </m:r>
                    <m:r>
                      <a:rPr lang="en-US" altLang="zh-TW" sz="2500" kern="100">
                        <a:latin typeface="Cambria Math"/>
                        <a:cs typeface="Times New Roman"/>
                      </a:rPr>
                      <m:t>∈</m:t>
                    </m:r>
                    <m:r>
                      <m:rPr>
                        <m:sty m:val="p"/>
                      </m:rPr>
                      <a:rPr lang="en-US" altLang="zh-TW" sz="2500" kern="100">
                        <a:latin typeface="Cambria Math"/>
                        <a:cs typeface="Times New Roman"/>
                      </a:rPr>
                      <m:t>A</m:t>
                    </m:r>
                  </m:oMath>
                </a14:m>
                <a:r>
                  <a:rPr lang="en-US" altLang="zh-TW" sz="2500" kern="100" dirty="0">
                    <a:latin typeface="Times New Roman"/>
                    <a:cs typeface="Times New Roman"/>
                  </a:rPr>
                  <a:t>, where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TW" sz="2500" kern="100">
                        <a:latin typeface="Cambria Math"/>
                        <a:cs typeface="Times New Roman"/>
                      </a:rPr>
                      <m:t>A</m:t>
                    </m:r>
                    <m:r>
                      <a:rPr lang="en-US" altLang="zh-TW" sz="2500" kern="100">
                        <a:latin typeface="Cambria Math"/>
                        <a:cs typeface="Times New Roman"/>
                      </a:rPr>
                      <m:t>={…,</m:t>
                    </m:r>
                    <m:r>
                      <a:rPr lang="en-US" altLang="zh-TW" sz="2500" i="1" kern="100">
                        <a:latin typeface="Cambria Math"/>
                        <a:cs typeface="Times New Roman"/>
                      </a:rPr>
                      <m:t> </m:t>
                    </m:r>
                    <m:sSub>
                      <m:sSubPr>
                        <m:ctrlPr>
                          <a:rPr lang="zh-TW" altLang="zh-TW" sz="2500" i="1" kern="100">
                            <a:effectLst/>
                            <a:latin typeface="Cambria Math"/>
                            <a:ea typeface="Cambria Math"/>
                            <a:cs typeface="Times New Roman"/>
                          </a:rPr>
                        </m:ctrlPr>
                      </m:sSubPr>
                      <m:e>
                        <m:r>
                          <a:rPr lang="en-US" altLang="zh-TW" sz="2500" i="1" kern="100">
                            <a:latin typeface="Cambria Math"/>
                            <a:cs typeface="Times New Roman"/>
                          </a:rPr>
                          <m:t>𝑟</m:t>
                        </m:r>
                      </m:e>
                      <m:sub>
                        <m:r>
                          <a:rPr lang="en-US" altLang="zh-TW" sz="2500" i="1" kern="100">
                            <a:latin typeface="Cambria Math"/>
                            <a:cs typeface="Times New Roman"/>
                          </a:rPr>
                          <m:t>−1</m:t>
                        </m:r>
                      </m:sub>
                    </m:sSub>
                    <m:r>
                      <a:rPr lang="en-US" altLang="zh-TW" sz="2500" i="1" kern="100">
                        <a:latin typeface="Cambria Math"/>
                        <a:cs typeface="Times New Roman"/>
                      </a:rPr>
                      <m:t>, </m:t>
                    </m:r>
                    <m:sSub>
                      <m:sSubPr>
                        <m:ctrlPr>
                          <a:rPr lang="zh-TW" altLang="zh-TW" sz="2500" i="1" kern="100">
                            <a:effectLst/>
                            <a:latin typeface="Cambria Math"/>
                            <a:ea typeface="Cambria Math"/>
                            <a:cs typeface="Times New Roman"/>
                          </a:rPr>
                        </m:ctrlPr>
                      </m:sSubPr>
                      <m:e>
                        <m:r>
                          <a:rPr lang="en-US" altLang="zh-TW" sz="2500" i="1" kern="100">
                            <a:latin typeface="Cambria Math"/>
                            <a:cs typeface="Times New Roman"/>
                          </a:rPr>
                          <m:t>𝑟</m:t>
                        </m:r>
                      </m:e>
                      <m:sub>
                        <m:r>
                          <a:rPr lang="en-US" altLang="zh-TW" sz="2500" i="1" kern="100">
                            <a:latin typeface="Cambria Math"/>
                            <a:cs typeface="Times New Roman"/>
                          </a:rPr>
                          <m:t>0</m:t>
                        </m:r>
                      </m:sub>
                    </m:sSub>
                    <m:r>
                      <a:rPr lang="en-US" altLang="zh-TW" sz="2500" i="1" kern="100">
                        <a:latin typeface="Cambria Math"/>
                        <a:cs typeface="Times New Roman"/>
                      </a:rPr>
                      <m:t>, </m:t>
                    </m:r>
                    <m:sSub>
                      <m:sSubPr>
                        <m:ctrlPr>
                          <a:rPr lang="zh-TW" altLang="zh-TW" sz="2500" i="1" kern="100">
                            <a:effectLst/>
                            <a:latin typeface="Cambria Math"/>
                            <a:ea typeface="Cambria Math"/>
                            <a:cs typeface="Times New Roman"/>
                          </a:rPr>
                        </m:ctrlPr>
                      </m:sSubPr>
                      <m:e>
                        <m:r>
                          <a:rPr lang="en-US" altLang="zh-TW" sz="2500" i="1" kern="100">
                            <a:latin typeface="Cambria Math"/>
                            <a:cs typeface="Times New Roman"/>
                          </a:rPr>
                          <m:t>𝑟</m:t>
                        </m:r>
                      </m:e>
                      <m:sub>
                        <m:r>
                          <a:rPr lang="en-US" altLang="zh-TW" sz="2500" i="1" kern="100">
                            <a:latin typeface="Cambria Math"/>
                            <a:cs typeface="Times New Roman"/>
                          </a:rPr>
                          <m:t>1</m:t>
                        </m:r>
                      </m:sub>
                    </m:sSub>
                    <m:r>
                      <a:rPr lang="en-US" altLang="zh-TW" sz="2500" i="1" kern="100">
                        <a:latin typeface="Cambria Math"/>
                        <a:cs typeface="Times New Roman"/>
                      </a:rPr>
                      <m:t>, </m:t>
                    </m:r>
                    <m:sSub>
                      <m:sSubPr>
                        <m:ctrlPr>
                          <a:rPr lang="zh-TW" altLang="zh-TW" sz="2500" i="1" kern="100">
                            <a:effectLst/>
                            <a:latin typeface="Cambria Math"/>
                            <a:ea typeface="Cambria Math"/>
                            <a:cs typeface="Times New Roman"/>
                          </a:rPr>
                        </m:ctrlPr>
                      </m:sSubPr>
                      <m:e>
                        <m:r>
                          <a:rPr lang="en-US" altLang="zh-TW" sz="2500" i="1" kern="100">
                            <a:latin typeface="Cambria Math"/>
                            <a:cs typeface="Times New Roman"/>
                          </a:rPr>
                          <m:t>𝑟</m:t>
                        </m:r>
                      </m:e>
                      <m:sub>
                        <m:r>
                          <a:rPr lang="en-US" altLang="zh-TW" sz="2500" i="1" kern="100">
                            <a:latin typeface="Cambria Math"/>
                            <a:cs typeface="Times New Roman"/>
                          </a:rPr>
                          <m:t>2</m:t>
                        </m:r>
                      </m:sub>
                    </m:sSub>
                    <m:r>
                      <a:rPr lang="en-US" altLang="zh-TW" sz="2500" i="1" kern="100">
                        <a:latin typeface="Cambria Math"/>
                        <a:cs typeface="Times New Roman"/>
                      </a:rPr>
                      <m:t>,</m:t>
                    </m:r>
                    <m:r>
                      <a:rPr lang="en-US" altLang="zh-TW" sz="2500" kern="100">
                        <a:latin typeface="Cambria Math"/>
                        <a:cs typeface="Times New Roman"/>
                      </a:rPr>
                      <m:t> …}</m:t>
                    </m:r>
                  </m:oMath>
                </a14:m>
                <a:r>
                  <a:rPr lang="en-US" altLang="zh-TW" sz="2500" kern="100" dirty="0">
                    <a:latin typeface="Times New Roman"/>
                    <a:cs typeface="Times New Roman"/>
                  </a:rPr>
                  <a:t> and under the real-world measure </a:t>
                </a:r>
                <a:r>
                  <a:rPr lang="en-US" altLang="zh-TW" sz="2500" i="1" kern="100" dirty="0">
                    <a:latin typeface="Times New Roman"/>
                    <a:cs typeface="Times New Roman"/>
                  </a:rPr>
                  <a:t>P</a:t>
                </a:r>
                <a:r>
                  <a:rPr lang="en-US" altLang="zh-TW" sz="2500" kern="100" dirty="0">
                    <a:latin typeface="Times New Roman"/>
                    <a:cs typeface="Times New Roman"/>
                  </a:rPr>
                  <a:t>, </a:t>
                </a:r>
                <a:endParaRPr lang="en-US" altLang="zh-TW" sz="2500" kern="100" dirty="0" smtClean="0">
                  <a:latin typeface="Times New Roman"/>
                  <a:cs typeface="Times New Roman"/>
                </a:endParaRPr>
              </a:p>
              <a:p>
                <a:pPr marL="0" indent="0">
                  <a:spcAft>
                    <a:spcPts val="0"/>
                  </a:spcAft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zh-TW" altLang="zh-TW" sz="2500" i="1" kern="100">
                            <a:effectLst/>
                            <a:latin typeface="Cambria Math"/>
                            <a:ea typeface="Cambria Math"/>
                            <a:cs typeface="Times New Roman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altLang="zh-TW" sz="2500" kern="100">
                            <a:latin typeface="Cambria Math"/>
                            <a:cs typeface="Times New Roman"/>
                          </a:rPr>
                          <m:t>Pr</m:t>
                        </m:r>
                      </m:e>
                      <m:sub>
                        <m:r>
                          <a:rPr lang="en-US" altLang="zh-TW" sz="2500" i="1" kern="100">
                            <a:latin typeface="Cambria Math"/>
                            <a:cs typeface="Times New Roman"/>
                          </a:rPr>
                          <m:t>𝑃</m:t>
                        </m:r>
                      </m:sub>
                    </m:sSub>
                    <m:d>
                      <m:dPr>
                        <m:begChr m:val="["/>
                        <m:endChr m:val="]"/>
                        <m:ctrlPr>
                          <a:rPr lang="zh-TW" altLang="zh-TW" sz="2500" i="1" kern="100">
                            <a:effectLst/>
                            <a:latin typeface="Cambria Math"/>
                            <a:ea typeface="Cambria Math"/>
                            <a:cs typeface="Times New Roman"/>
                          </a:rPr>
                        </m:ctrlPr>
                      </m:dPr>
                      <m:e>
                        <m:r>
                          <a:rPr lang="en-US" altLang="zh-TW" sz="2500" i="1" kern="100">
                            <a:latin typeface="Cambria Math"/>
                            <a:cs typeface="Times New Roman"/>
                          </a:rPr>
                          <m:t>𝑟</m:t>
                        </m:r>
                        <m:d>
                          <m:dPr>
                            <m:ctrlPr>
                              <a:rPr lang="zh-TW" altLang="zh-TW" sz="2500" i="1" kern="100">
                                <a:effectLst/>
                                <a:latin typeface="Cambria Math"/>
                                <a:ea typeface="Cambria Math"/>
                                <a:cs typeface="Times New Roman"/>
                              </a:rPr>
                            </m:ctrlPr>
                          </m:dPr>
                          <m:e>
                            <m:r>
                              <a:rPr lang="en-US" altLang="zh-TW" sz="2500" i="1" kern="100">
                                <a:latin typeface="Cambria Math"/>
                                <a:cs typeface="Times New Roman"/>
                              </a:rPr>
                              <m:t>𝑡</m:t>
                            </m:r>
                            <m:r>
                              <a:rPr lang="en-US" altLang="zh-TW" sz="2500" i="1" kern="100">
                                <a:latin typeface="Cambria Math"/>
                                <a:cs typeface="Times New Roman"/>
                              </a:rPr>
                              <m:t>+1</m:t>
                            </m:r>
                          </m:e>
                        </m:d>
                        <m:r>
                          <a:rPr lang="en-US" altLang="zh-TW" sz="2500" i="1" kern="100">
                            <a:latin typeface="Cambria Math"/>
                            <a:cs typeface="Times New Roman"/>
                          </a:rPr>
                          <m:t>=</m:t>
                        </m:r>
                        <m:sSub>
                          <m:sSubPr>
                            <m:ctrlPr>
                              <a:rPr lang="zh-TW" altLang="zh-TW" sz="2500" i="1" kern="100">
                                <a:effectLst/>
                                <a:latin typeface="Cambria Math"/>
                                <a:ea typeface="Cambria Math"/>
                                <a:cs typeface="Times New Roman"/>
                              </a:rPr>
                            </m:ctrlPr>
                          </m:sSubPr>
                          <m:e>
                            <m:r>
                              <a:rPr lang="en-US" altLang="zh-TW" sz="2500" i="1" kern="100">
                                <a:latin typeface="Cambria Math"/>
                                <a:cs typeface="Times New Roman"/>
                              </a:rPr>
                              <m:t>𝑟</m:t>
                            </m:r>
                          </m:e>
                          <m:sub>
                            <m:r>
                              <a:rPr lang="en-US" altLang="zh-TW" sz="2500" i="1" kern="100">
                                <a:latin typeface="Cambria Math"/>
                                <a:cs typeface="Times New Roman"/>
                              </a:rPr>
                              <m:t>𝑖</m:t>
                            </m:r>
                            <m:r>
                              <a:rPr lang="en-US" altLang="zh-TW" sz="2500" i="1" kern="100">
                                <a:latin typeface="Cambria Math"/>
                                <a:cs typeface="Times New Roman"/>
                              </a:rPr>
                              <m:t>−1</m:t>
                            </m:r>
                          </m:sub>
                        </m:sSub>
                        <m:r>
                          <a:rPr lang="en-US" altLang="zh-TW" sz="2500" i="1" kern="100">
                            <a:latin typeface="Cambria Math"/>
                            <a:cs typeface="Times New Roman"/>
                          </a:rPr>
                          <m:t> </m:t>
                        </m:r>
                        <m:r>
                          <a:rPr lang="en-US" altLang="zh-TW" sz="2500" i="1" kern="100">
                            <a:latin typeface="Cambria Math"/>
                            <a:cs typeface="Times New Roman"/>
                          </a:rPr>
                          <m:t>𝑜𝑟</m:t>
                        </m:r>
                        <m:r>
                          <a:rPr lang="en-US" altLang="zh-TW" sz="2500" i="1" kern="100">
                            <a:latin typeface="Cambria Math"/>
                            <a:cs typeface="Times New Roman"/>
                          </a:rPr>
                          <m:t> </m:t>
                        </m:r>
                        <m:sSub>
                          <m:sSubPr>
                            <m:ctrlPr>
                              <a:rPr lang="zh-TW" altLang="zh-TW" sz="2500" i="1" kern="100">
                                <a:effectLst/>
                                <a:latin typeface="Cambria Math"/>
                                <a:ea typeface="Cambria Math"/>
                                <a:cs typeface="Times New Roman"/>
                              </a:rPr>
                            </m:ctrlPr>
                          </m:sSubPr>
                          <m:e>
                            <m:r>
                              <a:rPr lang="en-US" altLang="zh-TW" sz="2500" i="1" kern="100">
                                <a:latin typeface="Cambria Math"/>
                                <a:cs typeface="Times New Roman"/>
                              </a:rPr>
                              <m:t>𝑟</m:t>
                            </m:r>
                          </m:e>
                          <m:sub>
                            <m:r>
                              <a:rPr lang="en-US" altLang="zh-TW" sz="2500" i="1" kern="100">
                                <a:latin typeface="Cambria Math"/>
                                <a:cs typeface="Times New Roman"/>
                              </a:rPr>
                              <m:t>𝑖</m:t>
                            </m:r>
                            <m:r>
                              <a:rPr lang="en-US" altLang="zh-TW" sz="2500" i="1" kern="100">
                                <a:latin typeface="Cambria Math"/>
                                <a:cs typeface="Times New Roman"/>
                              </a:rPr>
                              <m:t>+1</m:t>
                            </m:r>
                          </m:sub>
                        </m:sSub>
                      </m:e>
                      <m:e>
                        <m:r>
                          <a:rPr lang="en-US" altLang="zh-TW" sz="2500" i="1" kern="100">
                            <a:latin typeface="Cambria Math"/>
                            <a:cs typeface="Times New Roman"/>
                          </a:rPr>
                          <m:t>𝑟</m:t>
                        </m:r>
                        <m:d>
                          <m:dPr>
                            <m:ctrlPr>
                              <a:rPr lang="zh-TW" altLang="zh-TW" sz="2500" i="1" kern="100">
                                <a:effectLst/>
                                <a:latin typeface="Cambria Math"/>
                                <a:ea typeface="Cambria Math"/>
                                <a:cs typeface="Times New Roman"/>
                              </a:rPr>
                            </m:ctrlPr>
                          </m:dPr>
                          <m:e>
                            <m:r>
                              <a:rPr lang="en-US" altLang="zh-TW" sz="2500" i="1" kern="100">
                                <a:latin typeface="Cambria Math"/>
                                <a:cs typeface="Times New Roman"/>
                              </a:rPr>
                              <m:t>𝑡</m:t>
                            </m:r>
                          </m:e>
                        </m:d>
                        <m:r>
                          <a:rPr lang="en-US" altLang="zh-TW" sz="2500" i="1" kern="100">
                            <a:latin typeface="Cambria Math"/>
                            <a:cs typeface="Times New Roman"/>
                          </a:rPr>
                          <m:t>=</m:t>
                        </m:r>
                        <m:sSub>
                          <m:sSubPr>
                            <m:ctrlPr>
                              <a:rPr lang="zh-TW" altLang="zh-TW" sz="2500" i="1" kern="100">
                                <a:effectLst/>
                                <a:latin typeface="Cambria Math"/>
                                <a:ea typeface="Cambria Math"/>
                                <a:cs typeface="Times New Roman"/>
                              </a:rPr>
                            </m:ctrlPr>
                          </m:sSubPr>
                          <m:e>
                            <m:r>
                              <a:rPr lang="en-US" altLang="zh-TW" sz="2500" i="1" kern="100">
                                <a:latin typeface="Cambria Math"/>
                                <a:cs typeface="Times New Roman"/>
                              </a:rPr>
                              <m:t>𝑟</m:t>
                            </m:r>
                          </m:e>
                          <m:sub>
                            <m:r>
                              <a:rPr lang="en-US" altLang="zh-TW" sz="2500" i="1" kern="100">
                                <a:latin typeface="Cambria Math"/>
                                <a:cs typeface="Times New Roman"/>
                              </a:rPr>
                              <m:t>𝑖</m:t>
                            </m:r>
                          </m:sub>
                        </m:sSub>
                      </m:e>
                    </m:d>
                    <m:r>
                      <a:rPr lang="en-US" altLang="zh-TW" sz="2500" kern="100">
                        <a:latin typeface="Cambria Math"/>
                        <a:cs typeface="Times New Roman"/>
                      </a:rPr>
                      <m:t>=1</m:t>
                    </m:r>
                  </m:oMath>
                </a14:m>
                <a:r>
                  <a:rPr lang="en-US" altLang="zh-TW" sz="2500" kern="100" dirty="0">
                    <a:latin typeface="Times New Roman"/>
                    <a:cs typeface="Times New Roman"/>
                  </a:rPr>
                  <a:t> for all </a:t>
                </a:r>
                <a:r>
                  <a:rPr lang="en-US" altLang="zh-TW" sz="2500" i="1" kern="100" dirty="0">
                    <a:latin typeface="Times New Roman"/>
                    <a:cs typeface="Times New Roman"/>
                  </a:rPr>
                  <a:t>t</a:t>
                </a:r>
                <a:r>
                  <a:rPr lang="en-US" altLang="zh-TW" sz="2500" kern="100" dirty="0">
                    <a:latin typeface="Times New Roman"/>
                    <a:cs typeface="Times New Roman"/>
                  </a:rPr>
                  <a:t> and </a:t>
                </a:r>
                <a:r>
                  <a:rPr lang="en-US" altLang="zh-TW" sz="2500" i="1" kern="100" dirty="0">
                    <a:latin typeface="Times New Roman"/>
                    <a:cs typeface="Times New Roman"/>
                  </a:rPr>
                  <a:t>i</a:t>
                </a:r>
                <a:r>
                  <a:rPr lang="en-US" altLang="zh-TW" sz="2500" kern="100" dirty="0">
                    <a:latin typeface="Times New Roman"/>
                    <a:cs typeface="Times New Roman"/>
                  </a:rPr>
                  <a:t>.</a:t>
                </a:r>
                <a:endParaRPr lang="zh-TW" altLang="zh-TW" sz="2500" kern="100" dirty="0">
                  <a:cs typeface="Times New Roman"/>
                </a:endParaRPr>
              </a:p>
              <a:p>
                <a:pPr marL="0" indent="0">
                  <a:spcAft>
                    <a:spcPts val="0"/>
                  </a:spcAft>
                  <a:buNone/>
                </a:pPr>
                <a:endParaRPr lang="en-US" altLang="zh-TW" sz="2500" kern="100" dirty="0" smtClean="0">
                  <a:latin typeface="Times New Roman"/>
                  <a:cs typeface="Times New Roman"/>
                </a:endParaRPr>
              </a:p>
              <a:p>
                <a:pPr marL="0" indent="0">
                  <a:spcAft>
                    <a:spcPts val="0"/>
                  </a:spcAft>
                  <a:buNone/>
                </a:pPr>
                <a:r>
                  <a:rPr lang="en-US" altLang="zh-TW" sz="2500" kern="100" dirty="0" smtClean="0">
                    <a:latin typeface="Times New Roman"/>
                    <a:cs typeface="Times New Roman"/>
                  </a:rPr>
                  <a:t>Suppose </a:t>
                </a:r>
                <a:r>
                  <a:rPr lang="en-US" altLang="zh-TW" sz="2500" kern="100" dirty="0">
                    <a:latin typeface="Times New Roman"/>
                    <a:cs typeface="Times New Roman"/>
                  </a:rPr>
                  <a:t>that, for all </a:t>
                </a:r>
                <a:r>
                  <a:rPr lang="en-US" altLang="zh-TW" sz="2500" i="1" kern="100" dirty="0">
                    <a:latin typeface="Times New Roman"/>
                    <a:cs typeface="Times New Roman"/>
                  </a:rPr>
                  <a:t>t</a:t>
                </a:r>
                <a:r>
                  <a:rPr lang="en-US" altLang="zh-TW" sz="2500" kern="100" dirty="0" smtClean="0">
                    <a:latin typeface="Times New Roman"/>
                    <a:cs typeface="Times New Roman"/>
                  </a:rPr>
                  <a:t>, </a:t>
                </a:r>
                <a14:m>
                  <m:oMath xmlns:m="http://schemas.openxmlformats.org/officeDocument/2006/math">
                    <m:r>
                      <a:rPr lang="en-US" altLang="zh-TW" sz="2500" i="1" kern="100">
                        <a:latin typeface="Cambria Math"/>
                        <a:cs typeface="Times New Roman"/>
                      </a:rPr>
                      <m:t>𝑃</m:t>
                    </m:r>
                    <m:d>
                      <m:dPr>
                        <m:ctrlPr>
                          <a:rPr lang="zh-TW" altLang="zh-TW" sz="2500" i="1" kern="100">
                            <a:effectLst/>
                            <a:latin typeface="Cambria Math"/>
                            <a:ea typeface="Cambria Math"/>
                            <a:cs typeface="Times New Roman"/>
                          </a:rPr>
                        </m:ctrlPr>
                      </m:dPr>
                      <m:e>
                        <m:r>
                          <a:rPr lang="en-US" altLang="zh-TW" sz="2500" i="1" kern="100">
                            <a:latin typeface="Cambria Math"/>
                            <a:cs typeface="Times New Roman"/>
                          </a:rPr>
                          <m:t>𝑡</m:t>
                        </m:r>
                        <m:r>
                          <a:rPr lang="en-US" altLang="zh-TW" sz="2500" i="1" kern="100">
                            <a:latin typeface="Cambria Math"/>
                            <a:cs typeface="Times New Roman"/>
                          </a:rPr>
                          <m:t>,</m:t>
                        </m:r>
                        <m:r>
                          <a:rPr lang="en-US" altLang="zh-TW" sz="2500" i="1" kern="100">
                            <a:latin typeface="Cambria Math"/>
                            <a:cs typeface="Times New Roman"/>
                          </a:rPr>
                          <m:t>𝑡</m:t>
                        </m:r>
                        <m:r>
                          <a:rPr lang="en-US" altLang="zh-TW" sz="2500" i="1" kern="100">
                            <a:latin typeface="Cambria Math"/>
                            <a:cs typeface="Times New Roman"/>
                          </a:rPr>
                          <m:t>+2</m:t>
                        </m:r>
                      </m:e>
                    </m:d>
                    <m:r>
                      <a:rPr lang="en-US" altLang="zh-TW" sz="2500" i="1" kern="100">
                        <a:latin typeface="Cambria Math"/>
                        <a:cs typeface="Times New Roman"/>
                      </a:rPr>
                      <m:t>≡</m:t>
                    </m:r>
                    <m:r>
                      <a:rPr lang="en-US" altLang="zh-TW" sz="2500" i="1" kern="100">
                        <a:latin typeface="Cambria Math"/>
                        <a:cs typeface="Times New Roman"/>
                      </a:rPr>
                      <m:t>𝑃</m:t>
                    </m:r>
                    <m:d>
                      <m:dPr>
                        <m:ctrlPr>
                          <a:rPr lang="zh-TW" altLang="zh-TW" sz="2500" i="1" kern="100">
                            <a:effectLst/>
                            <a:latin typeface="Cambria Math"/>
                            <a:ea typeface="Cambria Math"/>
                            <a:cs typeface="Times New Roman"/>
                          </a:rPr>
                        </m:ctrlPr>
                      </m:dPr>
                      <m:e>
                        <m:r>
                          <a:rPr lang="en-US" altLang="zh-TW" sz="2500" i="1" kern="100">
                            <a:latin typeface="Cambria Math"/>
                            <a:cs typeface="Times New Roman"/>
                          </a:rPr>
                          <m:t>𝑡</m:t>
                        </m:r>
                        <m:r>
                          <a:rPr lang="en-US" altLang="zh-TW" sz="2500" i="1" kern="100">
                            <a:latin typeface="Cambria Math"/>
                            <a:cs typeface="Times New Roman"/>
                          </a:rPr>
                          <m:t>,</m:t>
                        </m:r>
                        <m:r>
                          <a:rPr lang="en-US" altLang="zh-TW" sz="2500" i="1" kern="100">
                            <a:latin typeface="Cambria Math"/>
                            <a:cs typeface="Times New Roman"/>
                          </a:rPr>
                          <m:t>𝑡</m:t>
                        </m:r>
                        <m:r>
                          <a:rPr lang="en-US" altLang="zh-TW" sz="2500" i="1" kern="100">
                            <a:latin typeface="Cambria Math"/>
                            <a:cs typeface="Times New Roman"/>
                          </a:rPr>
                          <m:t>+2,</m:t>
                        </m:r>
                        <m:sSub>
                          <m:sSubPr>
                            <m:ctrlPr>
                              <a:rPr lang="zh-TW" altLang="zh-TW" sz="2500" i="1" kern="100">
                                <a:effectLst/>
                                <a:latin typeface="Cambria Math"/>
                                <a:ea typeface="Cambria Math"/>
                                <a:cs typeface="Times New Roman"/>
                              </a:rPr>
                            </m:ctrlPr>
                          </m:sSubPr>
                          <m:e>
                            <m:r>
                              <a:rPr lang="en-US" altLang="zh-TW" sz="2500" i="1" kern="100">
                                <a:latin typeface="Cambria Math"/>
                                <a:cs typeface="Times New Roman"/>
                              </a:rPr>
                              <m:t>𝑟</m:t>
                            </m:r>
                          </m:e>
                          <m:sub>
                            <m:r>
                              <a:rPr lang="en-US" altLang="zh-TW" sz="2500" i="1" kern="100">
                                <a:latin typeface="Cambria Math"/>
                                <a:cs typeface="Times New Roman"/>
                              </a:rPr>
                              <m:t>𝑖</m:t>
                            </m:r>
                          </m:sub>
                        </m:sSub>
                      </m:e>
                    </m:d>
                    <m:r>
                      <a:rPr lang="en-US" altLang="zh-TW" sz="2500" i="1" kern="100" smtClean="0">
                        <a:latin typeface="Cambria Math"/>
                        <a:cs typeface="Times New Roman"/>
                      </a:rPr>
                      <m:t>=</m:t>
                    </m:r>
                    <m:sSup>
                      <m:sSupPr>
                        <m:ctrlPr>
                          <a:rPr lang="zh-TW" altLang="zh-TW" sz="2500" i="1" kern="100">
                            <a:effectLst/>
                            <a:latin typeface="Cambria Math"/>
                            <a:ea typeface="Cambria Math"/>
                            <a:cs typeface="Times New Roman"/>
                          </a:rPr>
                        </m:ctrlPr>
                      </m:sSupPr>
                      <m:e>
                        <m:r>
                          <a:rPr lang="en-US" altLang="zh-TW" sz="2500" i="1" kern="100">
                            <a:latin typeface="Cambria Math"/>
                            <a:cs typeface="Times New Roman"/>
                          </a:rPr>
                          <m:t>𝑒</m:t>
                        </m:r>
                      </m:e>
                      <m:sup>
                        <m:r>
                          <a:rPr lang="en-US" altLang="zh-TW" sz="2500" i="1" kern="100">
                            <a:latin typeface="Cambria Math"/>
                            <a:cs typeface="Times New Roman"/>
                          </a:rPr>
                          <m:t>−</m:t>
                        </m:r>
                        <m:sSub>
                          <m:sSubPr>
                            <m:ctrlPr>
                              <a:rPr lang="zh-TW" altLang="zh-TW" sz="2500" i="1" kern="100">
                                <a:effectLst/>
                                <a:latin typeface="Cambria Math"/>
                                <a:ea typeface="Cambria Math"/>
                                <a:cs typeface="Times New Roman"/>
                              </a:rPr>
                            </m:ctrlPr>
                          </m:sSubPr>
                          <m:e>
                            <m:r>
                              <a:rPr lang="en-US" altLang="zh-TW" sz="2500" i="1" kern="100">
                                <a:latin typeface="Cambria Math"/>
                                <a:cs typeface="Times New Roman"/>
                              </a:rPr>
                              <m:t>𝑟</m:t>
                            </m:r>
                          </m:e>
                          <m:sub>
                            <m:r>
                              <a:rPr lang="en-US" altLang="zh-TW" sz="2500" i="1" kern="100">
                                <a:latin typeface="Cambria Math"/>
                                <a:cs typeface="Times New Roman"/>
                              </a:rPr>
                              <m:t>𝑖</m:t>
                            </m:r>
                          </m:sub>
                        </m:sSub>
                      </m:sup>
                    </m:sSup>
                    <m:d>
                      <m:dPr>
                        <m:begChr m:val="["/>
                        <m:endChr m:val="]"/>
                        <m:ctrlPr>
                          <a:rPr lang="zh-TW" altLang="zh-TW" sz="2500" i="1" kern="100">
                            <a:effectLst/>
                            <a:latin typeface="Cambria Math"/>
                            <a:ea typeface="Cambria Math"/>
                            <a:cs typeface="Times New Roman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zh-TW" altLang="zh-TW" sz="2500" i="1" kern="100">
                                <a:effectLst/>
                                <a:latin typeface="Cambria Math"/>
                                <a:ea typeface="Cambria Math"/>
                                <a:cs typeface="Times New Roman"/>
                              </a:rPr>
                            </m:ctrlPr>
                          </m:sSubPr>
                          <m:e>
                            <m:r>
                              <a:rPr lang="en-US" altLang="zh-TW" sz="2500" i="1" kern="100">
                                <a:latin typeface="Cambria Math"/>
                                <a:cs typeface="Times New Roman"/>
                              </a:rPr>
                              <m:t>𝑞</m:t>
                            </m:r>
                          </m:e>
                          <m:sub>
                            <m:r>
                              <a:rPr lang="en-US" altLang="zh-TW" sz="2500" i="1" kern="100">
                                <a:latin typeface="Cambria Math"/>
                                <a:cs typeface="Times New Roman"/>
                              </a:rPr>
                              <m:t>𝑖</m:t>
                            </m:r>
                          </m:sub>
                        </m:sSub>
                        <m:sSup>
                          <m:sSupPr>
                            <m:ctrlPr>
                              <a:rPr lang="zh-TW" altLang="zh-TW" sz="2500" i="1" kern="100">
                                <a:effectLst/>
                                <a:latin typeface="Cambria Math"/>
                                <a:ea typeface="Cambria Math"/>
                                <a:cs typeface="Times New Roman"/>
                              </a:rPr>
                            </m:ctrlPr>
                          </m:sSupPr>
                          <m:e>
                            <m:r>
                              <a:rPr lang="en-US" altLang="zh-TW" sz="2500" i="1" kern="100">
                                <a:latin typeface="Cambria Math"/>
                                <a:cs typeface="Times New Roman"/>
                              </a:rPr>
                              <m:t>𝑒</m:t>
                            </m:r>
                          </m:e>
                          <m:sup>
                            <m:r>
                              <a:rPr lang="en-US" altLang="zh-TW" sz="2500" i="1" kern="100">
                                <a:latin typeface="Cambria Math"/>
                                <a:cs typeface="Times New Roman"/>
                              </a:rPr>
                              <m:t>−</m:t>
                            </m:r>
                            <m:sSub>
                              <m:sSubPr>
                                <m:ctrlPr>
                                  <a:rPr lang="zh-TW" altLang="zh-TW" sz="2500" i="1" kern="100">
                                    <a:effectLst/>
                                    <a:latin typeface="Cambria Math"/>
                                    <a:ea typeface="Cambria Math"/>
                                    <a:cs typeface="Times New Roman"/>
                                  </a:rPr>
                                </m:ctrlPr>
                              </m:sSubPr>
                              <m:e>
                                <m:r>
                                  <a:rPr lang="en-US" altLang="zh-TW" sz="2500" i="1" kern="100">
                                    <a:latin typeface="Cambria Math"/>
                                    <a:cs typeface="Times New Roman"/>
                                  </a:rPr>
                                  <m:t>𝑟</m:t>
                                </m:r>
                              </m:e>
                              <m:sub>
                                <m:r>
                                  <a:rPr lang="en-US" altLang="zh-TW" sz="2500" i="1" kern="100">
                                    <a:latin typeface="Cambria Math"/>
                                    <a:cs typeface="Times New Roman"/>
                                  </a:rPr>
                                  <m:t>𝑖</m:t>
                                </m:r>
                                <m:r>
                                  <a:rPr lang="en-US" altLang="zh-TW" sz="2500" i="1" kern="100">
                                    <a:latin typeface="Cambria Math"/>
                                    <a:cs typeface="Times New Roman"/>
                                  </a:rPr>
                                  <m:t>+1</m:t>
                                </m:r>
                              </m:sub>
                            </m:sSub>
                          </m:sup>
                        </m:sSup>
                        <m:r>
                          <a:rPr lang="en-US" altLang="zh-TW" sz="2500" i="1" kern="100">
                            <a:latin typeface="Cambria Math"/>
                            <a:cs typeface="Times New Roman"/>
                          </a:rPr>
                          <m:t>+</m:t>
                        </m:r>
                        <m:d>
                          <m:dPr>
                            <m:ctrlPr>
                              <a:rPr lang="zh-TW" altLang="zh-TW" sz="2500" i="1" kern="100">
                                <a:effectLst/>
                                <a:latin typeface="Cambria Math"/>
                                <a:ea typeface="Cambria Math"/>
                                <a:cs typeface="Times New Roman"/>
                              </a:rPr>
                            </m:ctrlPr>
                          </m:dPr>
                          <m:e>
                            <m:r>
                              <a:rPr lang="en-US" altLang="zh-TW" sz="2500" i="1" kern="100">
                                <a:latin typeface="Cambria Math"/>
                                <a:cs typeface="Times New Roman"/>
                              </a:rPr>
                              <m:t>1−</m:t>
                            </m:r>
                            <m:sSub>
                              <m:sSubPr>
                                <m:ctrlPr>
                                  <a:rPr lang="zh-TW" altLang="zh-TW" sz="2500" i="1" kern="100">
                                    <a:effectLst/>
                                    <a:latin typeface="Cambria Math"/>
                                    <a:ea typeface="Cambria Math"/>
                                    <a:cs typeface="Times New Roman"/>
                                  </a:rPr>
                                </m:ctrlPr>
                              </m:sSubPr>
                              <m:e>
                                <m:r>
                                  <a:rPr lang="en-US" altLang="zh-TW" sz="2500" i="1" kern="100">
                                    <a:latin typeface="Cambria Math"/>
                                    <a:cs typeface="Times New Roman"/>
                                  </a:rPr>
                                  <m:t>𝑞</m:t>
                                </m:r>
                              </m:e>
                              <m:sub>
                                <m:r>
                                  <a:rPr lang="en-US" altLang="zh-TW" sz="2500" i="1" kern="100">
                                    <a:latin typeface="Cambria Math"/>
                                    <a:cs typeface="Times New Roman"/>
                                  </a:rPr>
                                  <m:t>𝑖</m:t>
                                </m:r>
                              </m:sub>
                            </m:sSub>
                          </m:e>
                        </m:d>
                        <m:sSup>
                          <m:sSupPr>
                            <m:ctrlPr>
                              <a:rPr lang="zh-TW" altLang="zh-TW" sz="2500" i="1" kern="100">
                                <a:effectLst/>
                                <a:latin typeface="Cambria Math"/>
                                <a:ea typeface="Cambria Math"/>
                                <a:cs typeface="Times New Roman"/>
                              </a:rPr>
                            </m:ctrlPr>
                          </m:sSupPr>
                          <m:e>
                            <m:r>
                              <a:rPr lang="en-US" altLang="zh-TW" sz="2500" i="1" kern="100">
                                <a:latin typeface="Cambria Math"/>
                                <a:cs typeface="Times New Roman"/>
                              </a:rPr>
                              <m:t>𝑒</m:t>
                            </m:r>
                          </m:e>
                          <m:sup>
                            <m:r>
                              <a:rPr lang="en-US" altLang="zh-TW" sz="2500" i="1" kern="100">
                                <a:latin typeface="Cambria Math"/>
                                <a:cs typeface="Times New Roman"/>
                              </a:rPr>
                              <m:t>−</m:t>
                            </m:r>
                            <m:sSub>
                              <m:sSubPr>
                                <m:ctrlPr>
                                  <a:rPr lang="zh-TW" altLang="zh-TW" sz="2500" i="1" kern="100">
                                    <a:effectLst/>
                                    <a:latin typeface="Cambria Math"/>
                                    <a:ea typeface="Cambria Math"/>
                                    <a:cs typeface="Times New Roman"/>
                                  </a:rPr>
                                </m:ctrlPr>
                              </m:sSubPr>
                              <m:e>
                                <m:r>
                                  <a:rPr lang="en-US" altLang="zh-TW" sz="2500" i="1" kern="100">
                                    <a:latin typeface="Cambria Math"/>
                                    <a:cs typeface="Times New Roman"/>
                                  </a:rPr>
                                  <m:t>𝑟</m:t>
                                </m:r>
                              </m:e>
                              <m:sub>
                                <m:r>
                                  <a:rPr lang="en-US" altLang="zh-TW" sz="2500" i="1" kern="100">
                                    <a:latin typeface="Cambria Math"/>
                                    <a:cs typeface="Times New Roman"/>
                                  </a:rPr>
                                  <m:t>𝑖</m:t>
                                </m:r>
                                <m:r>
                                  <a:rPr lang="en-US" altLang="zh-TW" sz="2500" i="1" kern="100">
                                    <a:latin typeface="Cambria Math"/>
                                    <a:cs typeface="Times New Roman"/>
                                  </a:rPr>
                                  <m:t>−1</m:t>
                                </m:r>
                              </m:sub>
                            </m:sSub>
                          </m:sup>
                        </m:sSup>
                      </m:e>
                    </m:d>
                  </m:oMath>
                </a14:m>
                <a:endParaRPr lang="en-US" altLang="zh-TW" sz="2500" kern="100" dirty="0" smtClean="0">
                  <a:latin typeface="Times New Roman"/>
                  <a:cs typeface="Times New Roman"/>
                </a:endParaRPr>
              </a:p>
              <a:p>
                <a:pPr marL="0" indent="0">
                  <a:spcAft>
                    <a:spcPts val="0"/>
                  </a:spcAft>
                  <a:buNone/>
                </a:pPr>
                <a:r>
                  <a:rPr lang="en-US" altLang="zh-TW" sz="2500" kern="100" dirty="0">
                    <a:latin typeface="Times New Roman"/>
                    <a:cs typeface="Times New Roman"/>
                  </a:rPr>
                  <a:t>for some set of constants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zh-TW" altLang="zh-TW" sz="2500" i="1" kern="100">
                            <a:effectLst/>
                            <a:latin typeface="Cambria Math"/>
                            <a:ea typeface="Cambria Math"/>
                            <a:cs typeface="Times New Roman"/>
                          </a:rPr>
                        </m:ctrlPr>
                      </m:sSubPr>
                      <m:e>
                        <m:r>
                          <a:rPr lang="en-US" altLang="zh-TW" sz="2500" i="1" kern="100">
                            <a:latin typeface="Cambria Math"/>
                            <a:cs typeface="Times New Roman"/>
                          </a:rPr>
                          <m:t>𝑞</m:t>
                        </m:r>
                      </m:e>
                      <m:sub>
                        <m:r>
                          <a:rPr lang="en-US" altLang="zh-TW" sz="2500" i="1" kern="100">
                            <a:latin typeface="Cambria Math"/>
                            <a:cs typeface="Times New Roman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altLang="zh-TW" sz="2500" i="1" kern="100" dirty="0">
                    <a:latin typeface="Times New Roman"/>
                    <a:cs typeface="Times New Roman"/>
                  </a:rPr>
                  <a:t>, </a:t>
                </a:r>
                <a14:m>
                  <m:oMath xmlns:m="http://schemas.openxmlformats.org/officeDocument/2006/math">
                    <m:r>
                      <a:rPr lang="en-US" altLang="zh-TW" sz="2500" i="1" kern="100">
                        <a:latin typeface="Cambria Math"/>
                        <a:cs typeface="Times New Roman"/>
                      </a:rPr>
                      <m:t>0&lt;</m:t>
                    </m:r>
                    <m:sSub>
                      <m:sSubPr>
                        <m:ctrlPr>
                          <a:rPr lang="zh-TW" altLang="zh-TW" sz="2500" i="1" kern="100">
                            <a:effectLst/>
                            <a:latin typeface="Cambria Math"/>
                            <a:ea typeface="Cambria Math"/>
                            <a:cs typeface="Times New Roman"/>
                          </a:rPr>
                        </m:ctrlPr>
                      </m:sSubPr>
                      <m:e>
                        <m:r>
                          <a:rPr lang="en-US" altLang="zh-TW" sz="2500" i="1" kern="100">
                            <a:latin typeface="Cambria Math"/>
                            <a:cs typeface="Times New Roman"/>
                          </a:rPr>
                          <m:t>𝑞</m:t>
                        </m:r>
                      </m:e>
                      <m:sub>
                        <m:r>
                          <a:rPr lang="en-US" altLang="zh-TW" sz="2500" i="1" kern="100">
                            <a:latin typeface="Cambria Math"/>
                            <a:cs typeface="Times New Roman"/>
                          </a:rPr>
                          <m:t>𝑖</m:t>
                        </m:r>
                      </m:sub>
                    </m:sSub>
                    <m:r>
                      <a:rPr lang="en-US" altLang="zh-TW" sz="2500" i="1" kern="100">
                        <a:latin typeface="Cambria Math"/>
                        <a:cs typeface="Times New Roman"/>
                      </a:rPr>
                      <m:t>&lt;1</m:t>
                    </m:r>
                  </m:oMath>
                </a14:m>
                <a:r>
                  <a:rPr lang="en-US" altLang="zh-TW" sz="2500" kern="100" dirty="0">
                    <a:latin typeface="Times New Roman"/>
                    <a:cs typeface="Times New Roman"/>
                  </a:rPr>
                  <a:t>, for all </a:t>
                </a:r>
                <a14:m>
                  <m:oMath xmlns:m="http://schemas.openxmlformats.org/officeDocument/2006/math">
                    <m:r>
                      <a:rPr lang="en-US" altLang="zh-TW" sz="2500" i="1" kern="100">
                        <a:latin typeface="Cambria Math"/>
                        <a:cs typeface="Times New Roman"/>
                      </a:rPr>
                      <m:t>𝑖</m:t>
                    </m:r>
                    <m:r>
                      <a:rPr lang="en-US" altLang="zh-TW" sz="2500" kern="100">
                        <a:latin typeface="Cambria Math"/>
                        <a:cs typeface="Times New Roman"/>
                      </a:rPr>
                      <m:t>∈</m:t>
                    </m:r>
                    <m:r>
                      <a:rPr lang="en-US" altLang="zh-TW" sz="2500" i="1" kern="100">
                        <a:latin typeface="Cambria Math"/>
                        <a:cs typeface="Times New Roman"/>
                      </a:rPr>
                      <m:t>ℤ</m:t>
                    </m:r>
                    <m:r>
                      <a:rPr lang="en-US" altLang="zh-TW" sz="2500" kern="100">
                        <a:latin typeface="Cambria Math"/>
                        <a:cs typeface="Times New Roman"/>
                      </a:rPr>
                      <m:t>.</m:t>
                    </m:r>
                  </m:oMath>
                </a14:m>
                <a:endParaRPr lang="zh-TW" altLang="zh-TW" sz="2500" kern="100" dirty="0">
                  <a:cs typeface="Times New Roman"/>
                </a:endParaRPr>
              </a:p>
              <a:p>
                <a:endParaRPr lang="zh-TW" altLang="en-US" dirty="0"/>
              </a:p>
            </p:txBody>
          </p:sp>
        </mc:Choice>
        <mc:Fallback xmlns=""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59024" y="1052736"/>
                <a:ext cx="8784976" cy="5400600"/>
              </a:xfrm>
              <a:blipFill rotWithShape="1">
                <a:blip r:embed="rId2"/>
                <a:stretch>
                  <a:fillRect l="-1180" t="-1580" r="-1943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49035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矩形 1"/>
              <p:cNvSpPr/>
              <p:nvPr/>
            </p:nvSpPr>
            <p:spPr>
              <a:xfrm>
                <a:off x="395536" y="260648"/>
                <a:ext cx="8424936" cy="437876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spcAft>
                    <a:spcPts val="0"/>
                  </a:spcAft>
                </a:pPr>
                <a:r>
                  <a:rPr lang="en-US" altLang="zh-TW" sz="2500" b="1" kern="100" dirty="0">
                    <a:latin typeface="Times New Roman"/>
                    <a:cs typeface="Times New Roman"/>
                  </a:rPr>
                  <a:t>Example 3.14</a:t>
                </a:r>
                <a:endParaRPr lang="zh-TW" altLang="zh-TW" sz="2500" kern="100" dirty="0">
                  <a:cs typeface="Times New Roman"/>
                </a:endParaRPr>
              </a:p>
              <a:p>
                <a:pPr indent="203200">
                  <a:spcAft>
                    <a:spcPts val="0"/>
                  </a:spcAft>
                </a:pPr>
                <a:r>
                  <a:rPr lang="en-US" altLang="zh-TW" sz="2500" kern="100" dirty="0">
                    <a:latin typeface="Times New Roman"/>
                    <a:cs typeface="Times New Roman"/>
                  </a:rPr>
                  <a:t>Consider the following random-walk model for the risk-free rate of interest: </a:t>
                </a:r>
                <a14:m>
                  <m:oMath xmlns:m="http://schemas.openxmlformats.org/officeDocument/2006/math">
                    <m:r>
                      <a:rPr lang="en-US" altLang="zh-TW" sz="2500" i="1" kern="100">
                        <a:latin typeface="Cambria Math"/>
                        <a:cs typeface="Times New Roman"/>
                      </a:rPr>
                      <m:t>𝑟</m:t>
                    </m:r>
                    <m:d>
                      <m:dPr>
                        <m:ctrlPr>
                          <a:rPr lang="zh-TW" altLang="zh-TW" sz="2500" i="1" kern="100">
                            <a:effectLst/>
                            <a:latin typeface="Cambria Math"/>
                            <a:ea typeface="Cambria Math"/>
                            <a:cs typeface="Times New Roman"/>
                          </a:rPr>
                        </m:ctrlPr>
                      </m:dPr>
                      <m:e>
                        <m:r>
                          <a:rPr lang="en-US" altLang="zh-TW" sz="2500" i="1" kern="100">
                            <a:latin typeface="Cambria Math"/>
                            <a:cs typeface="Times New Roman"/>
                          </a:rPr>
                          <m:t>0</m:t>
                        </m:r>
                      </m:e>
                    </m:d>
                    <m:r>
                      <a:rPr lang="en-US" altLang="zh-TW" sz="2500" kern="100">
                        <a:latin typeface="Cambria Math"/>
                        <a:cs typeface="Times New Roman"/>
                      </a:rPr>
                      <m:t>=0.05, </m:t>
                    </m:r>
                    <m:sSub>
                      <m:sSubPr>
                        <m:ctrlPr>
                          <a:rPr lang="zh-TW" altLang="zh-TW" sz="2500" i="1" kern="100">
                            <a:effectLst/>
                            <a:latin typeface="Cambria Math"/>
                            <a:ea typeface="Cambria Math"/>
                            <a:cs typeface="Times New Roman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altLang="zh-TW" sz="2500" kern="100">
                            <a:latin typeface="Cambria Math"/>
                            <a:cs typeface="Times New Roman"/>
                          </a:rPr>
                          <m:t>Pr</m:t>
                        </m:r>
                      </m:e>
                      <m:sub>
                        <m:r>
                          <a:rPr lang="en-US" altLang="zh-TW" sz="2500" i="1" kern="100">
                            <a:latin typeface="Cambria Math"/>
                            <a:cs typeface="Times New Roman"/>
                          </a:rPr>
                          <m:t>𝑄</m:t>
                        </m:r>
                      </m:sub>
                    </m:sSub>
                    <m:d>
                      <m:dPr>
                        <m:ctrlPr>
                          <a:rPr lang="zh-TW" altLang="zh-TW" sz="2500" i="1" kern="100">
                            <a:effectLst/>
                            <a:latin typeface="Cambria Math"/>
                            <a:ea typeface="Cambria Math"/>
                            <a:cs typeface="Times New Roman"/>
                          </a:rPr>
                        </m:ctrlPr>
                      </m:dPr>
                      <m:e>
                        <m:r>
                          <a:rPr lang="en-US" altLang="zh-TW" sz="2500" i="1" kern="100">
                            <a:latin typeface="Cambria Math"/>
                            <a:cs typeface="Times New Roman"/>
                          </a:rPr>
                          <m:t>𝑟</m:t>
                        </m:r>
                        <m:d>
                          <m:dPr>
                            <m:ctrlPr>
                              <a:rPr lang="zh-TW" altLang="zh-TW" sz="2500" i="1" kern="100">
                                <a:effectLst/>
                                <a:latin typeface="Cambria Math"/>
                                <a:ea typeface="Cambria Math"/>
                                <a:cs typeface="Times New Roman"/>
                              </a:rPr>
                            </m:ctrlPr>
                          </m:dPr>
                          <m:e>
                            <m:r>
                              <a:rPr lang="en-US" altLang="zh-TW" sz="2500" i="1" kern="100">
                                <a:latin typeface="Cambria Math"/>
                                <a:cs typeface="Times New Roman"/>
                              </a:rPr>
                              <m:t>𝑡</m:t>
                            </m:r>
                            <m:r>
                              <a:rPr lang="en-US" altLang="zh-TW" sz="2500" i="1" kern="100">
                                <a:latin typeface="Cambria Math"/>
                                <a:cs typeface="Times New Roman"/>
                              </a:rPr>
                              <m:t>+1</m:t>
                            </m:r>
                          </m:e>
                        </m:d>
                        <m:r>
                          <a:rPr lang="en-US" altLang="zh-TW" sz="2500" i="1" kern="100">
                            <a:latin typeface="Cambria Math"/>
                            <a:cs typeface="Times New Roman"/>
                          </a:rPr>
                          <m:t>=</m:t>
                        </m:r>
                        <m:r>
                          <a:rPr lang="en-US" altLang="zh-TW" sz="2500" i="1" kern="100">
                            <a:latin typeface="Cambria Math"/>
                            <a:cs typeface="Times New Roman"/>
                          </a:rPr>
                          <m:t>𝑟</m:t>
                        </m:r>
                        <m:d>
                          <m:dPr>
                            <m:ctrlPr>
                              <a:rPr lang="zh-TW" altLang="zh-TW" sz="2500" i="1" kern="100">
                                <a:effectLst/>
                                <a:latin typeface="Cambria Math"/>
                                <a:ea typeface="Cambria Math"/>
                                <a:cs typeface="Times New Roman"/>
                              </a:rPr>
                            </m:ctrlPr>
                          </m:dPr>
                          <m:e>
                            <m:r>
                              <a:rPr lang="en-US" altLang="zh-TW" sz="2500" i="1" kern="100">
                                <a:latin typeface="Cambria Math"/>
                                <a:cs typeface="Times New Roman"/>
                              </a:rPr>
                              <m:t>𝑡</m:t>
                            </m:r>
                          </m:e>
                        </m:d>
                        <m:r>
                          <a:rPr lang="en-US" altLang="zh-TW" sz="2500" i="1" kern="100">
                            <a:latin typeface="Cambria Math"/>
                            <a:cs typeface="Times New Roman"/>
                          </a:rPr>
                          <m:t>+0.01</m:t>
                        </m:r>
                      </m:e>
                      <m:e>
                        <m:sSub>
                          <m:sSubPr>
                            <m:ctrlPr>
                              <a:rPr lang="zh-TW" altLang="zh-TW" sz="2500" i="1" kern="100">
                                <a:effectLst/>
                                <a:latin typeface="Cambria Math"/>
                                <a:ea typeface="Cambria Math"/>
                                <a:cs typeface="Times New Roman"/>
                              </a:rPr>
                            </m:ctrlPr>
                          </m:sSubPr>
                          <m:e>
                            <m:r>
                              <a:rPr lang="en-US" altLang="zh-TW" sz="2500" i="1" kern="100">
                                <a:latin typeface="Cambria Math"/>
                                <a:cs typeface="Times New Roman"/>
                              </a:rPr>
                              <m:t>ℱ</m:t>
                            </m:r>
                          </m:e>
                          <m:sub>
                            <m:r>
                              <a:rPr lang="en-US" altLang="zh-TW" sz="2500" i="1" kern="100">
                                <a:latin typeface="Cambria Math"/>
                                <a:cs typeface="Times New Roman"/>
                              </a:rPr>
                              <m:t>𝑡</m:t>
                            </m:r>
                          </m:sub>
                        </m:sSub>
                      </m:e>
                    </m:d>
                    <m:r>
                      <a:rPr lang="en-US" altLang="zh-TW" sz="2500" kern="100">
                        <a:latin typeface="Cambria Math"/>
                        <a:cs typeface="Times New Roman"/>
                      </a:rPr>
                      <m:t>=0.6 </m:t>
                    </m:r>
                  </m:oMath>
                </a14:m>
                <a:endParaRPr lang="zh-TW" altLang="zh-TW" sz="2500" kern="100" dirty="0">
                  <a:cs typeface="Times New Roman"/>
                </a:endParaRPr>
              </a:p>
              <a:p>
                <a:pPr>
                  <a:spcAft>
                    <a:spcPts val="0"/>
                  </a:spcAft>
                </a:pP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TW" sz="2500" kern="100">
                        <a:latin typeface="Cambria Math"/>
                        <a:cs typeface="Times New Roman"/>
                      </a:rPr>
                      <m:t>and</m:t>
                    </m:r>
                    <m:r>
                      <a:rPr lang="en-US" altLang="zh-TW" sz="2500" kern="100">
                        <a:latin typeface="Cambria Math"/>
                        <a:cs typeface="Times New Roman"/>
                      </a:rPr>
                      <m:t> </m:t>
                    </m:r>
                    <m:sSub>
                      <m:sSubPr>
                        <m:ctrlPr>
                          <a:rPr lang="zh-TW" altLang="zh-TW" sz="2500" i="1" kern="100">
                            <a:effectLst/>
                            <a:latin typeface="Cambria Math"/>
                            <a:ea typeface="Cambria Math"/>
                            <a:cs typeface="Times New Roman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altLang="zh-TW" sz="2500" kern="100">
                            <a:latin typeface="Cambria Math"/>
                            <a:cs typeface="Times New Roman"/>
                          </a:rPr>
                          <m:t>Pr</m:t>
                        </m:r>
                      </m:e>
                      <m:sub>
                        <m:r>
                          <a:rPr lang="en-US" altLang="zh-TW" sz="2500" i="1" kern="100">
                            <a:latin typeface="Cambria Math"/>
                            <a:cs typeface="Times New Roman"/>
                          </a:rPr>
                          <m:t>𝑄</m:t>
                        </m:r>
                      </m:sub>
                    </m:sSub>
                    <m:d>
                      <m:dPr>
                        <m:ctrlPr>
                          <a:rPr lang="zh-TW" altLang="zh-TW" sz="2500" i="1" kern="100">
                            <a:effectLst/>
                            <a:latin typeface="Cambria Math"/>
                            <a:ea typeface="Cambria Math"/>
                            <a:cs typeface="Times New Roman"/>
                          </a:rPr>
                        </m:ctrlPr>
                      </m:dPr>
                      <m:e>
                        <m:r>
                          <a:rPr lang="en-US" altLang="zh-TW" sz="2500" i="1" kern="100">
                            <a:latin typeface="Cambria Math"/>
                            <a:cs typeface="Times New Roman"/>
                          </a:rPr>
                          <m:t>𝑟</m:t>
                        </m:r>
                        <m:d>
                          <m:dPr>
                            <m:ctrlPr>
                              <a:rPr lang="zh-TW" altLang="zh-TW" sz="2500" i="1" kern="100">
                                <a:effectLst/>
                                <a:latin typeface="Cambria Math"/>
                                <a:ea typeface="Cambria Math"/>
                                <a:cs typeface="Times New Roman"/>
                              </a:rPr>
                            </m:ctrlPr>
                          </m:dPr>
                          <m:e>
                            <m:r>
                              <a:rPr lang="en-US" altLang="zh-TW" sz="2500" i="1" kern="100">
                                <a:latin typeface="Cambria Math"/>
                                <a:cs typeface="Times New Roman"/>
                              </a:rPr>
                              <m:t>𝑡</m:t>
                            </m:r>
                            <m:r>
                              <a:rPr lang="en-US" altLang="zh-TW" sz="2500" i="1" kern="100">
                                <a:latin typeface="Cambria Math"/>
                                <a:cs typeface="Times New Roman"/>
                              </a:rPr>
                              <m:t>+1</m:t>
                            </m:r>
                          </m:e>
                        </m:d>
                        <m:r>
                          <a:rPr lang="en-US" altLang="zh-TW" sz="2500" i="1" kern="100">
                            <a:latin typeface="Cambria Math"/>
                            <a:cs typeface="Times New Roman"/>
                          </a:rPr>
                          <m:t>=</m:t>
                        </m:r>
                        <m:r>
                          <a:rPr lang="en-US" altLang="zh-TW" sz="2500" i="1" kern="100">
                            <a:latin typeface="Cambria Math"/>
                            <a:cs typeface="Times New Roman"/>
                          </a:rPr>
                          <m:t>𝑟</m:t>
                        </m:r>
                        <m:d>
                          <m:dPr>
                            <m:ctrlPr>
                              <a:rPr lang="zh-TW" altLang="zh-TW" sz="2500" i="1" kern="100">
                                <a:effectLst/>
                                <a:latin typeface="Cambria Math"/>
                                <a:ea typeface="Cambria Math"/>
                                <a:cs typeface="Times New Roman"/>
                              </a:rPr>
                            </m:ctrlPr>
                          </m:dPr>
                          <m:e>
                            <m:r>
                              <a:rPr lang="en-US" altLang="zh-TW" sz="2500" i="1" kern="100">
                                <a:latin typeface="Cambria Math"/>
                                <a:cs typeface="Times New Roman"/>
                              </a:rPr>
                              <m:t>𝑡</m:t>
                            </m:r>
                          </m:e>
                        </m:d>
                        <m:r>
                          <a:rPr lang="en-US" altLang="zh-TW" sz="2500" i="1" kern="100">
                            <a:latin typeface="Cambria Math"/>
                            <a:cs typeface="Times New Roman"/>
                          </a:rPr>
                          <m:t>−0.01</m:t>
                        </m:r>
                      </m:e>
                      <m:e>
                        <m:sSub>
                          <m:sSubPr>
                            <m:ctrlPr>
                              <a:rPr lang="zh-TW" altLang="zh-TW" sz="2500" i="1" kern="100">
                                <a:effectLst/>
                                <a:latin typeface="Cambria Math"/>
                                <a:ea typeface="Cambria Math"/>
                                <a:cs typeface="Times New Roman"/>
                              </a:rPr>
                            </m:ctrlPr>
                          </m:sSubPr>
                          <m:e>
                            <m:r>
                              <a:rPr lang="en-US" altLang="zh-TW" sz="2500" i="1" kern="100">
                                <a:latin typeface="Cambria Math"/>
                                <a:cs typeface="Times New Roman"/>
                              </a:rPr>
                              <m:t>ℱ</m:t>
                            </m:r>
                          </m:e>
                          <m:sub>
                            <m:r>
                              <a:rPr lang="en-US" altLang="zh-TW" sz="2500" i="1" kern="100">
                                <a:latin typeface="Cambria Math"/>
                                <a:cs typeface="Times New Roman"/>
                              </a:rPr>
                              <m:t>𝑡</m:t>
                            </m:r>
                          </m:sub>
                        </m:sSub>
                      </m:e>
                    </m:d>
                    <m:r>
                      <a:rPr lang="en-US" altLang="zh-TW" sz="2500" kern="100">
                        <a:latin typeface="Cambria Math"/>
                        <a:cs typeface="Times New Roman"/>
                      </a:rPr>
                      <m:t>=0.4</m:t>
                    </m:r>
                  </m:oMath>
                </a14:m>
                <a:r>
                  <a:rPr lang="en-US" altLang="zh-TW" sz="2500" kern="100" dirty="0">
                    <a:latin typeface="Times New Roman"/>
                    <a:cs typeface="Times New Roman"/>
                  </a:rPr>
                  <a:t>.</a:t>
                </a:r>
                <a:endParaRPr lang="zh-TW" altLang="zh-TW" sz="2500" kern="100" dirty="0">
                  <a:cs typeface="Times New Roman"/>
                </a:endParaRPr>
              </a:p>
              <a:p>
                <a:pPr>
                  <a:spcAft>
                    <a:spcPts val="0"/>
                  </a:spcAft>
                </a:pPr>
                <a:r>
                  <a:rPr lang="en-US" altLang="zh-TW" sz="2500" kern="100" dirty="0">
                    <a:latin typeface="Times New Roman"/>
                    <a:cs typeface="Times New Roman"/>
                  </a:rPr>
                  <a:t>  </a:t>
                </a:r>
                <a:endParaRPr lang="en-US" altLang="zh-TW" sz="2500" kern="100" dirty="0" smtClean="0">
                  <a:latin typeface="Times New Roman"/>
                  <a:cs typeface="Times New Roman"/>
                </a:endParaRPr>
              </a:p>
              <a:p>
                <a:pPr>
                  <a:spcAft>
                    <a:spcPts val="0"/>
                  </a:spcAft>
                </a:pPr>
                <a:r>
                  <a:rPr lang="en-US" altLang="zh-TW" sz="2500" kern="100" dirty="0">
                    <a:latin typeface="Times New Roman"/>
                    <a:cs typeface="Times New Roman"/>
                  </a:rPr>
                  <a:t> </a:t>
                </a:r>
                <a:r>
                  <a:rPr lang="en-US" altLang="zh-TW" sz="2500" kern="100" dirty="0" smtClean="0">
                    <a:latin typeface="Times New Roman"/>
                    <a:cs typeface="Times New Roman"/>
                  </a:rPr>
                  <a:t> Consider </a:t>
                </a:r>
                <a:r>
                  <a:rPr lang="en-US" altLang="zh-TW" sz="2500" kern="100" dirty="0">
                    <a:latin typeface="Times New Roman"/>
                    <a:cs typeface="Times New Roman"/>
                  </a:rPr>
                  <a:t>next the future contract which delivers at time </a:t>
                </a:r>
                <a:r>
                  <a:rPr lang="en-US" altLang="zh-TW" sz="2500" i="1" kern="100" dirty="0">
                    <a:latin typeface="Times New Roman"/>
                    <a:cs typeface="Times New Roman"/>
                  </a:rPr>
                  <a:t>S</a:t>
                </a:r>
                <a:r>
                  <a:rPr lang="en-US" altLang="zh-TW" sz="2500" kern="100" dirty="0">
                    <a:latin typeface="Times New Roman"/>
                    <a:cs typeface="Times New Roman"/>
                  </a:rPr>
                  <a:t> = 2 the zero-coupon bond which matures at time </a:t>
                </a:r>
                <a:r>
                  <a:rPr lang="en-US" altLang="zh-TW" sz="2500" i="1" kern="100" dirty="0">
                    <a:latin typeface="Times New Roman"/>
                    <a:cs typeface="Times New Roman"/>
                  </a:rPr>
                  <a:t>T</a:t>
                </a:r>
                <a:r>
                  <a:rPr lang="en-US" altLang="zh-TW" sz="2500" kern="100" dirty="0">
                    <a:latin typeface="Times New Roman"/>
                    <a:cs typeface="Times New Roman"/>
                  </a:rPr>
                  <a:t> = 3.</a:t>
                </a:r>
                <a:endParaRPr lang="zh-TW" altLang="zh-TW" sz="2500" kern="100" dirty="0">
                  <a:cs typeface="Times New Roman"/>
                </a:endParaRPr>
              </a:p>
              <a:p>
                <a:pPr>
                  <a:spcAft>
                    <a:spcPts val="0"/>
                  </a:spcAft>
                </a:pPr>
                <a:r>
                  <a:rPr lang="en-US" altLang="zh-TW" sz="2500" kern="100" dirty="0">
                    <a:latin typeface="Times New Roman"/>
                    <a:cs typeface="Times New Roman"/>
                  </a:rPr>
                  <a:t> Let </a:t>
                </a:r>
                <a14:m>
                  <m:oMath xmlns:m="http://schemas.openxmlformats.org/officeDocument/2006/math">
                    <m:r>
                      <a:rPr lang="en-US" altLang="zh-TW" sz="2500" i="1" kern="100">
                        <a:latin typeface="Cambria Math"/>
                        <a:cs typeface="Times New Roman"/>
                      </a:rPr>
                      <m:t>𝑓</m:t>
                    </m:r>
                    <m:d>
                      <m:dPr>
                        <m:ctrlPr>
                          <a:rPr lang="zh-TW" altLang="zh-TW" sz="2500" i="1" kern="100">
                            <a:effectLst/>
                            <a:latin typeface="Cambria Math"/>
                            <a:ea typeface="Cambria Math"/>
                            <a:cs typeface="Times New Roman"/>
                          </a:rPr>
                        </m:ctrlPr>
                      </m:dPr>
                      <m:e>
                        <m:r>
                          <a:rPr lang="en-US" altLang="zh-TW" sz="2500" i="1" kern="100">
                            <a:latin typeface="Cambria Math"/>
                            <a:cs typeface="Times New Roman"/>
                          </a:rPr>
                          <m:t>𝑡</m:t>
                        </m:r>
                        <m:r>
                          <a:rPr lang="en-US" altLang="zh-TW" sz="2500" i="1" kern="100">
                            <a:latin typeface="Cambria Math"/>
                            <a:cs typeface="Times New Roman"/>
                          </a:rPr>
                          <m:t>,</m:t>
                        </m:r>
                        <m:r>
                          <a:rPr lang="en-US" altLang="zh-TW" sz="2500" i="1" kern="100">
                            <a:latin typeface="Cambria Math"/>
                            <a:cs typeface="Times New Roman"/>
                          </a:rPr>
                          <m:t>𝑆</m:t>
                        </m:r>
                        <m:r>
                          <a:rPr lang="en-US" altLang="zh-TW" sz="2500" i="1" kern="100">
                            <a:latin typeface="Cambria Math"/>
                            <a:cs typeface="Times New Roman"/>
                          </a:rPr>
                          <m:t>,</m:t>
                        </m:r>
                        <m:r>
                          <a:rPr lang="en-US" altLang="zh-TW" sz="2500" i="1" kern="100">
                            <a:latin typeface="Cambria Math"/>
                            <a:cs typeface="Times New Roman"/>
                          </a:rPr>
                          <m:t>𝑇</m:t>
                        </m:r>
                        <m:r>
                          <a:rPr lang="en-US" altLang="zh-TW" sz="2500" i="1" kern="100">
                            <a:latin typeface="Cambria Math"/>
                            <a:cs typeface="Times New Roman"/>
                          </a:rPr>
                          <m:t>,</m:t>
                        </m:r>
                        <m:r>
                          <a:rPr lang="en-US" altLang="zh-TW" sz="2500" i="1" kern="100">
                            <a:latin typeface="Cambria Math"/>
                            <a:cs typeface="Times New Roman"/>
                          </a:rPr>
                          <m:t>𝑟</m:t>
                        </m:r>
                      </m:e>
                    </m:d>
                    <m:r>
                      <a:rPr lang="en-US" altLang="zh-TW" sz="2500" i="1" kern="100">
                        <a:latin typeface="Cambria Math"/>
                        <a:cs typeface="Times New Roman"/>
                      </a:rPr>
                      <m:t>≡</m:t>
                    </m:r>
                    <m:r>
                      <a:rPr lang="en-US" altLang="zh-TW" sz="2500" i="1" kern="100">
                        <a:latin typeface="Cambria Math"/>
                        <a:cs typeface="Times New Roman"/>
                      </a:rPr>
                      <m:t>𝑓</m:t>
                    </m:r>
                    <m:d>
                      <m:dPr>
                        <m:ctrlPr>
                          <a:rPr lang="zh-TW" altLang="zh-TW" sz="2500" i="1" kern="100">
                            <a:effectLst/>
                            <a:latin typeface="Cambria Math"/>
                            <a:ea typeface="Cambria Math"/>
                            <a:cs typeface="Times New Roman"/>
                          </a:rPr>
                        </m:ctrlPr>
                      </m:dPr>
                      <m:e>
                        <m:r>
                          <a:rPr lang="en-US" altLang="zh-TW" sz="2500" i="1" kern="100">
                            <a:latin typeface="Cambria Math"/>
                            <a:cs typeface="Times New Roman"/>
                          </a:rPr>
                          <m:t>𝑡</m:t>
                        </m:r>
                        <m:r>
                          <a:rPr lang="en-US" altLang="zh-TW" sz="2500" i="1" kern="100">
                            <a:latin typeface="Cambria Math"/>
                            <a:cs typeface="Times New Roman"/>
                          </a:rPr>
                          <m:t>,</m:t>
                        </m:r>
                        <m:r>
                          <a:rPr lang="en-US" altLang="zh-TW" sz="2500" i="1" kern="100">
                            <a:latin typeface="Cambria Math"/>
                            <a:cs typeface="Times New Roman"/>
                          </a:rPr>
                          <m:t>𝑆</m:t>
                        </m:r>
                        <m:r>
                          <a:rPr lang="en-US" altLang="zh-TW" sz="2500" i="1" kern="100">
                            <a:latin typeface="Cambria Math"/>
                            <a:cs typeface="Times New Roman"/>
                          </a:rPr>
                          <m:t>,</m:t>
                        </m:r>
                        <m:r>
                          <a:rPr lang="en-US" altLang="zh-TW" sz="2500" i="1" kern="100">
                            <a:latin typeface="Cambria Math"/>
                            <a:cs typeface="Times New Roman"/>
                          </a:rPr>
                          <m:t>𝑇</m:t>
                        </m:r>
                      </m:e>
                    </m:d>
                    <m:r>
                      <a:rPr lang="en-US" altLang="zh-TW" sz="2500" i="1" kern="100">
                        <a:latin typeface="Cambria Math"/>
                        <a:cs typeface="Times New Roman"/>
                      </a:rPr>
                      <m:t>, </m:t>
                    </m:r>
                    <m:r>
                      <a:rPr lang="en-US" altLang="zh-TW" sz="2500" i="1" kern="100">
                        <a:latin typeface="Cambria Math"/>
                        <a:cs typeface="Times New Roman"/>
                      </a:rPr>
                      <m:t>𝑟</m:t>
                    </m:r>
                    <m:d>
                      <m:dPr>
                        <m:ctrlPr>
                          <a:rPr lang="zh-TW" altLang="zh-TW" sz="2500" i="1" kern="100">
                            <a:effectLst/>
                            <a:latin typeface="Cambria Math"/>
                            <a:ea typeface="Cambria Math"/>
                            <a:cs typeface="Times New Roman"/>
                          </a:rPr>
                        </m:ctrlPr>
                      </m:dPr>
                      <m:e>
                        <m:r>
                          <a:rPr lang="en-US" altLang="zh-TW" sz="2500" i="1" kern="100">
                            <a:latin typeface="Cambria Math"/>
                            <a:cs typeface="Times New Roman"/>
                          </a:rPr>
                          <m:t>𝑡</m:t>
                        </m:r>
                      </m:e>
                    </m:d>
                    <m:r>
                      <a:rPr lang="en-US" altLang="zh-TW" sz="2500" i="1" kern="100">
                        <a:latin typeface="Cambria Math"/>
                        <a:cs typeface="Times New Roman"/>
                      </a:rPr>
                      <m:t>=</m:t>
                    </m:r>
                    <m:r>
                      <a:rPr lang="en-US" altLang="zh-TW" sz="2500" i="1" kern="100">
                        <a:latin typeface="Cambria Math"/>
                        <a:cs typeface="Times New Roman"/>
                      </a:rPr>
                      <m:t>𝑟</m:t>
                    </m:r>
                    <m:r>
                      <a:rPr lang="en-US" altLang="zh-TW" sz="2500" i="1" kern="100">
                        <a:latin typeface="Cambria Math"/>
                        <a:cs typeface="Times New Roman"/>
                      </a:rPr>
                      <m:t> </m:t>
                    </m:r>
                    <m:r>
                      <m:rPr>
                        <m:sty m:val="p"/>
                      </m:rPr>
                      <a:rPr lang="en-US" altLang="zh-TW" sz="2500" kern="100">
                        <a:latin typeface="Cambria Math"/>
                        <a:cs typeface="Times New Roman"/>
                      </a:rPr>
                      <m:t>and</m:t>
                    </m:r>
                    <m:r>
                      <a:rPr lang="en-US" altLang="zh-TW" sz="2500" i="1" kern="100">
                        <a:latin typeface="Cambria Math"/>
                        <a:cs typeface="Times New Roman"/>
                      </a:rPr>
                      <m:t> </m:t>
                    </m:r>
                    <m:r>
                      <a:rPr lang="en-US" altLang="zh-TW" sz="2500" i="1" kern="100">
                        <a:latin typeface="Cambria Math"/>
                        <a:cs typeface="Times New Roman"/>
                      </a:rPr>
                      <m:t>𝑃</m:t>
                    </m:r>
                    <m:d>
                      <m:dPr>
                        <m:ctrlPr>
                          <a:rPr lang="zh-TW" altLang="zh-TW" sz="2500" i="1" kern="100">
                            <a:effectLst/>
                            <a:latin typeface="Cambria Math"/>
                            <a:ea typeface="Cambria Math"/>
                            <a:cs typeface="Times New Roman"/>
                          </a:rPr>
                        </m:ctrlPr>
                      </m:dPr>
                      <m:e>
                        <m:r>
                          <a:rPr lang="en-US" altLang="zh-TW" sz="2500" i="1" kern="100">
                            <a:latin typeface="Cambria Math"/>
                            <a:cs typeface="Times New Roman"/>
                          </a:rPr>
                          <m:t>𝑡</m:t>
                        </m:r>
                        <m:r>
                          <a:rPr lang="en-US" altLang="zh-TW" sz="2500" i="1" kern="100">
                            <a:latin typeface="Cambria Math"/>
                            <a:cs typeface="Times New Roman"/>
                          </a:rPr>
                          <m:t>,</m:t>
                        </m:r>
                        <m:r>
                          <a:rPr lang="en-US" altLang="zh-TW" sz="2500" i="1" kern="100">
                            <a:latin typeface="Cambria Math"/>
                            <a:cs typeface="Times New Roman"/>
                          </a:rPr>
                          <m:t>𝑇</m:t>
                        </m:r>
                        <m:r>
                          <a:rPr lang="en-US" altLang="zh-TW" sz="2500" i="1" kern="100">
                            <a:latin typeface="Cambria Math"/>
                            <a:cs typeface="Times New Roman"/>
                          </a:rPr>
                          <m:t>,</m:t>
                        </m:r>
                        <m:r>
                          <a:rPr lang="en-US" altLang="zh-TW" sz="2500" i="1" kern="100">
                            <a:latin typeface="Cambria Math"/>
                            <a:cs typeface="Times New Roman"/>
                          </a:rPr>
                          <m:t>𝑟</m:t>
                        </m:r>
                      </m:e>
                    </m:d>
                    <m:r>
                      <a:rPr lang="en-US" altLang="zh-TW" sz="2500" i="1" kern="100">
                        <a:latin typeface="Cambria Math"/>
                        <a:cs typeface="Times New Roman"/>
                      </a:rPr>
                      <m:t>=</m:t>
                    </m:r>
                    <m:r>
                      <a:rPr lang="en-US" altLang="zh-TW" sz="2500" i="1" kern="100">
                        <a:latin typeface="Cambria Math"/>
                        <a:cs typeface="Times New Roman"/>
                      </a:rPr>
                      <m:t>𝑃</m:t>
                    </m:r>
                    <m:r>
                      <a:rPr lang="en-US" altLang="zh-TW" sz="2500" i="1" kern="100">
                        <a:latin typeface="Cambria Math"/>
                        <a:cs typeface="Times New Roman"/>
                      </a:rPr>
                      <m:t>(</m:t>
                    </m:r>
                    <m:r>
                      <a:rPr lang="en-US" altLang="zh-TW" sz="2500" i="1" kern="100">
                        <a:latin typeface="Cambria Math"/>
                        <a:cs typeface="Times New Roman"/>
                      </a:rPr>
                      <m:t>𝑡</m:t>
                    </m:r>
                    <m:r>
                      <a:rPr lang="en-US" altLang="zh-TW" sz="2500" i="1" kern="100">
                        <a:latin typeface="Cambria Math"/>
                        <a:cs typeface="Times New Roman"/>
                      </a:rPr>
                      <m:t>,</m:t>
                    </m:r>
                    <m:r>
                      <a:rPr lang="en-US" altLang="zh-TW" sz="2500" i="1" kern="100">
                        <a:latin typeface="Cambria Math"/>
                        <a:cs typeface="Times New Roman"/>
                      </a:rPr>
                      <m:t>𝑇</m:t>
                    </m:r>
                    <m:r>
                      <a:rPr lang="en-US" altLang="zh-TW" sz="2500" i="1" kern="100">
                        <a:latin typeface="Cambria Math"/>
                        <a:cs typeface="Times New Roman"/>
                      </a:rPr>
                      <m:t>)</m:t>
                    </m:r>
                  </m:oMath>
                </a14:m>
                <a:r>
                  <a:rPr lang="en-US" altLang="zh-TW" sz="2500" kern="100" dirty="0">
                    <a:latin typeface="Times New Roman"/>
                    <a:cs typeface="Times New Roman"/>
                  </a:rPr>
                  <a:t>.</a:t>
                </a:r>
                <a:endParaRPr lang="en-US" altLang="zh-TW" sz="2500" kern="100" dirty="0" smtClean="0">
                  <a:latin typeface="Times New Roman"/>
                  <a:cs typeface="Times New Roman"/>
                </a:endParaRPr>
              </a:p>
              <a:p>
                <a:pPr>
                  <a:spcAft>
                    <a:spcPts val="0"/>
                  </a:spcAft>
                </a:pPr>
                <a:r>
                  <a:rPr lang="en-US" altLang="zh-TW" sz="2500" kern="100" dirty="0" smtClean="0">
                    <a:latin typeface="Times New Roman" pitchFamily="18" charset="0"/>
                    <a:cs typeface="Times New Roman" pitchFamily="18" charset="0"/>
                  </a:rPr>
                  <a:t>                             </a:t>
                </a:r>
              </a:p>
              <a:p>
                <a:pPr algn="ctr">
                  <a:spcAft>
                    <a:spcPts val="0"/>
                  </a:spcAft>
                </a:pPr>
                <a:r>
                  <a:rPr lang="en-US" altLang="zh-TW" sz="2500" kern="100" dirty="0" smtClean="0">
                    <a:latin typeface="Times New Roman" pitchFamily="18" charset="0"/>
                    <a:cs typeface="Times New Roman" pitchFamily="18" charset="0"/>
                  </a:rPr>
                  <a:t>At time </a:t>
                </a:r>
                <a:r>
                  <a:rPr lang="en-US" altLang="zh-TW" sz="2500" i="1" kern="100" dirty="0" smtClean="0">
                    <a:latin typeface="Times New Roman" pitchFamily="18" charset="0"/>
                    <a:cs typeface="Times New Roman" pitchFamily="18" charset="0"/>
                  </a:rPr>
                  <a:t>T</a:t>
                </a:r>
                <a:r>
                  <a:rPr lang="en-US" altLang="zh-TW" sz="2500" kern="100" dirty="0" smtClean="0">
                    <a:latin typeface="Times New Roman" pitchFamily="18" charset="0"/>
                    <a:cs typeface="Times New Roman" pitchFamily="18" charset="0"/>
                  </a:rPr>
                  <a:t>, </a:t>
                </a:r>
                <a:r>
                  <a:rPr lang="en-US" altLang="zh-TW" sz="2500" i="1" kern="100" dirty="0" smtClean="0">
                    <a:latin typeface="Times New Roman" pitchFamily="18" charset="0"/>
                    <a:cs typeface="Times New Roman" pitchFamily="18" charset="0"/>
                  </a:rPr>
                  <a:t>P</a:t>
                </a:r>
                <a:r>
                  <a:rPr lang="en-US" altLang="zh-TW" sz="2500" kern="100" dirty="0" smtClean="0">
                    <a:latin typeface="Times New Roman" pitchFamily="18" charset="0"/>
                    <a:cs typeface="Times New Roman" pitchFamily="18" charset="0"/>
                  </a:rPr>
                  <a:t>(2,3,</a:t>
                </a:r>
                <a:r>
                  <a:rPr lang="en-US" altLang="zh-TW" sz="2500" i="1" kern="100" dirty="0" smtClean="0">
                    <a:latin typeface="Times New Roman" pitchFamily="18" charset="0"/>
                    <a:cs typeface="Times New Roman" pitchFamily="18" charset="0"/>
                  </a:rPr>
                  <a:t>r</a:t>
                </a:r>
                <a:r>
                  <a:rPr lang="en-US" altLang="zh-TW" sz="2500" kern="100" dirty="0" smtClean="0">
                    <a:latin typeface="Times New Roman" pitchFamily="18" charset="0"/>
                    <a:cs typeface="Times New Roman" pitchFamily="18" charset="0"/>
                  </a:rPr>
                  <a:t>) = </a:t>
                </a:r>
                <a:r>
                  <a:rPr lang="en-US" altLang="zh-TW" sz="2500" i="1" kern="100" dirty="0" smtClean="0">
                    <a:latin typeface="Times New Roman" pitchFamily="18" charset="0"/>
                    <a:cs typeface="Times New Roman" pitchFamily="18" charset="0"/>
                  </a:rPr>
                  <a:t>f </a:t>
                </a:r>
                <a:r>
                  <a:rPr lang="en-US" altLang="zh-TW" sz="2500" kern="100" dirty="0" smtClean="0">
                    <a:latin typeface="Times New Roman" pitchFamily="18" charset="0"/>
                    <a:cs typeface="Times New Roman" pitchFamily="18" charset="0"/>
                  </a:rPr>
                  <a:t>(2,2,3,</a:t>
                </a:r>
                <a:r>
                  <a:rPr lang="en-US" altLang="zh-TW" sz="2500" i="1" kern="100" dirty="0" smtClean="0">
                    <a:latin typeface="Times New Roman" pitchFamily="18" charset="0"/>
                    <a:cs typeface="Times New Roman" pitchFamily="18" charset="0"/>
                  </a:rPr>
                  <a:t>r</a:t>
                </a:r>
                <a:r>
                  <a:rPr lang="en-US" altLang="zh-TW" sz="2500" kern="100" dirty="0" smtClean="0">
                    <a:latin typeface="Times New Roman" pitchFamily="18" charset="0"/>
                    <a:cs typeface="Times New Roman" pitchFamily="18" charset="0"/>
                  </a:rPr>
                  <a:t>).</a:t>
                </a:r>
                <a:endParaRPr lang="zh-TW" altLang="zh-TW" sz="2500" kern="1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2" name="矩形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536" y="260648"/>
                <a:ext cx="8424936" cy="4378763"/>
              </a:xfrm>
              <a:prstGeom prst="rect">
                <a:avLst/>
              </a:prstGeom>
              <a:blipFill rotWithShape="1">
                <a:blip r:embed="rId3"/>
                <a:stretch>
                  <a:fillRect l="-1230" t="-1253" b="-2368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3" name="物件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09491764"/>
              </p:ext>
            </p:extLst>
          </p:nvPr>
        </p:nvGraphicFramePr>
        <p:xfrm>
          <a:off x="-2793375" y="4639411"/>
          <a:ext cx="14802757" cy="2655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25" name="文件" r:id="rId5" imgW="6699010" imgH="1202154" progId="Word.Document.12">
                  <p:embed/>
                </p:oleObj>
              </mc:Choice>
              <mc:Fallback>
                <p:oleObj name="文件" r:id="rId5" imgW="6699010" imgH="1202154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-2793375" y="4639411"/>
                        <a:ext cx="14802757" cy="26553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1730929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矩形 1"/>
              <p:cNvSpPr/>
              <p:nvPr/>
            </p:nvSpPr>
            <p:spPr>
              <a:xfrm>
                <a:off x="251520" y="332656"/>
                <a:ext cx="8712968" cy="614604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spcAft>
                    <a:spcPts val="0"/>
                  </a:spcAft>
                </a:pPr>
                <a:r>
                  <a:rPr lang="en-US" altLang="zh-TW" sz="2500" kern="100" dirty="0" smtClean="0">
                    <a:latin typeface="Times New Roman"/>
                    <a:cs typeface="Times New Roman"/>
                  </a:rPr>
                  <a:t>Now consider </a:t>
                </a:r>
                <a14:m>
                  <m:oMath xmlns:m="http://schemas.openxmlformats.org/officeDocument/2006/math">
                    <m:r>
                      <a:rPr lang="en-US" altLang="zh-TW" sz="2500" i="1" kern="100">
                        <a:latin typeface="Cambria Math"/>
                        <a:cs typeface="Times New Roman"/>
                      </a:rPr>
                      <m:t>𝑓</m:t>
                    </m:r>
                    <m:d>
                      <m:dPr>
                        <m:ctrlPr>
                          <a:rPr lang="zh-TW" altLang="zh-TW" sz="2500" i="1" kern="100">
                            <a:effectLst/>
                            <a:latin typeface="Cambria Math"/>
                            <a:ea typeface="Cambria Math"/>
                            <a:cs typeface="Times New Roman"/>
                          </a:rPr>
                        </m:ctrlPr>
                      </m:dPr>
                      <m:e>
                        <m:r>
                          <a:rPr lang="en-US" altLang="zh-TW" sz="2500" i="1" kern="100">
                            <a:latin typeface="Cambria Math"/>
                            <a:cs typeface="Times New Roman"/>
                          </a:rPr>
                          <m:t>1,2,3,</m:t>
                        </m:r>
                        <m:r>
                          <a:rPr lang="en-US" altLang="zh-TW" sz="2500" i="1" kern="100">
                            <a:latin typeface="Cambria Math"/>
                            <a:cs typeface="Times New Roman"/>
                          </a:rPr>
                          <m:t>𝑟</m:t>
                        </m:r>
                      </m:e>
                    </m:d>
                    <m:r>
                      <a:rPr lang="en-US" altLang="zh-TW" sz="2500" i="1" kern="100">
                        <a:latin typeface="Cambria Math"/>
                        <a:cs typeface="Times New Roman"/>
                      </a:rPr>
                      <m:t>.</m:t>
                    </m:r>
                  </m:oMath>
                </a14:m>
                <a:r>
                  <a:rPr lang="en-US" altLang="zh-TW" sz="2500" kern="100" dirty="0">
                    <a:latin typeface="Times New Roman"/>
                    <a:cs typeface="Times New Roman"/>
                  </a:rPr>
                  <a:t> First take r = 0.06. </a:t>
                </a:r>
                <a:endParaRPr lang="en-US" altLang="zh-TW" sz="2500" kern="100" dirty="0" smtClean="0">
                  <a:latin typeface="Times New Roman"/>
                  <a:cs typeface="Times New Roman"/>
                </a:endParaRPr>
              </a:p>
              <a:p>
                <a:pPr>
                  <a:spcAft>
                    <a:spcPts val="0"/>
                  </a:spcAft>
                </a:pPr>
                <a:r>
                  <a:rPr lang="en-US" altLang="zh-TW" sz="2500" kern="100" dirty="0" smtClean="0">
                    <a:latin typeface="Times New Roman"/>
                    <a:cs typeface="Times New Roman"/>
                  </a:rPr>
                  <a:t>We </a:t>
                </a:r>
                <a:r>
                  <a:rPr lang="en-US" altLang="zh-TW" sz="2500" kern="100" dirty="0">
                    <a:latin typeface="Times New Roman"/>
                    <a:cs typeface="Times New Roman"/>
                  </a:rPr>
                  <a:t>require </a:t>
                </a:r>
                <a:endParaRPr lang="zh-TW" altLang="zh-TW" sz="2500" kern="100" dirty="0">
                  <a:cs typeface="Times New Roman"/>
                </a:endParaRPr>
              </a:p>
              <a:p>
                <a:pPr marL="808990">
                  <a:spcAft>
                    <a:spcPts val="0"/>
                  </a:spcAft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altLang="zh-TW" sz="2500" i="1" kern="100">
                          <a:latin typeface="Cambria Math"/>
                          <a:cs typeface="Times New Roman"/>
                        </a:rPr>
                        <m:t>0=</m:t>
                      </m:r>
                      <m:sSub>
                        <m:sSubPr>
                          <m:ctrlPr>
                            <a:rPr lang="zh-TW" altLang="zh-TW" sz="2500" i="1" kern="100">
                              <a:effectLst/>
                              <a:latin typeface="Cambria Math"/>
                              <a:ea typeface="Cambria Math"/>
                              <a:cs typeface="Times New Roman"/>
                            </a:rPr>
                          </m:ctrlPr>
                        </m:sSubPr>
                        <m:e>
                          <m:r>
                            <a:rPr lang="en-US" altLang="zh-TW" sz="2500" i="1" kern="100">
                              <a:latin typeface="Cambria Math"/>
                              <a:cs typeface="Times New Roman"/>
                            </a:rPr>
                            <m:t>𝐸</m:t>
                          </m:r>
                        </m:e>
                        <m:sub>
                          <m:r>
                            <a:rPr lang="en-US" altLang="zh-TW" sz="2500" i="1" kern="100">
                              <a:latin typeface="Cambria Math"/>
                              <a:cs typeface="Times New Roman"/>
                            </a:rPr>
                            <m:t>𝑄</m:t>
                          </m:r>
                        </m:sub>
                      </m:sSub>
                      <m:d>
                        <m:dPr>
                          <m:begChr m:val="["/>
                          <m:endChr m:val="]"/>
                          <m:ctrlPr>
                            <a:rPr lang="zh-TW" altLang="zh-TW" sz="2500" i="1" kern="100">
                              <a:effectLst/>
                              <a:latin typeface="Cambria Math"/>
                              <a:ea typeface="Cambria Math"/>
                              <a:cs typeface="Times New Roman"/>
                            </a:rPr>
                          </m:ctrlPr>
                        </m:dPr>
                        <m:e>
                          <m:r>
                            <a:rPr lang="en-US" altLang="zh-TW" sz="2500" i="1" kern="100">
                              <a:latin typeface="Cambria Math"/>
                              <a:cs typeface="Times New Roman"/>
                            </a:rPr>
                            <m:t>𝑓</m:t>
                          </m:r>
                          <m:d>
                            <m:dPr>
                              <m:ctrlPr>
                                <a:rPr lang="zh-TW" altLang="zh-TW" sz="2500" i="1" kern="100">
                                  <a:effectLst/>
                                  <a:latin typeface="Cambria Math"/>
                                  <a:ea typeface="Cambria Math"/>
                                  <a:cs typeface="Times New Roman"/>
                                </a:rPr>
                              </m:ctrlPr>
                            </m:dPr>
                            <m:e>
                              <m:r>
                                <a:rPr lang="en-US" altLang="zh-TW" sz="2500" i="1" kern="100">
                                  <a:latin typeface="Cambria Math"/>
                                  <a:cs typeface="Times New Roman"/>
                                </a:rPr>
                                <m:t>2,2,3</m:t>
                              </m:r>
                            </m:e>
                          </m:d>
                          <m:r>
                            <a:rPr lang="en-US" altLang="zh-TW" sz="2500" i="1" kern="100">
                              <a:latin typeface="Cambria Math"/>
                              <a:cs typeface="Times New Roman"/>
                            </a:rPr>
                            <m:t>−</m:t>
                          </m:r>
                          <m:r>
                            <a:rPr lang="en-US" altLang="zh-TW" sz="2500" i="1" kern="100">
                              <a:latin typeface="Cambria Math"/>
                              <a:cs typeface="Times New Roman"/>
                            </a:rPr>
                            <m:t>𝑓</m:t>
                          </m:r>
                          <m:d>
                            <m:dPr>
                              <m:ctrlPr>
                                <a:rPr lang="zh-TW" altLang="zh-TW" sz="2500" i="1" kern="100">
                                  <a:effectLst/>
                                  <a:latin typeface="Cambria Math"/>
                                  <a:ea typeface="Cambria Math"/>
                                  <a:cs typeface="Times New Roman"/>
                                </a:rPr>
                              </m:ctrlPr>
                            </m:dPr>
                            <m:e>
                              <m:r>
                                <a:rPr lang="en-US" altLang="zh-TW" sz="2500" i="1" kern="100">
                                  <a:latin typeface="Cambria Math"/>
                                  <a:cs typeface="Times New Roman"/>
                                </a:rPr>
                                <m:t>1,2,3,</m:t>
                              </m:r>
                              <m:r>
                                <a:rPr lang="en-US" altLang="zh-TW" sz="2500" b="0" i="1" kern="100" smtClean="0">
                                  <a:latin typeface="Cambria Math"/>
                                  <a:cs typeface="Times New Roman"/>
                                </a:rPr>
                                <m:t>0.06</m:t>
                              </m:r>
                            </m:e>
                          </m:d>
                        </m:e>
                        <m:e>
                          <m:sSub>
                            <m:sSubPr>
                              <m:ctrlPr>
                                <a:rPr lang="zh-TW" altLang="zh-TW" sz="2500" i="1" kern="100">
                                  <a:effectLst/>
                                  <a:latin typeface="Cambria Math"/>
                                  <a:ea typeface="Cambria Math"/>
                                  <a:cs typeface="Times New Roman"/>
                                </a:rPr>
                              </m:ctrlPr>
                            </m:sSubPr>
                            <m:e>
                              <m:r>
                                <a:rPr lang="en-US" altLang="zh-TW" sz="2500" i="1" kern="100">
                                  <a:latin typeface="Cambria Math"/>
                                  <a:cs typeface="Times New Roman"/>
                                </a:rPr>
                                <m:t>ℱ</m:t>
                              </m:r>
                            </m:e>
                            <m:sub>
                              <m:r>
                                <a:rPr lang="en-US" altLang="zh-TW" sz="2500" i="1" kern="100">
                                  <a:latin typeface="Cambria Math"/>
                                  <a:cs typeface="Times New Roman"/>
                                </a:rPr>
                                <m:t>1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zh-TW" altLang="zh-TW" sz="2500" kern="100" dirty="0">
                  <a:cs typeface="Times New Roman"/>
                </a:endParaRPr>
              </a:p>
              <a:p>
                <a:pPr marL="976630">
                  <a:spcAft>
                    <a:spcPts val="0"/>
                  </a:spcAft>
                </a:pPr>
                <a:r>
                  <a:rPr lang="en-US" altLang="zh-TW" sz="2500" kern="100" dirty="0" smtClean="0">
                    <a:cs typeface="Times New Roman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zh-TW" sz="2500" i="1" kern="100">
                        <a:latin typeface="Cambria Math"/>
                        <a:cs typeface="Times New Roman"/>
                      </a:rPr>
                      <m:t>=</m:t>
                    </m:r>
                    <m:d>
                      <m:dPr>
                        <m:ctrlPr>
                          <a:rPr lang="zh-TW" altLang="zh-TW" sz="2500" i="1" kern="100">
                            <a:effectLst/>
                            <a:latin typeface="Cambria Math"/>
                            <a:ea typeface="Cambria Math"/>
                            <a:cs typeface="Times New Roman"/>
                          </a:rPr>
                        </m:ctrlPr>
                      </m:dPr>
                      <m:e>
                        <m:r>
                          <a:rPr lang="en-US" altLang="zh-TW" sz="2500" i="1" kern="100">
                            <a:latin typeface="Cambria Math"/>
                            <a:cs typeface="Times New Roman"/>
                          </a:rPr>
                          <m:t>0.6×0.932394+0.4×0.951229</m:t>
                        </m:r>
                      </m:e>
                    </m:d>
                    <m:r>
                      <a:rPr lang="en-US" altLang="zh-TW" sz="2500" i="1" kern="100">
                        <a:latin typeface="Cambria Math"/>
                        <a:cs typeface="Times New Roman"/>
                      </a:rPr>
                      <m:t>−</m:t>
                    </m:r>
                    <m:r>
                      <a:rPr lang="en-US" altLang="zh-TW" sz="2500" i="1" kern="100">
                        <a:latin typeface="Cambria Math"/>
                        <a:cs typeface="Times New Roman"/>
                      </a:rPr>
                      <m:t>𝑓</m:t>
                    </m:r>
                    <m:d>
                      <m:dPr>
                        <m:ctrlPr>
                          <a:rPr lang="zh-TW" altLang="zh-TW" sz="2500" i="1" kern="100">
                            <a:effectLst/>
                            <a:latin typeface="Cambria Math"/>
                            <a:ea typeface="Cambria Math"/>
                            <a:cs typeface="Times New Roman"/>
                          </a:rPr>
                        </m:ctrlPr>
                      </m:dPr>
                      <m:e>
                        <m:r>
                          <a:rPr lang="en-US" altLang="zh-TW" sz="2500" i="1" kern="100">
                            <a:latin typeface="Cambria Math"/>
                            <a:cs typeface="Times New Roman"/>
                          </a:rPr>
                          <m:t>1,2,3,0.06</m:t>
                        </m:r>
                      </m:e>
                    </m:d>
                  </m:oMath>
                </a14:m>
                <a:endParaRPr lang="zh-TW" altLang="zh-TW" sz="2500" kern="100" dirty="0">
                  <a:cs typeface="Times New Roman"/>
                </a:endParaRPr>
              </a:p>
              <a:p>
                <a:pPr marL="976630">
                  <a:spcAft>
                    <a:spcPts val="0"/>
                  </a:spcAft>
                </a:pPr>
                <a:r>
                  <a:rPr lang="en-US" altLang="zh-TW" sz="2500" kern="100" dirty="0" smtClean="0">
                    <a:cs typeface="Times New Roman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zh-TW" sz="2500" i="1" kern="100">
                        <a:latin typeface="Cambria Math"/>
                        <a:cs typeface="Times New Roman"/>
                      </a:rPr>
                      <m:t>=0.939928−</m:t>
                    </m:r>
                    <m:r>
                      <a:rPr lang="en-US" altLang="zh-TW" sz="2500" i="1" kern="100">
                        <a:latin typeface="Cambria Math"/>
                        <a:cs typeface="Times New Roman"/>
                      </a:rPr>
                      <m:t>𝑓</m:t>
                    </m:r>
                    <m:r>
                      <a:rPr lang="en-US" altLang="zh-TW" sz="2500" i="1" kern="100">
                        <a:latin typeface="Cambria Math"/>
                        <a:cs typeface="Times New Roman"/>
                      </a:rPr>
                      <m:t>(1,2,3,0.06)</m:t>
                    </m:r>
                  </m:oMath>
                </a14:m>
                <a:endParaRPr lang="zh-TW" altLang="zh-TW" sz="2500" kern="100" dirty="0">
                  <a:cs typeface="Times New Roman"/>
                </a:endParaRPr>
              </a:p>
              <a:p>
                <a:pPr>
                  <a:spcAft>
                    <a:spcPts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sz="2500" i="1" kern="100">
                          <a:latin typeface="Cambria Math"/>
                          <a:cs typeface="Times New Roman"/>
                        </a:rPr>
                        <m:t>⇒</m:t>
                      </m:r>
                      <m:r>
                        <a:rPr lang="en-US" altLang="zh-TW" sz="2500" i="1" kern="100">
                          <a:latin typeface="Cambria Math"/>
                          <a:cs typeface="Times New Roman"/>
                        </a:rPr>
                        <m:t>𝑓</m:t>
                      </m:r>
                      <m:d>
                        <m:dPr>
                          <m:ctrlPr>
                            <a:rPr lang="zh-TW" altLang="zh-TW" sz="2500" i="1" kern="100">
                              <a:effectLst/>
                              <a:latin typeface="Cambria Math"/>
                              <a:ea typeface="Cambria Math"/>
                              <a:cs typeface="Times New Roman"/>
                            </a:rPr>
                          </m:ctrlPr>
                        </m:dPr>
                        <m:e>
                          <m:r>
                            <a:rPr lang="en-US" altLang="zh-TW" sz="2500" i="1" kern="100">
                              <a:latin typeface="Cambria Math"/>
                              <a:cs typeface="Times New Roman"/>
                            </a:rPr>
                            <m:t>1,2,3,0.06</m:t>
                          </m:r>
                        </m:e>
                      </m:d>
                      <m:r>
                        <a:rPr lang="en-US" altLang="zh-TW" sz="2500" i="1" kern="100">
                          <a:latin typeface="Cambria Math"/>
                          <a:cs typeface="Times New Roman"/>
                        </a:rPr>
                        <m:t>=0.939928.</m:t>
                      </m:r>
                    </m:oMath>
                  </m:oMathPara>
                </a14:m>
                <a:endParaRPr lang="zh-TW" altLang="zh-TW" sz="2500" kern="100" dirty="0">
                  <a:cs typeface="Times New Roman"/>
                </a:endParaRPr>
              </a:p>
              <a:p>
                <a:pPr>
                  <a:spcAft>
                    <a:spcPts val="0"/>
                  </a:spcAft>
                </a:pPr>
                <a:endParaRPr lang="en-US" altLang="zh-TW" sz="2500" kern="100" dirty="0" smtClean="0">
                  <a:latin typeface="Times New Roman"/>
                  <a:cs typeface="Times New Roman"/>
                </a:endParaRPr>
              </a:p>
              <a:p>
                <a:pPr>
                  <a:spcAft>
                    <a:spcPts val="0"/>
                  </a:spcAft>
                </a:pPr>
                <a:r>
                  <a:rPr lang="en-US" altLang="zh-TW" sz="2500" kern="100" dirty="0" smtClean="0">
                    <a:latin typeface="Times New Roman"/>
                    <a:cs typeface="Times New Roman"/>
                  </a:rPr>
                  <a:t>Similarly</a:t>
                </a:r>
                <a:r>
                  <a:rPr lang="en-US" altLang="zh-TW" sz="2500" kern="100" dirty="0">
                    <a:latin typeface="Times New Roman"/>
                    <a:cs typeface="Times New Roman"/>
                  </a:rPr>
                  <a:t>,</a:t>
                </a:r>
                <a:endParaRPr lang="zh-TW" altLang="zh-TW" sz="2500" kern="100" dirty="0">
                  <a:cs typeface="Times New Roman"/>
                </a:endParaRPr>
              </a:p>
              <a:p>
                <a:pPr>
                  <a:spcAft>
                    <a:spcPts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sz="2500" i="1" kern="100">
                          <a:latin typeface="Cambria Math"/>
                          <a:cs typeface="Times New Roman"/>
                        </a:rPr>
                        <m:t>𝑓</m:t>
                      </m:r>
                      <m:d>
                        <m:dPr>
                          <m:ctrlPr>
                            <a:rPr lang="zh-TW" altLang="zh-TW" sz="2500" i="1" kern="100">
                              <a:effectLst/>
                              <a:latin typeface="Cambria Math"/>
                              <a:ea typeface="Cambria Math"/>
                              <a:cs typeface="Times New Roman"/>
                            </a:rPr>
                          </m:ctrlPr>
                        </m:dPr>
                        <m:e>
                          <m:r>
                            <a:rPr lang="en-US" altLang="zh-TW" sz="2500" i="1" kern="100">
                              <a:latin typeface="Cambria Math"/>
                              <a:cs typeface="Times New Roman"/>
                            </a:rPr>
                            <m:t>1,2,3,0.04</m:t>
                          </m:r>
                        </m:e>
                      </m:d>
                      <m:r>
                        <a:rPr lang="en-US" altLang="zh-TW" sz="2500" i="1" kern="100">
                          <a:latin typeface="Cambria Math"/>
                          <a:cs typeface="Times New Roman"/>
                        </a:rPr>
                        <m:t>=0.6×0.951229+0.4×0.970446=0.958916,</m:t>
                      </m:r>
                    </m:oMath>
                  </m:oMathPara>
                </a14:m>
                <a:endParaRPr lang="zh-TW" altLang="zh-TW" sz="2500" kern="100" dirty="0">
                  <a:cs typeface="Times New Roman"/>
                </a:endParaRPr>
              </a:p>
              <a:p>
                <a:pPr>
                  <a:spcAft>
                    <a:spcPts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sz="2500" i="1" kern="100">
                          <a:latin typeface="Cambria Math"/>
                          <a:cs typeface="Times New Roman"/>
                        </a:rPr>
                        <m:t>𝑓</m:t>
                      </m:r>
                      <m:d>
                        <m:dPr>
                          <m:ctrlPr>
                            <a:rPr lang="zh-TW" altLang="zh-TW" sz="2500" i="1" kern="100">
                              <a:effectLst/>
                              <a:latin typeface="Cambria Math"/>
                              <a:ea typeface="Cambria Math"/>
                              <a:cs typeface="Times New Roman"/>
                            </a:rPr>
                          </m:ctrlPr>
                        </m:dPr>
                        <m:e>
                          <m:r>
                            <a:rPr lang="en-US" altLang="zh-TW" sz="2500" i="1" kern="100">
                              <a:latin typeface="Cambria Math"/>
                              <a:cs typeface="Times New Roman"/>
                            </a:rPr>
                            <m:t>0,2,3,0.05</m:t>
                          </m:r>
                        </m:e>
                      </m:d>
                      <m:r>
                        <a:rPr lang="en-US" altLang="zh-TW" sz="2500" i="1" kern="100">
                          <a:latin typeface="Cambria Math"/>
                          <a:cs typeface="Times New Roman"/>
                        </a:rPr>
                        <m:t>=0.6×0.939928+0.4×0.958916=0.947523,</m:t>
                      </m:r>
                    </m:oMath>
                  </m:oMathPara>
                </a14:m>
                <a:endParaRPr lang="zh-TW" altLang="zh-TW" sz="2500" kern="100" dirty="0">
                  <a:cs typeface="Times New Roman"/>
                </a:endParaRPr>
              </a:p>
              <a:p>
                <a:pPr>
                  <a:spcAft>
                    <a:spcPts val="0"/>
                  </a:spcAft>
                </a:pPr>
                <a:r>
                  <a:rPr lang="en-US" altLang="zh-TW" sz="2500" kern="100" dirty="0">
                    <a:latin typeface="Times New Roman"/>
                    <a:cs typeface="Times New Roman"/>
                  </a:rPr>
                  <a:t>the futures price </a:t>
                </a:r>
                <a14:m>
                  <m:oMath xmlns:m="http://schemas.openxmlformats.org/officeDocument/2006/math">
                    <m:r>
                      <a:rPr lang="en-US" altLang="zh-TW" sz="2500" i="1" kern="100">
                        <a:latin typeface="Cambria Math"/>
                        <a:cs typeface="Times New Roman"/>
                      </a:rPr>
                      <m:t>𝑓</m:t>
                    </m:r>
                    <m:d>
                      <m:dPr>
                        <m:ctrlPr>
                          <a:rPr lang="zh-TW" altLang="zh-TW" sz="2500" i="1" kern="100">
                            <a:effectLst/>
                            <a:latin typeface="Cambria Math"/>
                            <a:ea typeface="Cambria Math"/>
                            <a:cs typeface="Times New Roman"/>
                          </a:rPr>
                        </m:ctrlPr>
                      </m:dPr>
                      <m:e>
                        <m:r>
                          <a:rPr lang="en-US" altLang="zh-TW" sz="2500" i="1" kern="100">
                            <a:latin typeface="Cambria Math"/>
                            <a:cs typeface="Times New Roman"/>
                          </a:rPr>
                          <m:t>0,2,3</m:t>
                        </m:r>
                      </m:e>
                    </m:d>
                    <m:r>
                      <a:rPr lang="en-US" altLang="zh-TW" sz="2500" i="1" kern="100">
                        <a:latin typeface="Cambria Math"/>
                        <a:cs typeface="Times New Roman"/>
                      </a:rPr>
                      <m:t>=0.947523</m:t>
                    </m:r>
                  </m:oMath>
                </a14:m>
                <a:r>
                  <a:rPr lang="en-US" altLang="zh-TW" sz="2500" kern="100" dirty="0">
                    <a:latin typeface="Times New Roman"/>
                    <a:cs typeface="Times New Roman"/>
                  </a:rPr>
                  <a:t>.</a:t>
                </a:r>
                <a:endParaRPr lang="zh-TW" altLang="zh-TW" sz="2500" kern="100" dirty="0">
                  <a:cs typeface="Times New Roman"/>
                </a:endParaRPr>
              </a:p>
              <a:p>
                <a:pPr>
                  <a:spcAft>
                    <a:spcPts val="0"/>
                  </a:spcAft>
                </a:pPr>
                <a:endParaRPr lang="en-US" altLang="zh-TW" sz="2500" kern="100" dirty="0" smtClean="0">
                  <a:latin typeface="Times New Roman"/>
                  <a:cs typeface="Times New Roman"/>
                </a:endParaRPr>
              </a:p>
              <a:p>
                <a:pPr>
                  <a:spcAft>
                    <a:spcPts val="0"/>
                  </a:spcAft>
                </a:pPr>
                <a:r>
                  <a:rPr lang="en-US" altLang="zh-TW" sz="2500" kern="100" dirty="0" smtClean="0">
                    <a:latin typeface="Times New Roman"/>
                    <a:cs typeface="Times New Roman"/>
                  </a:rPr>
                  <a:t>We </a:t>
                </a:r>
                <a:r>
                  <a:rPr lang="en-US" altLang="zh-TW" sz="2500" kern="100" dirty="0">
                    <a:latin typeface="Times New Roman"/>
                    <a:cs typeface="Times New Roman"/>
                  </a:rPr>
                  <a:t>can find the </a:t>
                </a:r>
                <a14:m>
                  <m:oMath xmlns:m="http://schemas.openxmlformats.org/officeDocument/2006/math">
                    <m:r>
                      <a:rPr lang="en-US" altLang="zh-TW" sz="2500" i="1" kern="100">
                        <a:latin typeface="Cambria Math"/>
                        <a:cs typeface="Times New Roman"/>
                      </a:rPr>
                      <m:t>𝑃</m:t>
                    </m:r>
                    <m:d>
                      <m:dPr>
                        <m:ctrlPr>
                          <a:rPr lang="zh-TW" altLang="zh-TW" sz="2500" i="1" kern="100">
                            <a:effectLst/>
                            <a:latin typeface="Cambria Math"/>
                            <a:ea typeface="Cambria Math"/>
                            <a:cs typeface="Times New Roman"/>
                          </a:rPr>
                        </m:ctrlPr>
                      </m:dPr>
                      <m:e>
                        <m:r>
                          <a:rPr lang="en-US" altLang="zh-TW" sz="2500" i="1" kern="100">
                            <a:latin typeface="Cambria Math"/>
                            <a:cs typeface="Times New Roman"/>
                          </a:rPr>
                          <m:t>0,2</m:t>
                        </m:r>
                      </m:e>
                    </m:d>
                    <m:r>
                      <a:rPr lang="en-US" altLang="zh-TW" sz="2500" i="1" kern="100">
                        <a:latin typeface="Cambria Math"/>
                        <a:cs typeface="Times New Roman"/>
                      </a:rPr>
                      <m:t>=0.903073 </m:t>
                    </m:r>
                    <m:r>
                      <m:rPr>
                        <m:sty m:val="p"/>
                      </m:rPr>
                      <a:rPr lang="en-US" altLang="zh-TW" sz="2500" kern="100">
                        <a:latin typeface="Cambria Math"/>
                        <a:cs typeface="Times New Roman"/>
                      </a:rPr>
                      <m:t>and</m:t>
                    </m:r>
                    <m:r>
                      <a:rPr lang="en-US" altLang="zh-TW" sz="2500" i="1" kern="100">
                        <a:latin typeface="Cambria Math"/>
                        <a:cs typeface="Times New Roman"/>
                      </a:rPr>
                      <m:t> </m:t>
                    </m:r>
                    <m:r>
                      <a:rPr lang="en-US" altLang="zh-TW" sz="2500" i="1" kern="100">
                        <a:latin typeface="Cambria Math"/>
                        <a:cs typeface="Times New Roman"/>
                      </a:rPr>
                      <m:t>𝑃</m:t>
                    </m:r>
                    <m:d>
                      <m:dPr>
                        <m:ctrlPr>
                          <a:rPr lang="zh-TW" altLang="zh-TW" sz="2500" i="1" kern="100">
                            <a:effectLst/>
                            <a:latin typeface="Cambria Math"/>
                            <a:ea typeface="Cambria Math"/>
                            <a:cs typeface="Times New Roman"/>
                          </a:rPr>
                        </m:ctrlPr>
                      </m:dPr>
                      <m:e>
                        <m:r>
                          <a:rPr lang="en-US" altLang="zh-TW" sz="2500" i="1" kern="100">
                            <a:latin typeface="Cambria Math"/>
                            <a:cs typeface="Times New Roman"/>
                          </a:rPr>
                          <m:t>0,3</m:t>
                        </m:r>
                      </m:e>
                    </m:d>
                    <m:r>
                      <a:rPr lang="en-US" altLang="zh-TW" sz="2500" i="1" kern="100">
                        <a:latin typeface="Cambria Math"/>
                        <a:cs typeface="Times New Roman"/>
                      </a:rPr>
                      <m:t>=0.85765</m:t>
                    </m:r>
                  </m:oMath>
                </a14:m>
                <a:r>
                  <a:rPr lang="en-US" altLang="zh-TW" sz="2500" kern="100" dirty="0">
                    <a:latin typeface="Times New Roman"/>
                    <a:cs typeface="Times New Roman"/>
                  </a:rPr>
                  <a:t>, so the forward price </a:t>
                </a:r>
                <a14:m>
                  <m:oMath xmlns:m="http://schemas.openxmlformats.org/officeDocument/2006/math">
                    <m:r>
                      <a:rPr lang="en-US" altLang="zh-TW" sz="2500" i="1" kern="100">
                        <a:latin typeface="Cambria Math"/>
                        <a:cs typeface="Times New Roman"/>
                      </a:rPr>
                      <m:t>𝐾</m:t>
                    </m:r>
                    <m:r>
                      <a:rPr lang="en-US" altLang="zh-TW" sz="2500" i="1" kern="100">
                        <a:latin typeface="Cambria Math"/>
                        <a:cs typeface="Times New Roman"/>
                      </a:rPr>
                      <m:t>=</m:t>
                    </m:r>
                    <m:f>
                      <m:fPr>
                        <m:ctrlPr>
                          <a:rPr lang="zh-TW" altLang="zh-TW" sz="2500" i="1" kern="100">
                            <a:effectLst/>
                            <a:latin typeface="Cambria Math"/>
                            <a:ea typeface="Cambria Math"/>
                            <a:cs typeface="Times New Roman"/>
                          </a:rPr>
                        </m:ctrlPr>
                      </m:fPr>
                      <m:num>
                        <m:r>
                          <a:rPr lang="en-US" altLang="zh-TW" sz="2500" i="1" kern="100">
                            <a:latin typeface="Cambria Math"/>
                            <a:cs typeface="Times New Roman"/>
                          </a:rPr>
                          <m:t>𝑃</m:t>
                        </m:r>
                        <m:r>
                          <a:rPr lang="en-US" altLang="zh-TW" sz="2500" i="1" kern="100">
                            <a:latin typeface="Cambria Math"/>
                            <a:cs typeface="Times New Roman"/>
                          </a:rPr>
                          <m:t>(0,3)</m:t>
                        </m:r>
                      </m:num>
                      <m:den>
                        <m:r>
                          <a:rPr lang="en-US" altLang="zh-TW" sz="2500" i="1" kern="100">
                            <a:latin typeface="Cambria Math"/>
                            <a:cs typeface="Times New Roman"/>
                          </a:rPr>
                          <m:t>𝑃</m:t>
                        </m:r>
                        <m:r>
                          <a:rPr lang="en-US" altLang="zh-TW" sz="2500" i="1" kern="100">
                            <a:latin typeface="Cambria Math"/>
                            <a:cs typeface="Times New Roman"/>
                          </a:rPr>
                          <m:t>(0,2)</m:t>
                        </m:r>
                      </m:den>
                    </m:f>
                    <m:r>
                      <a:rPr lang="en-US" altLang="zh-TW" sz="2500" i="1" kern="100">
                        <a:latin typeface="Cambria Math"/>
                        <a:cs typeface="Times New Roman"/>
                      </a:rPr>
                      <m:t>=0.947617.</m:t>
                    </m:r>
                  </m:oMath>
                </a14:m>
                <a:endParaRPr lang="zh-TW" altLang="zh-TW" sz="2500" kern="100" dirty="0">
                  <a:cs typeface="Times New Roman"/>
                </a:endParaRPr>
              </a:p>
              <a:p>
                <a:pPr marL="342900" lvl="0" indent="-342900" algn="ctr">
                  <a:spcAft>
                    <a:spcPts val="0"/>
                  </a:spcAft>
                  <a:buFont typeface="Wingdings"/>
                  <a:buChar char=""/>
                </a:pPr>
                <a14:m>
                  <m:oMath xmlns:m="http://schemas.openxmlformats.org/officeDocument/2006/math">
                    <m:r>
                      <a:rPr lang="en-US" altLang="zh-TW" sz="2500" i="1" kern="100">
                        <a:latin typeface="Cambria Math"/>
                        <a:cs typeface="Times New Roman"/>
                      </a:rPr>
                      <m:t>𝐾</m:t>
                    </m:r>
                    <m:r>
                      <a:rPr lang="en-US" altLang="zh-TW" sz="2500" i="1" kern="100">
                        <a:latin typeface="Cambria Math"/>
                        <a:cs typeface="Times New Roman"/>
                      </a:rPr>
                      <m:t>≠</m:t>
                    </m:r>
                    <m:r>
                      <a:rPr lang="en-US" altLang="zh-TW" sz="2500" i="1" kern="100">
                        <a:latin typeface="Cambria Math"/>
                        <a:cs typeface="Times New Roman"/>
                      </a:rPr>
                      <m:t>𝑓</m:t>
                    </m:r>
                    <m:d>
                      <m:dPr>
                        <m:ctrlPr>
                          <a:rPr lang="zh-TW" altLang="zh-TW" sz="2500" i="1" kern="100">
                            <a:effectLst/>
                            <a:latin typeface="Cambria Math"/>
                            <a:ea typeface="Cambria Math"/>
                            <a:cs typeface="Times New Roman"/>
                          </a:rPr>
                        </m:ctrlPr>
                      </m:dPr>
                      <m:e>
                        <m:r>
                          <a:rPr lang="en-US" altLang="zh-TW" sz="2500" i="1" kern="100">
                            <a:latin typeface="Cambria Math"/>
                            <a:cs typeface="Times New Roman"/>
                          </a:rPr>
                          <m:t>0,2,3</m:t>
                        </m:r>
                      </m:e>
                    </m:d>
                    <m:r>
                      <a:rPr lang="en-US" altLang="zh-TW" sz="2500" i="1" kern="100">
                        <a:latin typeface="Cambria Math"/>
                        <a:cs typeface="Times New Roman"/>
                      </a:rPr>
                      <m:t>.</m:t>
                    </m:r>
                  </m:oMath>
                </a14:m>
                <a:endParaRPr lang="zh-TW" altLang="zh-TW" sz="2500" kern="100" dirty="0">
                  <a:cs typeface="Times New Roman"/>
                </a:endParaRPr>
              </a:p>
            </p:txBody>
          </p:sp>
        </mc:Choice>
        <mc:Fallback xmlns="">
          <p:sp>
            <p:nvSpPr>
              <p:cNvPr id="2" name="矩形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520" y="332656"/>
                <a:ext cx="8712968" cy="6146041"/>
              </a:xfrm>
              <a:prstGeom prst="rect">
                <a:avLst/>
              </a:prstGeom>
              <a:blipFill rotWithShape="1">
                <a:blip r:embed="rId2"/>
                <a:stretch>
                  <a:fillRect l="-1119" t="-794" b="-496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87526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>
              <a:xfrm>
                <a:off x="107504" y="116632"/>
                <a:ext cx="8856984" cy="6624736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en-US" altLang="zh-TW" dirty="0" smtClean="0">
                    <a:latin typeface="Times New Roman" pitchFamily="18" charset="0"/>
                    <a:cs typeface="Times New Roman" pitchFamily="18" charset="0"/>
                  </a:rPr>
                  <a:t>Bond Value       Margin account +    rate      </a:t>
                </a:r>
                <a:r>
                  <a:rPr lang="zh-TW" altLang="en-US" dirty="0" smtClean="0">
                    <a:latin typeface="Times New Roman" pitchFamily="18" charset="0"/>
                    <a:ea typeface="標楷體" pitchFamily="65" charset="-120"/>
                    <a:cs typeface="Times New Roman" pitchFamily="18" charset="0"/>
                  </a:rPr>
                  <a:t>利息少</a:t>
                </a:r>
                <a:endParaRPr lang="en-US" altLang="zh-TW" dirty="0" smtClean="0">
                  <a:latin typeface="Times New Roman" pitchFamily="18" charset="0"/>
                  <a:ea typeface="標楷體" pitchFamily="65" charset="-120"/>
                  <a:cs typeface="Times New Roman" pitchFamily="18" charset="0"/>
                </a:endParaRPr>
              </a:p>
              <a:p>
                <a:pPr marL="0" indent="0">
                  <a:buNone/>
                </a:pPr>
                <a:r>
                  <a:rPr lang="en-US" altLang="zh-TW" dirty="0">
                    <a:latin typeface="Times New Roman" pitchFamily="18" charset="0"/>
                    <a:cs typeface="Times New Roman" pitchFamily="18" charset="0"/>
                  </a:rPr>
                  <a:t>Bond Value      </a:t>
                </a:r>
                <a:r>
                  <a:rPr lang="en-US" altLang="zh-TW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altLang="zh-TW" dirty="0">
                    <a:latin typeface="Times New Roman" pitchFamily="18" charset="0"/>
                    <a:cs typeface="Times New Roman" pitchFamily="18" charset="0"/>
                  </a:rPr>
                  <a:t>Margin account </a:t>
                </a:r>
                <a:r>
                  <a:rPr lang="en-US" altLang="zh-TW" dirty="0" smtClean="0">
                    <a:latin typeface="Times New Roman" pitchFamily="18" charset="0"/>
                    <a:cs typeface="Times New Roman" pitchFamily="18" charset="0"/>
                  </a:rPr>
                  <a:t>-     rate      </a:t>
                </a:r>
                <a:r>
                  <a:rPr lang="zh-TW" altLang="en-US" dirty="0" smtClean="0">
                    <a:latin typeface="標楷體" pitchFamily="65" charset="-120"/>
                    <a:ea typeface="標楷體" pitchFamily="65" charset="-120"/>
                  </a:rPr>
                  <a:t>利息多</a:t>
                </a:r>
                <a:endParaRPr lang="en-US" altLang="zh-TW" dirty="0" smtClean="0">
                  <a:latin typeface="標楷體" pitchFamily="65" charset="-120"/>
                  <a:ea typeface="標楷體" pitchFamily="65" charset="-120"/>
                </a:endParaRPr>
              </a:p>
              <a:p>
                <a:pPr marL="0" indent="0">
                  <a:buNone/>
                </a:pPr>
                <a:endParaRPr lang="en-US" altLang="zh-TW" sz="2500" dirty="0" smtClean="0">
                  <a:latin typeface="Times New Roman" pitchFamily="18" charset="0"/>
                  <a:cs typeface="Times New Roman" pitchFamily="18" charset="0"/>
                </a:endParaRPr>
              </a:p>
              <a:p>
                <a:pPr marL="0" indent="0">
                  <a:buNone/>
                </a:pPr>
                <a:r>
                  <a:rPr lang="en-US" altLang="zh-TW" sz="2500" dirty="0" smtClean="0">
                    <a:latin typeface="Times New Roman" pitchFamily="18" charset="0"/>
                    <a:cs typeface="Times New Roman" pitchFamily="18" charset="0"/>
                  </a:rPr>
                  <a:t>Claim 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zh-TW" sz="250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altLang="zh-TW" sz="2500" b="0" i="1" smtClean="0">
                            <a:latin typeface="Cambria Math"/>
                          </a:rPr>
                          <m:t>𝐵</m:t>
                        </m:r>
                        <m:r>
                          <a:rPr lang="en-US" altLang="zh-TW" sz="2500" b="0" i="1" smtClean="0">
                            <a:latin typeface="Cambria Math"/>
                          </a:rPr>
                          <m:t>(0)</m:t>
                        </m:r>
                      </m:num>
                      <m:den>
                        <m:r>
                          <a:rPr lang="en-US" altLang="zh-TW" sz="2500" b="0" i="1" smtClean="0">
                            <a:latin typeface="Cambria Math"/>
                          </a:rPr>
                          <m:t>𝐵</m:t>
                        </m:r>
                        <m:r>
                          <a:rPr lang="en-US" altLang="zh-TW" sz="2500" b="0" i="1" smtClean="0">
                            <a:latin typeface="Cambria Math"/>
                          </a:rPr>
                          <m:t>(2)</m:t>
                        </m:r>
                      </m:den>
                    </m:f>
                  </m:oMath>
                </a14:m>
                <a:r>
                  <a:rPr lang="en-US" altLang="zh-TW" sz="2500" dirty="0" smtClean="0">
                    <a:latin typeface="Times New Roman" pitchFamily="18" charset="0"/>
                    <a:cs typeface="Times New Roman" pitchFamily="18" charset="0"/>
                  </a:rPr>
                  <a:t> and </a:t>
                </a:r>
                <a14:m>
                  <m:oMath xmlns:m="http://schemas.openxmlformats.org/officeDocument/2006/math">
                    <m:r>
                      <a:rPr lang="en-US" altLang="zh-TW" sz="2500" b="0" i="1" smtClean="0">
                        <a:latin typeface="Cambria Math"/>
                      </a:rPr>
                      <m:t>𝑃</m:t>
                    </m:r>
                    <m:r>
                      <a:rPr lang="en-US" altLang="zh-TW" sz="2500" b="0" i="1" smtClean="0">
                        <a:latin typeface="Cambria Math"/>
                      </a:rPr>
                      <m:t>(2,3)</m:t>
                    </m:r>
                  </m:oMath>
                </a14:m>
                <a:r>
                  <a:rPr lang="en-US" altLang="zh-TW" sz="2500" dirty="0" smtClean="0">
                    <a:latin typeface="Times New Roman" pitchFamily="18" charset="0"/>
                    <a:cs typeface="Times New Roman" pitchFamily="18" charset="0"/>
                  </a:rPr>
                  <a:t> are positively correlated.</a:t>
                </a:r>
              </a:p>
              <a:p>
                <a:pPr marL="0" indent="0">
                  <a:buNone/>
                </a:pPr>
                <a:endParaRPr lang="en-US" altLang="zh-TW" sz="2500" dirty="0">
                  <a:latin typeface="Times New Roman" pitchFamily="18" charset="0"/>
                  <a:cs typeface="Times New Roman" pitchFamily="18" charset="0"/>
                </a:endParaRPr>
              </a:p>
              <a:p>
                <a:pPr marL="0" indent="0">
                  <a:buNone/>
                </a:pPr>
                <a:endParaRPr lang="en-US" altLang="zh-TW" sz="2500" dirty="0" smtClean="0">
                  <a:latin typeface="Times New Roman" pitchFamily="18" charset="0"/>
                  <a:cs typeface="Times New Roman" pitchFamily="18" charset="0"/>
                </a:endParaRPr>
              </a:p>
              <a:p>
                <a:pPr marL="0" indent="0">
                  <a:buNone/>
                </a:pPr>
                <a:endParaRPr lang="en-US" altLang="zh-TW" sz="2500" dirty="0">
                  <a:latin typeface="Times New Roman" pitchFamily="18" charset="0"/>
                  <a:cs typeface="Times New Roman" pitchFamily="18" charset="0"/>
                </a:endParaRPr>
              </a:p>
              <a:p>
                <a:pPr marL="0" indent="0">
                  <a:buNone/>
                </a:pPr>
                <a:endParaRPr lang="en-US" altLang="zh-TW" sz="2500" dirty="0" smtClean="0">
                  <a:latin typeface="Times New Roman" pitchFamily="18" charset="0"/>
                  <a:cs typeface="Times New Roman" pitchFamily="18" charset="0"/>
                </a:endParaRPr>
              </a:p>
              <a:p>
                <a:pPr marL="0" indent="0">
                  <a:buNone/>
                </a:pPr>
                <a:endParaRPr lang="en-US" altLang="zh-TW" sz="2500" dirty="0">
                  <a:latin typeface="Times New Roman" pitchFamily="18" charset="0"/>
                  <a:cs typeface="Times New Roman" pitchFamily="18" charset="0"/>
                </a:endParaRPr>
              </a:p>
              <a:p>
                <a:pPr marL="0" indent="0">
                  <a:buNone/>
                </a:pPr>
                <a:endParaRPr lang="en-US" altLang="zh-TW" sz="2500" dirty="0" smtClean="0">
                  <a:latin typeface="Times New Roman" pitchFamily="18" charset="0"/>
                  <a:cs typeface="Times New Roman" pitchFamily="18" charset="0"/>
                </a:endParaRPr>
              </a:p>
              <a:p>
                <a:pPr marL="0" indent="0">
                  <a:buNone/>
                </a:pPr>
                <a:endParaRPr lang="en-US" altLang="zh-TW" sz="2500" dirty="0">
                  <a:latin typeface="Times New Roman" pitchFamily="18" charset="0"/>
                  <a:cs typeface="Times New Roman" pitchFamily="18" charset="0"/>
                </a:endParaRPr>
              </a:p>
              <a:p>
                <a:pPr marL="0" indent="0">
                  <a:buNone/>
                </a:pPr>
                <a:r>
                  <a:rPr lang="en-US" altLang="zh-TW" sz="2500" dirty="0" smtClean="0">
                    <a:latin typeface="Times New Roman" pitchFamily="18" charset="0"/>
                    <a:cs typeface="Times New Roman" pitchFamily="18" charset="0"/>
                  </a:rPr>
                  <a:t>(1)</a:t>
                </a:r>
                <a:r>
                  <a:rPr lang="zh-TW" altLang="en-US" sz="2500" dirty="0" smtClean="0">
                    <a:latin typeface="標楷體" pitchFamily="65" charset="-120"/>
                    <a:ea typeface="標楷體" pitchFamily="65" charset="-120"/>
                    <a:cs typeface="Times New Roman" pitchFamily="18" charset="0"/>
                  </a:rPr>
                  <a:t>利率上升</a:t>
                </a:r>
                <a:r>
                  <a:rPr lang="en-US" altLang="zh-TW" sz="2500" dirty="0" smtClean="0">
                    <a:latin typeface="Times New Roman" pitchFamily="18" charset="0"/>
                    <a:cs typeface="Times New Roman" pitchFamily="18" charset="0"/>
                  </a:rPr>
                  <a:t>(</a:t>
                </a:r>
                <a:r>
                  <a:rPr lang="en-US" altLang="zh-TW" sz="2500" i="1" dirty="0" smtClean="0">
                    <a:latin typeface="Times New Roman" pitchFamily="18" charset="0"/>
                    <a:cs typeface="Times New Roman" pitchFamily="18" charset="0"/>
                  </a:rPr>
                  <a:t>B(2)</a:t>
                </a:r>
                <a:r>
                  <a:rPr lang="zh-TW" altLang="en-US" sz="2500" dirty="0" smtClean="0">
                    <a:latin typeface="Times New Roman" pitchFamily="18" charset="0"/>
                    <a:cs typeface="Times New Roman" pitchFamily="18" charset="0"/>
                  </a:rPr>
                  <a:t>較大</a:t>
                </a:r>
                <a:r>
                  <a:rPr lang="en-US" altLang="zh-TW" sz="2500" dirty="0" smtClean="0">
                    <a:latin typeface="Times New Roman" pitchFamily="18" charset="0"/>
                    <a:cs typeface="Times New Roman" pitchFamily="18" charset="0"/>
                  </a:rPr>
                  <a:t>)</a:t>
                </a:r>
                <a14:m>
                  <m:oMath xmlns:m="http://schemas.openxmlformats.org/officeDocument/2006/math">
                    <m:r>
                      <a:rPr lang="en-US" altLang="zh-TW" sz="2500" i="1" kern="100">
                        <a:latin typeface="Cambria Math"/>
                        <a:cs typeface="Times New Roman"/>
                      </a:rPr>
                      <m:t>⇒</m:t>
                    </m:r>
                  </m:oMath>
                </a14:m>
                <a:r>
                  <a:rPr lang="en-US" altLang="zh-TW" sz="2500" dirty="0" smtClean="0">
                    <a:latin typeface="Times New Roman" pitchFamily="18" charset="0"/>
                    <a:cs typeface="Times New Roman" pitchFamily="18" charset="0"/>
                  </a:rPr>
                  <a:t>Bond price</a:t>
                </a:r>
                <a:r>
                  <a:rPr lang="zh-TW" altLang="en-US" sz="2500" dirty="0" smtClean="0">
                    <a:latin typeface="標楷體" pitchFamily="65" charset="-120"/>
                    <a:ea typeface="標楷體" pitchFamily="65" charset="-120"/>
                    <a:cs typeface="Times New Roman" pitchFamily="18" charset="0"/>
                  </a:rPr>
                  <a:t>較小</a:t>
                </a:r>
                <a:endParaRPr lang="en-US" altLang="zh-TW" sz="2500" dirty="0" smtClean="0">
                  <a:latin typeface="標楷體" pitchFamily="65" charset="-120"/>
                  <a:ea typeface="標楷體" pitchFamily="65" charset="-120"/>
                  <a:cs typeface="Times New Roman" pitchFamily="18" charset="0"/>
                </a:endParaRPr>
              </a:p>
              <a:p>
                <a:pPr marL="0" indent="0">
                  <a:buNone/>
                </a:pPr>
                <a:r>
                  <a:rPr lang="en-US" altLang="zh-TW" sz="2500" dirty="0" smtClean="0">
                    <a:latin typeface="Times New Roman" pitchFamily="18" charset="0"/>
                    <a:cs typeface="Times New Roman" pitchFamily="18" charset="0"/>
                  </a:rPr>
                  <a:t>(2)</a:t>
                </a:r>
                <a:r>
                  <a:rPr lang="zh-TW" altLang="en-US" sz="2500" dirty="0">
                    <a:latin typeface="標楷體" pitchFamily="65" charset="-120"/>
                    <a:ea typeface="標楷體" pitchFamily="65" charset="-120"/>
                    <a:cs typeface="Times New Roman" pitchFamily="18" charset="0"/>
                  </a:rPr>
                  <a:t>利率</a:t>
                </a:r>
                <a:r>
                  <a:rPr lang="zh-TW" altLang="en-US" sz="2500" dirty="0" smtClean="0">
                    <a:latin typeface="標楷體" pitchFamily="65" charset="-120"/>
                    <a:ea typeface="標楷體" pitchFamily="65" charset="-120"/>
                    <a:cs typeface="Times New Roman" pitchFamily="18" charset="0"/>
                  </a:rPr>
                  <a:t>下降</a:t>
                </a:r>
                <a:r>
                  <a:rPr lang="en-US" altLang="zh-TW" sz="2500" dirty="0">
                    <a:latin typeface="Times New Roman" pitchFamily="18" charset="0"/>
                    <a:cs typeface="Times New Roman" pitchFamily="18" charset="0"/>
                  </a:rPr>
                  <a:t>(</a:t>
                </a:r>
                <a:r>
                  <a:rPr lang="en-US" altLang="zh-TW" sz="2500" i="1" dirty="0">
                    <a:latin typeface="Times New Roman" pitchFamily="18" charset="0"/>
                    <a:cs typeface="Times New Roman" pitchFamily="18" charset="0"/>
                  </a:rPr>
                  <a:t>B(2)</a:t>
                </a:r>
                <a:r>
                  <a:rPr lang="zh-TW" altLang="en-US" sz="2500" dirty="0" smtClean="0">
                    <a:latin typeface="Times New Roman" pitchFamily="18" charset="0"/>
                    <a:cs typeface="Times New Roman" pitchFamily="18" charset="0"/>
                  </a:rPr>
                  <a:t>較小</a:t>
                </a:r>
                <a:r>
                  <a:rPr lang="en-US" altLang="zh-TW" sz="2500" dirty="0" smtClean="0">
                    <a:latin typeface="Times New Roman" pitchFamily="18" charset="0"/>
                    <a:cs typeface="Times New Roman" pitchFamily="18" charset="0"/>
                  </a:rPr>
                  <a:t>)</a:t>
                </a:r>
                <a14:m>
                  <m:oMath xmlns:m="http://schemas.openxmlformats.org/officeDocument/2006/math">
                    <m:r>
                      <a:rPr lang="en-US" altLang="zh-TW" sz="2500" i="1" kern="100">
                        <a:latin typeface="Cambria Math"/>
                        <a:cs typeface="Times New Roman"/>
                      </a:rPr>
                      <m:t>⇒</m:t>
                    </m:r>
                  </m:oMath>
                </a14:m>
                <a:r>
                  <a:rPr lang="en-US" altLang="zh-TW" sz="2500" dirty="0">
                    <a:latin typeface="Times New Roman" pitchFamily="18" charset="0"/>
                    <a:cs typeface="Times New Roman" pitchFamily="18" charset="0"/>
                  </a:rPr>
                  <a:t>Bond price</a:t>
                </a:r>
                <a:r>
                  <a:rPr lang="zh-TW" altLang="en-US" sz="2500" dirty="0" smtClean="0">
                    <a:latin typeface="標楷體" pitchFamily="65" charset="-120"/>
                    <a:ea typeface="標楷體" pitchFamily="65" charset="-120"/>
                    <a:cs typeface="Times New Roman" pitchFamily="18" charset="0"/>
                  </a:rPr>
                  <a:t>較大</a:t>
                </a:r>
                <a:endParaRPr lang="en-US" altLang="zh-TW" sz="2500" dirty="0">
                  <a:latin typeface="標楷體" pitchFamily="65" charset="-120"/>
                  <a:ea typeface="標楷體" pitchFamily="65" charset="-120"/>
                  <a:cs typeface="Times New Roman" pitchFamily="18" charset="0"/>
                </a:endParaRPr>
              </a:p>
              <a:p>
                <a:pPr marL="0" indent="0">
                  <a:buNone/>
                </a:pPr>
                <a:endParaRPr lang="zh-TW" altLang="en-US" dirty="0"/>
              </a:p>
            </p:txBody>
          </p:sp>
        </mc:Choice>
        <mc:Fallback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07504" y="116632"/>
                <a:ext cx="8856984" cy="6624736"/>
              </a:xfrm>
              <a:blipFill rotWithShape="1">
                <a:blip r:embed="rId2"/>
                <a:stretch>
                  <a:fillRect l="-1789" t="-1288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" name="直線單箭頭接點 4"/>
          <p:cNvCxnSpPr/>
          <p:nvPr/>
        </p:nvCxnSpPr>
        <p:spPr>
          <a:xfrm flipV="1">
            <a:off x="2123728" y="260648"/>
            <a:ext cx="0" cy="36004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向右箭號 5"/>
          <p:cNvSpPr/>
          <p:nvPr/>
        </p:nvSpPr>
        <p:spPr>
          <a:xfrm>
            <a:off x="2341811" y="620688"/>
            <a:ext cx="288032" cy="36004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" name="向右箭號 6"/>
          <p:cNvSpPr/>
          <p:nvPr/>
        </p:nvSpPr>
        <p:spPr>
          <a:xfrm>
            <a:off x="5790356" y="620688"/>
            <a:ext cx="288032" cy="36004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" name="向右箭號 9"/>
          <p:cNvSpPr/>
          <p:nvPr/>
        </p:nvSpPr>
        <p:spPr>
          <a:xfrm>
            <a:off x="7020272" y="600201"/>
            <a:ext cx="288032" cy="36004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12" name="直線單箭頭接點 11"/>
          <p:cNvCxnSpPr/>
          <p:nvPr/>
        </p:nvCxnSpPr>
        <p:spPr>
          <a:xfrm>
            <a:off x="2123728" y="822476"/>
            <a:ext cx="0" cy="31778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線單箭頭接點 13"/>
          <p:cNvCxnSpPr/>
          <p:nvPr/>
        </p:nvCxnSpPr>
        <p:spPr>
          <a:xfrm flipV="1">
            <a:off x="6876256" y="780221"/>
            <a:ext cx="0" cy="36004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直線單箭頭接點 14"/>
          <p:cNvCxnSpPr/>
          <p:nvPr/>
        </p:nvCxnSpPr>
        <p:spPr>
          <a:xfrm>
            <a:off x="6876256" y="260648"/>
            <a:ext cx="0" cy="36004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2" name="群組 71"/>
          <p:cNvGrpSpPr/>
          <p:nvPr/>
        </p:nvGrpSpPr>
        <p:grpSpPr>
          <a:xfrm>
            <a:off x="276221" y="2199143"/>
            <a:ext cx="8550952" cy="3295238"/>
            <a:chOff x="251518" y="2406660"/>
            <a:chExt cx="8550952" cy="3295238"/>
          </a:xfrm>
        </p:grpSpPr>
        <p:grpSp>
          <p:nvGrpSpPr>
            <p:cNvPr id="47" name="群組 46"/>
            <p:cNvGrpSpPr/>
            <p:nvPr/>
          </p:nvGrpSpPr>
          <p:grpSpPr>
            <a:xfrm>
              <a:off x="251518" y="3100718"/>
              <a:ext cx="7334745" cy="2185489"/>
              <a:chOff x="683568" y="3007635"/>
              <a:chExt cx="7334745" cy="2185489"/>
            </a:xfrm>
          </p:grpSpPr>
          <p:cxnSp>
            <p:nvCxnSpPr>
              <p:cNvPr id="30" name="直線接點 29"/>
              <p:cNvCxnSpPr/>
              <p:nvPr/>
            </p:nvCxnSpPr>
            <p:spPr>
              <a:xfrm flipV="1">
                <a:off x="1294915" y="3781460"/>
                <a:ext cx="1223530" cy="326366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直線接點 30"/>
              <p:cNvCxnSpPr/>
              <p:nvPr/>
            </p:nvCxnSpPr>
            <p:spPr>
              <a:xfrm>
                <a:off x="1294915" y="4107825"/>
                <a:ext cx="1223530" cy="380757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2" name="文字方塊 41"/>
              <p:cNvSpPr txBox="1"/>
              <p:nvPr/>
            </p:nvSpPr>
            <p:spPr>
              <a:xfrm>
                <a:off x="683568" y="3923160"/>
                <a:ext cx="971387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TW" i="1" dirty="0" smtClean="0">
                    <a:latin typeface="Times New Roman" pitchFamily="18" charset="0"/>
                    <a:cs typeface="Times New Roman" pitchFamily="18" charset="0"/>
                  </a:rPr>
                  <a:t>B(2)</a:t>
                </a:r>
                <a:endParaRPr lang="zh-TW" altLang="en-US" i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44" name="文字方塊 43"/>
                  <p:cNvSpPr txBox="1"/>
                  <p:nvPr/>
                </p:nvSpPr>
                <p:spPr>
                  <a:xfrm>
                    <a:off x="2527027" y="3542400"/>
                    <a:ext cx="1582117" cy="450316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p>
                            <m:sSupPr>
                              <m:ctrlPr>
                                <a:rPr lang="en-US" altLang="zh-TW" sz="2300" i="1" smtClean="0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altLang="zh-TW" sz="2300" b="0" i="1" smtClean="0">
                                  <a:latin typeface="Cambria Math"/>
                                </a:rPr>
                                <m:t>𝑒</m:t>
                              </m:r>
                            </m:e>
                            <m:sup>
                              <m:r>
                                <a:rPr lang="en-US" altLang="zh-TW" sz="2300" b="0" i="1" smtClean="0">
                                  <a:latin typeface="Cambria Math"/>
                                </a:rPr>
                                <m:t>0.05</m:t>
                              </m:r>
                            </m:sup>
                          </m:sSup>
                          <m:sSup>
                            <m:sSupPr>
                              <m:ctrlPr>
                                <a:rPr lang="en-US" altLang="zh-TW" sz="2300" i="1" smtClean="0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altLang="zh-TW" sz="2300" b="0" i="1" smtClean="0">
                                  <a:latin typeface="Cambria Math"/>
                                </a:rPr>
                                <m:t>𝑒</m:t>
                              </m:r>
                            </m:e>
                            <m:sup>
                              <m:r>
                                <a:rPr lang="en-US" altLang="zh-TW" sz="2300" b="0" i="1" smtClean="0">
                                  <a:latin typeface="Cambria Math"/>
                                </a:rPr>
                                <m:t>0.06</m:t>
                              </m:r>
                            </m:sup>
                          </m:sSup>
                        </m:oMath>
                      </m:oMathPara>
                    </a14:m>
                    <a:endParaRPr lang="zh-TW" altLang="en-US" sz="2300" dirty="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mc:Choice>
            <mc:Fallback xmlns="">
              <p:sp>
                <p:nvSpPr>
                  <p:cNvPr id="44" name="文字方塊 43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2527027" y="3542400"/>
                    <a:ext cx="1582117" cy="450316"/>
                  </a:xfrm>
                  <a:prstGeom prst="rect">
                    <a:avLst/>
                  </a:prstGeom>
                  <a:blipFill rotWithShape="1">
                    <a:blip r:embed="rId3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zh-TW" alt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46" name="文字方塊 45"/>
                  <p:cNvSpPr txBox="1"/>
                  <p:nvPr/>
                </p:nvSpPr>
                <p:spPr>
                  <a:xfrm>
                    <a:off x="2629842" y="4292492"/>
                    <a:ext cx="1439881" cy="450316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p>
                            <m:sSupPr>
                              <m:ctrlPr>
                                <a:rPr lang="en-US" altLang="zh-TW" sz="2300" i="1" smtClean="0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altLang="zh-TW" sz="2300" b="0" i="1" smtClean="0">
                                  <a:latin typeface="Cambria Math"/>
                                </a:rPr>
                                <m:t>𝑒</m:t>
                              </m:r>
                            </m:e>
                            <m:sup>
                              <m:r>
                                <a:rPr lang="en-US" altLang="zh-TW" sz="2300" b="0" i="1" smtClean="0">
                                  <a:latin typeface="Cambria Math"/>
                                </a:rPr>
                                <m:t>0.05</m:t>
                              </m:r>
                            </m:sup>
                          </m:sSup>
                          <m:sSup>
                            <m:sSupPr>
                              <m:ctrlPr>
                                <a:rPr lang="en-US" altLang="zh-TW" sz="2300" i="1" smtClean="0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altLang="zh-TW" sz="2300" b="0" i="1" smtClean="0">
                                  <a:latin typeface="Cambria Math"/>
                                </a:rPr>
                                <m:t>𝑒</m:t>
                              </m:r>
                            </m:e>
                            <m:sup>
                              <m:r>
                                <a:rPr lang="en-US" altLang="zh-TW" sz="2300" b="0" i="1" smtClean="0">
                                  <a:latin typeface="Cambria Math"/>
                                </a:rPr>
                                <m:t>0.04</m:t>
                              </m:r>
                            </m:sup>
                          </m:sSup>
                        </m:oMath>
                      </m:oMathPara>
                    </a14:m>
                    <a:endParaRPr lang="zh-TW" altLang="en-US" sz="2300" dirty="0"/>
                  </a:p>
                </p:txBody>
              </p:sp>
            </mc:Choice>
            <mc:Fallback xmlns="">
              <p:sp>
                <p:nvSpPr>
                  <p:cNvPr id="46" name="文字方塊 45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2629842" y="4292492"/>
                    <a:ext cx="1439881" cy="450316"/>
                  </a:xfrm>
                  <a:prstGeom prst="rect">
                    <a:avLst/>
                  </a:prstGeom>
                  <a:blipFill rotWithShape="1">
                    <a:blip r:embed="rId4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zh-TW" alt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cxnSp>
            <p:nvCxnSpPr>
              <p:cNvPr id="48" name="直線接點 47"/>
              <p:cNvCxnSpPr/>
              <p:nvPr/>
            </p:nvCxnSpPr>
            <p:spPr>
              <a:xfrm flipV="1">
                <a:off x="4109144" y="3232793"/>
                <a:ext cx="1223530" cy="326366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9" name="直線接點 48"/>
              <p:cNvCxnSpPr/>
              <p:nvPr/>
            </p:nvCxnSpPr>
            <p:spPr>
              <a:xfrm>
                <a:off x="4109144" y="3559158"/>
                <a:ext cx="1223530" cy="380757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0" name="直線接點 49"/>
              <p:cNvCxnSpPr/>
              <p:nvPr/>
            </p:nvCxnSpPr>
            <p:spPr>
              <a:xfrm flipV="1">
                <a:off x="4140571" y="4315164"/>
                <a:ext cx="1223530" cy="326366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" name="直線接點 50"/>
              <p:cNvCxnSpPr/>
              <p:nvPr/>
            </p:nvCxnSpPr>
            <p:spPr>
              <a:xfrm>
                <a:off x="4140571" y="4641529"/>
                <a:ext cx="1223530" cy="380757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52" name="文字方塊 51"/>
                  <p:cNvSpPr txBox="1"/>
                  <p:nvPr/>
                </p:nvSpPr>
                <p:spPr>
                  <a:xfrm>
                    <a:off x="4932040" y="3007635"/>
                    <a:ext cx="3086273" cy="450316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altLang="zh-TW" sz="2300" b="0" i="1" smtClean="0">
                              <a:latin typeface="Cambria Math"/>
                            </a:rPr>
                            <m:t>𝑃</m:t>
                          </m:r>
                          <m:d>
                            <m:dPr>
                              <m:ctrlPr>
                                <a:rPr lang="en-US" altLang="zh-TW" sz="2300" b="0" i="1" smtClean="0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altLang="zh-TW" sz="2300" b="0" i="1" smtClean="0">
                                  <a:latin typeface="Cambria Math"/>
                                </a:rPr>
                                <m:t>2,3</m:t>
                              </m:r>
                            </m:e>
                          </m:d>
                          <m:r>
                            <a:rPr lang="en-US" altLang="zh-TW" sz="2300" b="0" i="1" smtClean="0">
                              <a:latin typeface="Cambria Math"/>
                            </a:rPr>
                            <m:t>=</m:t>
                          </m:r>
                          <m:sSup>
                            <m:sSupPr>
                              <m:ctrlPr>
                                <a:rPr lang="en-US" altLang="zh-TW" sz="2300" i="1" smtClean="0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altLang="zh-TW" sz="2300" b="0" i="1" smtClean="0">
                                  <a:latin typeface="Cambria Math"/>
                                </a:rPr>
                                <m:t>𝑒</m:t>
                              </m:r>
                            </m:e>
                            <m:sup>
                              <m:r>
                                <a:rPr lang="en-US" altLang="zh-TW" sz="2300" b="0" i="1" smtClean="0">
                                  <a:latin typeface="Cambria Math"/>
                                </a:rPr>
                                <m:t>−0.07</m:t>
                              </m:r>
                            </m:sup>
                          </m:sSup>
                        </m:oMath>
                      </m:oMathPara>
                    </a14:m>
                    <a:endParaRPr lang="zh-TW" altLang="en-US" sz="2300" dirty="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mc:Choice>
            <mc:Fallback xmlns="">
              <p:sp>
                <p:nvSpPr>
                  <p:cNvPr id="52" name="文字方塊 51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4932040" y="3007635"/>
                    <a:ext cx="3086273" cy="450316"/>
                  </a:xfrm>
                  <a:prstGeom prst="rect">
                    <a:avLst/>
                  </a:prstGeom>
                  <a:blipFill rotWithShape="1">
                    <a:blip r:embed="rId5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zh-TW" alt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53" name="文字方塊 52"/>
                  <p:cNvSpPr txBox="1"/>
                  <p:nvPr/>
                </p:nvSpPr>
                <p:spPr>
                  <a:xfrm>
                    <a:off x="4932039" y="3698002"/>
                    <a:ext cx="3086273" cy="450316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altLang="zh-TW" sz="2300" b="0" i="1" smtClean="0">
                              <a:latin typeface="Cambria Math"/>
                            </a:rPr>
                            <m:t>𝑃</m:t>
                          </m:r>
                          <m:d>
                            <m:dPr>
                              <m:ctrlPr>
                                <a:rPr lang="en-US" altLang="zh-TW" sz="2300" b="0" i="1" smtClean="0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altLang="zh-TW" sz="2300" b="0" i="1" smtClean="0">
                                  <a:latin typeface="Cambria Math"/>
                                </a:rPr>
                                <m:t>2,3</m:t>
                              </m:r>
                            </m:e>
                          </m:d>
                          <m:r>
                            <a:rPr lang="en-US" altLang="zh-TW" sz="2300" b="0" i="1" smtClean="0">
                              <a:latin typeface="Cambria Math"/>
                            </a:rPr>
                            <m:t>=</m:t>
                          </m:r>
                          <m:sSup>
                            <m:sSupPr>
                              <m:ctrlPr>
                                <a:rPr lang="en-US" altLang="zh-TW" sz="2300" i="1" smtClean="0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altLang="zh-TW" sz="2300" b="0" i="1" smtClean="0">
                                  <a:latin typeface="Cambria Math"/>
                                </a:rPr>
                                <m:t>𝑒</m:t>
                              </m:r>
                            </m:e>
                            <m:sup>
                              <m:r>
                                <a:rPr lang="en-US" altLang="zh-TW" sz="2300" b="0" i="1" smtClean="0">
                                  <a:latin typeface="Cambria Math"/>
                                </a:rPr>
                                <m:t>−0.05</m:t>
                              </m:r>
                            </m:sup>
                          </m:sSup>
                        </m:oMath>
                      </m:oMathPara>
                    </a14:m>
                    <a:endParaRPr lang="zh-TW" altLang="en-US" sz="2300" dirty="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mc:Choice>
            <mc:Fallback xmlns="">
              <p:sp>
                <p:nvSpPr>
                  <p:cNvPr id="53" name="文字方塊 52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4932039" y="3698002"/>
                    <a:ext cx="3086273" cy="450316"/>
                  </a:xfrm>
                  <a:prstGeom prst="rect">
                    <a:avLst/>
                  </a:prstGeom>
                  <a:blipFill rotWithShape="1">
                    <a:blip r:embed="rId6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zh-TW" alt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54" name="文字方塊 53"/>
                  <p:cNvSpPr txBox="1"/>
                  <p:nvPr/>
                </p:nvSpPr>
                <p:spPr>
                  <a:xfrm>
                    <a:off x="4932038" y="4107826"/>
                    <a:ext cx="3086273" cy="450316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altLang="zh-TW" sz="2300" b="0" i="1" smtClean="0">
                              <a:latin typeface="Cambria Math"/>
                            </a:rPr>
                            <m:t>𝑃</m:t>
                          </m:r>
                          <m:d>
                            <m:dPr>
                              <m:ctrlPr>
                                <a:rPr lang="en-US" altLang="zh-TW" sz="2300" b="0" i="1" smtClean="0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altLang="zh-TW" sz="2300" b="0" i="1" smtClean="0">
                                  <a:latin typeface="Cambria Math"/>
                                </a:rPr>
                                <m:t>2,3</m:t>
                              </m:r>
                            </m:e>
                          </m:d>
                          <m:r>
                            <a:rPr lang="en-US" altLang="zh-TW" sz="2300" b="0" i="1" smtClean="0">
                              <a:latin typeface="Cambria Math"/>
                            </a:rPr>
                            <m:t>=</m:t>
                          </m:r>
                          <m:sSup>
                            <m:sSupPr>
                              <m:ctrlPr>
                                <a:rPr lang="en-US" altLang="zh-TW" sz="2300" i="1" smtClean="0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altLang="zh-TW" sz="2300" b="0" i="1" smtClean="0">
                                  <a:latin typeface="Cambria Math"/>
                                </a:rPr>
                                <m:t>𝑒</m:t>
                              </m:r>
                            </m:e>
                            <m:sup>
                              <m:r>
                                <a:rPr lang="en-US" altLang="zh-TW" sz="2300" b="0" i="1" smtClean="0">
                                  <a:latin typeface="Cambria Math"/>
                                </a:rPr>
                                <m:t>−0.05</m:t>
                              </m:r>
                            </m:sup>
                          </m:sSup>
                        </m:oMath>
                      </m:oMathPara>
                    </a14:m>
                    <a:endParaRPr lang="zh-TW" altLang="en-US" sz="2300" dirty="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mc:Choice>
            <mc:Fallback xmlns="">
              <p:sp>
                <p:nvSpPr>
                  <p:cNvPr id="54" name="文字方塊 53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4932038" y="4107826"/>
                    <a:ext cx="3086273" cy="450316"/>
                  </a:xfrm>
                  <a:prstGeom prst="rect">
                    <a:avLst/>
                  </a:prstGeom>
                  <a:blipFill rotWithShape="1">
                    <a:blip r:embed="rId7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zh-TW" alt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55" name="文字方塊 54"/>
                  <p:cNvSpPr txBox="1"/>
                  <p:nvPr/>
                </p:nvSpPr>
                <p:spPr>
                  <a:xfrm>
                    <a:off x="4932040" y="4742808"/>
                    <a:ext cx="3086273" cy="450316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altLang="zh-TW" sz="2300" b="0" i="1" smtClean="0">
                              <a:latin typeface="Cambria Math"/>
                            </a:rPr>
                            <m:t>𝑃</m:t>
                          </m:r>
                          <m:d>
                            <m:dPr>
                              <m:ctrlPr>
                                <a:rPr lang="en-US" altLang="zh-TW" sz="2300" b="0" i="1" smtClean="0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altLang="zh-TW" sz="2300" b="0" i="1" smtClean="0">
                                  <a:latin typeface="Cambria Math"/>
                                </a:rPr>
                                <m:t>2,3</m:t>
                              </m:r>
                            </m:e>
                          </m:d>
                          <m:r>
                            <a:rPr lang="en-US" altLang="zh-TW" sz="2300" b="0" i="1" smtClean="0">
                              <a:latin typeface="Cambria Math"/>
                            </a:rPr>
                            <m:t>=</m:t>
                          </m:r>
                          <m:sSup>
                            <m:sSupPr>
                              <m:ctrlPr>
                                <a:rPr lang="en-US" altLang="zh-TW" sz="2300" i="1" smtClean="0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altLang="zh-TW" sz="2300" b="0" i="1" smtClean="0">
                                  <a:latin typeface="Cambria Math"/>
                                </a:rPr>
                                <m:t>𝑒</m:t>
                              </m:r>
                            </m:e>
                            <m:sup>
                              <m:r>
                                <a:rPr lang="en-US" altLang="zh-TW" sz="2300" b="0" i="1" smtClean="0">
                                  <a:latin typeface="Cambria Math"/>
                                </a:rPr>
                                <m:t>−0.03</m:t>
                              </m:r>
                            </m:sup>
                          </m:sSup>
                        </m:oMath>
                      </m:oMathPara>
                    </a14:m>
                    <a:endParaRPr lang="zh-TW" altLang="en-US" sz="2300" dirty="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mc:Choice>
            <mc:Fallback xmlns="">
              <p:sp>
                <p:nvSpPr>
                  <p:cNvPr id="55" name="文字方塊 54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4932040" y="4742808"/>
                    <a:ext cx="3086273" cy="450316"/>
                  </a:xfrm>
                  <a:prstGeom prst="rect">
                    <a:avLst/>
                  </a:prstGeom>
                  <a:blipFill rotWithShape="1">
                    <a:blip r:embed="rId8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zh-TW" alt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cxnSp>
          <p:nvCxnSpPr>
            <p:cNvPr id="57" name="直線單箭頭接點 56"/>
            <p:cNvCxnSpPr/>
            <p:nvPr/>
          </p:nvCxnSpPr>
          <p:spPr>
            <a:xfrm flipV="1">
              <a:off x="395536" y="2852936"/>
              <a:ext cx="4896544" cy="938149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直線單箭頭接點 58"/>
            <p:cNvCxnSpPr/>
            <p:nvPr/>
          </p:nvCxnSpPr>
          <p:spPr>
            <a:xfrm>
              <a:off x="437763" y="4778774"/>
              <a:ext cx="4896544" cy="738458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1" name="文字方塊 60"/>
            <p:cNvSpPr txBox="1"/>
            <p:nvPr/>
          </p:nvSpPr>
          <p:spPr>
            <a:xfrm>
              <a:off x="2321294" y="3059545"/>
              <a:ext cx="1872208" cy="4462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2300" dirty="0" smtClean="0">
                  <a:latin typeface="Times New Roman" pitchFamily="18" charset="0"/>
                  <a:cs typeface="Times New Roman" pitchFamily="18" charset="0"/>
                </a:rPr>
                <a:t>rate</a:t>
              </a:r>
              <a:r>
                <a:rPr lang="en-US" altLang="zh-TW" sz="2300" dirty="0" smtClean="0"/>
                <a:t> </a:t>
              </a:r>
              <a:r>
                <a:rPr lang="zh-TW" altLang="en-US" sz="2300" dirty="0" smtClean="0">
                  <a:latin typeface="標楷體" pitchFamily="65" charset="-120"/>
                  <a:ea typeface="標楷體" pitchFamily="65" charset="-120"/>
                </a:rPr>
                <a:t>上升</a:t>
              </a:r>
              <a:endParaRPr lang="en-US" altLang="zh-TW" sz="2300" dirty="0" smtClean="0"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64" name="文字方塊 63"/>
            <p:cNvSpPr txBox="1"/>
            <p:nvPr/>
          </p:nvSpPr>
          <p:spPr>
            <a:xfrm>
              <a:off x="2321294" y="4956474"/>
              <a:ext cx="1872208" cy="4462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2300" dirty="0" smtClean="0">
                  <a:latin typeface="Times New Roman" pitchFamily="18" charset="0"/>
                  <a:cs typeface="Times New Roman" pitchFamily="18" charset="0"/>
                </a:rPr>
                <a:t>rate</a:t>
              </a:r>
              <a:r>
                <a:rPr lang="en-US" altLang="zh-TW" sz="2300" dirty="0" smtClean="0"/>
                <a:t> </a:t>
              </a:r>
              <a:r>
                <a:rPr lang="zh-TW" altLang="en-US" sz="2300" dirty="0">
                  <a:latin typeface="標楷體" pitchFamily="65" charset="-120"/>
                  <a:ea typeface="標楷體" pitchFamily="65" charset="-120"/>
                </a:rPr>
                <a:t>下降</a:t>
              </a:r>
              <a:endParaRPr lang="en-US" altLang="zh-TW" sz="2300" dirty="0" smtClean="0"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62" name="文字方塊 61"/>
            <p:cNvSpPr txBox="1"/>
            <p:nvPr/>
          </p:nvSpPr>
          <p:spPr>
            <a:xfrm>
              <a:off x="7218294" y="2406660"/>
              <a:ext cx="1584176" cy="4462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2300" dirty="0" smtClean="0">
                  <a:latin typeface="Times New Roman" pitchFamily="18" charset="0"/>
                  <a:cs typeface="Times New Roman" pitchFamily="18" charset="0"/>
                </a:rPr>
                <a:t>Bond Price</a:t>
              </a:r>
              <a:endParaRPr lang="zh-TW" altLang="en-US" sz="2300" dirty="0"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66" name="直線單箭頭接點 65"/>
            <p:cNvCxnSpPr/>
            <p:nvPr/>
          </p:nvCxnSpPr>
          <p:spPr>
            <a:xfrm>
              <a:off x="7940327" y="3347897"/>
              <a:ext cx="0" cy="1831715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7" name="文字方塊 66"/>
            <p:cNvSpPr txBox="1"/>
            <p:nvPr/>
          </p:nvSpPr>
          <p:spPr>
            <a:xfrm>
              <a:off x="7704348" y="2901621"/>
              <a:ext cx="792088" cy="4462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sz="2300" dirty="0" smtClean="0">
                  <a:latin typeface="標楷體" pitchFamily="65" charset="-120"/>
                  <a:ea typeface="標楷體" pitchFamily="65" charset="-120"/>
                </a:rPr>
                <a:t>小</a:t>
              </a:r>
              <a:endParaRPr lang="zh-TW" altLang="en-US" sz="2300" dirty="0"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69" name="文字方塊 68"/>
            <p:cNvSpPr txBox="1"/>
            <p:nvPr/>
          </p:nvSpPr>
          <p:spPr>
            <a:xfrm>
              <a:off x="7704348" y="5150078"/>
              <a:ext cx="612068" cy="4462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sz="2300" dirty="0">
                  <a:latin typeface="標楷體" pitchFamily="65" charset="-120"/>
                  <a:ea typeface="標楷體" pitchFamily="65" charset="-120"/>
                </a:rPr>
                <a:t>大</a:t>
              </a:r>
            </a:p>
          </p:txBody>
        </p:sp>
        <p:sp>
          <p:nvSpPr>
            <p:cNvPr id="71" name="文字方塊 70"/>
            <p:cNvSpPr txBox="1"/>
            <p:nvPr/>
          </p:nvSpPr>
          <p:spPr>
            <a:xfrm>
              <a:off x="5292080" y="2639521"/>
              <a:ext cx="60006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dirty="0" smtClean="0"/>
                <a:t>(1)</a:t>
              </a:r>
              <a:endParaRPr lang="zh-TW" altLang="en-US" dirty="0"/>
            </a:p>
          </p:txBody>
        </p:sp>
        <p:sp>
          <p:nvSpPr>
            <p:cNvPr id="73" name="文字方塊 72"/>
            <p:cNvSpPr txBox="1"/>
            <p:nvPr/>
          </p:nvSpPr>
          <p:spPr>
            <a:xfrm>
              <a:off x="5338225" y="5332566"/>
              <a:ext cx="60006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dirty="0" smtClean="0"/>
                <a:t>(2)</a:t>
              </a:r>
              <a:endParaRPr lang="zh-TW" altLang="en-US" dirty="0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74" name="文字方塊 73"/>
              <p:cNvSpPr txBox="1"/>
              <p:nvPr/>
            </p:nvSpPr>
            <p:spPr>
              <a:xfrm>
                <a:off x="5569161" y="5805264"/>
                <a:ext cx="3574840" cy="128701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altLang="zh-TW" sz="2300" i="1" kern="100">
                        <a:latin typeface="Cambria Math"/>
                        <a:cs typeface="Times New Roman"/>
                      </a:rPr>
                      <m:t>⇒</m:t>
                    </m:r>
                    <m:f>
                      <m:fPr>
                        <m:ctrlPr>
                          <a:rPr lang="en-US" altLang="zh-TW" sz="2300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altLang="zh-TW" sz="2300" i="1">
                            <a:latin typeface="Cambria Math"/>
                          </a:rPr>
                          <m:t>𝐵</m:t>
                        </m:r>
                        <m:r>
                          <a:rPr lang="en-US" altLang="zh-TW" sz="2300" i="1">
                            <a:latin typeface="Cambria Math"/>
                          </a:rPr>
                          <m:t>(0)</m:t>
                        </m:r>
                      </m:num>
                      <m:den>
                        <m:r>
                          <a:rPr lang="en-US" altLang="zh-TW" sz="2300" i="1">
                            <a:latin typeface="Cambria Math"/>
                          </a:rPr>
                          <m:t>𝐵</m:t>
                        </m:r>
                        <m:r>
                          <a:rPr lang="en-US" altLang="zh-TW" sz="2300" i="1">
                            <a:latin typeface="Cambria Math"/>
                          </a:rPr>
                          <m:t>(2)</m:t>
                        </m:r>
                      </m:den>
                    </m:f>
                  </m:oMath>
                </a14:m>
                <a:r>
                  <a:rPr lang="en-US" altLang="zh-TW" sz="2300" dirty="0">
                    <a:latin typeface="Times New Roman" pitchFamily="18" charset="0"/>
                    <a:cs typeface="Times New Roman" pitchFamily="18" charset="0"/>
                  </a:rPr>
                  <a:t> and </a:t>
                </a:r>
                <a14:m>
                  <m:oMath xmlns:m="http://schemas.openxmlformats.org/officeDocument/2006/math">
                    <m:r>
                      <a:rPr lang="en-US" altLang="zh-TW" sz="2300" i="1">
                        <a:latin typeface="Cambria Math"/>
                      </a:rPr>
                      <m:t>𝑃</m:t>
                    </m:r>
                    <m:r>
                      <a:rPr lang="en-US" altLang="zh-TW" sz="2300" i="1">
                        <a:latin typeface="Cambria Math"/>
                      </a:rPr>
                      <m:t>(2,3)</m:t>
                    </m:r>
                  </m:oMath>
                </a14:m>
                <a:r>
                  <a:rPr lang="en-US" altLang="zh-TW" sz="2300" dirty="0">
                    <a:latin typeface="Times New Roman" pitchFamily="18" charset="0"/>
                    <a:cs typeface="Times New Roman" pitchFamily="18" charset="0"/>
                  </a:rPr>
                  <a:t> are </a:t>
                </a:r>
                <a:endParaRPr lang="en-US" altLang="zh-TW" sz="2300" dirty="0" smtClean="0">
                  <a:latin typeface="Times New Roman" pitchFamily="18" charset="0"/>
                  <a:cs typeface="Times New Roman" pitchFamily="18" charset="0"/>
                </a:endParaRPr>
              </a:p>
              <a:p>
                <a:r>
                  <a:rPr lang="zh-TW" altLang="en-US" sz="2300" dirty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zh-TW" altLang="en-US" sz="2300" dirty="0" smtClean="0">
                    <a:latin typeface="Times New Roman" pitchFamily="18" charset="0"/>
                    <a:cs typeface="Times New Roman" pitchFamily="18" charset="0"/>
                  </a:rPr>
                  <a:t>            </a:t>
                </a:r>
                <a:r>
                  <a:rPr lang="en-US" altLang="zh-TW" sz="2300" dirty="0" smtClean="0">
                    <a:latin typeface="Times New Roman" pitchFamily="18" charset="0"/>
                    <a:cs typeface="Times New Roman" pitchFamily="18" charset="0"/>
                  </a:rPr>
                  <a:t>positively </a:t>
                </a:r>
                <a:r>
                  <a:rPr lang="en-US" altLang="zh-TW" sz="2300" dirty="0">
                    <a:latin typeface="Times New Roman" pitchFamily="18" charset="0"/>
                    <a:cs typeface="Times New Roman" pitchFamily="18" charset="0"/>
                  </a:rPr>
                  <a:t>correlated.</a:t>
                </a:r>
              </a:p>
              <a:p>
                <a:endParaRPr lang="zh-TW" altLang="en-US" dirty="0"/>
              </a:p>
            </p:txBody>
          </p:sp>
        </mc:Choice>
        <mc:Fallback xmlns="">
          <p:sp>
            <p:nvSpPr>
              <p:cNvPr id="74" name="文字方塊 7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69161" y="5805264"/>
                <a:ext cx="3574840" cy="1287019"/>
              </a:xfrm>
              <a:prstGeom prst="rect">
                <a:avLst/>
              </a:prstGeom>
              <a:blipFill rotWithShape="1">
                <a:blip r:embed="rId9"/>
                <a:stretch>
                  <a:fillRect r="-3072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63494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4402832" cy="634082"/>
          </a:xfrm>
        </p:spPr>
        <p:txBody>
          <a:bodyPr>
            <a:normAutofit/>
          </a:bodyPr>
          <a:lstStyle/>
          <a:p>
            <a:pPr algn="l"/>
            <a:r>
              <a:rPr lang="en-US" altLang="zh-TW" sz="2500" i="1" dirty="0" smtClean="0">
                <a:latin typeface="Times New Roman" pitchFamily="18" charset="0"/>
                <a:cs typeface="Times New Roman" pitchFamily="18" charset="0"/>
              </a:rPr>
              <a:t>3.4.1  Time Homogeneity</a:t>
            </a:r>
            <a:endParaRPr lang="zh-TW" altLang="en-US" sz="25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1412776"/>
                <a:ext cx="8435280" cy="5040560"/>
              </a:xfrm>
            </p:spPr>
            <p:txBody>
              <a:bodyPr>
                <a:normAutofit fontScale="77500" lnSpcReduction="20000"/>
              </a:bodyPr>
              <a:lstStyle/>
              <a:p>
                <a:pPr marL="0" indent="0">
                  <a:spcAft>
                    <a:spcPts val="0"/>
                  </a:spcAft>
                  <a:buNone/>
                </a:pPr>
                <a:r>
                  <a:rPr lang="en-US" altLang="zh-TW" b="1" kern="100" dirty="0">
                    <a:latin typeface="Times New Roman"/>
                    <a:cs typeface="Times New Roman"/>
                  </a:rPr>
                  <a:t>Theorem 3.7</a:t>
                </a:r>
                <a:endParaRPr lang="zh-TW" altLang="zh-TW" kern="100" dirty="0">
                  <a:cs typeface="Times New Roman"/>
                </a:endParaRPr>
              </a:p>
              <a:p>
                <a:pPr marL="0" indent="0">
                  <a:spcAft>
                    <a:spcPts val="0"/>
                  </a:spcAft>
                  <a:buNone/>
                </a:pPr>
                <a:r>
                  <a:rPr lang="en-US" altLang="zh-TW" i="1" kern="100" dirty="0">
                    <a:latin typeface="Times New Roman"/>
                    <a:cs typeface="Times New Roman"/>
                  </a:rPr>
                  <a:t>For all T=t+1, t+2, …,</a:t>
                </a:r>
                <a:endParaRPr lang="zh-TW" altLang="zh-TW" kern="100" dirty="0">
                  <a:cs typeface="Times New Roman"/>
                </a:endParaRPr>
              </a:p>
              <a:p>
                <a:pPr marL="0" indent="0">
                  <a:spcAft>
                    <a:spcPts val="0"/>
                  </a:spcAft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i="1" kern="100">
                          <a:latin typeface="Cambria Math"/>
                          <a:cs typeface="Times New Roman"/>
                        </a:rPr>
                        <m:t>𝑃</m:t>
                      </m:r>
                      <m:d>
                        <m:dPr>
                          <m:ctrlPr>
                            <a:rPr lang="zh-TW" altLang="zh-TW" i="1" kern="100">
                              <a:effectLst/>
                              <a:latin typeface="Cambria Math"/>
                              <a:ea typeface="Cambria Math"/>
                              <a:cs typeface="Times New Roman"/>
                            </a:rPr>
                          </m:ctrlPr>
                        </m:dPr>
                        <m:e>
                          <m:r>
                            <a:rPr lang="en-US" altLang="zh-TW" i="1" kern="100">
                              <a:latin typeface="Cambria Math"/>
                              <a:cs typeface="Times New Roman"/>
                            </a:rPr>
                            <m:t>𝑡</m:t>
                          </m:r>
                          <m:r>
                            <a:rPr lang="en-US" altLang="zh-TW" i="1" kern="100">
                              <a:latin typeface="Cambria Math"/>
                              <a:cs typeface="Times New Roman"/>
                            </a:rPr>
                            <m:t>,</m:t>
                          </m:r>
                          <m:r>
                            <a:rPr lang="en-US" altLang="zh-TW" i="1" kern="100">
                              <a:latin typeface="Cambria Math"/>
                              <a:cs typeface="Times New Roman"/>
                            </a:rPr>
                            <m:t>𝑇</m:t>
                          </m:r>
                        </m:e>
                      </m:d>
                      <m:r>
                        <a:rPr lang="en-US" altLang="zh-TW" i="1" kern="100">
                          <a:latin typeface="Cambria Math"/>
                          <a:cs typeface="Times New Roman"/>
                        </a:rPr>
                        <m:t>=</m:t>
                      </m:r>
                      <m:sSub>
                        <m:sSubPr>
                          <m:ctrlPr>
                            <a:rPr lang="zh-TW" altLang="zh-TW" i="1" kern="100">
                              <a:effectLst/>
                              <a:latin typeface="Cambria Math"/>
                              <a:ea typeface="Cambria Math"/>
                              <a:cs typeface="Times New Roman"/>
                            </a:rPr>
                          </m:ctrlPr>
                        </m:sSubPr>
                        <m:e>
                          <m:r>
                            <a:rPr lang="en-US" altLang="zh-TW" i="1" kern="100">
                              <a:latin typeface="Cambria Math"/>
                              <a:cs typeface="Times New Roman"/>
                            </a:rPr>
                            <m:t>𝐸</m:t>
                          </m:r>
                        </m:e>
                        <m:sub>
                          <m:r>
                            <a:rPr lang="en-US" altLang="zh-TW" i="1" kern="100">
                              <a:latin typeface="Cambria Math"/>
                              <a:cs typeface="Times New Roman"/>
                            </a:rPr>
                            <m:t>𝑄</m:t>
                          </m:r>
                        </m:sub>
                      </m:sSub>
                      <m:d>
                        <m:dPr>
                          <m:begChr m:val="["/>
                          <m:endChr m:val="]"/>
                          <m:ctrlPr>
                            <a:rPr lang="zh-TW" altLang="zh-TW" i="1" kern="100">
                              <a:effectLst/>
                              <a:latin typeface="Cambria Math"/>
                              <a:ea typeface="Cambria Math"/>
                              <a:cs typeface="Times New Roman"/>
                            </a:rPr>
                          </m:ctrlPr>
                        </m:dPr>
                        <m:e>
                          <m:func>
                            <m:funcPr>
                              <m:ctrlPr>
                                <a:rPr lang="zh-TW" altLang="zh-TW" i="1" kern="100">
                                  <a:effectLst/>
                                  <a:latin typeface="Cambria Math"/>
                                  <a:ea typeface="Cambria Math"/>
                                  <a:cs typeface="Times New Roman"/>
                                </a:rPr>
                              </m:ctrlPr>
                            </m:funcPr>
                            <m:fName>
                              <m:r>
                                <a:rPr lang="en-US" altLang="zh-TW" i="1" kern="100">
                                  <a:latin typeface="Cambria Math"/>
                                  <a:cs typeface="Times New Roman"/>
                                </a:rPr>
                                <m:t>𝑒𝑥𝑝</m:t>
                              </m:r>
                            </m:fName>
                            <m:e>
                              <m:d>
                                <m:dPr>
                                  <m:ctrlPr>
                                    <a:rPr lang="zh-TW" altLang="zh-TW" i="1" kern="100">
                                      <a:effectLst/>
                                      <a:latin typeface="Cambria Math"/>
                                      <a:ea typeface="Cambria Math"/>
                                      <a:cs typeface="Times New Roman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TW" i="1" kern="100">
                                      <a:latin typeface="Cambria Math"/>
                                      <a:cs typeface="Times New Roman"/>
                                    </a:rPr>
                                    <m:t>−</m:t>
                                  </m:r>
                                  <m:nary>
                                    <m:naryPr>
                                      <m:limLoc m:val="subSup"/>
                                      <m:ctrlPr>
                                        <a:rPr lang="zh-TW" altLang="zh-TW" i="1" kern="100">
                                          <a:effectLst/>
                                          <a:latin typeface="Cambria Math"/>
                                          <a:ea typeface="Cambria Math"/>
                                          <a:cs typeface="Times New Roman"/>
                                        </a:rPr>
                                      </m:ctrlPr>
                                    </m:naryPr>
                                    <m:sub>
                                      <m:r>
                                        <a:rPr lang="en-US" altLang="zh-TW" i="1" kern="100">
                                          <a:latin typeface="Cambria Math"/>
                                          <a:cs typeface="Times New Roman"/>
                                        </a:rPr>
                                        <m:t>𝑡</m:t>
                                      </m:r>
                                    </m:sub>
                                    <m:sup>
                                      <m:r>
                                        <a:rPr lang="en-US" altLang="zh-TW" i="1" kern="100">
                                          <a:latin typeface="Cambria Math"/>
                                          <a:cs typeface="Times New Roman"/>
                                        </a:rPr>
                                        <m:t>𝑇</m:t>
                                      </m:r>
                                    </m:sup>
                                    <m:e>
                                      <m:r>
                                        <a:rPr lang="en-US" altLang="zh-TW" i="1" kern="100">
                                          <a:latin typeface="Cambria Math"/>
                                          <a:cs typeface="Times New Roman"/>
                                        </a:rPr>
                                        <m:t>𝑟</m:t>
                                      </m:r>
                                      <m:d>
                                        <m:dPr>
                                          <m:ctrlPr>
                                            <a:rPr lang="zh-TW" altLang="zh-TW" i="1" kern="100">
                                              <a:effectLst/>
                                              <a:latin typeface="Cambria Math"/>
                                              <a:ea typeface="Cambria Math"/>
                                              <a:cs typeface="Times New Roman"/>
                                            </a:rPr>
                                          </m:ctrlPr>
                                        </m:dPr>
                                        <m:e>
                                          <m:r>
                                            <a:rPr lang="en-US" altLang="zh-TW" i="1" kern="100">
                                              <a:latin typeface="Cambria Math"/>
                                              <a:cs typeface="Times New Roman"/>
                                            </a:rPr>
                                            <m:t>𝑠</m:t>
                                          </m:r>
                                        </m:e>
                                      </m:d>
                                    </m:e>
                                  </m:nary>
                                  <m:r>
                                    <a:rPr lang="en-US" altLang="zh-TW" i="1" kern="100">
                                      <a:latin typeface="Cambria Math"/>
                                      <a:cs typeface="Times New Roman"/>
                                    </a:rPr>
                                    <m:t>𝑑𝑠</m:t>
                                  </m:r>
                                </m:e>
                              </m:d>
                            </m:e>
                          </m:func>
                        </m:e>
                        <m:e>
                          <m:sSub>
                            <m:sSubPr>
                              <m:ctrlPr>
                                <a:rPr lang="zh-TW" altLang="zh-TW" i="1" kern="100">
                                  <a:effectLst/>
                                  <a:latin typeface="Cambria Math"/>
                                  <a:ea typeface="Cambria Math"/>
                                  <a:cs typeface="Times New Roman"/>
                                </a:rPr>
                              </m:ctrlPr>
                            </m:sSubPr>
                            <m:e>
                              <m:r>
                                <a:rPr lang="en-US" altLang="zh-TW" i="1" kern="100">
                                  <a:latin typeface="Cambria Math"/>
                                  <a:cs typeface="Times New Roman"/>
                                </a:rPr>
                                <m:t>ℱ</m:t>
                              </m:r>
                            </m:e>
                            <m:sub>
                              <m:r>
                                <a:rPr lang="en-US" altLang="zh-TW" i="1" kern="100">
                                  <a:latin typeface="Cambria Math"/>
                                  <a:cs typeface="Times New Roman"/>
                                </a:rPr>
                                <m:t>𝑡</m:t>
                              </m:r>
                            </m:sub>
                          </m:sSub>
                        </m:e>
                      </m:d>
                      <m:r>
                        <a:rPr lang="en-US" altLang="zh-TW" i="1" kern="100">
                          <a:latin typeface="Cambria Math"/>
                          <a:cs typeface="Times New Roman"/>
                        </a:rPr>
                        <m:t>=</m:t>
                      </m:r>
                      <m:sSub>
                        <m:sSubPr>
                          <m:ctrlPr>
                            <a:rPr lang="zh-TW" altLang="zh-TW" i="1" kern="100">
                              <a:effectLst/>
                              <a:latin typeface="Cambria Math"/>
                              <a:ea typeface="Cambria Math"/>
                              <a:cs typeface="Times New Roman"/>
                            </a:rPr>
                          </m:ctrlPr>
                        </m:sSubPr>
                        <m:e>
                          <m:r>
                            <a:rPr lang="en-US" altLang="zh-TW" i="1" kern="100">
                              <a:latin typeface="Cambria Math"/>
                              <a:cs typeface="Times New Roman"/>
                            </a:rPr>
                            <m:t>𝐸</m:t>
                          </m:r>
                        </m:e>
                        <m:sub>
                          <m:r>
                            <a:rPr lang="en-US" altLang="zh-TW" i="1" kern="100">
                              <a:latin typeface="Cambria Math"/>
                              <a:cs typeface="Times New Roman"/>
                            </a:rPr>
                            <m:t>𝑄</m:t>
                          </m:r>
                        </m:sub>
                      </m:sSub>
                      <m:d>
                        <m:dPr>
                          <m:begChr m:val="["/>
                          <m:endChr m:val="]"/>
                          <m:ctrlPr>
                            <a:rPr lang="zh-TW" altLang="zh-TW" i="1" kern="100">
                              <a:effectLst/>
                              <a:latin typeface="Cambria Math"/>
                              <a:ea typeface="Cambria Math"/>
                              <a:cs typeface="Times New Roman"/>
                            </a:rPr>
                          </m:ctrlPr>
                        </m:dPr>
                        <m:e>
                          <m:func>
                            <m:funcPr>
                              <m:ctrlPr>
                                <a:rPr lang="zh-TW" altLang="zh-TW" i="1" kern="100">
                                  <a:effectLst/>
                                  <a:latin typeface="Cambria Math"/>
                                  <a:ea typeface="Cambria Math"/>
                                  <a:cs typeface="Times New Roman"/>
                                </a:rPr>
                              </m:ctrlPr>
                            </m:funcPr>
                            <m:fName>
                              <m:r>
                                <a:rPr lang="en-US" altLang="zh-TW" i="1" kern="100">
                                  <a:latin typeface="Cambria Math"/>
                                  <a:cs typeface="Times New Roman"/>
                                </a:rPr>
                                <m:t>𝑒𝑥𝑝</m:t>
                              </m:r>
                            </m:fName>
                            <m:e>
                              <m:d>
                                <m:dPr>
                                  <m:ctrlPr>
                                    <a:rPr lang="zh-TW" altLang="zh-TW" i="1" kern="100">
                                      <a:effectLst/>
                                      <a:latin typeface="Cambria Math"/>
                                      <a:ea typeface="Cambria Math"/>
                                      <a:cs typeface="Times New Roman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TW" i="1" kern="100">
                                      <a:latin typeface="Cambria Math"/>
                                      <a:cs typeface="Times New Roman"/>
                                    </a:rPr>
                                    <m:t>−</m:t>
                                  </m:r>
                                  <m:nary>
                                    <m:naryPr>
                                      <m:chr m:val="∑"/>
                                      <m:limLoc m:val="undOvr"/>
                                      <m:ctrlPr>
                                        <a:rPr lang="zh-TW" altLang="zh-TW" i="1" kern="100">
                                          <a:effectLst/>
                                          <a:latin typeface="Cambria Math"/>
                                          <a:ea typeface="Cambria Math"/>
                                          <a:cs typeface="Times New Roman"/>
                                        </a:rPr>
                                      </m:ctrlPr>
                                    </m:naryPr>
                                    <m:sub>
                                      <m:r>
                                        <a:rPr lang="en-US" altLang="zh-TW" i="1" kern="100">
                                          <a:latin typeface="Cambria Math"/>
                                          <a:cs typeface="Times New Roman"/>
                                        </a:rPr>
                                        <m:t>𝑠</m:t>
                                      </m:r>
                                      <m:r>
                                        <a:rPr lang="en-US" altLang="zh-TW" i="1" kern="100">
                                          <a:latin typeface="Cambria Math"/>
                                          <a:cs typeface="Times New Roman"/>
                                        </a:rPr>
                                        <m:t>=</m:t>
                                      </m:r>
                                      <m:r>
                                        <a:rPr lang="en-US" altLang="zh-TW" i="1" kern="100">
                                          <a:latin typeface="Cambria Math"/>
                                          <a:cs typeface="Times New Roman"/>
                                        </a:rPr>
                                        <m:t>𝑡</m:t>
                                      </m:r>
                                    </m:sub>
                                    <m:sup>
                                      <m:r>
                                        <a:rPr lang="en-US" altLang="zh-TW" i="1" kern="100">
                                          <a:latin typeface="Cambria Math"/>
                                          <a:cs typeface="Times New Roman"/>
                                        </a:rPr>
                                        <m:t>𝑇</m:t>
                                      </m:r>
                                      <m:r>
                                        <a:rPr lang="en-US" altLang="zh-TW" i="1" kern="100">
                                          <a:latin typeface="Cambria Math"/>
                                          <a:cs typeface="Times New Roman"/>
                                        </a:rPr>
                                        <m:t>−1</m:t>
                                      </m:r>
                                    </m:sup>
                                    <m:e>
                                      <m:r>
                                        <a:rPr lang="en-US" altLang="zh-TW" i="1" kern="100">
                                          <a:latin typeface="Cambria Math"/>
                                          <a:cs typeface="Times New Roman"/>
                                        </a:rPr>
                                        <m:t>𝑟</m:t>
                                      </m:r>
                                      <m:d>
                                        <m:dPr>
                                          <m:ctrlPr>
                                            <a:rPr lang="zh-TW" altLang="zh-TW" i="1" kern="100">
                                              <a:effectLst/>
                                              <a:latin typeface="Cambria Math"/>
                                              <a:ea typeface="Cambria Math"/>
                                              <a:cs typeface="Times New Roman"/>
                                            </a:rPr>
                                          </m:ctrlPr>
                                        </m:dPr>
                                        <m:e>
                                          <m:r>
                                            <a:rPr lang="en-US" altLang="zh-TW" i="1" kern="100">
                                              <a:latin typeface="Cambria Math"/>
                                              <a:cs typeface="Times New Roman"/>
                                            </a:rPr>
                                            <m:t>𝑠</m:t>
                                          </m:r>
                                        </m:e>
                                      </m:d>
                                    </m:e>
                                  </m:nary>
                                </m:e>
                              </m:d>
                            </m:e>
                          </m:func>
                        </m:e>
                        <m:e>
                          <m:r>
                            <a:rPr lang="en-US" altLang="zh-TW" i="1" kern="100">
                              <a:latin typeface="Cambria Math"/>
                              <a:cs typeface="Times New Roman"/>
                            </a:rPr>
                            <m:t>𝑟</m:t>
                          </m:r>
                          <m:d>
                            <m:dPr>
                              <m:ctrlPr>
                                <a:rPr lang="zh-TW" altLang="zh-TW" i="1" kern="100">
                                  <a:effectLst/>
                                  <a:latin typeface="Cambria Math"/>
                                  <a:ea typeface="Cambria Math"/>
                                  <a:cs typeface="Times New Roman"/>
                                </a:rPr>
                              </m:ctrlPr>
                            </m:dPr>
                            <m:e>
                              <m:r>
                                <a:rPr lang="en-US" altLang="zh-TW" i="1" kern="100">
                                  <a:latin typeface="Cambria Math"/>
                                  <a:cs typeface="Times New Roman"/>
                                </a:rPr>
                                <m:t>𝑡</m:t>
                              </m:r>
                            </m:e>
                          </m:d>
                        </m:e>
                      </m:d>
                      <m:r>
                        <a:rPr lang="en-US" altLang="zh-TW" i="1" kern="100">
                          <a:latin typeface="Cambria Math"/>
                          <a:cs typeface="Times New Roman"/>
                        </a:rPr>
                        <m:t>=</m:t>
                      </m:r>
                      <m:r>
                        <a:rPr lang="en-US" altLang="zh-TW" i="1" kern="100">
                          <a:latin typeface="Cambria Math"/>
                          <a:cs typeface="Times New Roman"/>
                        </a:rPr>
                        <m:t>𝑃</m:t>
                      </m:r>
                      <m:d>
                        <m:dPr>
                          <m:ctrlPr>
                            <a:rPr lang="zh-TW" altLang="zh-TW" i="1" kern="100">
                              <a:effectLst/>
                              <a:latin typeface="Cambria Math"/>
                              <a:ea typeface="Cambria Math"/>
                              <a:cs typeface="Times New Roman"/>
                            </a:rPr>
                          </m:ctrlPr>
                        </m:dPr>
                        <m:e>
                          <m:r>
                            <a:rPr lang="en-US" altLang="zh-TW" i="1" kern="100">
                              <a:latin typeface="Cambria Math"/>
                              <a:cs typeface="Times New Roman"/>
                            </a:rPr>
                            <m:t>𝑡</m:t>
                          </m:r>
                          <m:r>
                            <a:rPr lang="en-US" altLang="zh-TW" i="1" kern="100">
                              <a:latin typeface="Cambria Math"/>
                              <a:cs typeface="Times New Roman"/>
                            </a:rPr>
                            <m:t>,</m:t>
                          </m:r>
                          <m:r>
                            <a:rPr lang="en-US" altLang="zh-TW" i="1" kern="100">
                              <a:latin typeface="Cambria Math"/>
                              <a:cs typeface="Times New Roman"/>
                            </a:rPr>
                            <m:t>𝑡</m:t>
                          </m:r>
                          <m:r>
                            <a:rPr lang="en-US" altLang="zh-TW" i="1" kern="100">
                              <a:latin typeface="Cambria Math"/>
                              <a:cs typeface="Times New Roman"/>
                            </a:rPr>
                            <m:t>+1</m:t>
                          </m:r>
                        </m:e>
                      </m:d>
                      <m:sSub>
                        <m:sSubPr>
                          <m:ctrlPr>
                            <a:rPr lang="zh-TW" altLang="zh-TW" i="1" kern="100">
                              <a:effectLst/>
                              <a:latin typeface="Cambria Math"/>
                              <a:ea typeface="Cambria Math"/>
                              <a:cs typeface="Times New Roman"/>
                            </a:rPr>
                          </m:ctrlPr>
                        </m:sSubPr>
                        <m:e>
                          <m:r>
                            <a:rPr lang="en-US" altLang="zh-TW" i="1" kern="100">
                              <a:latin typeface="Cambria Math"/>
                              <a:cs typeface="Times New Roman"/>
                            </a:rPr>
                            <m:t>𝐸</m:t>
                          </m:r>
                        </m:e>
                        <m:sub>
                          <m:r>
                            <a:rPr lang="en-US" altLang="zh-TW" i="1" kern="100">
                              <a:latin typeface="Cambria Math"/>
                              <a:cs typeface="Times New Roman"/>
                            </a:rPr>
                            <m:t>𝑄</m:t>
                          </m:r>
                        </m:sub>
                      </m:sSub>
                      <m:d>
                        <m:dPr>
                          <m:begChr m:val="["/>
                          <m:endChr m:val="]"/>
                          <m:ctrlPr>
                            <a:rPr lang="zh-TW" altLang="zh-TW" i="1" kern="100">
                              <a:effectLst/>
                              <a:latin typeface="Cambria Math"/>
                              <a:ea typeface="Cambria Math"/>
                              <a:cs typeface="Times New Roman"/>
                            </a:rPr>
                          </m:ctrlPr>
                        </m:dPr>
                        <m:e>
                          <m:r>
                            <a:rPr lang="en-US" altLang="zh-TW" i="1" kern="100">
                              <a:latin typeface="Cambria Math"/>
                              <a:cs typeface="Times New Roman"/>
                            </a:rPr>
                            <m:t>𝑃</m:t>
                          </m:r>
                          <m:d>
                            <m:dPr>
                              <m:ctrlPr>
                                <a:rPr lang="zh-TW" altLang="zh-TW" i="1" kern="100">
                                  <a:effectLst/>
                                  <a:latin typeface="Cambria Math"/>
                                  <a:ea typeface="Cambria Math"/>
                                  <a:cs typeface="Times New Roman"/>
                                </a:rPr>
                              </m:ctrlPr>
                            </m:dPr>
                            <m:e>
                              <m:r>
                                <a:rPr lang="en-US" altLang="zh-TW" i="1" kern="100">
                                  <a:latin typeface="Cambria Math"/>
                                  <a:cs typeface="Times New Roman"/>
                                </a:rPr>
                                <m:t>𝑡</m:t>
                              </m:r>
                              <m:r>
                                <a:rPr lang="en-US" altLang="zh-TW" i="1" kern="100">
                                  <a:latin typeface="Cambria Math"/>
                                  <a:cs typeface="Times New Roman"/>
                                </a:rPr>
                                <m:t>+1,</m:t>
                              </m:r>
                              <m:r>
                                <a:rPr lang="en-US" altLang="zh-TW" i="1" kern="100">
                                  <a:latin typeface="Cambria Math"/>
                                  <a:cs typeface="Times New Roman"/>
                                </a:rPr>
                                <m:t>𝑇</m:t>
                              </m:r>
                            </m:e>
                          </m:d>
                        </m:e>
                        <m:e>
                          <m:r>
                            <a:rPr lang="en-US" altLang="zh-TW" i="1" kern="100">
                              <a:latin typeface="Cambria Math"/>
                              <a:cs typeface="Times New Roman"/>
                            </a:rPr>
                            <m:t>𝑟</m:t>
                          </m:r>
                          <m:d>
                            <m:dPr>
                              <m:ctrlPr>
                                <a:rPr lang="zh-TW" altLang="zh-TW" i="1" kern="100">
                                  <a:effectLst/>
                                  <a:latin typeface="Cambria Math"/>
                                  <a:ea typeface="Cambria Math"/>
                                  <a:cs typeface="Times New Roman"/>
                                </a:rPr>
                              </m:ctrlPr>
                            </m:dPr>
                            <m:e>
                              <m:r>
                                <a:rPr lang="en-US" altLang="zh-TW" i="1" kern="100">
                                  <a:latin typeface="Cambria Math"/>
                                  <a:cs typeface="Times New Roman"/>
                                </a:rPr>
                                <m:t>𝑡</m:t>
                              </m:r>
                            </m:e>
                          </m:d>
                        </m:e>
                      </m:d>
                      <m:r>
                        <a:rPr lang="en-US" altLang="zh-TW" i="1" kern="100">
                          <a:latin typeface="Cambria Math"/>
                          <a:cs typeface="Times New Roman"/>
                        </a:rPr>
                        <m:t> ,</m:t>
                      </m:r>
                    </m:oMath>
                  </m:oMathPara>
                </a14:m>
                <a:endParaRPr lang="zh-TW" altLang="zh-TW" kern="100" dirty="0">
                  <a:cs typeface="Times New Roman"/>
                </a:endParaRPr>
              </a:p>
              <a:p>
                <a:pPr marL="0" indent="0">
                  <a:spcAft>
                    <a:spcPts val="0"/>
                  </a:spcAft>
                  <a:buNone/>
                </a:pPr>
                <a:r>
                  <a:rPr lang="en-US" altLang="zh-TW" i="1" kern="100" dirty="0">
                    <a:latin typeface="Times New Roman"/>
                    <a:cs typeface="Times New Roman"/>
                  </a:rPr>
                  <a:t>where</a:t>
                </a:r>
                <a:endParaRPr lang="zh-TW" altLang="zh-TW" kern="100" dirty="0">
                  <a:cs typeface="Times New Roman"/>
                </a:endParaRPr>
              </a:p>
              <a:p>
                <a:pPr marL="0" indent="0">
                  <a:spcAft>
                    <a:spcPts val="0"/>
                  </a:spcAft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zh-TW" altLang="zh-TW" i="1" kern="100">
                              <a:effectLst/>
                              <a:latin typeface="Cambria Math"/>
                              <a:ea typeface="Cambria Math"/>
                              <a:cs typeface="Times New Roman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TW" kern="100">
                              <a:latin typeface="Cambria Math"/>
                              <a:cs typeface="Times New Roman"/>
                            </a:rPr>
                            <m:t>Pr</m:t>
                          </m:r>
                        </m:e>
                        <m:sub>
                          <m:r>
                            <a:rPr lang="en-US" altLang="zh-TW" i="1" kern="100">
                              <a:latin typeface="Cambria Math"/>
                              <a:cs typeface="Times New Roman"/>
                            </a:rPr>
                            <m:t>𝑄</m:t>
                          </m:r>
                        </m:sub>
                      </m:sSub>
                      <m:d>
                        <m:dPr>
                          <m:begChr m:val="["/>
                          <m:endChr m:val="]"/>
                          <m:ctrlPr>
                            <a:rPr lang="zh-TW" altLang="zh-TW" i="1" kern="100">
                              <a:effectLst/>
                              <a:latin typeface="Cambria Math"/>
                              <a:ea typeface="Cambria Math"/>
                              <a:cs typeface="Times New Roman"/>
                            </a:rPr>
                          </m:ctrlPr>
                        </m:dPr>
                        <m:e>
                          <m:r>
                            <a:rPr lang="en-US" altLang="zh-TW" i="1" kern="100">
                              <a:latin typeface="Cambria Math"/>
                              <a:cs typeface="Times New Roman"/>
                            </a:rPr>
                            <m:t>𝑟</m:t>
                          </m:r>
                          <m:d>
                            <m:dPr>
                              <m:ctrlPr>
                                <a:rPr lang="zh-TW" altLang="zh-TW" i="1" kern="100">
                                  <a:effectLst/>
                                  <a:latin typeface="Cambria Math"/>
                                  <a:ea typeface="Cambria Math"/>
                                  <a:cs typeface="Times New Roman"/>
                                </a:rPr>
                              </m:ctrlPr>
                            </m:dPr>
                            <m:e>
                              <m:r>
                                <a:rPr lang="en-US" altLang="zh-TW" i="1" kern="100">
                                  <a:latin typeface="Cambria Math"/>
                                  <a:cs typeface="Times New Roman"/>
                                </a:rPr>
                                <m:t>𝑡</m:t>
                              </m:r>
                              <m:r>
                                <a:rPr lang="en-US" altLang="zh-TW" i="1" kern="100">
                                  <a:latin typeface="Cambria Math"/>
                                  <a:cs typeface="Times New Roman"/>
                                </a:rPr>
                                <m:t>+1</m:t>
                              </m:r>
                            </m:e>
                          </m:d>
                          <m:r>
                            <a:rPr lang="en-US" altLang="zh-TW" i="1" kern="100">
                              <a:latin typeface="Cambria Math"/>
                              <a:cs typeface="Times New Roman"/>
                            </a:rPr>
                            <m:t>=</m:t>
                          </m:r>
                          <m:sSub>
                            <m:sSubPr>
                              <m:ctrlPr>
                                <a:rPr lang="zh-TW" altLang="zh-TW" i="1" kern="100">
                                  <a:effectLst/>
                                  <a:latin typeface="Cambria Math"/>
                                  <a:ea typeface="Cambria Math"/>
                                  <a:cs typeface="Times New Roman"/>
                                </a:rPr>
                              </m:ctrlPr>
                            </m:sSubPr>
                            <m:e>
                              <m:r>
                                <a:rPr lang="en-US" altLang="zh-TW" i="1" kern="100">
                                  <a:latin typeface="Cambria Math"/>
                                  <a:cs typeface="Times New Roman"/>
                                </a:rPr>
                                <m:t>𝑟</m:t>
                              </m:r>
                            </m:e>
                            <m:sub>
                              <m:r>
                                <a:rPr lang="en-US" altLang="zh-TW" i="1" kern="100">
                                  <a:latin typeface="Cambria Math"/>
                                  <a:cs typeface="Times New Roman"/>
                                </a:rPr>
                                <m:t>𝑖</m:t>
                              </m:r>
                              <m:r>
                                <a:rPr lang="en-US" altLang="zh-TW" i="1" kern="100">
                                  <a:latin typeface="Cambria Math"/>
                                  <a:cs typeface="Times New Roman"/>
                                </a:rPr>
                                <m:t>+1</m:t>
                              </m:r>
                            </m:sub>
                          </m:sSub>
                        </m:e>
                        <m:e>
                          <m:r>
                            <a:rPr lang="en-US" altLang="zh-TW" i="1" kern="100">
                              <a:latin typeface="Cambria Math"/>
                              <a:cs typeface="Times New Roman"/>
                            </a:rPr>
                            <m:t>𝑟</m:t>
                          </m:r>
                          <m:d>
                            <m:dPr>
                              <m:ctrlPr>
                                <a:rPr lang="zh-TW" altLang="zh-TW" i="1" kern="100">
                                  <a:effectLst/>
                                  <a:latin typeface="Cambria Math"/>
                                  <a:ea typeface="Cambria Math"/>
                                  <a:cs typeface="Times New Roman"/>
                                </a:rPr>
                              </m:ctrlPr>
                            </m:dPr>
                            <m:e>
                              <m:r>
                                <a:rPr lang="en-US" altLang="zh-TW" i="1" kern="100">
                                  <a:latin typeface="Cambria Math"/>
                                  <a:cs typeface="Times New Roman"/>
                                </a:rPr>
                                <m:t>𝑡</m:t>
                              </m:r>
                            </m:e>
                          </m:d>
                          <m:r>
                            <a:rPr lang="en-US" altLang="zh-TW" i="1" kern="100">
                              <a:latin typeface="Cambria Math"/>
                              <a:cs typeface="Times New Roman"/>
                            </a:rPr>
                            <m:t>=</m:t>
                          </m:r>
                          <m:sSub>
                            <m:sSubPr>
                              <m:ctrlPr>
                                <a:rPr lang="zh-TW" altLang="zh-TW" i="1" kern="100">
                                  <a:effectLst/>
                                  <a:latin typeface="Cambria Math"/>
                                  <a:ea typeface="Cambria Math"/>
                                  <a:cs typeface="Times New Roman"/>
                                </a:rPr>
                              </m:ctrlPr>
                            </m:sSubPr>
                            <m:e>
                              <m:r>
                                <a:rPr lang="en-US" altLang="zh-TW" i="1" kern="100">
                                  <a:latin typeface="Cambria Math"/>
                                  <a:cs typeface="Times New Roman"/>
                                </a:rPr>
                                <m:t>𝑟</m:t>
                              </m:r>
                            </m:e>
                            <m:sub>
                              <m:r>
                                <a:rPr lang="en-US" altLang="zh-TW" i="1" kern="100">
                                  <a:latin typeface="Cambria Math"/>
                                  <a:cs typeface="Times New Roman"/>
                                </a:rPr>
                                <m:t>𝑖</m:t>
                              </m:r>
                            </m:sub>
                          </m:sSub>
                        </m:e>
                      </m:d>
                      <m:r>
                        <a:rPr lang="en-US" altLang="zh-TW" i="1" kern="100">
                          <a:latin typeface="Cambria Math"/>
                          <a:cs typeface="Times New Roman"/>
                        </a:rPr>
                        <m:t>=</m:t>
                      </m:r>
                      <m:sSub>
                        <m:sSubPr>
                          <m:ctrlPr>
                            <a:rPr lang="zh-TW" altLang="zh-TW" i="1" kern="100">
                              <a:effectLst/>
                              <a:latin typeface="Cambria Math"/>
                              <a:ea typeface="Cambria Math"/>
                              <a:cs typeface="Times New Roman"/>
                            </a:rPr>
                          </m:ctrlPr>
                        </m:sSubPr>
                        <m:e>
                          <m:r>
                            <a:rPr lang="en-US" altLang="zh-TW" i="1" kern="100">
                              <a:latin typeface="Cambria Math"/>
                              <a:cs typeface="Times New Roman"/>
                            </a:rPr>
                            <m:t>𝑞</m:t>
                          </m:r>
                        </m:e>
                        <m:sub>
                          <m:r>
                            <a:rPr lang="en-US" altLang="zh-TW" i="1" kern="100">
                              <a:latin typeface="Cambria Math"/>
                              <a:cs typeface="Times New Roman"/>
                            </a:rPr>
                            <m:t>𝑖</m:t>
                          </m:r>
                        </m:sub>
                      </m:sSub>
                    </m:oMath>
                  </m:oMathPara>
                </a14:m>
                <a:endParaRPr lang="zh-TW" altLang="zh-TW" kern="100" dirty="0">
                  <a:cs typeface="Times New Roman"/>
                </a:endParaRPr>
              </a:p>
              <a:p>
                <a:pPr marL="0" indent="0">
                  <a:spcAft>
                    <a:spcPts val="0"/>
                  </a:spcAft>
                  <a:buNone/>
                </a:pPr>
                <a:r>
                  <a:rPr lang="en-US" altLang="zh-TW" i="1" kern="100" dirty="0">
                    <a:latin typeface="Times New Roman"/>
                    <a:cs typeface="Times New Roman"/>
                  </a:rPr>
                  <a:t>and</a:t>
                </a:r>
                <a:endParaRPr lang="zh-TW" altLang="zh-TW" kern="100" dirty="0">
                  <a:cs typeface="Times New Roman"/>
                </a:endParaRPr>
              </a:p>
              <a:p>
                <a:pPr marL="0" indent="0" algn="ctr">
                  <a:spcAft>
                    <a:spcPts val="0"/>
                  </a:spcAft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zh-TW" altLang="zh-TW" i="1" kern="100">
                            <a:effectLst/>
                            <a:latin typeface="Cambria Math"/>
                            <a:ea typeface="Cambria Math"/>
                            <a:cs typeface="Times New Roman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altLang="zh-TW" kern="100">
                            <a:latin typeface="Cambria Math"/>
                            <a:cs typeface="Times New Roman"/>
                          </a:rPr>
                          <m:t>Pr</m:t>
                        </m:r>
                      </m:e>
                      <m:sub>
                        <m:r>
                          <a:rPr lang="en-US" altLang="zh-TW" i="1" kern="100">
                            <a:latin typeface="Cambria Math"/>
                            <a:cs typeface="Times New Roman"/>
                          </a:rPr>
                          <m:t>𝑄</m:t>
                        </m:r>
                      </m:sub>
                    </m:sSub>
                    <m:d>
                      <m:dPr>
                        <m:begChr m:val="["/>
                        <m:endChr m:val="]"/>
                        <m:ctrlPr>
                          <a:rPr lang="zh-TW" altLang="zh-TW" i="1" kern="100">
                            <a:effectLst/>
                            <a:latin typeface="Cambria Math"/>
                            <a:ea typeface="Cambria Math"/>
                            <a:cs typeface="Times New Roman"/>
                          </a:rPr>
                        </m:ctrlPr>
                      </m:dPr>
                      <m:e>
                        <m:r>
                          <a:rPr lang="en-US" altLang="zh-TW" i="1" kern="100">
                            <a:latin typeface="Cambria Math"/>
                            <a:cs typeface="Times New Roman"/>
                          </a:rPr>
                          <m:t>𝑟</m:t>
                        </m:r>
                        <m:d>
                          <m:dPr>
                            <m:ctrlPr>
                              <a:rPr lang="zh-TW" altLang="zh-TW" i="1" kern="100">
                                <a:effectLst/>
                                <a:latin typeface="Cambria Math"/>
                                <a:ea typeface="Cambria Math"/>
                                <a:cs typeface="Times New Roman"/>
                              </a:rPr>
                            </m:ctrlPr>
                          </m:dPr>
                          <m:e>
                            <m:r>
                              <a:rPr lang="en-US" altLang="zh-TW" i="1" kern="100">
                                <a:latin typeface="Cambria Math"/>
                                <a:cs typeface="Times New Roman"/>
                              </a:rPr>
                              <m:t>𝑡</m:t>
                            </m:r>
                            <m:r>
                              <a:rPr lang="en-US" altLang="zh-TW" i="1" kern="100">
                                <a:latin typeface="Cambria Math"/>
                                <a:cs typeface="Times New Roman"/>
                              </a:rPr>
                              <m:t>+1</m:t>
                            </m:r>
                          </m:e>
                        </m:d>
                        <m:r>
                          <a:rPr lang="en-US" altLang="zh-TW" i="1" kern="100">
                            <a:latin typeface="Cambria Math"/>
                            <a:cs typeface="Times New Roman"/>
                          </a:rPr>
                          <m:t>=</m:t>
                        </m:r>
                        <m:sSub>
                          <m:sSubPr>
                            <m:ctrlPr>
                              <a:rPr lang="zh-TW" altLang="zh-TW" i="1" kern="100">
                                <a:effectLst/>
                                <a:latin typeface="Cambria Math"/>
                                <a:ea typeface="Cambria Math"/>
                                <a:cs typeface="Times New Roman"/>
                              </a:rPr>
                            </m:ctrlPr>
                          </m:sSubPr>
                          <m:e>
                            <m:r>
                              <a:rPr lang="en-US" altLang="zh-TW" i="1" kern="100">
                                <a:latin typeface="Cambria Math"/>
                                <a:cs typeface="Times New Roman"/>
                              </a:rPr>
                              <m:t>𝑟</m:t>
                            </m:r>
                          </m:e>
                          <m:sub>
                            <m:r>
                              <a:rPr lang="en-US" altLang="zh-TW" i="1" kern="100">
                                <a:latin typeface="Cambria Math"/>
                                <a:cs typeface="Times New Roman"/>
                              </a:rPr>
                              <m:t>𝑖</m:t>
                            </m:r>
                            <m:r>
                              <a:rPr lang="en-US" altLang="zh-TW" i="1" kern="100">
                                <a:latin typeface="Cambria Math"/>
                                <a:cs typeface="Times New Roman"/>
                              </a:rPr>
                              <m:t>−1</m:t>
                            </m:r>
                          </m:sub>
                        </m:sSub>
                      </m:e>
                      <m:e>
                        <m:r>
                          <a:rPr lang="en-US" altLang="zh-TW" i="1" kern="100">
                            <a:latin typeface="Cambria Math"/>
                            <a:cs typeface="Times New Roman"/>
                          </a:rPr>
                          <m:t>𝑟</m:t>
                        </m:r>
                        <m:d>
                          <m:dPr>
                            <m:ctrlPr>
                              <a:rPr lang="zh-TW" altLang="zh-TW" i="1" kern="100">
                                <a:effectLst/>
                                <a:latin typeface="Cambria Math"/>
                                <a:ea typeface="Cambria Math"/>
                                <a:cs typeface="Times New Roman"/>
                              </a:rPr>
                            </m:ctrlPr>
                          </m:dPr>
                          <m:e>
                            <m:r>
                              <a:rPr lang="en-US" altLang="zh-TW" i="1" kern="100">
                                <a:latin typeface="Cambria Math"/>
                                <a:cs typeface="Times New Roman"/>
                              </a:rPr>
                              <m:t>𝑡</m:t>
                            </m:r>
                          </m:e>
                        </m:d>
                        <m:r>
                          <a:rPr lang="en-US" altLang="zh-TW" i="1" kern="100">
                            <a:latin typeface="Cambria Math"/>
                            <a:cs typeface="Times New Roman"/>
                          </a:rPr>
                          <m:t>=</m:t>
                        </m:r>
                        <m:sSub>
                          <m:sSubPr>
                            <m:ctrlPr>
                              <a:rPr lang="zh-TW" altLang="zh-TW" i="1" kern="100">
                                <a:effectLst/>
                                <a:latin typeface="Cambria Math"/>
                                <a:ea typeface="Cambria Math"/>
                                <a:cs typeface="Times New Roman"/>
                              </a:rPr>
                            </m:ctrlPr>
                          </m:sSubPr>
                          <m:e>
                            <m:r>
                              <a:rPr lang="en-US" altLang="zh-TW" i="1" kern="100">
                                <a:latin typeface="Cambria Math"/>
                                <a:cs typeface="Times New Roman"/>
                              </a:rPr>
                              <m:t>𝑟</m:t>
                            </m:r>
                          </m:e>
                          <m:sub>
                            <m:r>
                              <a:rPr lang="en-US" altLang="zh-TW" i="1" kern="100">
                                <a:latin typeface="Cambria Math"/>
                                <a:cs typeface="Times New Roman"/>
                              </a:rPr>
                              <m:t>𝑖</m:t>
                            </m:r>
                          </m:sub>
                        </m:sSub>
                      </m:e>
                    </m:d>
                    <m:r>
                      <a:rPr lang="en-US" altLang="zh-TW" i="1" kern="100">
                        <a:latin typeface="Cambria Math"/>
                        <a:cs typeface="Times New Roman"/>
                      </a:rPr>
                      <m:t>=1−</m:t>
                    </m:r>
                    <m:sSub>
                      <m:sSubPr>
                        <m:ctrlPr>
                          <a:rPr lang="zh-TW" altLang="zh-TW" i="1" kern="100">
                            <a:effectLst/>
                            <a:latin typeface="Cambria Math"/>
                            <a:ea typeface="Cambria Math"/>
                            <a:cs typeface="Times New Roman"/>
                          </a:rPr>
                        </m:ctrlPr>
                      </m:sSubPr>
                      <m:e>
                        <m:r>
                          <a:rPr lang="en-US" altLang="zh-TW" i="1" kern="100">
                            <a:latin typeface="Cambria Math"/>
                            <a:cs typeface="Times New Roman"/>
                          </a:rPr>
                          <m:t>𝑞</m:t>
                        </m:r>
                      </m:e>
                      <m:sub>
                        <m:r>
                          <a:rPr lang="en-US" altLang="zh-TW" i="1" kern="100">
                            <a:latin typeface="Cambria Math"/>
                            <a:cs typeface="Times New Roman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altLang="zh-TW" i="1" kern="100" dirty="0">
                    <a:latin typeface="Times New Roman"/>
                    <a:cs typeface="Times New Roman"/>
                  </a:rPr>
                  <a:t>.</a:t>
                </a:r>
                <a:endParaRPr lang="zh-TW" altLang="zh-TW" kern="100" dirty="0">
                  <a:cs typeface="Times New Roman"/>
                </a:endParaRPr>
              </a:p>
              <a:p>
                <a:endParaRPr lang="zh-TW" altLang="en-US" dirty="0"/>
              </a:p>
            </p:txBody>
          </p:sp>
        </mc:Choice>
        <mc:Fallback xmlns=""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412776"/>
                <a:ext cx="8435280" cy="5040560"/>
              </a:xfrm>
              <a:blipFill rotWithShape="1">
                <a:blip r:embed="rId2"/>
                <a:stretch>
                  <a:fillRect l="-1156" t="-2418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48975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4402832" cy="634082"/>
          </a:xfrm>
        </p:spPr>
        <p:txBody>
          <a:bodyPr>
            <a:normAutofit/>
          </a:bodyPr>
          <a:lstStyle/>
          <a:p>
            <a:pPr algn="l"/>
            <a:r>
              <a:rPr lang="en-US" altLang="zh-TW" sz="2500" i="1" dirty="0" smtClean="0">
                <a:latin typeface="Times New Roman" pitchFamily="18" charset="0"/>
                <a:cs typeface="Times New Roman" pitchFamily="18" charset="0"/>
              </a:rPr>
              <a:t>3.4.1  Time Homogeneity</a:t>
            </a:r>
            <a:endParaRPr lang="zh-TW" altLang="en-US" sz="2500" dirty="0"/>
          </a:p>
        </p:txBody>
      </p:sp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>
              <a:solidFill>
                <a:prstClr val="black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1052736"/>
                <a:ext cx="8507288" cy="5616624"/>
              </a:xfrm>
            </p:spPr>
            <p:txBody>
              <a:bodyPr>
                <a:normAutofit fontScale="55000" lnSpcReduction="20000"/>
              </a:bodyPr>
              <a:lstStyle/>
              <a:p>
                <a:pPr marL="0" indent="0">
                  <a:spcAft>
                    <a:spcPts val="0"/>
                  </a:spcAft>
                  <a:buNone/>
                </a:pPr>
                <a:r>
                  <a:rPr lang="en-US" altLang="zh-TW" sz="4000" i="1" kern="100" dirty="0" smtClean="0">
                    <a:latin typeface="Times New Roman"/>
                    <a:cs typeface="Times New Roman"/>
                  </a:rPr>
                  <a:t>Proof</a:t>
                </a:r>
                <a:r>
                  <a:rPr lang="zh-TW" altLang="zh-TW" sz="4000" kern="100" dirty="0">
                    <a:latin typeface="Times New Roman"/>
                    <a:cs typeface="Times New Roman"/>
                  </a:rPr>
                  <a:t>：</a:t>
                </a:r>
                <a:r>
                  <a:rPr lang="zh-TW" altLang="zh-TW" sz="4000" kern="100" dirty="0">
                    <a:ea typeface="Times New Roman"/>
                    <a:cs typeface="Times New Roman"/>
                  </a:rPr>
                  <a:t> </a:t>
                </a:r>
                <a:endParaRPr lang="zh-TW" altLang="zh-TW" sz="4000" kern="100" dirty="0">
                  <a:cs typeface="Times New Roman"/>
                </a:endParaRPr>
              </a:p>
              <a:p>
                <a:pPr marL="0" indent="0">
                  <a:spcAft>
                    <a:spcPts val="0"/>
                  </a:spcAft>
                  <a:buNone/>
                </a:pPr>
                <a:r>
                  <a:rPr lang="en-US" altLang="zh-TW" sz="4000" kern="100" dirty="0">
                    <a:latin typeface="Times New Roman"/>
                    <a:cs typeface="Times New Roman"/>
                  </a:rPr>
                  <a:t>Let </a:t>
                </a:r>
                <a14:m>
                  <m:oMath xmlns:m="http://schemas.openxmlformats.org/officeDocument/2006/math">
                    <m:r>
                      <a:rPr lang="en-US" altLang="zh-TW" sz="4000" i="1" kern="100">
                        <a:latin typeface="Cambria Math"/>
                        <a:cs typeface="Times New Roman"/>
                      </a:rPr>
                      <m:t>𝑍</m:t>
                    </m:r>
                    <m:d>
                      <m:dPr>
                        <m:ctrlPr>
                          <a:rPr lang="zh-TW" altLang="zh-TW" sz="4000" i="1" kern="100">
                            <a:effectLst/>
                            <a:latin typeface="Cambria Math"/>
                            <a:ea typeface="Cambria Math"/>
                            <a:cs typeface="Times New Roman"/>
                          </a:rPr>
                        </m:ctrlPr>
                      </m:dPr>
                      <m:e>
                        <m:r>
                          <a:rPr lang="en-US" altLang="zh-TW" sz="4000" i="1" kern="100">
                            <a:latin typeface="Cambria Math"/>
                            <a:cs typeface="Times New Roman"/>
                          </a:rPr>
                          <m:t>𝑡</m:t>
                        </m:r>
                        <m:r>
                          <a:rPr lang="en-US" altLang="zh-TW" sz="4000" i="1" kern="100">
                            <a:latin typeface="Cambria Math"/>
                            <a:cs typeface="Times New Roman"/>
                          </a:rPr>
                          <m:t>,</m:t>
                        </m:r>
                        <m:r>
                          <a:rPr lang="en-US" altLang="zh-TW" sz="4000" i="1" kern="100">
                            <a:latin typeface="Cambria Math"/>
                            <a:cs typeface="Times New Roman"/>
                          </a:rPr>
                          <m:t>𝑇</m:t>
                        </m:r>
                      </m:e>
                    </m:d>
                    <m:r>
                      <a:rPr lang="en-US" altLang="zh-TW" sz="4000" i="1" kern="100">
                        <a:latin typeface="Cambria Math"/>
                        <a:cs typeface="Times New Roman"/>
                      </a:rPr>
                      <m:t>=</m:t>
                    </m:r>
                    <m:r>
                      <a:rPr lang="en-US" altLang="zh-TW" sz="4000" i="1" kern="100">
                        <a:latin typeface="Cambria Math"/>
                        <a:cs typeface="Times New Roman"/>
                      </a:rPr>
                      <m:t>𝑃</m:t>
                    </m:r>
                    <m:r>
                      <a:rPr lang="en-US" altLang="zh-TW" sz="4000" i="1" kern="100">
                        <a:latin typeface="Cambria Math"/>
                        <a:cs typeface="Times New Roman"/>
                      </a:rPr>
                      <m:t>(</m:t>
                    </m:r>
                    <m:r>
                      <a:rPr lang="en-US" altLang="zh-TW" sz="4000" i="1" kern="100">
                        <a:latin typeface="Cambria Math"/>
                        <a:cs typeface="Times New Roman"/>
                      </a:rPr>
                      <m:t>𝑡</m:t>
                    </m:r>
                    <m:r>
                      <a:rPr lang="en-US" altLang="zh-TW" sz="4000" i="1" kern="100">
                        <a:latin typeface="Cambria Math"/>
                        <a:cs typeface="Times New Roman"/>
                      </a:rPr>
                      <m:t>,</m:t>
                    </m:r>
                    <m:r>
                      <a:rPr lang="en-US" altLang="zh-TW" sz="4000" i="1" kern="100">
                        <a:latin typeface="Cambria Math"/>
                        <a:cs typeface="Times New Roman"/>
                      </a:rPr>
                      <m:t>𝑇</m:t>
                    </m:r>
                    <m:r>
                      <a:rPr lang="en-US" altLang="zh-TW" sz="4000" i="1" kern="100">
                        <a:latin typeface="Cambria Math"/>
                        <a:cs typeface="Times New Roman"/>
                      </a:rPr>
                      <m:t>)/</m:t>
                    </m:r>
                    <m:r>
                      <a:rPr lang="en-US" altLang="zh-TW" sz="4000" i="1" kern="100">
                        <a:latin typeface="Cambria Math"/>
                        <a:cs typeface="Times New Roman"/>
                      </a:rPr>
                      <m:t>𝐵</m:t>
                    </m:r>
                    <m:r>
                      <a:rPr lang="en-US" altLang="zh-TW" sz="4000" i="1" kern="100">
                        <a:latin typeface="Cambria Math"/>
                        <a:cs typeface="Times New Roman"/>
                      </a:rPr>
                      <m:t>(</m:t>
                    </m:r>
                    <m:r>
                      <a:rPr lang="en-US" altLang="zh-TW" sz="4000" i="1" kern="100">
                        <a:latin typeface="Cambria Math"/>
                        <a:cs typeface="Times New Roman"/>
                      </a:rPr>
                      <m:t>𝑡</m:t>
                    </m:r>
                    <m:r>
                      <a:rPr lang="en-US" altLang="zh-TW" sz="4000" i="1" kern="100">
                        <a:latin typeface="Cambria Math"/>
                        <a:cs typeface="Times New Roman"/>
                      </a:rPr>
                      <m:t>)</m:t>
                    </m:r>
                  </m:oMath>
                </a14:m>
                <a:r>
                  <a:rPr lang="en-US" altLang="zh-TW" sz="4000" kern="100" dirty="0">
                    <a:latin typeface="Times New Roman"/>
                    <a:cs typeface="Times New Roman"/>
                  </a:rPr>
                  <a:t> and define </a:t>
                </a:r>
                <a14:m>
                  <m:oMath xmlns:m="http://schemas.openxmlformats.org/officeDocument/2006/math">
                    <m:r>
                      <a:rPr lang="en-US" altLang="zh-TW" sz="4000" i="1" kern="100">
                        <a:latin typeface="Cambria Math"/>
                        <a:cs typeface="Times New Roman"/>
                      </a:rPr>
                      <m:t>𝐷</m:t>
                    </m:r>
                    <m:d>
                      <m:dPr>
                        <m:ctrlPr>
                          <a:rPr lang="zh-TW" altLang="zh-TW" sz="4000" i="1" kern="100">
                            <a:effectLst/>
                            <a:latin typeface="Cambria Math"/>
                            <a:ea typeface="Cambria Math"/>
                            <a:cs typeface="Times New Roman"/>
                          </a:rPr>
                        </m:ctrlPr>
                      </m:dPr>
                      <m:e>
                        <m:r>
                          <a:rPr lang="en-US" altLang="zh-TW" sz="4000" i="1" kern="100">
                            <a:latin typeface="Cambria Math"/>
                            <a:cs typeface="Times New Roman"/>
                          </a:rPr>
                          <m:t>𝑡</m:t>
                        </m:r>
                        <m:r>
                          <a:rPr lang="en-US" altLang="zh-TW" sz="4000" i="1" kern="100">
                            <a:latin typeface="Cambria Math"/>
                            <a:cs typeface="Times New Roman"/>
                          </a:rPr>
                          <m:t>,</m:t>
                        </m:r>
                        <m:r>
                          <a:rPr lang="en-US" altLang="zh-TW" sz="4000" i="1" kern="100">
                            <a:latin typeface="Cambria Math"/>
                            <a:cs typeface="Times New Roman"/>
                          </a:rPr>
                          <m:t>𝑇</m:t>
                        </m:r>
                      </m:e>
                    </m:d>
                    <m:r>
                      <a:rPr lang="en-US" altLang="zh-TW" sz="4000" i="1" kern="100">
                        <a:latin typeface="Cambria Math"/>
                        <a:cs typeface="Times New Roman"/>
                      </a:rPr>
                      <m:t>=</m:t>
                    </m:r>
                    <m:sSub>
                      <m:sSubPr>
                        <m:ctrlPr>
                          <a:rPr lang="zh-TW" altLang="zh-TW" sz="4000" i="1" kern="100">
                            <a:effectLst/>
                            <a:latin typeface="Cambria Math"/>
                            <a:ea typeface="Cambria Math"/>
                            <a:cs typeface="Times New Roman"/>
                          </a:rPr>
                        </m:ctrlPr>
                      </m:sSubPr>
                      <m:e>
                        <m:r>
                          <a:rPr lang="en-US" altLang="zh-TW" sz="4000" i="1" kern="100">
                            <a:latin typeface="Cambria Math"/>
                            <a:cs typeface="Times New Roman"/>
                          </a:rPr>
                          <m:t>𝐸</m:t>
                        </m:r>
                      </m:e>
                      <m:sub>
                        <m:r>
                          <a:rPr lang="en-US" altLang="zh-TW" sz="4000" i="1" kern="100">
                            <a:latin typeface="Cambria Math"/>
                            <a:cs typeface="Times New Roman"/>
                          </a:rPr>
                          <m:t>𝑄</m:t>
                        </m:r>
                      </m:sub>
                    </m:sSub>
                    <m:d>
                      <m:dPr>
                        <m:begChr m:val="["/>
                        <m:endChr m:val="]"/>
                        <m:ctrlPr>
                          <a:rPr lang="zh-TW" altLang="zh-TW" sz="4000" i="1" kern="100">
                            <a:effectLst/>
                            <a:latin typeface="Cambria Math"/>
                            <a:ea typeface="Cambria Math"/>
                            <a:cs typeface="Times New Roman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zh-TW" altLang="zh-TW" sz="4000" i="1" kern="100">
                                <a:effectLst/>
                                <a:latin typeface="Cambria Math"/>
                                <a:ea typeface="Cambria Math"/>
                                <a:cs typeface="Times New Roman"/>
                              </a:rPr>
                            </m:ctrlPr>
                          </m:sSupPr>
                          <m:e>
                            <m:r>
                              <a:rPr lang="en-US" altLang="zh-TW" sz="4000" i="1" kern="100">
                                <a:latin typeface="Cambria Math"/>
                                <a:cs typeface="Times New Roman"/>
                              </a:rPr>
                              <m:t>𝐵</m:t>
                            </m:r>
                            <m:d>
                              <m:dPr>
                                <m:ctrlPr>
                                  <a:rPr lang="zh-TW" altLang="zh-TW" sz="4000" i="1" kern="100">
                                    <a:effectLst/>
                                    <a:latin typeface="Cambria Math"/>
                                    <a:ea typeface="Cambria Math"/>
                                    <a:cs typeface="Times New Roman"/>
                                  </a:rPr>
                                </m:ctrlPr>
                              </m:dPr>
                              <m:e>
                                <m:r>
                                  <a:rPr lang="en-US" altLang="zh-TW" sz="4000" i="1" kern="100">
                                    <a:latin typeface="Cambria Math"/>
                                    <a:cs typeface="Times New Roman"/>
                                  </a:rPr>
                                  <m:t>𝑇</m:t>
                                </m:r>
                              </m:e>
                            </m:d>
                          </m:e>
                          <m:sup>
                            <m:r>
                              <a:rPr lang="en-US" altLang="zh-TW" sz="4000" i="1" kern="100">
                                <a:latin typeface="Cambria Math"/>
                                <a:cs typeface="Times New Roman"/>
                              </a:rPr>
                              <m:t>−1</m:t>
                            </m:r>
                          </m:sup>
                        </m:sSup>
                      </m:e>
                      <m:e>
                        <m:sSub>
                          <m:sSubPr>
                            <m:ctrlPr>
                              <a:rPr lang="zh-TW" altLang="zh-TW" sz="4000" i="1" kern="100">
                                <a:effectLst/>
                                <a:latin typeface="Cambria Math"/>
                                <a:ea typeface="Cambria Math"/>
                                <a:cs typeface="Times New Roman"/>
                              </a:rPr>
                            </m:ctrlPr>
                          </m:sSubPr>
                          <m:e>
                            <m:r>
                              <a:rPr lang="en-US" altLang="zh-TW" sz="4000" i="1" kern="100">
                                <a:latin typeface="Cambria Math"/>
                                <a:cs typeface="Times New Roman"/>
                              </a:rPr>
                              <m:t>ℱ</m:t>
                            </m:r>
                          </m:e>
                          <m:sub>
                            <m:r>
                              <a:rPr lang="en-US" altLang="zh-TW" sz="4000" i="1" kern="100">
                                <a:latin typeface="Cambria Math"/>
                                <a:cs typeface="Times New Roman"/>
                              </a:rPr>
                              <m:t>𝑡</m:t>
                            </m:r>
                          </m:sub>
                        </m:sSub>
                      </m:e>
                    </m:d>
                    <m:r>
                      <a:rPr lang="en-US" altLang="zh-TW" sz="4000" i="1" kern="100">
                        <a:latin typeface="Cambria Math"/>
                        <a:cs typeface="Times New Roman"/>
                      </a:rPr>
                      <m:t>.</m:t>
                    </m:r>
                  </m:oMath>
                </a14:m>
                <a:r>
                  <a:rPr lang="en-US" altLang="zh-TW" sz="4000" kern="100" dirty="0">
                    <a:latin typeface="Times New Roman"/>
                    <a:cs typeface="Times New Roman"/>
                  </a:rPr>
                  <a:t> </a:t>
                </a:r>
                <a:endParaRPr lang="zh-TW" altLang="zh-TW" sz="4000" kern="100" dirty="0">
                  <a:cs typeface="Times New Roman"/>
                </a:endParaRPr>
              </a:p>
              <a:p>
                <a:pPr marL="0" indent="0">
                  <a:spcAft>
                    <a:spcPts val="0"/>
                  </a:spcAft>
                  <a:buNone/>
                </a:pPr>
                <a:r>
                  <a:rPr lang="en-US" altLang="zh-TW" sz="4000" kern="100" dirty="0">
                    <a:latin typeface="Times New Roman"/>
                    <a:cs typeface="Times New Roman"/>
                  </a:rPr>
                  <a:t>Note that </a:t>
                </a:r>
                <a14:m>
                  <m:oMath xmlns:m="http://schemas.openxmlformats.org/officeDocument/2006/math">
                    <m:r>
                      <a:rPr lang="en-US" altLang="zh-TW" sz="4000" i="1" kern="100">
                        <a:latin typeface="Cambria Math"/>
                        <a:cs typeface="Times New Roman"/>
                      </a:rPr>
                      <m:t>𝐷</m:t>
                    </m:r>
                    <m:r>
                      <a:rPr lang="en-US" altLang="zh-TW" sz="4000" i="1" kern="100">
                        <a:latin typeface="Cambria Math"/>
                        <a:cs typeface="Times New Roman"/>
                      </a:rPr>
                      <m:t>(</m:t>
                    </m:r>
                    <m:r>
                      <a:rPr lang="en-US" altLang="zh-TW" sz="4000" i="1" kern="100">
                        <a:latin typeface="Cambria Math"/>
                        <a:cs typeface="Times New Roman"/>
                      </a:rPr>
                      <m:t>𝑡</m:t>
                    </m:r>
                    <m:r>
                      <a:rPr lang="en-US" altLang="zh-TW" sz="4000" i="1" kern="100">
                        <a:latin typeface="Cambria Math"/>
                        <a:cs typeface="Times New Roman"/>
                      </a:rPr>
                      <m:t>,</m:t>
                    </m:r>
                    <m:r>
                      <a:rPr lang="en-US" altLang="zh-TW" sz="4000" i="1" kern="100">
                        <a:latin typeface="Cambria Math"/>
                        <a:cs typeface="Times New Roman"/>
                      </a:rPr>
                      <m:t>𝑇</m:t>
                    </m:r>
                    <m:r>
                      <a:rPr lang="en-US" altLang="zh-TW" sz="4000" i="1" kern="100">
                        <a:latin typeface="Cambria Math"/>
                        <a:cs typeface="Times New Roman"/>
                      </a:rPr>
                      <m:t>)</m:t>
                    </m:r>
                  </m:oMath>
                </a14:m>
                <a:r>
                  <a:rPr lang="en-US" altLang="zh-TW" sz="4000" kern="100" dirty="0">
                    <a:latin typeface="Times New Roman"/>
                    <a:cs typeface="Times New Roman"/>
                  </a:rPr>
                  <a:t> is a martingale under </a:t>
                </a:r>
                <a:r>
                  <a:rPr lang="en-US" altLang="zh-TW" sz="4000" i="1" kern="100" dirty="0">
                    <a:latin typeface="Times New Roman"/>
                    <a:cs typeface="Times New Roman"/>
                  </a:rPr>
                  <a:t>Q</a:t>
                </a:r>
                <a:r>
                  <a:rPr lang="en-US" altLang="zh-TW" sz="4000" kern="100" dirty="0">
                    <a:latin typeface="Times New Roman"/>
                    <a:cs typeface="Times New Roman"/>
                  </a:rPr>
                  <a:t> by the Tower Property for conditional expectation. We aim to show that </a:t>
                </a:r>
                <a14:m>
                  <m:oMath xmlns:m="http://schemas.openxmlformats.org/officeDocument/2006/math">
                    <m:r>
                      <a:rPr lang="en-US" altLang="zh-TW" sz="4000" i="1" kern="100">
                        <a:latin typeface="Cambria Math"/>
                        <a:cs typeface="Times New Roman"/>
                      </a:rPr>
                      <m:t>𝑍</m:t>
                    </m:r>
                    <m:d>
                      <m:dPr>
                        <m:ctrlPr>
                          <a:rPr lang="zh-TW" altLang="zh-TW" sz="4000" i="1" kern="100">
                            <a:effectLst/>
                            <a:latin typeface="Cambria Math"/>
                            <a:ea typeface="Cambria Math"/>
                            <a:cs typeface="Times New Roman"/>
                          </a:rPr>
                        </m:ctrlPr>
                      </m:dPr>
                      <m:e>
                        <m:r>
                          <a:rPr lang="en-US" altLang="zh-TW" sz="4000" i="1" kern="100">
                            <a:latin typeface="Cambria Math"/>
                            <a:cs typeface="Times New Roman"/>
                          </a:rPr>
                          <m:t>𝑡</m:t>
                        </m:r>
                        <m:r>
                          <a:rPr lang="en-US" altLang="zh-TW" sz="4000" i="1" kern="100">
                            <a:latin typeface="Cambria Math"/>
                            <a:cs typeface="Times New Roman"/>
                          </a:rPr>
                          <m:t>,</m:t>
                        </m:r>
                        <m:r>
                          <a:rPr lang="en-US" altLang="zh-TW" sz="4000" i="1" kern="100">
                            <a:latin typeface="Cambria Math"/>
                            <a:cs typeface="Times New Roman"/>
                          </a:rPr>
                          <m:t>𝑇</m:t>
                        </m:r>
                      </m:e>
                    </m:d>
                    <m:r>
                      <a:rPr lang="en-US" altLang="zh-TW" sz="4000" i="1" kern="100">
                        <a:latin typeface="Cambria Math"/>
                        <a:cs typeface="Times New Roman"/>
                      </a:rPr>
                      <m:t>=</m:t>
                    </m:r>
                    <m:r>
                      <a:rPr lang="en-US" altLang="zh-TW" sz="4000" i="1" kern="100">
                        <a:latin typeface="Cambria Math"/>
                        <a:cs typeface="Times New Roman"/>
                      </a:rPr>
                      <m:t>𝐷</m:t>
                    </m:r>
                    <m:d>
                      <m:dPr>
                        <m:ctrlPr>
                          <a:rPr lang="zh-TW" altLang="zh-TW" sz="4000" i="1" kern="100">
                            <a:effectLst/>
                            <a:latin typeface="Cambria Math"/>
                            <a:ea typeface="Cambria Math"/>
                            <a:cs typeface="Times New Roman"/>
                          </a:rPr>
                        </m:ctrlPr>
                      </m:dPr>
                      <m:e>
                        <m:r>
                          <a:rPr lang="en-US" altLang="zh-TW" sz="4000" i="1" kern="100">
                            <a:latin typeface="Cambria Math"/>
                            <a:cs typeface="Times New Roman"/>
                          </a:rPr>
                          <m:t>𝑡</m:t>
                        </m:r>
                        <m:r>
                          <a:rPr lang="en-US" altLang="zh-TW" sz="4000" i="1" kern="100">
                            <a:latin typeface="Cambria Math"/>
                            <a:cs typeface="Times New Roman"/>
                          </a:rPr>
                          <m:t>,</m:t>
                        </m:r>
                        <m:r>
                          <a:rPr lang="en-US" altLang="zh-TW" sz="4000" i="1" kern="100">
                            <a:latin typeface="Cambria Math"/>
                            <a:cs typeface="Times New Roman"/>
                          </a:rPr>
                          <m:t>𝑇</m:t>
                        </m:r>
                      </m:e>
                    </m:d>
                    <m:r>
                      <a:rPr lang="en-US" altLang="zh-TW" sz="4000" i="1" kern="100">
                        <a:latin typeface="Cambria Math"/>
                        <a:cs typeface="Times New Roman"/>
                      </a:rPr>
                      <m:t>.</m:t>
                    </m:r>
                  </m:oMath>
                </a14:m>
                <a:r>
                  <a:rPr lang="en-US" altLang="zh-TW" sz="4000" kern="100" dirty="0">
                    <a:latin typeface="Times New Roman"/>
                    <a:cs typeface="Times New Roman"/>
                  </a:rPr>
                  <a:t> </a:t>
                </a:r>
                <a:endParaRPr lang="en-US" altLang="zh-TW" sz="4000" kern="100" dirty="0" smtClean="0">
                  <a:latin typeface="Times New Roman"/>
                  <a:cs typeface="Times New Roman"/>
                </a:endParaRPr>
              </a:p>
              <a:p>
                <a:pPr marL="0" indent="0">
                  <a:spcAft>
                    <a:spcPts val="0"/>
                  </a:spcAft>
                  <a:buNone/>
                </a:pPr>
                <a:r>
                  <a:rPr lang="en-US" altLang="zh-TW" sz="4000" kern="100" dirty="0" smtClean="0">
                    <a:latin typeface="Times New Roman"/>
                    <a:cs typeface="Times New Roman"/>
                  </a:rPr>
                  <a:t>Now</a:t>
                </a:r>
                <a:r>
                  <a:rPr lang="en-US" altLang="zh-TW" sz="4000" kern="100" dirty="0">
                    <a:latin typeface="Times New Roman"/>
                    <a:cs typeface="Times New Roman"/>
                  </a:rPr>
                  <a:t>, by definition, if </a:t>
                </a:r>
                <a14:m>
                  <m:oMath xmlns:m="http://schemas.openxmlformats.org/officeDocument/2006/math">
                    <m:r>
                      <a:rPr lang="en-US" altLang="zh-TW" sz="4000" i="1" kern="100">
                        <a:latin typeface="Cambria Math"/>
                        <a:cs typeface="Times New Roman"/>
                      </a:rPr>
                      <m:t>𝑟</m:t>
                    </m:r>
                    <m:d>
                      <m:dPr>
                        <m:ctrlPr>
                          <a:rPr lang="zh-TW" altLang="zh-TW" sz="4000" i="1" kern="100">
                            <a:effectLst/>
                            <a:latin typeface="Cambria Math"/>
                            <a:ea typeface="Cambria Math"/>
                            <a:cs typeface="Times New Roman"/>
                          </a:rPr>
                        </m:ctrlPr>
                      </m:dPr>
                      <m:e>
                        <m:r>
                          <a:rPr lang="en-US" altLang="zh-TW" sz="4000" i="1" kern="100">
                            <a:latin typeface="Cambria Math"/>
                            <a:cs typeface="Times New Roman"/>
                          </a:rPr>
                          <m:t>𝑡</m:t>
                        </m:r>
                      </m:e>
                    </m:d>
                    <m:r>
                      <a:rPr lang="en-US" altLang="zh-TW" sz="4000" i="1" kern="100">
                        <a:latin typeface="Cambria Math"/>
                        <a:cs typeface="Times New Roman"/>
                      </a:rPr>
                      <m:t>=</m:t>
                    </m:r>
                    <m:sSub>
                      <m:sSubPr>
                        <m:ctrlPr>
                          <a:rPr lang="zh-TW" altLang="zh-TW" sz="4000" i="1" kern="100">
                            <a:effectLst/>
                            <a:latin typeface="Cambria Math"/>
                            <a:ea typeface="Cambria Math"/>
                            <a:cs typeface="Times New Roman"/>
                          </a:rPr>
                        </m:ctrlPr>
                      </m:sSubPr>
                      <m:e>
                        <m:r>
                          <a:rPr lang="en-US" altLang="zh-TW" sz="4000" i="1" kern="100">
                            <a:latin typeface="Cambria Math"/>
                            <a:cs typeface="Times New Roman"/>
                          </a:rPr>
                          <m:t>𝑟</m:t>
                        </m:r>
                      </m:e>
                      <m:sub>
                        <m:r>
                          <a:rPr lang="en-US" altLang="zh-TW" sz="4000" i="1" kern="100">
                            <a:latin typeface="Cambria Math"/>
                            <a:cs typeface="Times New Roman"/>
                          </a:rPr>
                          <m:t>𝑖</m:t>
                        </m:r>
                      </m:sub>
                    </m:sSub>
                    <m:r>
                      <a:rPr lang="en-US" altLang="zh-TW" sz="4000" i="1" kern="100">
                        <a:latin typeface="Cambria Math"/>
                        <a:cs typeface="Times New Roman"/>
                      </a:rPr>
                      <m:t>,</m:t>
                    </m:r>
                  </m:oMath>
                </a14:m>
                <a:r>
                  <a:rPr lang="en-US" altLang="zh-TW" sz="4000" kern="100" dirty="0">
                    <a:latin typeface="Times New Roman"/>
                    <a:cs typeface="Times New Roman"/>
                  </a:rPr>
                  <a:t> </a:t>
                </a:r>
                <a:endParaRPr lang="zh-TW" altLang="zh-TW" sz="4000" kern="100" dirty="0">
                  <a:cs typeface="Times New Roman"/>
                </a:endParaRPr>
              </a:p>
              <a:p>
                <a:pPr marL="0" indent="0">
                  <a:spcAft>
                    <a:spcPts val="0"/>
                  </a:spcAft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altLang="zh-TW" sz="4000" i="1" kern="100">
                          <a:latin typeface="Cambria Math"/>
                          <a:cs typeface="Times New Roman"/>
                        </a:rPr>
                        <m:t>𝑃</m:t>
                      </m:r>
                      <m:d>
                        <m:dPr>
                          <m:ctrlPr>
                            <a:rPr lang="zh-TW" altLang="zh-TW" sz="4000" i="1" kern="100">
                              <a:effectLst/>
                              <a:latin typeface="Cambria Math"/>
                              <a:ea typeface="Cambria Math"/>
                              <a:cs typeface="Times New Roman"/>
                            </a:rPr>
                          </m:ctrlPr>
                        </m:dPr>
                        <m:e>
                          <m:r>
                            <a:rPr lang="en-US" altLang="zh-TW" sz="4000" i="1" kern="100">
                              <a:latin typeface="Cambria Math"/>
                              <a:cs typeface="Times New Roman"/>
                            </a:rPr>
                            <m:t>𝑡</m:t>
                          </m:r>
                          <m:r>
                            <a:rPr lang="en-US" altLang="zh-TW" sz="4000" i="1" kern="100">
                              <a:latin typeface="Cambria Math"/>
                              <a:cs typeface="Times New Roman"/>
                            </a:rPr>
                            <m:t>,</m:t>
                          </m:r>
                          <m:r>
                            <a:rPr lang="en-US" altLang="zh-TW" sz="4000" i="1" kern="100">
                              <a:latin typeface="Cambria Math"/>
                              <a:cs typeface="Times New Roman"/>
                            </a:rPr>
                            <m:t>𝑡</m:t>
                          </m:r>
                          <m:r>
                            <a:rPr lang="en-US" altLang="zh-TW" sz="4000" i="1" kern="100">
                              <a:latin typeface="Cambria Math"/>
                              <a:cs typeface="Times New Roman"/>
                            </a:rPr>
                            <m:t>+2</m:t>
                          </m:r>
                        </m:e>
                      </m:d>
                      <m:r>
                        <a:rPr lang="en-US" altLang="zh-TW" sz="4000" i="1" kern="100">
                          <a:latin typeface="Cambria Math"/>
                          <a:cs typeface="Times New Roman"/>
                        </a:rPr>
                        <m:t>=</m:t>
                      </m:r>
                      <m:r>
                        <a:rPr lang="en-US" altLang="zh-TW" sz="4000" i="1" kern="100">
                          <a:latin typeface="Cambria Math"/>
                          <a:cs typeface="Times New Roman"/>
                        </a:rPr>
                        <m:t>𝑃</m:t>
                      </m:r>
                      <m:d>
                        <m:dPr>
                          <m:ctrlPr>
                            <a:rPr lang="zh-TW" altLang="zh-TW" sz="4000" i="1" kern="100">
                              <a:effectLst/>
                              <a:latin typeface="Cambria Math"/>
                              <a:ea typeface="Cambria Math"/>
                              <a:cs typeface="Times New Roman"/>
                            </a:rPr>
                          </m:ctrlPr>
                        </m:dPr>
                        <m:e>
                          <m:r>
                            <a:rPr lang="en-US" altLang="zh-TW" sz="4000" i="1" kern="100">
                              <a:latin typeface="Cambria Math"/>
                              <a:cs typeface="Times New Roman"/>
                            </a:rPr>
                            <m:t>𝑡</m:t>
                          </m:r>
                          <m:r>
                            <a:rPr lang="en-US" altLang="zh-TW" sz="4000" i="1" kern="100">
                              <a:latin typeface="Cambria Math"/>
                              <a:cs typeface="Times New Roman"/>
                            </a:rPr>
                            <m:t>,</m:t>
                          </m:r>
                          <m:r>
                            <a:rPr lang="en-US" altLang="zh-TW" sz="4000" i="1" kern="100">
                              <a:latin typeface="Cambria Math"/>
                              <a:cs typeface="Times New Roman"/>
                            </a:rPr>
                            <m:t>𝑡</m:t>
                          </m:r>
                          <m:r>
                            <a:rPr lang="en-US" altLang="zh-TW" sz="4000" i="1" kern="100">
                              <a:latin typeface="Cambria Math"/>
                              <a:cs typeface="Times New Roman"/>
                            </a:rPr>
                            <m:t>+2,</m:t>
                          </m:r>
                          <m:sSub>
                            <m:sSubPr>
                              <m:ctrlPr>
                                <a:rPr lang="zh-TW" altLang="zh-TW" sz="4000" i="1" kern="100">
                                  <a:effectLst/>
                                  <a:latin typeface="Cambria Math"/>
                                  <a:ea typeface="Cambria Math"/>
                                  <a:cs typeface="Times New Roman"/>
                                </a:rPr>
                              </m:ctrlPr>
                            </m:sSubPr>
                            <m:e>
                              <m:r>
                                <a:rPr lang="en-US" altLang="zh-TW" sz="4000" i="1" kern="100">
                                  <a:latin typeface="Cambria Math"/>
                                  <a:cs typeface="Times New Roman"/>
                                </a:rPr>
                                <m:t>𝑟</m:t>
                              </m:r>
                            </m:e>
                            <m:sub>
                              <m:r>
                                <a:rPr lang="en-US" altLang="zh-TW" sz="4000" i="1" kern="100">
                                  <a:latin typeface="Cambria Math"/>
                                  <a:cs typeface="Times New Roman"/>
                                </a:rPr>
                                <m:t>𝑖</m:t>
                              </m:r>
                            </m:sub>
                          </m:sSub>
                        </m:e>
                      </m:d>
                      <m:r>
                        <a:rPr lang="en-US" altLang="zh-TW" sz="4000" i="1" kern="100">
                          <a:latin typeface="Cambria Math"/>
                          <a:cs typeface="Times New Roman"/>
                        </a:rPr>
                        <m:t>=</m:t>
                      </m:r>
                      <m:sSup>
                        <m:sSupPr>
                          <m:ctrlPr>
                            <a:rPr lang="zh-TW" altLang="zh-TW" sz="4000" i="1" kern="100">
                              <a:effectLst/>
                              <a:latin typeface="Cambria Math"/>
                              <a:ea typeface="Cambria Math"/>
                              <a:cs typeface="Times New Roman"/>
                            </a:rPr>
                          </m:ctrlPr>
                        </m:sSupPr>
                        <m:e>
                          <m:r>
                            <a:rPr lang="en-US" altLang="zh-TW" sz="4000" i="1" kern="100">
                              <a:latin typeface="Cambria Math"/>
                              <a:cs typeface="Times New Roman"/>
                            </a:rPr>
                            <m:t>𝑒</m:t>
                          </m:r>
                        </m:e>
                        <m:sup>
                          <m:r>
                            <a:rPr lang="en-US" altLang="zh-TW" sz="4000" i="1" kern="100">
                              <a:latin typeface="Cambria Math"/>
                              <a:cs typeface="Times New Roman"/>
                            </a:rPr>
                            <m:t>−</m:t>
                          </m:r>
                          <m:sSub>
                            <m:sSubPr>
                              <m:ctrlPr>
                                <a:rPr lang="zh-TW" altLang="zh-TW" sz="4000" i="1" kern="100">
                                  <a:effectLst/>
                                  <a:latin typeface="Cambria Math"/>
                                  <a:ea typeface="Cambria Math"/>
                                  <a:cs typeface="Times New Roman"/>
                                </a:rPr>
                              </m:ctrlPr>
                            </m:sSubPr>
                            <m:e>
                              <m:r>
                                <a:rPr lang="en-US" altLang="zh-TW" sz="4000" i="1" kern="100">
                                  <a:latin typeface="Cambria Math"/>
                                  <a:cs typeface="Times New Roman"/>
                                </a:rPr>
                                <m:t>𝑟</m:t>
                              </m:r>
                            </m:e>
                            <m:sub>
                              <m:r>
                                <a:rPr lang="en-US" altLang="zh-TW" sz="4000" i="1" kern="100">
                                  <a:latin typeface="Cambria Math"/>
                                  <a:cs typeface="Times New Roman"/>
                                </a:rPr>
                                <m:t>𝑖</m:t>
                              </m:r>
                            </m:sub>
                          </m:sSub>
                        </m:sup>
                      </m:sSup>
                      <m:d>
                        <m:dPr>
                          <m:begChr m:val="["/>
                          <m:endChr m:val="]"/>
                          <m:ctrlPr>
                            <a:rPr lang="zh-TW" altLang="zh-TW" sz="4000" i="1" kern="100">
                              <a:effectLst/>
                              <a:latin typeface="Cambria Math"/>
                              <a:ea typeface="Cambria Math"/>
                              <a:cs typeface="Times New Roman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zh-TW" altLang="zh-TW" sz="4000" i="1" kern="100">
                                  <a:effectLst/>
                                  <a:latin typeface="Cambria Math"/>
                                  <a:ea typeface="Cambria Math"/>
                                  <a:cs typeface="Times New Roman"/>
                                </a:rPr>
                              </m:ctrlPr>
                            </m:sSubPr>
                            <m:e>
                              <m:r>
                                <a:rPr lang="en-US" altLang="zh-TW" sz="4000" i="1" kern="100">
                                  <a:latin typeface="Cambria Math"/>
                                  <a:cs typeface="Times New Roman"/>
                                </a:rPr>
                                <m:t>𝑞</m:t>
                              </m:r>
                            </m:e>
                            <m:sub>
                              <m:r>
                                <a:rPr lang="en-US" altLang="zh-TW" sz="4000" i="1" kern="100">
                                  <a:latin typeface="Cambria Math"/>
                                  <a:cs typeface="Times New Roman"/>
                                </a:rPr>
                                <m:t>𝑖</m:t>
                              </m:r>
                            </m:sub>
                          </m:sSub>
                          <m:sSup>
                            <m:sSupPr>
                              <m:ctrlPr>
                                <a:rPr lang="zh-TW" altLang="zh-TW" sz="4000" i="1" kern="100">
                                  <a:effectLst/>
                                  <a:latin typeface="Cambria Math"/>
                                  <a:ea typeface="Cambria Math"/>
                                  <a:cs typeface="Times New Roman"/>
                                </a:rPr>
                              </m:ctrlPr>
                            </m:sSupPr>
                            <m:e>
                              <m:r>
                                <a:rPr lang="en-US" altLang="zh-TW" sz="4000" i="1" kern="100">
                                  <a:latin typeface="Cambria Math"/>
                                  <a:cs typeface="Times New Roman"/>
                                </a:rPr>
                                <m:t>𝑒</m:t>
                              </m:r>
                            </m:e>
                            <m:sup>
                              <m:r>
                                <a:rPr lang="en-US" altLang="zh-TW" sz="4000" i="1" kern="100">
                                  <a:latin typeface="Cambria Math"/>
                                  <a:cs typeface="Times New Roman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lang="zh-TW" altLang="zh-TW" sz="4000" i="1" kern="100">
                                      <a:effectLst/>
                                      <a:latin typeface="Cambria Math"/>
                                      <a:ea typeface="Cambria Math"/>
                                      <a:cs typeface="Times New Roman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4000" i="1" kern="100">
                                      <a:latin typeface="Cambria Math"/>
                                      <a:cs typeface="Times New Roman"/>
                                    </a:rPr>
                                    <m:t>𝑟</m:t>
                                  </m:r>
                                </m:e>
                                <m:sub>
                                  <m:r>
                                    <a:rPr lang="en-US" altLang="zh-TW" sz="4000" i="1" kern="100">
                                      <a:latin typeface="Cambria Math"/>
                                      <a:cs typeface="Times New Roman"/>
                                    </a:rPr>
                                    <m:t>𝑖</m:t>
                                  </m:r>
                                  <m:r>
                                    <a:rPr lang="en-US" altLang="zh-TW" sz="4000" i="1" kern="100">
                                      <a:latin typeface="Cambria Math"/>
                                      <a:cs typeface="Times New Roman"/>
                                    </a:rPr>
                                    <m:t>+1</m:t>
                                  </m:r>
                                </m:sub>
                              </m:sSub>
                            </m:sup>
                          </m:sSup>
                          <m:r>
                            <a:rPr lang="en-US" altLang="zh-TW" sz="4000" i="1" kern="100">
                              <a:latin typeface="Cambria Math"/>
                              <a:cs typeface="Times New Roman"/>
                            </a:rPr>
                            <m:t>+</m:t>
                          </m:r>
                          <m:d>
                            <m:dPr>
                              <m:ctrlPr>
                                <a:rPr lang="zh-TW" altLang="zh-TW" sz="4000" i="1" kern="100">
                                  <a:effectLst/>
                                  <a:latin typeface="Cambria Math"/>
                                  <a:ea typeface="Cambria Math"/>
                                  <a:cs typeface="Times New Roman"/>
                                </a:rPr>
                              </m:ctrlPr>
                            </m:dPr>
                            <m:e>
                              <m:r>
                                <a:rPr lang="en-US" altLang="zh-TW" sz="4000" i="1" kern="100">
                                  <a:latin typeface="Cambria Math"/>
                                  <a:cs typeface="Times New Roman"/>
                                </a:rPr>
                                <m:t>1−</m:t>
                              </m:r>
                              <m:sSub>
                                <m:sSubPr>
                                  <m:ctrlPr>
                                    <a:rPr lang="zh-TW" altLang="zh-TW" sz="4000" i="1" kern="100">
                                      <a:effectLst/>
                                      <a:latin typeface="Cambria Math"/>
                                      <a:ea typeface="Cambria Math"/>
                                      <a:cs typeface="Times New Roman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4000" i="1" kern="100">
                                      <a:latin typeface="Cambria Math"/>
                                      <a:cs typeface="Times New Roman"/>
                                    </a:rPr>
                                    <m:t>𝑞</m:t>
                                  </m:r>
                                </m:e>
                                <m:sub>
                                  <m:r>
                                    <a:rPr lang="en-US" altLang="zh-TW" sz="4000" i="1" kern="100">
                                      <a:latin typeface="Cambria Math"/>
                                      <a:cs typeface="Times New Roman"/>
                                    </a:rPr>
                                    <m:t>𝑖</m:t>
                                  </m:r>
                                </m:sub>
                              </m:sSub>
                            </m:e>
                          </m:d>
                          <m:sSup>
                            <m:sSupPr>
                              <m:ctrlPr>
                                <a:rPr lang="zh-TW" altLang="zh-TW" sz="4000" i="1" kern="100">
                                  <a:effectLst/>
                                  <a:latin typeface="Cambria Math"/>
                                  <a:ea typeface="Cambria Math"/>
                                  <a:cs typeface="Times New Roman"/>
                                </a:rPr>
                              </m:ctrlPr>
                            </m:sSupPr>
                            <m:e>
                              <m:r>
                                <a:rPr lang="en-US" altLang="zh-TW" sz="4000" i="1" kern="100">
                                  <a:latin typeface="Cambria Math"/>
                                  <a:cs typeface="Times New Roman"/>
                                </a:rPr>
                                <m:t>𝑒</m:t>
                              </m:r>
                            </m:e>
                            <m:sup>
                              <m:r>
                                <a:rPr lang="en-US" altLang="zh-TW" sz="4000" i="1" kern="100">
                                  <a:latin typeface="Cambria Math"/>
                                  <a:cs typeface="Times New Roman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lang="zh-TW" altLang="zh-TW" sz="4000" i="1" kern="100">
                                      <a:effectLst/>
                                      <a:latin typeface="Cambria Math"/>
                                      <a:ea typeface="Cambria Math"/>
                                      <a:cs typeface="Times New Roman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4000" i="1" kern="100">
                                      <a:latin typeface="Cambria Math"/>
                                      <a:cs typeface="Times New Roman"/>
                                    </a:rPr>
                                    <m:t>𝑟</m:t>
                                  </m:r>
                                </m:e>
                                <m:sub>
                                  <m:r>
                                    <a:rPr lang="en-US" altLang="zh-TW" sz="4000" i="1" kern="100">
                                      <a:latin typeface="Cambria Math"/>
                                      <a:cs typeface="Times New Roman"/>
                                    </a:rPr>
                                    <m:t>𝑖</m:t>
                                  </m:r>
                                  <m:r>
                                    <a:rPr lang="en-US" altLang="zh-TW" sz="4000" i="1" kern="100">
                                      <a:latin typeface="Cambria Math"/>
                                      <a:cs typeface="Times New Roman"/>
                                    </a:rPr>
                                    <m:t>−1</m:t>
                                  </m:r>
                                </m:sub>
                              </m:sSub>
                            </m:sup>
                          </m:sSup>
                        </m:e>
                      </m:d>
                    </m:oMath>
                  </m:oMathPara>
                </a14:m>
                <a:endParaRPr lang="zh-TW" altLang="zh-TW" sz="4000" kern="100" dirty="0" smtClean="0">
                  <a:cs typeface="Times New Roman"/>
                </a:endParaRPr>
              </a:p>
              <a:p>
                <a:pPr marL="0" indent="0">
                  <a:spcAft>
                    <a:spcPts val="0"/>
                  </a:spcAft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altLang="zh-TW" sz="4000" i="1" kern="100">
                          <a:latin typeface="Cambria Math"/>
                          <a:cs typeface="Times New Roman"/>
                        </a:rPr>
                        <m:t>𝑍</m:t>
                      </m:r>
                      <m:d>
                        <m:dPr>
                          <m:ctrlPr>
                            <a:rPr lang="zh-TW" altLang="zh-TW" sz="4000" i="1" kern="100">
                              <a:effectLst/>
                              <a:latin typeface="Cambria Math"/>
                              <a:ea typeface="Cambria Math"/>
                              <a:cs typeface="Times New Roman"/>
                            </a:rPr>
                          </m:ctrlPr>
                        </m:dPr>
                        <m:e>
                          <m:r>
                            <a:rPr lang="en-US" altLang="zh-TW" sz="4000" i="1" kern="100">
                              <a:latin typeface="Cambria Math"/>
                              <a:cs typeface="Times New Roman"/>
                            </a:rPr>
                            <m:t>𝑡</m:t>
                          </m:r>
                          <m:r>
                            <a:rPr lang="en-US" altLang="zh-TW" sz="4000" i="1" kern="100">
                              <a:latin typeface="Cambria Math"/>
                              <a:cs typeface="Times New Roman"/>
                            </a:rPr>
                            <m:t>,</m:t>
                          </m:r>
                          <m:r>
                            <a:rPr lang="en-US" altLang="zh-TW" sz="4000" i="1" kern="100">
                              <a:latin typeface="Cambria Math"/>
                              <a:cs typeface="Times New Roman"/>
                            </a:rPr>
                            <m:t>𝑡</m:t>
                          </m:r>
                          <m:r>
                            <a:rPr lang="en-US" altLang="zh-TW" sz="4000" i="1" kern="100">
                              <a:latin typeface="Cambria Math"/>
                              <a:cs typeface="Times New Roman"/>
                            </a:rPr>
                            <m:t>+2</m:t>
                          </m:r>
                        </m:e>
                      </m:d>
                      <m:r>
                        <a:rPr lang="en-US" altLang="zh-TW" sz="4000" i="1" kern="100">
                          <a:latin typeface="Cambria Math"/>
                          <a:cs typeface="Times New Roman"/>
                        </a:rPr>
                        <m:t>=</m:t>
                      </m:r>
                      <m:f>
                        <m:fPr>
                          <m:ctrlPr>
                            <a:rPr lang="zh-TW" altLang="zh-TW" sz="4000" i="1" kern="100">
                              <a:effectLst/>
                              <a:latin typeface="Cambria Math"/>
                              <a:ea typeface="Cambria Math"/>
                              <a:cs typeface="Times New Roman"/>
                            </a:rPr>
                          </m:ctrlPr>
                        </m:fPr>
                        <m:num>
                          <m:r>
                            <a:rPr lang="en-US" altLang="zh-TW" sz="4000" i="1" kern="100">
                              <a:latin typeface="Cambria Math"/>
                              <a:cs typeface="Times New Roman"/>
                            </a:rPr>
                            <m:t>𝑃</m:t>
                          </m:r>
                          <m:r>
                            <a:rPr lang="en-US" altLang="zh-TW" sz="4000" i="1" kern="100">
                              <a:latin typeface="Cambria Math"/>
                              <a:cs typeface="Times New Roman"/>
                            </a:rPr>
                            <m:t>(</m:t>
                          </m:r>
                          <m:r>
                            <a:rPr lang="en-US" altLang="zh-TW" sz="4000" i="1" kern="100">
                              <a:latin typeface="Cambria Math"/>
                              <a:cs typeface="Times New Roman"/>
                            </a:rPr>
                            <m:t>𝑡</m:t>
                          </m:r>
                          <m:r>
                            <a:rPr lang="en-US" altLang="zh-TW" sz="4000" i="1" kern="100">
                              <a:latin typeface="Cambria Math"/>
                              <a:cs typeface="Times New Roman"/>
                            </a:rPr>
                            <m:t>,</m:t>
                          </m:r>
                          <m:r>
                            <a:rPr lang="en-US" altLang="zh-TW" sz="4000" i="1" kern="100">
                              <a:latin typeface="Cambria Math"/>
                              <a:cs typeface="Times New Roman"/>
                            </a:rPr>
                            <m:t>𝑡</m:t>
                          </m:r>
                          <m:r>
                            <a:rPr lang="en-US" altLang="zh-TW" sz="4000" i="1" kern="100">
                              <a:latin typeface="Cambria Math"/>
                              <a:cs typeface="Times New Roman"/>
                            </a:rPr>
                            <m:t>+2)</m:t>
                          </m:r>
                        </m:num>
                        <m:den>
                          <m:r>
                            <a:rPr lang="en-US" altLang="zh-TW" sz="4000" i="1" kern="100">
                              <a:latin typeface="Cambria Math"/>
                              <a:cs typeface="Times New Roman"/>
                            </a:rPr>
                            <m:t>𝐵</m:t>
                          </m:r>
                          <m:r>
                            <a:rPr lang="en-US" altLang="zh-TW" sz="4000" i="1" kern="100">
                              <a:latin typeface="Cambria Math"/>
                              <a:cs typeface="Times New Roman"/>
                            </a:rPr>
                            <m:t>(</m:t>
                          </m:r>
                          <m:r>
                            <a:rPr lang="en-US" altLang="zh-TW" sz="4000" i="1" kern="100">
                              <a:latin typeface="Cambria Math"/>
                              <a:cs typeface="Times New Roman"/>
                            </a:rPr>
                            <m:t>𝑡</m:t>
                          </m:r>
                          <m:r>
                            <a:rPr lang="en-US" altLang="zh-TW" sz="4000" i="1" kern="100">
                              <a:latin typeface="Cambria Math"/>
                              <a:cs typeface="Times New Roman"/>
                            </a:rPr>
                            <m:t>)</m:t>
                          </m:r>
                        </m:den>
                      </m:f>
                    </m:oMath>
                  </m:oMathPara>
                </a14:m>
                <a:endParaRPr lang="en-US" altLang="zh-TW" sz="4000" i="1" kern="100" dirty="0" smtClean="0">
                  <a:latin typeface="Cambria Math"/>
                  <a:cs typeface="Times New Roman"/>
                </a:endParaRPr>
              </a:p>
              <a:p>
                <a:pPr marL="0" indent="0">
                  <a:spcAft>
                    <a:spcPts val="0"/>
                  </a:spcAft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altLang="zh-TW" sz="4000" b="0" i="1" kern="100" smtClean="0">
                          <a:latin typeface="Cambria Math"/>
                          <a:cs typeface="Times New Roman"/>
                        </a:rPr>
                        <m:t>                     </m:t>
                      </m:r>
                      <m:r>
                        <a:rPr lang="en-US" altLang="zh-TW" sz="4000" i="1" kern="100">
                          <a:latin typeface="Cambria Math"/>
                          <a:cs typeface="Times New Roman"/>
                        </a:rPr>
                        <m:t>=</m:t>
                      </m:r>
                      <m:func>
                        <m:funcPr>
                          <m:ctrlPr>
                            <a:rPr lang="zh-TW" altLang="zh-TW" sz="4000" i="1" kern="100">
                              <a:effectLst/>
                              <a:latin typeface="Cambria Math"/>
                              <a:ea typeface="Cambria Math"/>
                              <a:cs typeface="Times New Roman"/>
                            </a:rPr>
                          </m:ctrlPr>
                        </m:funcPr>
                        <m:fName>
                          <m:r>
                            <a:rPr lang="en-US" altLang="zh-TW" sz="4000" i="1" kern="100">
                              <a:latin typeface="Cambria Math"/>
                              <a:cs typeface="Times New Roman"/>
                            </a:rPr>
                            <m:t>𝑒𝑥𝑝</m:t>
                          </m:r>
                        </m:fName>
                        <m:e>
                          <m:d>
                            <m:dPr>
                              <m:ctrlPr>
                                <a:rPr lang="zh-TW" altLang="zh-TW" sz="4000" i="1" kern="100">
                                  <a:effectLst/>
                                  <a:latin typeface="Cambria Math"/>
                                  <a:ea typeface="Cambria Math"/>
                                  <a:cs typeface="Times New Roman"/>
                                </a:rPr>
                              </m:ctrlPr>
                            </m:dPr>
                            <m:e>
                              <m:r>
                                <a:rPr lang="en-US" altLang="zh-TW" sz="4000" i="1" kern="100">
                                  <a:latin typeface="Cambria Math"/>
                                  <a:cs typeface="Times New Roman"/>
                                </a:rPr>
                                <m:t>−</m:t>
                              </m:r>
                              <m:nary>
                                <m:naryPr>
                                  <m:chr m:val="∑"/>
                                  <m:limLoc m:val="undOvr"/>
                                  <m:ctrlPr>
                                    <a:rPr lang="zh-TW" altLang="zh-TW" sz="4000" i="1" kern="100">
                                      <a:effectLst/>
                                      <a:latin typeface="Cambria Math"/>
                                      <a:ea typeface="Cambria Math"/>
                                      <a:cs typeface="Times New Roman"/>
                                    </a:rPr>
                                  </m:ctrlPr>
                                </m:naryPr>
                                <m:sub>
                                  <m:r>
                                    <a:rPr lang="en-US" altLang="zh-TW" sz="4000" i="1" kern="100">
                                      <a:latin typeface="Cambria Math"/>
                                      <a:cs typeface="Times New Roman"/>
                                    </a:rPr>
                                    <m:t>𝑠</m:t>
                                  </m:r>
                                  <m:r>
                                    <a:rPr lang="en-US" altLang="zh-TW" sz="4000" i="1" kern="100">
                                      <a:latin typeface="Cambria Math"/>
                                      <a:cs typeface="Times New Roman"/>
                                    </a:rPr>
                                    <m:t>=0</m:t>
                                  </m:r>
                                </m:sub>
                                <m:sup>
                                  <m:r>
                                    <a:rPr lang="en-US" altLang="zh-TW" sz="4000" i="1" kern="100">
                                      <a:latin typeface="Cambria Math"/>
                                      <a:cs typeface="Times New Roman"/>
                                    </a:rPr>
                                    <m:t>𝑡</m:t>
                                  </m:r>
                                  <m:r>
                                    <a:rPr lang="en-US" altLang="zh-TW" sz="4000" i="1" kern="100">
                                      <a:latin typeface="Cambria Math"/>
                                      <a:cs typeface="Times New Roman"/>
                                    </a:rPr>
                                    <m:t>−1</m:t>
                                  </m:r>
                                </m:sup>
                                <m:e>
                                  <m:r>
                                    <a:rPr lang="en-US" altLang="zh-TW" sz="4000" i="1" kern="100">
                                      <a:latin typeface="Cambria Math"/>
                                      <a:cs typeface="Times New Roman"/>
                                    </a:rPr>
                                    <m:t>𝑟</m:t>
                                  </m:r>
                                  <m:d>
                                    <m:dPr>
                                      <m:ctrlPr>
                                        <a:rPr lang="zh-TW" altLang="zh-TW" sz="4000" i="1" kern="100">
                                          <a:effectLst/>
                                          <a:latin typeface="Cambria Math"/>
                                          <a:ea typeface="Cambria Math"/>
                                          <a:cs typeface="Times New Roman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altLang="zh-TW" sz="4000" i="1" kern="100">
                                          <a:latin typeface="Cambria Math"/>
                                          <a:cs typeface="Times New Roman"/>
                                        </a:rPr>
                                        <m:t>𝑠</m:t>
                                      </m:r>
                                    </m:e>
                                  </m:d>
                                </m:e>
                              </m:nary>
                            </m:e>
                          </m:d>
                        </m:e>
                      </m:func>
                      <m:sSup>
                        <m:sSupPr>
                          <m:ctrlPr>
                            <a:rPr lang="zh-TW" altLang="zh-TW" sz="4000" i="1" kern="100">
                              <a:effectLst/>
                              <a:latin typeface="Cambria Math"/>
                              <a:ea typeface="Cambria Math"/>
                              <a:cs typeface="Times New Roman"/>
                            </a:rPr>
                          </m:ctrlPr>
                        </m:sSupPr>
                        <m:e>
                          <m:r>
                            <a:rPr lang="en-US" altLang="zh-TW" sz="4000" i="1" kern="100">
                              <a:latin typeface="Cambria Math"/>
                              <a:cs typeface="Times New Roman"/>
                            </a:rPr>
                            <m:t>𝑒</m:t>
                          </m:r>
                        </m:e>
                        <m:sup>
                          <m:r>
                            <a:rPr lang="en-US" altLang="zh-TW" sz="4000" i="1" kern="100">
                              <a:latin typeface="Cambria Math"/>
                              <a:cs typeface="Times New Roman"/>
                            </a:rPr>
                            <m:t>−</m:t>
                          </m:r>
                          <m:r>
                            <a:rPr lang="en-US" altLang="zh-TW" sz="4000" i="1" kern="100">
                              <a:latin typeface="Cambria Math"/>
                              <a:cs typeface="Times New Roman"/>
                            </a:rPr>
                            <m:t>𝑟</m:t>
                          </m:r>
                          <m:d>
                            <m:dPr>
                              <m:ctrlPr>
                                <a:rPr lang="zh-TW" altLang="zh-TW" sz="4000" i="1" kern="100">
                                  <a:effectLst/>
                                  <a:latin typeface="Cambria Math"/>
                                  <a:ea typeface="Cambria Math"/>
                                  <a:cs typeface="Times New Roman"/>
                                </a:rPr>
                              </m:ctrlPr>
                            </m:dPr>
                            <m:e>
                              <m:r>
                                <a:rPr lang="en-US" altLang="zh-TW" sz="4000" i="1" kern="100">
                                  <a:latin typeface="Cambria Math"/>
                                  <a:cs typeface="Times New Roman"/>
                                </a:rPr>
                                <m:t>𝑡</m:t>
                              </m:r>
                            </m:e>
                          </m:d>
                        </m:sup>
                      </m:sSup>
                      <m:sSub>
                        <m:sSubPr>
                          <m:ctrlPr>
                            <a:rPr lang="zh-TW" altLang="zh-TW" sz="4000" i="1" kern="100">
                              <a:effectLst/>
                              <a:latin typeface="Cambria Math"/>
                              <a:ea typeface="Cambria Math"/>
                              <a:cs typeface="Times New Roman"/>
                            </a:rPr>
                          </m:ctrlPr>
                        </m:sSubPr>
                        <m:e>
                          <m:r>
                            <a:rPr lang="en-US" altLang="zh-TW" sz="4000" i="1" kern="100">
                              <a:latin typeface="Cambria Math"/>
                              <a:cs typeface="Times New Roman"/>
                            </a:rPr>
                            <m:t>𝐸</m:t>
                          </m:r>
                        </m:e>
                        <m:sub>
                          <m:r>
                            <a:rPr lang="en-US" altLang="zh-TW" sz="4000" i="1" kern="100">
                              <a:latin typeface="Cambria Math"/>
                              <a:cs typeface="Times New Roman"/>
                            </a:rPr>
                            <m:t>𝑄</m:t>
                          </m:r>
                        </m:sub>
                      </m:sSub>
                      <m:d>
                        <m:dPr>
                          <m:begChr m:val="["/>
                          <m:endChr m:val="]"/>
                          <m:ctrlPr>
                            <a:rPr lang="zh-TW" altLang="zh-TW" sz="4000" i="1" kern="100">
                              <a:effectLst/>
                              <a:latin typeface="Cambria Math"/>
                              <a:ea typeface="Cambria Math"/>
                              <a:cs typeface="Times New Roman"/>
                            </a:rPr>
                          </m:ctrlPr>
                        </m:dPr>
                        <m:e>
                          <m:r>
                            <a:rPr lang="en-US" altLang="zh-TW" sz="4000" i="1" kern="100">
                              <a:latin typeface="Cambria Math"/>
                              <a:cs typeface="Times New Roman"/>
                            </a:rPr>
                            <m:t>𝑃</m:t>
                          </m:r>
                          <m:d>
                            <m:dPr>
                              <m:ctrlPr>
                                <a:rPr lang="zh-TW" altLang="zh-TW" sz="4000" i="1" kern="100">
                                  <a:effectLst/>
                                  <a:latin typeface="Cambria Math"/>
                                  <a:ea typeface="Cambria Math"/>
                                  <a:cs typeface="Times New Roman"/>
                                </a:rPr>
                              </m:ctrlPr>
                            </m:dPr>
                            <m:e>
                              <m:r>
                                <a:rPr lang="en-US" altLang="zh-TW" sz="4000" i="1" kern="100">
                                  <a:latin typeface="Cambria Math"/>
                                  <a:cs typeface="Times New Roman"/>
                                </a:rPr>
                                <m:t>𝑡</m:t>
                              </m:r>
                              <m:r>
                                <a:rPr lang="en-US" altLang="zh-TW" sz="4000" i="1" kern="100">
                                  <a:latin typeface="Cambria Math"/>
                                  <a:cs typeface="Times New Roman"/>
                                </a:rPr>
                                <m:t>+1,</m:t>
                              </m:r>
                              <m:r>
                                <a:rPr lang="en-US" altLang="zh-TW" sz="4000" i="1" kern="100">
                                  <a:latin typeface="Cambria Math"/>
                                  <a:cs typeface="Times New Roman"/>
                                </a:rPr>
                                <m:t>𝑡</m:t>
                              </m:r>
                              <m:r>
                                <a:rPr lang="en-US" altLang="zh-TW" sz="4000" i="1" kern="100">
                                  <a:latin typeface="Cambria Math"/>
                                  <a:cs typeface="Times New Roman"/>
                                </a:rPr>
                                <m:t>+2)</m:t>
                              </m:r>
                            </m:e>
                            <m:e>
                              <m:sSub>
                                <m:sSubPr>
                                  <m:ctrlPr>
                                    <a:rPr lang="zh-TW" altLang="zh-TW" sz="4000" i="1" kern="100">
                                      <a:effectLst/>
                                      <a:latin typeface="Cambria Math"/>
                                      <a:ea typeface="Cambria Math"/>
                                      <a:cs typeface="Times New Roman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4000" i="1" kern="100">
                                      <a:latin typeface="Cambria Math"/>
                                      <a:cs typeface="Times New Roman"/>
                                    </a:rPr>
                                    <m:t>ℱ</m:t>
                                  </m:r>
                                </m:e>
                                <m:sub>
                                  <m:r>
                                    <a:rPr lang="en-US" altLang="zh-TW" sz="4000" i="1" kern="100">
                                      <a:latin typeface="Cambria Math"/>
                                      <a:cs typeface="Times New Roman"/>
                                    </a:rPr>
                                    <m:t>𝑡</m:t>
                                  </m:r>
                                </m:sub>
                              </m:sSub>
                            </m:e>
                          </m:d>
                        </m:e>
                      </m:d>
                    </m:oMath>
                  </m:oMathPara>
                </a14:m>
                <a:endParaRPr lang="en-US" altLang="zh-TW" sz="4000" i="1" kern="100" dirty="0" smtClean="0">
                  <a:latin typeface="Cambria Math"/>
                  <a:cs typeface="Times New Roman"/>
                </a:endParaRPr>
              </a:p>
              <a:p>
                <a:pPr marL="0" indent="0">
                  <a:spcAft>
                    <a:spcPts val="0"/>
                  </a:spcAft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altLang="zh-TW" sz="4000" b="0" i="1" kern="100" smtClean="0">
                          <a:latin typeface="Cambria Math"/>
                          <a:cs typeface="Times New Roman"/>
                        </a:rPr>
                        <m:t>                     </m:t>
                      </m:r>
                      <m:r>
                        <a:rPr lang="en-US" altLang="zh-TW" sz="4000" i="1" kern="100">
                          <a:latin typeface="Cambria Math"/>
                          <a:cs typeface="Times New Roman"/>
                        </a:rPr>
                        <m:t>=</m:t>
                      </m:r>
                      <m:func>
                        <m:funcPr>
                          <m:ctrlPr>
                            <a:rPr lang="zh-TW" altLang="zh-TW" sz="4000" i="1" kern="100">
                              <a:effectLst/>
                              <a:latin typeface="Cambria Math"/>
                              <a:ea typeface="Cambria Math"/>
                              <a:cs typeface="Times New Roman"/>
                            </a:rPr>
                          </m:ctrlPr>
                        </m:funcPr>
                        <m:fName>
                          <m:r>
                            <a:rPr lang="en-US" altLang="zh-TW" sz="4000" i="1" kern="100">
                              <a:latin typeface="Cambria Math"/>
                              <a:cs typeface="Times New Roman"/>
                            </a:rPr>
                            <m:t>𝑒𝑥𝑝</m:t>
                          </m:r>
                        </m:fName>
                        <m:e>
                          <m:d>
                            <m:dPr>
                              <m:ctrlPr>
                                <a:rPr lang="zh-TW" altLang="zh-TW" sz="4000" i="1" kern="100">
                                  <a:effectLst/>
                                  <a:latin typeface="Cambria Math"/>
                                  <a:ea typeface="Cambria Math"/>
                                  <a:cs typeface="Times New Roman"/>
                                </a:rPr>
                              </m:ctrlPr>
                            </m:dPr>
                            <m:e>
                              <m:r>
                                <a:rPr lang="en-US" altLang="zh-TW" sz="4000" i="1" kern="100">
                                  <a:latin typeface="Cambria Math"/>
                                  <a:cs typeface="Times New Roman"/>
                                </a:rPr>
                                <m:t>−</m:t>
                              </m:r>
                              <m:nary>
                                <m:naryPr>
                                  <m:chr m:val="∑"/>
                                  <m:limLoc m:val="undOvr"/>
                                  <m:ctrlPr>
                                    <a:rPr lang="zh-TW" altLang="zh-TW" sz="4000" i="1" kern="100">
                                      <a:effectLst/>
                                      <a:latin typeface="Cambria Math"/>
                                      <a:ea typeface="Cambria Math"/>
                                      <a:cs typeface="Times New Roman"/>
                                    </a:rPr>
                                  </m:ctrlPr>
                                </m:naryPr>
                                <m:sub>
                                  <m:r>
                                    <a:rPr lang="en-US" altLang="zh-TW" sz="4000" i="1" kern="100">
                                      <a:latin typeface="Cambria Math"/>
                                      <a:cs typeface="Times New Roman"/>
                                    </a:rPr>
                                    <m:t>𝑠</m:t>
                                  </m:r>
                                  <m:r>
                                    <a:rPr lang="en-US" altLang="zh-TW" sz="4000" i="1" kern="100">
                                      <a:latin typeface="Cambria Math"/>
                                      <a:cs typeface="Times New Roman"/>
                                    </a:rPr>
                                    <m:t>=0</m:t>
                                  </m:r>
                                </m:sub>
                                <m:sup>
                                  <m:r>
                                    <a:rPr lang="en-US" altLang="zh-TW" sz="4000" i="1" kern="100">
                                      <a:latin typeface="Cambria Math"/>
                                      <a:cs typeface="Times New Roman"/>
                                    </a:rPr>
                                    <m:t>𝑡</m:t>
                                  </m:r>
                                </m:sup>
                                <m:e>
                                  <m:r>
                                    <a:rPr lang="en-US" altLang="zh-TW" sz="4000" i="1" kern="100">
                                      <a:latin typeface="Cambria Math"/>
                                      <a:cs typeface="Times New Roman"/>
                                    </a:rPr>
                                    <m:t>𝑟</m:t>
                                  </m:r>
                                  <m:d>
                                    <m:dPr>
                                      <m:ctrlPr>
                                        <a:rPr lang="zh-TW" altLang="zh-TW" sz="4000" i="1" kern="100">
                                          <a:effectLst/>
                                          <a:latin typeface="Cambria Math"/>
                                          <a:ea typeface="Cambria Math"/>
                                          <a:cs typeface="Times New Roman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altLang="zh-TW" sz="4000" i="1" kern="100">
                                          <a:latin typeface="Cambria Math"/>
                                          <a:cs typeface="Times New Roman"/>
                                        </a:rPr>
                                        <m:t>𝑠</m:t>
                                      </m:r>
                                    </m:e>
                                  </m:d>
                                </m:e>
                              </m:nary>
                            </m:e>
                          </m:d>
                        </m:e>
                      </m:func>
                      <m:sSub>
                        <m:sSubPr>
                          <m:ctrlPr>
                            <a:rPr lang="zh-TW" altLang="zh-TW" sz="4000" i="1" kern="100">
                              <a:effectLst/>
                              <a:latin typeface="Cambria Math"/>
                              <a:ea typeface="Cambria Math"/>
                              <a:cs typeface="Times New Roman"/>
                            </a:rPr>
                          </m:ctrlPr>
                        </m:sSubPr>
                        <m:e>
                          <m:r>
                            <a:rPr lang="en-US" altLang="zh-TW" sz="4000" i="1" kern="100">
                              <a:latin typeface="Cambria Math"/>
                              <a:cs typeface="Times New Roman"/>
                            </a:rPr>
                            <m:t>𝐸</m:t>
                          </m:r>
                        </m:e>
                        <m:sub>
                          <m:r>
                            <a:rPr lang="en-US" altLang="zh-TW" sz="4000" i="1" kern="100">
                              <a:latin typeface="Cambria Math"/>
                              <a:cs typeface="Times New Roman"/>
                            </a:rPr>
                            <m:t>𝑄</m:t>
                          </m:r>
                        </m:sub>
                      </m:sSub>
                      <m:d>
                        <m:dPr>
                          <m:begChr m:val="["/>
                          <m:endChr m:val="]"/>
                          <m:ctrlPr>
                            <a:rPr lang="zh-TW" altLang="zh-TW" sz="4000" i="1" kern="100">
                              <a:effectLst/>
                              <a:latin typeface="Cambria Math"/>
                              <a:ea typeface="Cambria Math"/>
                              <a:cs typeface="Times New Roman"/>
                            </a:rPr>
                          </m:ctrlPr>
                        </m:dPr>
                        <m:e>
                          <m:r>
                            <a:rPr lang="en-US" altLang="zh-TW" sz="4000" i="1" kern="100">
                              <a:latin typeface="Cambria Math"/>
                              <a:cs typeface="Times New Roman"/>
                            </a:rPr>
                            <m:t>𝑃</m:t>
                          </m:r>
                          <m:d>
                            <m:dPr>
                              <m:ctrlPr>
                                <a:rPr lang="zh-TW" altLang="zh-TW" sz="4000" i="1" kern="100">
                                  <a:effectLst/>
                                  <a:latin typeface="Cambria Math"/>
                                  <a:ea typeface="Cambria Math"/>
                                  <a:cs typeface="Times New Roman"/>
                                </a:rPr>
                              </m:ctrlPr>
                            </m:dPr>
                            <m:e>
                              <m:r>
                                <a:rPr lang="en-US" altLang="zh-TW" sz="4000" i="1" kern="100">
                                  <a:latin typeface="Cambria Math"/>
                                  <a:cs typeface="Times New Roman"/>
                                </a:rPr>
                                <m:t>𝑡</m:t>
                              </m:r>
                              <m:r>
                                <a:rPr lang="en-US" altLang="zh-TW" sz="4000" i="1" kern="100">
                                  <a:latin typeface="Cambria Math"/>
                                  <a:cs typeface="Times New Roman"/>
                                </a:rPr>
                                <m:t>+1,</m:t>
                              </m:r>
                              <m:r>
                                <a:rPr lang="en-US" altLang="zh-TW" sz="4000" i="1" kern="100">
                                  <a:latin typeface="Cambria Math"/>
                                  <a:cs typeface="Times New Roman"/>
                                </a:rPr>
                                <m:t>𝑡</m:t>
                              </m:r>
                              <m:r>
                                <a:rPr lang="en-US" altLang="zh-TW" sz="4000" i="1" kern="100">
                                  <a:latin typeface="Cambria Math"/>
                                  <a:cs typeface="Times New Roman"/>
                                </a:rPr>
                                <m:t>+2</m:t>
                              </m:r>
                            </m:e>
                          </m:d>
                        </m:e>
                        <m:e>
                          <m:sSub>
                            <m:sSubPr>
                              <m:ctrlPr>
                                <a:rPr lang="zh-TW" altLang="zh-TW" sz="4000" i="1" kern="100">
                                  <a:effectLst/>
                                  <a:latin typeface="Cambria Math"/>
                                  <a:ea typeface="Cambria Math"/>
                                  <a:cs typeface="Times New Roman"/>
                                </a:rPr>
                              </m:ctrlPr>
                            </m:sSubPr>
                            <m:e>
                              <m:r>
                                <a:rPr lang="en-US" altLang="zh-TW" sz="4000" i="1" kern="100">
                                  <a:latin typeface="Cambria Math"/>
                                  <a:cs typeface="Times New Roman"/>
                                </a:rPr>
                                <m:t>ℱ</m:t>
                              </m:r>
                            </m:e>
                            <m:sub>
                              <m:r>
                                <a:rPr lang="en-US" altLang="zh-TW" sz="4000" i="1" kern="100">
                                  <a:latin typeface="Cambria Math"/>
                                  <a:cs typeface="Times New Roman"/>
                                </a:rPr>
                                <m:t>𝑡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en-US" altLang="zh-TW" sz="4000" i="1" kern="100" dirty="0" smtClean="0">
                  <a:latin typeface="Cambria Math"/>
                  <a:cs typeface="Times New Roman"/>
                </a:endParaRPr>
              </a:p>
              <a:p>
                <a:pPr marL="0" indent="0">
                  <a:spcAft>
                    <a:spcPts val="0"/>
                  </a:spcAft>
                  <a:buNone/>
                  <a:tabLst>
                    <a:tab pos="1341438" algn="l"/>
                  </a:tabLst>
                </a:pPr>
                <a:r>
                  <a:rPr lang="en-US" altLang="zh-TW" sz="4000" kern="100" dirty="0" smtClean="0">
                    <a:cs typeface="Times New Roman"/>
                  </a:rPr>
                  <a:t>                     </a:t>
                </a:r>
                <a14:m>
                  <m:oMath xmlns:m="http://schemas.openxmlformats.org/officeDocument/2006/math">
                    <m:r>
                      <a:rPr lang="en-US" altLang="zh-TW" sz="4000" i="1" kern="100">
                        <a:latin typeface="Cambria Math"/>
                        <a:cs typeface="Times New Roman"/>
                      </a:rPr>
                      <m:t>=</m:t>
                    </m:r>
                    <m:sSub>
                      <m:sSubPr>
                        <m:ctrlPr>
                          <a:rPr lang="zh-TW" altLang="zh-TW" sz="4000" i="1" kern="100">
                            <a:effectLst/>
                            <a:latin typeface="Cambria Math"/>
                            <a:ea typeface="Cambria Math"/>
                            <a:cs typeface="Times New Roman"/>
                          </a:rPr>
                        </m:ctrlPr>
                      </m:sSubPr>
                      <m:e>
                        <m:r>
                          <a:rPr lang="en-US" altLang="zh-TW" sz="4000" i="1" kern="100">
                            <a:latin typeface="Cambria Math"/>
                            <a:cs typeface="Times New Roman"/>
                          </a:rPr>
                          <m:t>𝐸</m:t>
                        </m:r>
                      </m:e>
                      <m:sub>
                        <m:r>
                          <a:rPr lang="en-US" altLang="zh-TW" sz="4000" i="1" kern="100">
                            <a:latin typeface="Cambria Math"/>
                            <a:cs typeface="Times New Roman"/>
                          </a:rPr>
                          <m:t>𝑄</m:t>
                        </m:r>
                      </m:sub>
                    </m:sSub>
                    <m:d>
                      <m:dPr>
                        <m:begChr m:val="["/>
                        <m:endChr m:val="]"/>
                        <m:ctrlPr>
                          <a:rPr lang="zh-TW" altLang="zh-TW" sz="4000" i="1" kern="100">
                            <a:effectLst/>
                            <a:latin typeface="Cambria Math"/>
                            <a:ea typeface="Cambria Math"/>
                            <a:cs typeface="Times New Roman"/>
                          </a:rPr>
                        </m:ctrlPr>
                      </m:dPr>
                      <m:e>
                        <m:r>
                          <a:rPr lang="en-US" altLang="zh-TW" sz="4000" i="1" kern="100">
                            <a:latin typeface="Cambria Math"/>
                            <a:cs typeface="Times New Roman"/>
                          </a:rPr>
                          <m:t>𝑍</m:t>
                        </m:r>
                        <m:d>
                          <m:dPr>
                            <m:ctrlPr>
                              <a:rPr lang="zh-TW" altLang="zh-TW" sz="4000" i="1" kern="100">
                                <a:effectLst/>
                                <a:latin typeface="Cambria Math"/>
                                <a:ea typeface="Cambria Math"/>
                                <a:cs typeface="Times New Roman"/>
                              </a:rPr>
                            </m:ctrlPr>
                          </m:dPr>
                          <m:e>
                            <m:r>
                              <a:rPr lang="en-US" altLang="zh-TW" sz="4000" i="1" kern="100">
                                <a:latin typeface="Cambria Math"/>
                                <a:cs typeface="Times New Roman"/>
                              </a:rPr>
                              <m:t>𝑡</m:t>
                            </m:r>
                            <m:r>
                              <a:rPr lang="en-US" altLang="zh-TW" sz="4000" i="1" kern="100">
                                <a:latin typeface="Cambria Math"/>
                                <a:cs typeface="Times New Roman"/>
                              </a:rPr>
                              <m:t>+1,</m:t>
                            </m:r>
                            <m:r>
                              <a:rPr lang="en-US" altLang="zh-TW" sz="4000" i="1" kern="100">
                                <a:latin typeface="Cambria Math"/>
                                <a:cs typeface="Times New Roman"/>
                              </a:rPr>
                              <m:t>𝑡</m:t>
                            </m:r>
                            <m:r>
                              <a:rPr lang="en-US" altLang="zh-TW" sz="4000" i="1" kern="100">
                                <a:latin typeface="Cambria Math"/>
                                <a:cs typeface="Times New Roman"/>
                              </a:rPr>
                              <m:t>+2</m:t>
                            </m:r>
                          </m:e>
                        </m:d>
                      </m:e>
                      <m:e>
                        <m:sSub>
                          <m:sSubPr>
                            <m:ctrlPr>
                              <a:rPr lang="zh-TW" altLang="zh-TW" sz="4000" i="1" kern="100">
                                <a:effectLst/>
                                <a:latin typeface="Cambria Math"/>
                                <a:ea typeface="Cambria Math"/>
                                <a:cs typeface="Times New Roman"/>
                              </a:rPr>
                            </m:ctrlPr>
                          </m:sSubPr>
                          <m:e>
                            <m:r>
                              <a:rPr lang="en-US" altLang="zh-TW" sz="4000" i="1" kern="100">
                                <a:latin typeface="Cambria Math"/>
                                <a:cs typeface="Times New Roman"/>
                              </a:rPr>
                              <m:t>ℱ</m:t>
                            </m:r>
                          </m:e>
                          <m:sub>
                            <m:r>
                              <a:rPr lang="en-US" altLang="zh-TW" sz="4000" i="1" kern="100">
                                <a:latin typeface="Cambria Math"/>
                                <a:cs typeface="Times New Roman"/>
                              </a:rPr>
                              <m:t>𝑡</m:t>
                            </m:r>
                          </m:sub>
                        </m:sSub>
                      </m:e>
                    </m:d>
                    <m:r>
                      <a:rPr lang="en-US" altLang="zh-TW" sz="4000" kern="100">
                        <a:latin typeface="Cambria Math"/>
                        <a:cs typeface="Times New Roman"/>
                      </a:rPr>
                      <m:t>.</m:t>
                    </m:r>
                  </m:oMath>
                </a14:m>
                <a:endParaRPr lang="zh-TW" altLang="zh-TW" sz="4000" kern="100" dirty="0">
                  <a:cs typeface="Times New Roman"/>
                </a:endParaRPr>
              </a:p>
              <a:p>
                <a:pPr marL="0" indent="0">
                  <a:spcAft>
                    <a:spcPts val="0"/>
                  </a:spcAft>
                  <a:buNone/>
                </a:pPr>
                <a:r>
                  <a:rPr lang="en-US" altLang="zh-TW" sz="4000" kern="100" dirty="0">
                    <a:latin typeface="Times New Roman"/>
                    <a:cs typeface="Times New Roman"/>
                  </a:rPr>
                  <a:t>That is, </a:t>
                </a:r>
                <a14:m>
                  <m:oMath xmlns:m="http://schemas.openxmlformats.org/officeDocument/2006/math">
                    <m:r>
                      <a:rPr lang="en-US" altLang="zh-TW" sz="4000" i="1" kern="100">
                        <a:latin typeface="Cambria Math"/>
                        <a:cs typeface="Times New Roman"/>
                      </a:rPr>
                      <m:t>𝑍</m:t>
                    </m:r>
                    <m:d>
                      <m:dPr>
                        <m:ctrlPr>
                          <a:rPr lang="zh-TW" altLang="zh-TW" sz="4000" i="1" kern="100">
                            <a:effectLst/>
                            <a:latin typeface="Cambria Math"/>
                            <a:ea typeface="Cambria Math"/>
                            <a:cs typeface="Times New Roman"/>
                          </a:rPr>
                        </m:ctrlPr>
                      </m:dPr>
                      <m:e>
                        <m:r>
                          <a:rPr lang="en-US" altLang="zh-TW" sz="4000" i="1" kern="100">
                            <a:latin typeface="Cambria Math"/>
                            <a:cs typeface="Times New Roman"/>
                          </a:rPr>
                          <m:t>𝑠</m:t>
                        </m:r>
                        <m:r>
                          <a:rPr lang="en-US" altLang="zh-TW" sz="4000" i="1" kern="100">
                            <a:latin typeface="Cambria Math"/>
                            <a:cs typeface="Times New Roman"/>
                          </a:rPr>
                          <m:t>,</m:t>
                        </m:r>
                        <m:r>
                          <a:rPr lang="en-US" altLang="zh-TW" sz="4000" i="1" kern="100">
                            <a:latin typeface="Cambria Math"/>
                            <a:cs typeface="Times New Roman"/>
                          </a:rPr>
                          <m:t>𝑡</m:t>
                        </m:r>
                        <m:r>
                          <a:rPr lang="en-US" altLang="zh-TW" sz="4000" i="1" kern="100">
                            <a:latin typeface="Cambria Math"/>
                            <a:cs typeface="Times New Roman"/>
                          </a:rPr>
                          <m:t>+2</m:t>
                        </m:r>
                      </m:e>
                    </m:d>
                  </m:oMath>
                </a14:m>
                <a:r>
                  <a:rPr lang="en-US" altLang="zh-TW" sz="4000" kern="100" dirty="0">
                    <a:latin typeface="Times New Roman"/>
                    <a:cs typeface="Times New Roman"/>
                  </a:rPr>
                  <a:t> is a martingale under </a:t>
                </a:r>
                <a:r>
                  <a:rPr lang="en-US" altLang="zh-TW" sz="4000" i="1" kern="100" dirty="0">
                    <a:latin typeface="Times New Roman"/>
                    <a:cs typeface="Times New Roman"/>
                  </a:rPr>
                  <a:t>Q</a:t>
                </a:r>
                <a:r>
                  <a:rPr lang="en-US" altLang="zh-TW" sz="4000" kern="100" dirty="0">
                    <a:latin typeface="Times New Roman"/>
                    <a:cs typeface="Times New Roman"/>
                  </a:rPr>
                  <a:t> from </a:t>
                </a:r>
                <a:r>
                  <a:rPr lang="en-US" altLang="zh-TW" sz="4000" i="1" kern="100" dirty="0">
                    <a:latin typeface="Times New Roman"/>
                    <a:cs typeface="Times New Roman"/>
                  </a:rPr>
                  <a:t>t</a:t>
                </a:r>
                <a:r>
                  <a:rPr lang="en-US" altLang="zh-TW" sz="4000" kern="100" dirty="0">
                    <a:latin typeface="Times New Roman"/>
                    <a:cs typeface="Times New Roman"/>
                  </a:rPr>
                  <a:t> to </a:t>
                </a:r>
                <a:r>
                  <a:rPr lang="en-US" altLang="zh-TW" sz="4000" i="1" kern="100" dirty="0">
                    <a:latin typeface="Times New Roman"/>
                    <a:cs typeface="Times New Roman"/>
                  </a:rPr>
                  <a:t>t+</a:t>
                </a:r>
                <a:r>
                  <a:rPr lang="en-US" altLang="zh-TW" sz="4000" kern="100" dirty="0">
                    <a:latin typeface="Times New Roman"/>
                    <a:cs typeface="Times New Roman"/>
                  </a:rPr>
                  <a:t>1. </a:t>
                </a:r>
                <a:endParaRPr lang="zh-TW" altLang="zh-TW" sz="4000" kern="100" dirty="0">
                  <a:cs typeface="Times New Roman"/>
                </a:endParaRPr>
              </a:p>
              <a:p>
                <a:endParaRPr lang="zh-TW" altLang="en-US" dirty="0"/>
              </a:p>
            </p:txBody>
          </p:sp>
        </mc:Choice>
        <mc:Fallback xmlns=""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052736"/>
                <a:ext cx="8507288" cy="5616624"/>
              </a:xfrm>
              <a:blipFill rotWithShape="1">
                <a:blip r:embed="rId2"/>
                <a:stretch>
                  <a:fillRect l="-860" t="-1846" b="-977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65251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>
              <a:solidFill>
                <a:prstClr val="black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內容版面配置區 1"/>
              <p:cNvSpPr>
                <a:spLocks noGrp="1"/>
              </p:cNvSpPr>
              <p:nvPr>
                <p:ph idx="1"/>
              </p:nvPr>
            </p:nvSpPr>
            <p:spPr>
              <a:xfrm>
                <a:off x="467544" y="332656"/>
                <a:ext cx="8064896" cy="6336704"/>
              </a:xfrm>
            </p:spPr>
            <p:txBody>
              <a:bodyPr>
                <a:normAutofit fontScale="40000" lnSpcReduction="20000"/>
              </a:bodyPr>
              <a:lstStyle/>
              <a:p>
                <a:pPr marL="0" indent="0">
                  <a:spcAft>
                    <a:spcPts val="0"/>
                  </a:spcAft>
                  <a:buNone/>
                </a:pPr>
                <a:r>
                  <a:rPr lang="en-US" altLang="zh-TW" sz="5800" kern="100" dirty="0">
                    <a:latin typeface="Times New Roman"/>
                    <a:cs typeface="Times New Roman"/>
                  </a:rPr>
                  <a:t>By the martingale Representation Theorem, there exists a </a:t>
                </a:r>
                <a:r>
                  <a:rPr lang="en-US" altLang="zh-TW" sz="5800" kern="100" dirty="0" err="1">
                    <a:latin typeface="Times New Roman"/>
                    <a:cs typeface="Times New Roman"/>
                  </a:rPr>
                  <a:t>previsible</a:t>
                </a:r>
                <a:r>
                  <a:rPr lang="en-US" altLang="zh-TW" sz="5800" kern="100" dirty="0">
                    <a:latin typeface="Times New Roman"/>
                    <a:cs typeface="Times New Roman"/>
                  </a:rPr>
                  <a:t> process </a:t>
                </a:r>
                <a14:m>
                  <m:oMath xmlns:m="http://schemas.openxmlformats.org/officeDocument/2006/math">
                    <m:r>
                      <a:rPr lang="en-US" altLang="zh-TW" sz="5800" i="1" kern="100">
                        <a:latin typeface="Cambria Math"/>
                        <a:cs typeface="Times New Roman"/>
                      </a:rPr>
                      <m:t>𝜙</m:t>
                    </m:r>
                    <m:d>
                      <m:dPr>
                        <m:ctrlPr>
                          <a:rPr lang="zh-TW" altLang="zh-TW" sz="5800" i="1" kern="100">
                            <a:effectLst/>
                            <a:latin typeface="Cambria Math"/>
                            <a:ea typeface="Cambria Math"/>
                            <a:cs typeface="Times New Roman"/>
                          </a:rPr>
                        </m:ctrlPr>
                      </m:dPr>
                      <m:e>
                        <m:r>
                          <a:rPr lang="en-US" altLang="zh-TW" sz="5800" i="1" kern="100">
                            <a:latin typeface="Cambria Math"/>
                            <a:cs typeface="Times New Roman"/>
                          </a:rPr>
                          <m:t>𝑡</m:t>
                        </m:r>
                        <m:r>
                          <a:rPr lang="en-US" altLang="zh-TW" sz="5800" i="1" kern="100">
                            <a:latin typeface="Cambria Math"/>
                            <a:cs typeface="Times New Roman"/>
                          </a:rPr>
                          <m:t>,</m:t>
                        </m:r>
                        <m:r>
                          <a:rPr lang="en-US" altLang="zh-TW" sz="5800" i="1" kern="100">
                            <a:latin typeface="Cambria Math"/>
                            <a:cs typeface="Times New Roman"/>
                          </a:rPr>
                          <m:t>𝑇</m:t>
                        </m:r>
                      </m:e>
                    </m:d>
                  </m:oMath>
                </a14:m>
                <a:r>
                  <a:rPr lang="en-US" altLang="zh-TW" sz="5800" kern="100" dirty="0">
                    <a:latin typeface="Times New Roman"/>
                    <a:cs typeface="Times New Roman"/>
                  </a:rPr>
                  <a:t> such that </a:t>
                </a:r>
                <a:endParaRPr lang="en-US" altLang="zh-TW" sz="5800" i="1" kern="100" dirty="0" smtClean="0">
                  <a:latin typeface="Cambria Math"/>
                  <a:cs typeface="Times New Roman"/>
                </a:endParaRPr>
              </a:p>
              <a:p>
                <a:pPr marL="0" indent="0">
                  <a:spcAft>
                    <a:spcPts val="0"/>
                  </a:spcAft>
                  <a:buNone/>
                </a:pPr>
                <a14:m>
                  <m:oMath xmlns:m="http://schemas.openxmlformats.org/officeDocument/2006/math">
                    <m:r>
                      <a:rPr lang="en-US" altLang="zh-TW" sz="5800" i="1" kern="100" smtClean="0">
                        <a:latin typeface="Cambria Math"/>
                        <a:cs typeface="Times New Roman"/>
                      </a:rPr>
                      <m:t>𝐷</m:t>
                    </m:r>
                    <m:d>
                      <m:dPr>
                        <m:ctrlPr>
                          <a:rPr lang="zh-TW" altLang="zh-TW" sz="5800" i="1" kern="100">
                            <a:effectLst/>
                            <a:latin typeface="Cambria Math"/>
                            <a:ea typeface="Cambria Math"/>
                            <a:cs typeface="Times New Roman"/>
                          </a:rPr>
                        </m:ctrlPr>
                      </m:dPr>
                      <m:e>
                        <m:r>
                          <a:rPr lang="en-US" altLang="zh-TW" sz="5800" i="1" kern="100">
                            <a:latin typeface="Cambria Math"/>
                            <a:cs typeface="Times New Roman"/>
                          </a:rPr>
                          <m:t>𝑡</m:t>
                        </m:r>
                        <m:r>
                          <a:rPr lang="en-US" altLang="zh-TW" sz="5800" i="1" kern="100">
                            <a:latin typeface="Cambria Math"/>
                            <a:cs typeface="Times New Roman"/>
                          </a:rPr>
                          <m:t>,</m:t>
                        </m:r>
                        <m:r>
                          <a:rPr lang="en-US" altLang="zh-TW" sz="5800" i="1" kern="100">
                            <a:latin typeface="Cambria Math"/>
                            <a:cs typeface="Times New Roman"/>
                          </a:rPr>
                          <m:t>𝑇</m:t>
                        </m:r>
                      </m:e>
                    </m:d>
                    <m:r>
                      <a:rPr lang="en-US" altLang="zh-TW" sz="5800" i="1" kern="100">
                        <a:latin typeface="Cambria Math"/>
                        <a:cs typeface="Times New Roman"/>
                      </a:rPr>
                      <m:t>=</m:t>
                    </m:r>
                    <m:r>
                      <a:rPr lang="en-US" altLang="zh-TW" sz="5800" i="1" kern="100">
                        <a:latin typeface="Cambria Math"/>
                        <a:cs typeface="Times New Roman"/>
                      </a:rPr>
                      <m:t>𝐷</m:t>
                    </m:r>
                    <m:d>
                      <m:dPr>
                        <m:ctrlPr>
                          <a:rPr lang="zh-TW" altLang="zh-TW" sz="5800" i="1" kern="100">
                            <a:effectLst/>
                            <a:latin typeface="Cambria Math"/>
                            <a:ea typeface="Cambria Math"/>
                            <a:cs typeface="Times New Roman"/>
                          </a:rPr>
                        </m:ctrlPr>
                      </m:dPr>
                      <m:e>
                        <m:r>
                          <a:rPr lang="en-US" altLang="zh-TW" sz="5800" i="1" kern="100">
                            <a:latin typeface="Cambria Math"/>
                            <a:cs typeface="Times New Roman"/>
                          </a:rPr>
                          <m:t>0,</m:t>
                        </m:r>
                        <m:r>
                          <a:rPr lang="en-US" altLang="zh-TW" sz="5800" i="1" kern="100">
                            <a:latin typeface="Cambria Math"/>
                            <a:cs typeface="Times New Roman"/>
                          </a:rPr>
                          <m:t>𝑇</m:t>
                        </m:r>
                      </m:e>
                    </m:d>
                    <m:r>
                      <a:rPr lang="en-US" altLang="zh-TW" sz="5800" i="1" kern="100">
                        <a:latin typeface="Cambria Math"/>
                        <a:cs typeface="Times New Roman"/>
                      </a:rPr>
                      <m:t>+</m:t>
                    </m:r>
                    <m:nary>
                      <m:naryPr>
                        <m:chr m:val="∑"/>
                        <m:limLoc m:val="undOvr"/>
                        <m:ctrlPr>
                          <a:rPr lang="zh-TW" altLang="zh-TW" sz="5800" i="1" kern="100">
                            <a:effectLst/>
                            <a:latin typeface="Cambria Math"/>
                            <a:ea typeface="Cambria Math"/>
                            <a:cs typeface="Times New Roman"/>
                          </a:rPr>
                        </m:ctrlPr>
                      </m:naryPr>
                      <m:sub>
                        <m:r>
                          <a:rPr lang="en-US" altLang="zh-TW" sz="5800" i="1" kern="100">
                            <a:latin typeface="Cambria Math"/>
                            <a:cs typeface="Times New Roman"/>
                          </a:rPr>
                          <m:t>𝑠</m:t>
                        </m:r>
                        <m:r>
                          <a:rPr lang="en-US" altLang="zh-TW" sz="5800" i="1" kern="100">
                            <a:latin typeface="Cambria Math"/>
                            <a:cs typeface="Times New Roman"/>
                          </a:rPr>
                          <m:t>=1</m:t>
                        </m:r>
                      </m:sub>
                      <m:sup>
                        <m:r>
                          <a:rPr lang="en-US" altLang="zh-TW" sz="5800" i="1" kern="100">
                            <a:latin typeface="Cambria Math"/>
                            <a:cs typeface="Times New Roman"/>
                          </a:rPr>
                          <m:t>𝑡</m:t>
                        </m:r>
                      </m:sup>
                      <m:e>
                        <m:r>
                          <a:rPr lang="en-US" altLang="zh-TW" sz="5800" i="1" kern="100">
                            <a:latin typeface="Cambria Math"/>
                            <a:cs typeface="Times New Roman"/>
                          </a:rPr>
                          <m:t>𝜙</m:t>
                        </m:r>
                        <m:d>
                          <m:dPr>
                            <m:ctrlPr>
                              <a:rPr lang="zh-TW" altLang="zh-TW" sz="5800" i="1" kern="100">
                                <a:effectLst/>
                                <a:latin typeface="Cambria Math"/>
                                <a:ea typeface="Cambria Math"/>
                                <a:cs typeface="Times New Roman"/>
                              </a:rPr>
                            </m:ctrlPr>
                          </m:dPr>
                          <m:e>
                            <m:r>
                              <a:rPr lang="en-US" altLang="zh-TW" sz="5800" i="1" kern="100">
                                <a:latin typeface="Cambria Math"/>
                                <a:cs typeface="Times New Roman"/>
                              </a:rPr>
                              <m:t>𝑠</m:t>
                            </m:r>
                            <m:r>
                              <a:rPr lang="en-US" altLang="zh-TW" sz="5800" i="1" kern="100">
                                <a:latin typeface="Cambria Math"/>
                                <a:cs typeface="Times New Roman"/>
                              </a:rPr>
                              <m:t>,</m:t>
                            </m:r>
                            <m:r>
                              <a:rPr lang="en-US" altLang="zh-TW" sz="5800" i="1" kern="100">
                                <a:latin typeface="Cambria Math"/>
                                <a:cs typeface="Times New Roman"/>
                              </a:rPr>
                              <m:t>𝑇</m:t>
                            </m:r>
                          </m:e>
                        </m:d>
                        <m:r>
                          <a:rPr lang="en-US" altLang="zh-TW" sz="5800" i="1" kern="100">
                            <a:latin typeface="Cambria Math"/>
                            <a:cs typeface="Times New Roman"/>
                          </a:rPr>
                          <m:t>𝛥</m:t>
                        </m:r>
                        <m:r>
                          <a:rPr lang="en-US" altLang="zh-TW" sz="5800" i="1" kern="100">
                            <a:latin typeface="Cambria Math"/>
                            <a:cs typeface="Times New Roman"/>
                          </a:rPr>
                          <m:t>𝑍</m:t>
                        </m:r>
                        <m:d>
                          <m:dPr>
                            <m:ctrlPr>
                              <a:rPr lang="zh-TW" altLang="zh-TW" sz="5800" i="1" kern="100">
                                <a:effectLst/>
                                <a:latin typeface="Cambria Math"/>
                                <a:ea typeface="Cambria Math"/>
                                <a:cs typeface="Times New Roman"/>
                              </a:rPr>
                            </m:ctrlPr>
                          </m:dPr>
                          <m:e>
                            <m:r>
                              <a:rPr lang="en-US" altLang="zh-TW" sz="5800" i="1" kern="100">
                                <a:latin typeface="Cambria Math"/>
                                <a:cs typeface="Times New Roman"/>
                              </a:rPr>
                              <m:t>𝑠</m:t>
                            </m:r>
                            <m:r>
                              <a:rPr lang="en-US" altLang="zh-TW" sz="5800" i="1" kern="100">
                                <a:latin typeface="Cambria Math"/>
                                <a:cs typeface="Times New Roman"/>
                              </a:rPr>
                              <m:t>,</m:t>
                            </m:r>
                            <m:r>
                              <a:rPr lang="en-US" altLang="zh-TW" sz="5800" i="1" kern="100">
                                <a:latin typeface="Cambria Math"/>
                                <a:cs typeface="Times New Roman"/>
                              </a:rPr>
                              <m:t>𝑠</m:t>
                            </m:r>
                            <m:r>
                              <a:rPr lang="en-US" altLang="zh-TW" sz="5800" i="1" kern="100">
                                <a:latin typeface="Cambria Math"/>
                                <a:cs typeface="Times New Roman"/>
                              </a:rPr>
                              <m:t>+1</m:t>
                            </m:r>
                          </m:e>
                        </m:d>
                      </m:e>
                    </m:nary>
                  </m:oMath>
                </a14:m>
                <a:r>
                  <a:rPr lang="en-US" altLang="zh-TW" sz="5800" kern="100" dirty="0">
                    <a:latin typeface="Times New Roman"/>
                    <a:cs typeface="Times New Roman"/>
                  </a:rPr>
                  <a:t>, </a:t>
                </a:r>
                <a:endParaRPr lang="zh-TW" altLang="zh-TW" sz="5800" kern="100" dirty="0">
                  <a:cs typeface="Times New Roman"/>
                </a:endParaRPr>
              </a:p>
              <a:p>
                <a:pPr marL="0" indent="0">
                  <a:spcAft>
                    <a:spcPts val="0"/>
                  </a:spcAft>
                  <a:buNone/>
                </a:pPr>
                <a:r>
                  <a:rPr lang="en-US" altLang="zh-TW" sz="5800" kern="100" dirty="0">
                    <a:latin typeface="Times New Roman"/>
                    <a:cs typeface="Times New Roman"/>
                  </a:rPr>
                  <a:t>where </a:t>
                </a:r>
                <a14:m>
                  <m:oMath xmlns:m="http://schemas.openxmlformats.org/officeDocument/2006/math">
                    <m:r>
                      <a:rPr lang="en-US" altLang="zh-TW" sz="5800" i="1" kern="100">
                        <a:latin typeface="Cambria Math"/>
                        <a:cs typeface="Times New Roman"/>
                      </a:rPr>
                      <m:t>𝛥</m:t>
                    </m:r>
                    <m:r>
                      <a:rPr lang="en-US" altLang="zh-TW" sz="5800" i="1" kern="100">
                        <a:latin typeface="Cambria Math"/>
                        <a:cs typeface="Times New Roman"/>
                      </a:rPr>
                      <m:t>𝑍</m:t>
                    </m:r>
                    <m:d>
                      <m:dPr>
                        <m:ctrlPr>
                          <a:rPr lang="zh-TW" altLang="zh-TW" sz="5800" i="1" kern="100">
                            <a:effectLst/>
                            <a:latin typeface="Cambria Math"/>
                            <a:ea typeface="Cambria Math"/>
                            <a:cs typeface="Times New Roman"/>
                          </a:rPr>
                        </m:ctrlPr>
                      </m:dPr>
                      <m:e>
                        <m:r>
                          <a:rPr lang="en-US" altLang="zh-TW" sz="5800" i="1" kern="100">
                            <a:latin typeface="Cambria Math"/>
                            <a:cs typeface="Times New Roman"/>
                          </a:rPr>
                          <m:t>𝑠</m:t>
                        </m:r>
                        <m:r>
                          <a:rPr lang="en-US" altLang="zh-TW" sz="5800" i="1" kern="100">
                            <a:latin typeface="Cambria Math"/>
                            <a:cs typeface="Times New Roman"/>
                          </a:rPr>
                          <m:t>,</m:t>
                        </m:r>
                        <m:r>
                          <a:rPr lang="en-US" altLang="zh-TW" sz="5800" i="1" kern="100">
                            <a:latin typeface="Cambria Math"/>
                            <a:cs typeface="Times New Roman"/>
                          </a:rPr>
                          <m:t>𝜏</m:t>
                        </m:r>
                      </m:e>
                    </m:d>
                    <m:r>
                      <a:rPr lang="en-US" altLang="zh-TW" sz="5800" i="1" kern="100">
                        <a:latin typeface="Cambria Math"/>
                        <a:cs typeface="Times New Roman"/>
                      </a:rPr>
                      <m:t>=</m:t>
                    </m:r>
                    <m:r>
                      <a:rPr lang="en-US" altLang="zh-TW" sz="5800" i="1" kern="100">
                        <a:latin typeface="Cambria Math"/>
                        <a:cs typeface="Times New Roman"/>
                      </a:rPr>
                      <m:t>𝑍</m:t>
                    </m:r>
                    <m:d>
                      <m:dPr>
                        <m:ctrlPr>
                          <a:rPr lang="zh-TW" altLang="zh-TW" sz="5800" i="1" kern="100">
                            <a:effectLst/>
                            <a:latin typeface="Cambria Math"/>
                            <a:ea typeface="Cambria Math"/>
                            <a:cs typeface="Times New Roman"/>
                          </a:rPr>
                        </m:ctrlPr>
                      </m:dPr>
                      <m:e>
                        <m:r>
                          <a:rPr lang="en-US" altLang="zh-TW" sz="5800" i="1" kern="100">
                            <a:latin typeface="Cambria Math"/>
                            <a:cs typeface="Times New Roman"/>
                          </a:rPr>
                          <m:t>𝑠</m:t>
                        </m:r>
                        <m:r>
                          <a:rPr lang="en-US" altLang="zh-TW" sz="5800" i="1" kern="100">
                            <a:latin typeface="Cambria Math"/>
                            <a:cs typeface="Times New Roman"/>
                          </a:rPr>
                          <m:t>,</m:t>
                        </m:r>
                        <m:r>
                          <a:rPr lang="en-US" altLang="zh-TW" sz="5800" i="1" kern="100">
                            <a:latin typeface="Cambria Math"/>
                            <a:cs typeface="Times New Roman"/>
                          </a:rPr>
                          <m:t>𝜏</m:t>
                        </m:r>
                      </m:e>
                    </m:d>
                    <m:r>
                      <a:rPr lang="en-US" altLang="zh-TW" sz="5800" i="1" kern="100">
                        <a:latin typeface="Cambria Math"/>
                        <a:cs typeface="Times New Roman"/>
                      </a:rPr>
                      <m:t>−</m:t>
                    </m:r>
                    <m:r>
                      <a:rPr lang="en-US" altLang="zh-TW" sz="5800" i="1" kern="100">
                        <a:latin typeface="Cambria Math"/>
                        <a:cs typeface="Times New Roman"/>
                      </a:rPr>
                      <m:t>𝑍</m:t>
                    </m:r>
                    <m:d>
                      <m:dPr>
                        <m:ctrlPr>
                          <a:rPr lang="zh-TW" altLang="zh-TW" sz="5800" i="1" kern="100">
                            <a:effectLst/>
                            <a:latin typeface="Cambria Math"/>
                            <a:ea typeface="Cambria Math"/>
                            <a:cs typeface="Times New Roman"/>
                          </a:rPr>
                        </m:ctrlPr>
                      </m:dPr>
                      <m:e>
                        <m:r>
                          <a:rPr lang="en-US" altLang="zh-TW" sz="5800" i="1" kern="100">
                            <a:latin typeface="Cambria Math"/>
                            <a:cs typeface="Times New Roman"/>
                          </a:rPr>
                          <m:t>𝑠</m:t>
                        </m:r>
                        <m:r>
                          <a:rPr lang="en-US" altLang="zh-TW" sz="5800" i="1" kern="100">
                            <a:latin typeface="Cambria Math"/>
                            <a:cs typeface="Times New Roman"/>
                          </a:rPr>
                          <m:t>−1,</m:t>
                        </m:r>
                        <m:r>
                          <a:rPr lang="en-US" altLang="zh-TW" sz="5800" i="1" kern="100">
                            <a:latin typeface="Cambria Math"/>
                            <a:cs typeface="Times New Roman"/>
                          </a:rPr>
                          <m:t>𝜏</m:t>
                        </m:r>
                      </m:e>
                    </m:d>
                    <m:r>
                      <a:rPr lang="en-US" altLang="zh-TW" sz="5800" kern="100">
                        <a:latin typeface="Cambria Math"/>
                        <a:cs typeface="Times New Roman"/>
                      </a:rPr>
                      <m:t>.</m:t>
                    </m:r>
                  </m:oMath>
                </a14:m>
                <a:endParaRPr lang="zh-TW" altLang="zh-TW" sz="5800" kern="100" dirty="0">
                  <a:cs typeface="Times New Roman"/>
                </a:endParaRPr>
              </a:p>
              <a:p>
                <a:pPr marL="0" indent="0">
                  <a:spcAft>
                    <a:spcPts val="0"/>
                  </a:spcAft>
                  <a:buNone/>
                </a:pPr>
                <a:r>
                  <a:rPr lang="en-US" altLang="zh-TW" sz="5800" kern="100" dirty="0">
                    <a:latin typeface="Times New Roman"/>
                    <a:cs typeface="Times New Roman"/>
                  </a:rPr>
                  <a:t>Let </a:t>
                </a:r>
                <a14:m>
                  <m:oMath xmlns:m="http://schemas.openxmlformats.org/officeDocument/2006/math">
                    <m:r>
                      <a:rPr lang="en-US" altLang="zh-TW" sz="5800" i="1" kern="100">
                        <a:latin typeface="Cambria Math"/>
                        <a:cs typeface="Times New Roman"/>
                      </a:rPr>
                      <m:t>𝜓</m:t>
                    </m:r>
                    <m:d>
                      <m:dPr>
                        <m:ctrlPr>
                          <a:rPr lang="zh-TW" altLang="zh-TW" sz="5800" i="1" kern="100">
                            <a:effectLst/>
                            <a:latin typeface="Cambria Math"/>
                            <a:ea typeface="Cambria Math"/>
                            <a:cs typeface="Times New Roman"/>
                          </a:rPr>
                        </m:ctrlPr>
                      </m:dPr>
                      <m:e>
                        <m:r>
                          <a:rPr lang="en-US" altLang="zh-TW" sz="5800" i="1" kern="100">
                            <a:latin typeface="Cambria Math"/>
                            <a:cs typeface="Times New Roman"/>
                          </a:rPr>
                          <m:t>𝑡</m:t>
                        </m:r>
                        <m:r>
                          <a:rPr lang="en-US" altLang="zh-TW" sz="5800" i="1" kern="100">
                            <a:latin typeface="Cambria Math"/>
                            <a:cs typeface="Times New Roman"/>
                          </a:rPr>
                          <m:t>,</m:t>
                        </m:r>
                        <m:r>
                          <a:rPr lang="en-US" altLang="zh-TW" sz="5800" i="1" kern="100">
                            <a:latin typeface="Cambria Math"/>
                            <a:cs typeface="Times New Roman"/>
                          </a:rPr>
                          <m:t>𝑇</m:t>
                        </m:r>
                      </m:e>
                    </m:d>
                    <m:r>
                      <a:rPr lang="en-US" altLang="zh-TW" sz="5800" i="1" kern="100">
                        <a:latin typeface="Cambria Math"/>
                        <a:cs typeface="Times New Roman"/>
                      </a:rPr>
                      <m:t>=</m:t>
                    </m:r>
                    <m:r>
                      <a:rPr lang="en-US" altLang="zh-TW" sz="5800" i="1" kern="100">
                        <a:latin typeface="Cambria Math"/>
                        <a:cs typeface="Times New Roman"/>
                      </a:rPr>
                      <m:t>𝐷</m:t>
                    </m:r>
                    <m:d>
                      <m:dPr>
                        <m:ctrlPr>
                          <a:rPr lang="zh-TW" altLang="zh-TW" sz="5800" i="1" kern="100">
                            <a:effectLst/>
                            <a:latin typeface="Cambria Math"/>
                            <a:ea typeface="Cambria Math"/>
                            <a:cs typeface="Times New Roman"/>
                          </a:rPr>
                        </m:ctrlPr>
                      </m:dPr>
                      <m:e>
                        <m:r>
                          <a:rPr lang="en-US" altLang="zh-TW" sz="5800" i="1" kern="100">
                            <a:latin typeface="Cambria Math"/>
                            <a:cs typeface="Times New Roman"/>
                          </a:rPr>
                          <m:t>𝑡</m:t>
                        </m:r>
                        <m:r>
                          <a:rPr lang="en-US" altLang="zh-TW" sz="5800" i="1" kern="100">
                            <a:latin typeface="Cambria Math"/>
                            <a:cs typeface="Times New Roman"/>
                          </a:rPr>
                          <m:t>−1,</m:t>
                        </m:r>
                        <m:r>
                          <a:rPr lang="en-US" altLang="zh-TW" sz="5800" i="1" kern="100">
                            <a:latin typeface="Cambria Math"/>
                            <a:cs typeface="Times New Roman"/>
                          </a:rPr>
                          <m:t>𝑇</m:t>
                        </m:r>
                      </m:e>
                    </m:d>
                    <m:r>
                      <a:rPr lang="en-US" altLang="zh-TW" sz="5800" i="1" kern="100">
                        <a:latin typeface="Cambria Math"/>
                        <a:cs typeface="Times New Roman"/>
                      </a:rPr>
                      <m:t>−</m:t>
                    </m:r>
                    <m:r>
                      <a:rPr lang="en-US" altLang="zh-TW" sz="5800" i="1" kern="100">
                        <a:latin typeface="Cambria Math"/>
                        <a:cs typeface="Times New Roman"/>
                      </a:rPr>
                      <m:t>𝜙</m:t>
                    </m:r>
                    <m:d>
                      <m:dPr>
                        <m:ctrlPr>
                          <a:rPr lang="zh-TW" altLang="zh-TW" sz="5800" i="1" kern="100">
                            <a:effectLst/>
                            <a:latin typeface="Cambria Math"/>
                            <a:ea typeface="Cambria Math"/>
                            <a:cs typeface="Times New Roman"/>
                          </a:rPr>
                        </m:ctrlPr>
                      </m:dPr>
                      <m:e>
                        <m:r>
                          <a:rPr lang="en-US" altLang="zh-TW" sz="5800" i="1" kern="100">
                            <a:latin typeface="Cambria Math"/>
                            <a:cs typeface="Times New Roman"/>
                          </a:rPr>
                          <m:t>𝑡</m:t>
                        </m:r>
                        <m:r>
                          <a:rPr lang="en-US" altLang="zh-TW" sz="5800" i="1" kern="100">
                            <a:latin typeface="Cambria Math"/>
                            <a:cs typeface="Times New Roman"/>
                          </a:rPr>
                          <m:t>,</m:t>
                        </m:r>
                        <m:r>
                          <a:rPr lang="en-US" altLang="zh-TW" sz="5800" i="1" kern="100">
                            <a:latin typeface="Cambria Math"/>
                            <a:cs typeface="Times New Roman"/>
                          </a:rPr>
                          <m:t>𝑇</m:t>
                        </m:r>
                      </m:e>
                    </m:d>
                    <m:r>
                      <a:rPr lang="en-US" altLang="zh-TW" sz="5800" i="1" kern="100">
                        <a:latin typeface="Cambria Math"/>
                        <a:cs typeface="Times New Roman"/>
                      </a:rPr>
                      <m:t>𝑍</m:t>
                    </m:r>
                    <m:d>
                      <m:dPr>
                        <m:ctrlPr>
                          <a:rPr lang="zh-TW" altLang="zh-TW" sz="5800" i="1" kern="100">
                            <a:effectLst/>
                            <a:latin typeface="Cambria Math"/>
                            <a:ea typeface="Cambria Math"/>
                            <a:cs typeface="Times New Roman"/>
                          </a:rPr>
                        </m:ctrlPr>
                      </m:dPr>
                      <m:e>
                        <m:r>
                          <a:rPr lang="en-US" altLang="zh-TW" sz="5800" i="1" kern="100">
                            <a:latin typeface="Cambria Math"/>
                            <a:cs typeface="Times New Roman"/>
                          </a:rPr>
                          <m:t>𝑡</m:t>
                        </m:r>
                        <m:r>
                          <a:rPr lang="en-US" altLang="zh-TW" sz="5800" i="1" kern="100">
                            <a:latin typeface="Cambria Math"/>
                            <a:cs typeface="Times New Roman"/>
                          </a:rPr>
                          <m:t>−1,</m:t>
                        </m:r>
                        <m:r>
                          <a:rPr lang="en-US" altLang="zh-TW" sz="5800" i="1" kern="100">
                            <a:latin typeface="Cambria Math"/>
                            <a:cs typeface="Times New Roman"/>
                          </a:rPr>
                          <m:t>𝑡</m:t>
                        </m:r>
                        <m:r>
                          <a:rPr lang="en-US" altLang="zh-TW" sz="5800" i="1" kern="100">
                            <a:latin typeface="Cambria Math"/>
                            <a:cs typeface="Times New Roman"/>
                          </a:rPr>
                          <m:t>+1</m:t>
                        </m:r>
                      </m:e>
                    </m:d>
                    <m:r>
                      <a:rPr lang="en-US" altLang="zh-TW" sz="5800" kern="100">
                        <a:latin typeface="Cambria Math"/>
                        <a:cs typeface="Times New Roman"/>
                      </a:rPr>
                      <m:t>.</m:t>
                    </m:r>
                  </m:oMath>
                </a14:m>
                <a:r>
                  <a:rPr lang="en-US" altLang="zh-TW" sz="5800" kern="100" dirty="0">
                    <a:latin typeface="Times New Roman"/>
                    <a:cs typeface="Times New Roman"/>
                  </a:rPr>
                  <a:t> Now consider the portfolio process which holds </a:t>
                </a:r>
                <a14:m>
                  <m:oMath xmlns:m="http://schemas.openxmlformats.org/officeDocument/2006/math">
                    <m:r>
                      <a:rPr lang="en-US" altLang="zh-TW" sz="5800" i="1" kern="100">
                        <a:latin typeface="Cambria Math"/>
                        <a:cs typeface="Times New Roman"/>
                      </a:rPr>
                      <m:t>𝜙</m:t>
                    </m:r>
                    <m:r>
                      <a:rPr lang="en-US" altLang="zh-TW" sz="5800" i="1" kern="100">
                        <a:latin typeface="Cambria Math"/>
                        <a:cs typeface="Times New Roman"/>
                      </a:rPr>
                      <m:t>(</m:t>
                    </m:r>
                    <m:r>
                      <a:rPr lang="en-US" altLang="zh-TW" sz="5800" i="1" kern="100">
                        <a:latin typeface="Cambria Math"/>
                        <a:cs typeface="Times New Roman"/>
                      </a:rPr>
                      <m:t>𝑡</m:t>
                    </m:r>
                    <m:r>
                      <a:rPr lang="en-US" altLang="zh-TW" sz="5800" i="1" kern="100">
                        <a:latin typeface="Cambria Math"/>
                        <a:cs typeface="Times New Roman"/>
                      </a:rPr>
                      <m:t>,</m:t>
                    </m:r>
                    <m:r>
                      <a:rPr lang="en-US" altLang="zh-TW" sz="5800" i="1" kern="100">
                        <a:latin typeface="Cambria Math"/>
                        <a:cs typeface="Times New Roman"/>
                      </a:rPr>
                      <m:t>𝑇</m:t>
                    </m:r>
                    <m:r>
                      <a:rPr lang="en-US" altLang="zh-TW" sz="5800" i="1" kern="100">
                        <a:latin typeface="Cambria Math"/>
                        <a:cs typeface="Times New Roman"/>
                      </a:rPr>
                      <m:t>)</m:t>
                    </m:r>
                  </m:oMath>
                </a14:m>
                <a:r>
                  <a:rPr lang="en-US" altLang="zh-TW" sz="5800" kern="100" dirty="0">
                    <a:latin typeface="Times New Roman"/>
                    <a:cs typeface="Times New Roman"/>
                  </a:rPr>
                  <a:t> units of the bond which matures at </a:t>
                </a:r>
                <a:r>
                  <a:rPr lang="en-US" altLang="zh-TW" sz="5800" i="1" kern="100" dirty="0">
                    <a:latin typeface="Times New Roman"/>
                    <a:cs typeface="Times New Roman"/>
                  </a:rPr>
                  <a:t>t+</a:t>
                </a:r>
                <a:r>
                  <a:rPr lang="en-US" altLang="zh-TW" sz="5800" kern="100" dirty="0">
                    <a:latin typeface="Times New Roman"/>
                    <a:cs typeface="Times New Roman"/>
                  </a:rPr>
                  <a:t>1, </a:t>
                </a:r>
                <a14:m>
                  <m:oMath xmlns:m="http://schemas.openxmlformats.org/officeDocument/2006/math">
                    <m:r>
                      <a:rPr lang="en-US" altLang="zh-TW" sz="5800" i="1" kern="100">
                        <a:latin typeface="Cambria Math"/>
                        <a:cs typeface="Times New Roman"/>
                      </a:rPr>
                      <m:t>𝑃</m:t>
                    </m:r>
                    <m:r>
                      <a:rPr lang="en-US" altLang="zh-TW" sz="5800" i="1" kern="100">
                        <a:latin typeface="Cambria Math"/>
                        <a:cs typeface="Times New Roman"/>
                      </a:rPr>
                      <m:t>(</m:t>
                    </m:r>
                    <m:r>
                      <a:rPr lang="en-US" altLang="zh-TW" sz="5800" i="1" kern="100">
                        <a:latin typeface="Cambria Math"/>
                        <a:cs typeface="Times New Roman"/>
                      </a:rPr>
                      <m:t>𝑡</m:t>
                    </m:r>
                    <m:r>
                      <a:rPr lang="en-US" altLang="zh-TW" sz="5800" i="1" kern="100">
                        <a:latin typeface="Cambria Math"/>
                        <a:cs typeface="Times New Roman"/>
                      </a:rPr>
                      <m:t>−1,</m:t>
                    </m:r>
                    <m:r>
                      <a:rPr lang="en-US" altLang="zh-TW" sz="5800" i="1" kern="100">
                        <a:latin typeface="Cambria Math"/>
                        <a:cs typeface="Times New Roman"/>
                      </a:rPr>
                      <m:t>𝑡</m:t>
                    </m:r>
                    <m:r>
                      <a:rPr lang="en-US" altLang="zh-TW" sz="5800" i="1" kern="100">
                        <a:latin typeface="Cambria Math"/>
                        <a:cs typeface="Times New Roman"/>
                      </a:rPr>
                      <m:t>+1)</m:t>
                    </m:r>
                  </m:oMath>
                </a14:m>
                <a:r>
                  <a:rPr lang="en-US" altLang="zh-TW" sz="5800" kern="100" dirty="0">
                    <a:latin typeface="Times New Roman"/>
                    <a:cs typeface="Times New Roman"/>
                  </a:rPr>
                  <a:t>, plus </a:t>
                </a:r>
                <a14:m>
                  <m:oMath xmlns:m="http://schemas.openxmlformats.org/officeDocument/2006/math">
                    <m:r>
                      <a:rPr lang="en-US" altLang="zh-TW" sz="5800" i="1" kern="100">
                        <a:latin typeface="Cambria Math"/>
                        <a:cs typeface="Times New Roman"/>
                      </a:rPr>
                      <m:t>𝜓</m:t>
                    </m:r>
                    <m:r>
                      <a:rPr lang="en-US" altLang="zh-TW" sz="5800" i="1" kern="100">
                        <a:latin typeface="Cambria Math"/>
                        <a:cs typeface="Times New Roman"/>
                      </a:rPr>
                      <m:t>(</m:t>
                    </m:r>
                    <m:r>
                      <a:rPr lang="en-US" altLang="zh-TW" sz="5800" i="1" kern="100">
                        <a:latin typeface="Cambria Math"/>
                        <a:cs typeface="Times New Roman"/>
                      </a:rPr>
                      <m:t>𝑡</m:t>
                    </m:r>
                    <m:r>
                      <a:rPr lang="en-US" altLang="zh-TW" sz="5800" i="1" kern="100">
                        <a:latin typeface="Cambria Math"/>
                        <a:cs typeface="Times New Roman"/>
                      </a:rPr>
                      <m:t>,</m:t>
                    </m:r>
                    <m:r>
                      <a:rPr lang="en-US" altLang="zh-TW" sz="5800" i="1" kern="100">
                        <a:latin typeface="Cambria Math"/>
                        <a:cs typeface="Times New Roman"/>
                      </a:rPr>
                      <m:t>𝑇</m:t>
                    </m:r>
                    <m:r>
                      <a:rPr lang="en-US" altLang="zh-TW" sz="5800" i="1" kern="100">
                        <a:latin typeface="Cambria Math"/>
                        <a:cs typeface="Times New Roman"/>
                      </a:rPr>
                      <m:t>)</m:t>
                    </m:r>
                  </m:oMath>
                </a14:m>
                <a:r>
                  <a:rPr lang="en-US" altLang="zh-TW" sz="5800" kern="100" dirty="0">
                    <a:latin typeface="Times New Roman"/>
                    <a:cs typeface="Times New Roman"/>
                  </a:rPr>
                  <a:t> units of the risk-free bond, </a:t>
                </a:r>
                <a14:m>
                  <m:oMath xmlns:m="http://schemas.openxmlformats.org/officeDocument/2006/math">
                    <m:r>
                      <a:rPr lang="en-US" altLang="zh-TW" sz="5800" i="1" kern="100">
                        <a:latin typeface="Cambria Math"/>
                        <a:cs typeface="Times New Roman"/>
                      </a:rPr>
                      <m:t>𝐵</m:t>
                    </m:r>
                    <m:d>
                      <m:dPr>
                        <m:ctrlPr>
                          <a:rPr lang="zh-TW" altLang="zh-TW" sz="5800" i="1" kern="100">
                            <a:effectLst/>
                            <a:latin typeface="Cambria Math"/>
                            <a:ea typeface="Cambria Math"/>
                            <a:cs typeface="Times New Roman"/>
                          </a:rPr>
                        </m:ctrlPr>
                      </m:dPr>
                      <m:e>
                        <m:r>
                          <a:rPr lang="en-US" altLang="zh-TW" sz="5800" i="1" kern="100">
                            <a:latin typeface="Cambria Math"/>
                            <a:cs typeface="Times New Roman"/>
                          </a:rPr>
                          <m:t>𝑡</m:t>
                        </m:r>
                        <m:r>
                          <a:rPr lang="en-US" altLang="zh-TW" sz="5800" i="1" kern="100">
                            <a:latin typeface="Cambria Math"/>
                            <a:cs typeface="Times New Roman"/>
                          </a:rPr>
                          <m:t>−1</m:t>
                        </m:r>
                      </m:e>
                    </m:d>
                  </m:oMath>
                </a14:m>
                <a:r>
                  <a:rPr lang="en-US" altLang="zh-TW" sz="5800" kern="100" dirty="0">
                    <a:latin typeface="Times New Roman"/>
                    <a:cs typeface="Times New Roman"/>
                  </a:rPr>
                  <a:t>, from </a:t>
                </a:r>
                <a:r>
                  <a:rPr lang="en-US" altLang="zh-TW" sz="5800" i="1" kern="100" dirty="0">
                    <a:latin typeface="Times New Roman"/>
                    <a:cs typeface="Times New Roman"/>
                  </a:rPr>
                  <a:t>t-</a:t>
                </a:r>
                <a:r>
                  <a:rPr lang="en-US" altLang="zh-TW" sz="5800" kern="100" dirty="0">
                    <a:latin typeface="Times New Roman"/>
                    <a:cs typeface="Times New Roman"/>
                  </a:rPr>
                  <a:t>1 to </a:t>
                </a:r>
                <a:r>
                  <a:rPr lang="en-US" altLang="zh-TW" sz="5800" i="1" kern="100" dirty="0">
                    <a:latin typeface="Times New Roman"/>
                    <a:cs typeface="Times New Roman"/>
                  </a:rPr>
                  <a:t>t</a:t>
                </a:r>
                <a:r>
                  <a:rPr lang="en-US" altLang="zh-TW" sz="5800" kern="100" dirty="0">
                    <a:latin typeface="Times New Roman"/>
                    <a:cs typeface="Times New Roman"/>
                  </a:rPr>
                  <a:t>. The value of this portfolio at time </a:t>
                </a:r>
                <a:r>
                  <a:rPr lang="en-US" altLang="zh-TW" sz="5800" i="1" kern="100" dirty="0">
                    <a:latin typeface="Times New Roman"/>
                    <a:cs typeface="Times New Roman"/>
                  </a:rPr>
                  <a:t>t just after</a:t>
                </a:r>
                <a:r>
                  <a:rPr lang="en-US" altLang="zh-TW" sz="5800" kern="100" dirty="0">
                    <a:latin typeface="Times New Roman"/>
                    <a:cs typeface="Times New Roman"/>
                  </a:rPr>
                  <a:t> rebalancing is</a:t>
                </a:r>
                <a:endParaRPr lang="zh-TW" altLang="zh-TW" sz="5800" kern="100" dirty="0">
                  <a:cs typeface="Times New Roman"/>
                </a:endParaRPr>
              </a:p>
              <a:p>
                <a:pPr marL="0" indent="0">
                  <a:spcAft>
                    <a:spcPts val="0"/>
                  </a:spcAft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sz="5800" i="1" kern="100">
                          <a:latin typeface="Cambria Math"/>
                          <a:cs typeface="Times New Roman"/>
                        </a:rPr>
                        <m:t>𝑉</m:t>
                      </m:r>
                      <m:d>
                        <m:dPr>
                          <m:ctrlPr>
                            <a:rPr lang="zh-TW" altLang="zh-TW" sz="5800" i="1" kern="100">
                              <a:effectLst/>
                              <a:latin typeface="Cambria Math"/>
                              <a:ea typeface="Cambria Math"/>
                              <a:cs typeface="Times New Roman"/>
                            </a:rPr>
                          </m:ctrlPr>
                        </m:dPr>
                        <m:e>
                          <m:r>
                            <a:rPr lang="en-US" altLang="zh-TW" sz="5800" i="1" kern="100">
                              <a:latin typeface="Cambria Math"/>
                              <a:cs typeface="Times New Roman"/>
                            </a:rPr>
                            <m:t>𝑡</m:t>
                          </m:r>
                          <m:r>
                            <a:rPr lang="en-US" altLang="zh-TW" sz="5800" i="1" kern="100">
                              <a:latin typeface="Cambria Math"/>
                              <a:cs typeface="Times New Roman"/>
                            </a:rPr>
                            <m:t>,</m:t>
                          </m:r>
                          <m:r>
                            <a:rPr lang="en-US" altLang="zh-TW" sz="5800" i="1" kern="100">
                              <a:latin typeface="Cambria Math"/>
                              <a:cs typeface="Times New Roman"/>
                            </a:rPr>
                            <m:t>𝑇</m:t>
                          </m:r>
                        </m:e>
                      </m:d>
                      <m:r>
                        <a:rPr lang="en-US" altLang="zh-TW" sz="5800" i="1" kern="100">
                          <a:latin typeface="Cambria Math"/>
                          <a:cs typeface="Times New Roman"/>
                        </a:rPr>
                        <m:t>=</m:t>
                      </m:r>
                      <m:r>
                        <a:rPr lang="en-US" altLang="zh-TW" sz="5800" i="1" kern="100">
                          <a:latin typeface="Cambria Math"/>
                          <a:cs typeface="Times New Roman"/>
                        </a:rPr>
                        <m:t>𝜙</m:t>
                      </m:r>
                      <m:d>
                        <m:dPr>
                          <m:ctrlPr>
                            <a:rPr lang="zh-TW" altLang="zh-TW" sz="5800" i="1" kern="100">
                              <a:effectLst/>
                              <a:latin typeface="Cambria Math"/>
                              <a:ea typeface="Cambria Math"/>
                              <a:cs typeface="Times New Roman"/>
                            </a:rPr>
                          </m:ctrlPr>
                        </m:dPr>
                        <m:e>
                          <m:r>
                            <a:rPr lang="en-US" altLang="zh-TW" sz="5800" i="1" kern="100">
                              <a:latin typeface="Cambria Math"/>
                              <a:cs typeface="Times New Roman"/>
                            </a:rPr>
                            <m:t>𝑡</m:t>
                          </m:r>
                          <m:r>
                            <a:rPr lang="en-US" altLang="zh-TW" sz="5800" i="1" kern="100">
                              <a:latin typeface="Cambria Math"/>
                              <a:cs typeface="Times New Roman"/>
                            </a:rPr>
                            <m:t>+1,</m:t>
                          </m:r>
                          <m:r>
                            <a:rPr lang="en-US" altLang="zh-TW" sz="5800" i="1" kern="100">
                              <a:latin typeface="Cambria Math"/>
                              <a:cs typeface="Times New Roman"/>
                            </a:rPr>
                            <m:t>𝑇</m:t>
                          </m:r>
                        </m:e>
                      </m:d>
                      <m:r>
                        <a:rPr lang="en-US" altLang="zh-TW" sz="5800" i="1" kern="100">
                          <a:latin typeface="Cambria Math"/>
                          <a:cs typeface="Times New Roman"/>
                        </a:rPr>
                        <m:t>𝑃</m:t>
                      </m:r>
                      <m:d>
                        <m:dPr>
                          <m:ctrlPr>
                            <a:rPr lang="zh-TW" altLang="zh-TW" sz="5800" i="1" kern="100">
                              <a:effectLst/>
                              <a:latin typeface="Cambria Math"/>
                              <a:ea typeface="Cambria Math"/>
                              <a:cs typeface="Times New Roman"/>
                            </a:rPr>
                          </m:ctrlPr>
                        </m:dPr>
                        <m:e>
                          <m:r>
                            <a:rPr lang="en-US" altLang="zh-TW" sz="5800" i="1" kern="100">
                              <a:latin typeface="Cambria Math"/>
                              <a:cs typeface="Times New Roman"/>
                            </a:rPr>
                            <m:t>𝑡</m:t>
                          </m:r>
                          <m:r>
                            <a:rPr lang="en-US" altLang="zh-TW" sz="5800" i="1" kern="100">
                              <a:latin typeface="Cambria Math"/>
                              <a:cs typeface="Times New Roman"/>
                            </a:rPr>
                            <m:t>,</m:t>
                          </m:r>
                          <m:r>
                            <a:rPr lang="en-US" altLang="zh-TW" sz="5800" i="1" kern="100">
                              <a:latin typeface="Cambria Math"/>
                              <a:cs typeface="Times New Roman"/>
                            </a:rPr>
                            <m:t>𝑡</m:t>
                          </m:r>
                          <m:r>
                            <a:rPr lang="en-US" altLang="zh-TW" sz="5800" i="1" kern="100">
                              <a:latin typeface="Cambria Math"/>
                              <a:cs typeface="Times New Roman"/>
                            </a:rPr>
                            <m:t>+2</m:t>
                          </m:r>
                        </m:e>
                      </m:d>
                      <m:r>
                        <a:rPr lang="en-US" altLang="zh-TW" sz="5800" i="1" kern="100">
                          <a:latin typeface="Cambria Math"/>
                          <a:cs typeface="Times New Roman"/>
                        </a:rPr>
                        <m:t>+</m:t>
                      </m:r>
                      <m:r>
                        <a:rPr lang="en-US" altLang="zh-TW" sz="5800" i="1" kern="100">
                          <a:latin typeface="Cambria Math"/>
                          <a:cs typeface="Times New Roman"/>
                        </a:rPr>
                        <m:t>𝜓</m:t>
                      </m:r>
                      <m:d>
                        <m:dPr>
                          <m:ctrlPr>
                            <a:rPr lang="zh-TW" altLang="zh-TW" sz="5800" i="1" kern="100">
                              <a:effectLst/>
                              <a:latin typeface="Cambria Math"/>
                              <a:ea typeface="Cambria Math"/>
                              <a:cs typeface="Times New Roman"/>
                            </a:rPr>
                          </m:ctrlPr>
                        </m:dPr>
                        <m:e>
                          <m:r>
                            <a:rPr lang="en-US" altLang="zh-TW" sz="5800" i="1" kern="100">
                              <a:latin typeface="Cambria Math"/>
                              <a:cs typeface="Times New Roman"/>
                            </a:rPr>
                            <m:t>𝑡</m:t>
                          </m:r>
                          <m:r>
                            <a:rPr lang="en-US" altLang="zh-TW" sz="5800" i="1" kern="100">
                              <a:latin typeface="Cambria Math"/>
                              <a:cs typeface="Times New Roman"/>
                            </a:rPr>
                            <m:t>+1,</m:t>
                          </m:r>
                          <m:r>
                            <a:rPr lang="en-US" altLang="zh-TW" sz="5800" i="1" kern="100">
                              <a:latin typeface="Cambria Math"/>
                              <a:cs typeface="Times New Roman"/>
                            </a:rPr>
                            <m:t>𝑇</m:t>
                          </m:r>
                        </m:e>
                      </m:d>
                      <m:r>
                        <a:rPr lang="en-US" altLang="zh-TW" sz="5800" i="1" kern="100">
                          <a:latin typeface="Cambria Math"/>
                          <a:cs typeface="Times New Roman"/>
                        </a:rPr>
                        <m:t>𝐵</m:t>
                      </m:r>
                      <m:d>
                        <m:dPr>
                          <m:ctrlPr>
                            <a:rPr lang="zh-TW" altLang="zh-TW" sz="5800" i="1" kern="100">
                              <a:effectLst/>
                              <a:latin typeface="Cambria Math"/>
                              <a:ea typeface="Cambria Math"/>
                              <a:cs typeface="Times New Roman"/>
                            </a:rPr>
                          </m:ctrlPr>
                        </m:dPr>
                        <m:e>
                          <m:r>
                            <a:rPr lang="en-US" altLang="zh-TW" sz="5800" i="1" kern="100">
                              <a:latin typeface="Cambria Math"/>
                              <a:cs typeface="Times New Roman"/>
                            </a:rPr>
                            <m:t>𝑡</m:t>
                          </m:r>
                        </m:e>
                      </m:d>
                      <m:r>
                        <a:rPr lang="en-US" altLang="zh-TW" sz="5800" i="1" kern="100">
                          <a:latin typeface="Cambria Math"/>
                          <a:cs typeface="Times New Roman"/>
                        </a:rPr>
                        <m:t>=</m:t>
                      </m:r>
                      <m:r>
                        <a:rPr lang="en-US" altLang="zh-TW" sz="5800" i="1" kern="100">
                          <a:latin typeface="Cambria Math"/>
                          <a:cs typeface="Times New Roman"/>
                        </a:rPr>
                        <m:t>𝐵</m:t>
                      </m:r>
                      <m:d>
                        <m:dPr>
                          <m:ctrlPr>
                            <a:rPr lang="zh-TW" altLang="zh-TW" sz="5800" i="1" kern="100">
                              <a:effectLst/>
                              <a:latin typeface="Cambria Math"/>
                              <a:ea typeface="Cambria Math"/>
                              <a:cs typeface="Times New Roman"/>
                            </a:rPr>
                          </m:ctrlPr>
                        </m:dPr>
                        <m:e>
                          <m:r>
                            <a:rPr lang="en-US" altLang="zh-TW" sz="5800" i="1" kern="100">
                              <a:latin typeface="Cambria Math"/>
                              <a:cs typeface="Times New Roman"/>
                            </a:rPr>
                            <m:t>𝑡</m:t>
                          </m:r>
                        </m:e>
                      </m:d>
                      <m:d>
                        <m:dPr>
                          <m:begChr m:val="["/>
                          <m:endChr m:val="]"/>
                          <m:ctrlPr>
                            <a:rPr lang="zh-TW" altLang="zh-TW" sz="5800" i="1" kern="100">
                              <a:effectLst/>
                              <a:latin typeface="Cambria Math"/>
                              <a:ea typeface="Cambria Math"/>
                              <a:cs typeface="Times New Roman"/>
                            </a:rPr>
                          </m:ctrlPr>
                        </m:dPr>
                        <m:e>
                          <m:r>
                            <a:rPr lang="en-US" altLang="zh-TW" sz="5800" i="1" kern="100">
                              <a:latin typeface="Cambria Math"/>
                              <a:cs typeface="Times New Roman"/>
                            </a:rPr>
                            <m:t>𝜙</m:t>
                          </m:r>
                          <m:d>
                            <m:dPr>
                              <m:ctrlPr>
                                <a:rPr lang="zh-TW" altLang="zh-TW" sz="5800" i="1" kern="100">
                                  <a:effectLst/>
                                  <a:latin typeface="Cambria Math"/>
                                  <a:ea typeface="Cambria Math"/>
                                  <a:cs typeface="Times New Roman"/>
                                </a:rPr>
                              </m:ctrlPr>
                            </m:dPr>
                            <m:e>
                              <m:r>
                                <a:rPr lang="en-US" altLang="zh-TW" sz="5800" i="1" kern="100">
                                  <a:latin typeface="Cambria Math"/>
                                  <a:cs typeface="Times New Roman"/>
                                </a:rPr>
                                <m:t>𝑡</m:t>
                              </m:r>
                              <m:r>
                                <a:rPr lang="en-US" altLang="zh-TW" sz="5800" i="1" kern="100">
                                  <a:latin typeface="Cambria Math"/>
                                  <a:cs typeface="Times New Roman"/>
                                </a:rPr>
                                <m:t>+1,</m:t>
                              </m:r>
                              <m:r>
                                <a:rPr lang="en-US" altLang="zh-TW" sz="5800" i="1" kern="100">
                                  <a:latin typeface="Cambria Math"/>
                                  <a:cs typeface="Times New Roman"/>
                                </a:rPr>
                                <m:t>𝑇</m:t>
                              </m:r>
                            </m:e>
                          </m:d>
                          <m:r>
                            <a:rPr lang="en-US" altLang="zh-TW" sz="5800" i="1" kern="100">
                              <a:latin typeface="Cambria Math"/>
                              <a:cs typeface="Times New Roman"/>
                            </a:rPr>
                            <m:t>𝑍</m:t>
                          </m:r>
                          <m:d>
                            <m:dPr>
                              <m:ctrlPr>
                                <a:rPr lang="zh-TW" altLang="zh-TW" sz="5800" i="1" kern="100">
                                  <a:effectLst/>
                                  <a:latin typeface="Cambria Math"/>
                                  <a:ea typeface="Cambria Math"/>
                                  <a:cs typeface="Times New Roman"/>
                                </a:rPr>
                              </m:ctrlPr>
                            </m:dPr>
                            <m:e>
                              <m:r>
                                <a:rPr lang="en-US" altLang="zh-TW" sz="5800" i="1" kern="100">
                                  <a:latin typeface="Cambria Math"/>
                                  <a:cs typeface="Times New Roman"/>
                                </a:rPr>
                                <m:t>𝑡</m:t>
                              </m:r>
                              <m:r>
                                <a:rPr lang="en-US" altLang="zh-TW" sz="5800" i="1" kern="100">
                                  <a:latin typeface="Cambria Math"/>
                                  <a:cs typeface="Times New Roman"/>
                                </a:rPr>
                                <m:t>,</m:t>
                              </m:r>
                              <m:r>
                                <a:rPr lang="en-US" altLang="zh-TW" sz="5800" i="1" kern="100">
                                  <a:latin typeface="Cambria Math"/>
                                  <a:cs typeface="Times New Roman"/>
                                </a:rPr>
                                <m:t>𝑡</m:t>
                              </m:r>
                              <m:r>
                                <a:rPr lang="en-US" altLang="zh-TW" sz="5800" i="1" kern="100">
                                  <a:latin typeface="Cambria Math"/>
                                  <a:cs typeface="Times New Roman"/>
                                </a:rPr>
                                <m:t>+2</m:t>
                              </m:r>
                            </m:e>
                          </m:d>
                          <m:r>
                            <a:rPr lang="en-US" altLang="zh-TW" sz="5800" i="1" kern="100">
                              <a:latin typeface="Cambria Math"/>
                              <a:cs typeface="Times New Roman"/>
                            </a:rPr>
                            <m:t>+</m:t>
                          </m:r>
                          <m:r>
                            <a:rPr lang="en-US" altLang="zh-TW" sz="5800" i="1" kern="100">
                              <a:latin typeface="Cambria Math"/>
                              <a:cs typeface="Times New Roman"/>
                            </a:rPr>
                            <m:t>𝜓</m:t>
                          </m:r>
                          <m:d>
                            <m:dPr>
                              <m:ctrlPr>
                                <a:rPr lang="zh-TW" altLang="zh-TW" sz="5800" i="1" kern="100">
                                  <a:effectLst/>
                                  <a:latin typeface="Cambria Math"/>
                                  <a:ea typeface="Cambria Math"/>
                                  <a:cs typeface="Times New Roman"/>
                                </a:rPr>
                              </m:ctrlPr>
                            </m:dPr>
                            <m:e>
                              <m:r>
                                <a:rPr lang="en-US" altLang="zh-TW" sz="5800" i="1" kern="100">
                                  <a:latin typeface="Cambria Math"/>
                                  <a:cs typeface="Times New Roman"/>
                                </a:rPr>
                                <m:t>𝑡</m:t>
                              </m:r>
                              <m:r>
                                <a:rPr lang="en-US" altLang="zh-TW" sz="5800" i="1" kern="100">
                                  <a:latin typeface="Cambria Math"/>
                                  <a:cs typeface="Times New Roman"/>
                                </a:rPr>
                                <m:t>+1,</m:t>
                              </m:r>
                              <m:r>
                                <a:rPr lang="en-US" altLang="zh-TW" sz="5800" i="1" kern="100">
                                  <a:latin typeface="Cambria Math"/>
                                  <a:cs typeface="Times New Roman"/>
                                </a:rPr>
                                <m:t>𝑇</m:t>
                              </m:r>
                            </m:e>
                          </m:d>
                        </m:e>
                      </m:d>
                      <m:r>
                        <a:rPr lang="en-US" altLang="zh-TW" sz="5800" i="1" kern="100">
                          <a:latin typeface="Cambria Math"/>
                          <a:cs typeface="Times New Roman"/>
                        </a:rPr>
                        <m:t>=</m:t>
                      </m:r>
                      <m:r>
                        <a:rPr lang="en-US" altLang="zh-TW" sz="5800" i="1" kern="100">
                          <a:latin typeface="Cambria Math"/>
                          <a:cs typeface="Times New Roman"/>
                        </a:rPr>
                        <m:t>𝐵</m:t>
                      </m:r>
                      <m:d>
                        <m:dPr>
                          <m:ctrlPr>
                            <a:rPr lang="zh-TW" altLang="zh-TW" sz="5800" i="1" kern="100">
                              <a:effectLst/>
                              <a:latin typeface="Cambria Math"/>
                              <a:ea typeface="Cambria Math"/>
                              <a:cs typeface="Times New Roman"/>
                            </a:rPr>
                          </m:ctrlPr>
                        </m:dPr>
                        <m:e>
                          <m:r>
                            <a:rPr lang="en-US" altLang="zh-TW" sz="5800" i="1" kern="100">
                              <a:latin typeface="Cambria Math"/>
                              <a:cs typeface="Times New Roman"/>
                            </a:rPr>
                            <m:t>𝑡</m:t>
                          </m:r>
                        </m:e>
                      </m:d>
                      <m:r>
                        <a:rPr lang="en-US" altLang="zh-TW" sz="5800" i="1" kern="100">
                          <a:latin typeface="Cambria Math"/>
                          <a:cs typeface="Times New Roman"/>
                        </a:rPr>
                        <m:t>𝐷</m:t>
                      </m:r>
                      <m:d>
                        <m:dPr>
                          <m:ctrlPr>
                            <a:rPr lang="zh-TW" altLang="zh-TW" sz="5800" i="1" kern="100">
                              <a:effectLst/>
                              <a:latin typeface="Cambria Math"/>
                              <a:ea typeface="Cambria Math"/>
                              <a:cs typeface="Times New Roman"/>
                            </a:rPr>
                          </m:ctrlPr>
                        </m:dPr>
                        <m:e>
                          <m:r>
                            <a:rPr lang="en-US" altLang="zh-TW" sz="5800" i="1" kern="100">
                              <a:latin typeface="Cambria Math"/>
                              <a:cs typeface="Times New Roman"/>
                            </a:rPr>
                            <m:t>𝑡</m:t>
                          </m:r>
                          <m:r>
                            <a:rPr lang="en-US" altLang="zh-TW" sz="5800" i="1" kern="100">
                              <a:latin typeface="Cambria Math"/>
                              <a:cs typeface="Times New Roman"/>
                            </a:rPr>
                            <m:t>,</m:t>
                          </m:r>
                          <m:r>
                            <a:rPr lang="en-US" altLang="zh-TW" sz="5800" i="1" kern="100">
                              <a:latin typeface="Cambria Math"/>
                              <a:cs typeface="Times New Roman"/>
                            </a:rPr>
                            <m:t>𝑇</m:t>
                          </m:r>
                        </m:e>
                      </m:d>
                      <m:r>
                        <a:rPr lang="en-US" altLang="zh-TW" sz="5800" i="1" kern="100">
                          <a:latin typeface="Cambria Math"/>
                          <a:cs typeface="Times New Roman"/>
                        </a:rPr>
                        <m:t>=</m:t>
                      </m:r>
                      <m:r>
                        <a:rPr lang="en-US" altLang="zh-TW" sz="5800" i="1" kern="100">
                          <a:latin typeface="Cambria Math"/>
                          <a:cs typeface="Times New Roman"/>
                        </a:rPr>
                        <m:t>𝐵</m:t>
                      </m:r>
                      <m:d>
                        <m:dPr>
                          <m:ctrlPr>
                            <a:rPr lang="zh-TW" altLang="zh-TW" sz="5800" i="1" kern="100">
                              <a:effectLst/>
                              <a:latin typeface="Cambria Math"/>
                              <a:ea typeface="Cambria Math"/>
                              <a:cs typeface="Times New Roman"/>
                            </a:rPr>
                          </m:ctrlPr>
                        </m:dPr>
                        <m:e>
                          <m:r>
                            <a:rPr lang="en-US" altLang="zh-TW" sz="5800" i="1" kern="100">
                              <a:latin typeface="Cambria Math"/>
                              <a:cs typeface="Times New Roman"/>
                            </a:rPr>
                            <m:t>𝑡</m:t>
                          </m:r>
                        </m:e>
                      </m:d>
                      <m:d>
                        <m:dPr>
                          <m:begChr m:val="["/>
                          <m:endChr m:val="]"/>
                          <m:ctrlPr>
                            <a:rPr lang="zh-TW" altLang="zh-TW" sz="5800" i="1" kern="100">
                              <a:effectLst/>
                              <a:latin typeface="Cambria Math"/>
                              <a:ea typeface="Cambria Math"/>
                              <a:cs typeface="Times New Roman"/>
                            </a:rPr>
                          </m:ctrlPr>
                        </m:dPr>
                        <m:e>
                          <m:r>
                            <a:rPr lang="en-US" altLang="zh-TW" sz="5800" i="1" kern="100">
                              <a:latin typeface="Cambria Math"/>
                              <a:cs typeface="Times New Roman"/>
                            </a:rPr>
                            <m:t>𝐷</m:t>
                          </m:r>
                          <m:d>
                            <m:dPr>
                              <m:ctrlPr>
                                <a:rPr lang="zh-TW" altLang="zh-TW" sz="5800" i="1" kern="100">
                                  <a:effectLst/>
                                  <a:latin typeface="Cambria Math"/>
                                  <a:ea typeface="Cambria Math"/>
                                  <a:cs typeface="Times New Roman"/>
                                </a:rPr>
                              </m:ctrlPr>
                            </m:dPr>
                            <m:e>
                              <m:r>
                                <a:rPr lang="en-US" altLang="zh-TW" sz="5800" i="1" kern="100">
                                  <a:latin typeface="Cambria Math"/>
                                  <a:cs typeface="Times New Roman"/>
                                </a:rPr>
                                <m:t>𝑡</m:t>
                              </m:r>
                              <m:r>
                                <a:rPr lang="en-US" altLang="zh-TW" sz="5800" i="1" kern="100">
                                  <a:latin typeface="Cambria Math"/>
                                  <a:cs typeface="Times New Roman"/>
                                </a:rPr>
                                <m:t>−1,</m:t>
                              </m:r>
                              <m:r>
                                <a:rPr lang="en-US" altLang="zh-TW" sz="5800" i="1" kern="100">
                                  <a:latin typeface="Cambria Math"/>
                                  <a:cs typeface="Times New Roman"/>
                                </a:rPr>
                                <m:t>𝑇</m:t>
                              </m:r>
                            </m:e>
                          </m:d>
                          <m:r>
                            <a:rPr lang="en-US" altLang="zh-TW" sz="5800" i="1" kern="100">
                              <a:latin typeface="Cambria Math"/>
                              <a:cs typeface="Times New Roman"/>
                            </a:rPr>
                            <m:t>+</m:t>
                          </m:r>
                          <m:r>
                            <a:rPr lang="en-US" altLang="zh-TW" sz="5800" i="1" kern="100">
                              <a:latin typeface="Cambria Math"/>
                              <a:cs typeface="Times New Roman"/>
                            </a:rPr>
                            <m:t>𝜙</m:t>
                          </m:r>
                          <m:d>
                            <m:dPr>
                              <m:ctrlPr>
                                <a:rPr lang="zh-TW" altLang="zh-TW" sz="5800" i="1" kern="100">
                                  <a:effectLst/>
                                  <a:latin typeface="Cambria Math"/>
                                  <a:ea typeface="Cambria Math"/>
                                  <a:cs typeface="Times New Roman"/>
                                </a:rPr>
                              </m:ctrlPr>
                            </m:dPr>
                            <m:e>
                              <m:r>
                                <a:rPr lang="en-US" altLang="zh-TW" sz="5800" i="1" kern="100">
                                  <a:latin typeface="Cambria Math"/>
                                  <a:cs typeface="Times New Roman"/>
                                </a:rPr>
                                <m:t>𝑡</m:t>
                              </m:r>
                              <m:r>
                                <a:rPr lang="en-US" altLang="zh-TW" sz="5800" i="1" kern="100">
                                  <a:latin typeface="Cambria Math"/>
                                  <a:cs typeface="Times New Roman"/>
                                </a:rPr>
                                <m:t>,</m:t>
                              </m:r>
                              <m:r>
                                <a:rPr lang="en-US" altLang="zh-TW" sz="5800" i="1" kern="100">
                                  <a:latin typeface="Cambria Math"/>
                                  <a:cs typeface="Times New Roman"/>
                                </a:rPr>
                                <m:t>𝑇</m:t>
                              </m:r>
                            </m:e>
                          </m:d>
                          <m:r>
                            <a:rPr lang="en-US" altLang="zh-TW" sz="5800" i="1" kern="100">
                              <a:latin typeface="Cambria Math"/>
                              <a:cs typeface="Times New Roman"/>
                            </a:rPr>
                            <m:t>𝛥</m:t>
                          </m:r>
                          <m:r>
                            <a:rPr lang="en-US" altLang="zh-TW" sz="5800" i="1" kern="100">
                              <a:latin typeface="Cambria Math"/>
                              <a:cs typeface="Times New Roman"/>
                            </a:rPr>
                            <m:t>𝑍</m:t>
                          </m:r>
                          <m:d>
                            <m:dPr>
                              <m:ctrlPr>
                                <a:rPr lang="zh-TW" altLang="zh-TW" sz="5800" i="1" kern="100">
                                  <a:effectLst/>
                                  <a:latin typeface="Cambria Math"/>
                                  <a:ea typeface="Cambria Math"/>
                                  <a:cs typeface="Times New Roman"/>
                                </a:rPr>
                              </m:ctrlPr>
                            </m:dPr>
                            <m:e>
                              <m:r>
                                <a:rPr lang="en-US" altLang="zh-TW" sz="5800" i="1" kern="100">
                                  <a:latin typeface="Cambria Math"/>
                                  <a:cs typeface="Times New Roman"/>
                                </a:rPr>
                                <m:t>𝑡</m:t>
                              </m:r>
                              <m:r>
                                <a:rPr lang="en-US" altLang="zh-TW" sz="5800" i="1" kern="100">
                                  <a:latin typeface="Cambria Math"/>
                                  <a:cs typeface="Times New Roman"/>
                                </a:rPr>
                                <m:t>,</m:t>
                              </m:r>
                              <m:r>
                                <a:rPr lang="en-US" altLang="zh-TW" sz="5800" i="1" kern="100">
                                  <a:latin typeface="Cambria Math"/>
                                  <a:cs typeface="Times New Roman"/>
                                </a:rPr>
                                <m:t>𝑡</m:t>
                              </m:r>
                              <m:r>
                                <a:rPr lang="en-US" altLang="zh-TW" sz="5800" i="1" kern="100">
                                  <a:latin typeface="Cambria Math"/>
                                  <a:cs typeface="Times New Roman"/>
                                </a:rPr>
                                <m:t>+1</m:t>
                              </m:r>
                            </m:e>
                          </m:d>
                        </m:e>
                      </m:d>
                      <m:r>
                        <a:rPr lang="en-US" altLang="zh-TW" sz="5800" i="1" kern="100">
                          <a:latin typeface="Cambria Math"/>
                          <a:cs typeface="Times New Roman"/>
                        </a:rPr>
                        <m:t>=</m:t>
                      </m:r>
                      <m:r>
                        <a:rPr lang="en-US" altLang="zh-TW" sz="5800" i="1" kern="100">
                          <a:latin typeface="Cambria Math"/>
                          <a:cs typeface="Times New Roman"/>
                        </a:rPr>
                        <m:t>𝐵</m:t>
                      </m:r>
                      <m:d>
                        <m:dPr>
                          <m:ctrlPr>
                            <a:rPr lang="zh-TW" altLang="zh-TW" sz="5800" i="1" kern="100">
                              <a:effectLst/>
                              <a:latin typeface="Cambria Math"/>
                              <a:ea typeface="Cambria Math"/>
                              <a:cs typeface="Times New Roman"/>
                            </a:rPr>
                          </m:ctrlPr>
                        </m:dPr>
                        <m:e>
                          <m:r>
                            <a:rPr lang="en-US" altLang="zh-TW" sz="5800" i="1" kern="100">
                              <a:latin typeface="Cambria Math"/>
                              <a:cs typeface="Times New Roman"/>
                            </a:rPr>
                            <m:t>𝑡</m:t>
                          </m:r>
                        </m:e>
                      </m:d>
                      <m:d>
                        <m:dPr>
                          <m:begChr m:val="["/>
                          <m:endChr m:val="]"/>
                          <m:ctrlPr>
                            <a:rPr lang="zh-TW" altLang="zh-TW" sz="5800" i="1" kern="100">
                              <a:effectLst/>
                              <a:latin typeface="Cambria Math"/>
                              <a:ea typeface="Cambria Math"/>
                              <a:cs typeface="Times New Roman"/>
                            </a:rPr>
                          </m:ctrlPr>
                        </m:dPr>
                        <m:e>
                          <m:r>
                            <a:rPr lang="en-US" altLang="zh-TW" sz="5800" i="1" kern="100">
                              <a:latin typeface="Cambria Math"/>
                              <a:cs typeface="Times New Roman"/>
                            </a:rPr>
                            <m:t>𝜙</m:t>
                          </m:r>
                          <m:d>
                            <m:dPr>
                              <m:ctrlPr>
                                <a:rPr lang="zh-TW" altLang="zh-TW" sz="5800" i="1" kern="100">
                                  <a:effectLst/>
                                  <a:latin typeface="Cambria Math"/>
                                  <a:ea typeface="Cambria Math"/>
                                  <a:cs typeface="Times New Roman"/>
                                </a:rPr>
                              </m:ctrlPr>
                            </m:dPr>
                            <m:e>
                              <m:r>
                                <a:rPr lang="en-US" altLang="zh-TW" sz="5800" i="1" kern="100">
                                  <a:latin typeface="Cambria Math"/>
                                  <a:cs typeface="Times New Roman"/>
                                </a:rPr>
                                <m:t>𝑡</m:t>
                              </m:r>
                              <m:r>
                                <a:rPr lang="en-US" altLang="zh-TW" sz="5800" i="1" kern="100">
                                  <a:latin typeface="Cambria Math"/>
                                  <a:cs typeface="Times New Roman"/>
                                </a:rPr>
                                <m:t>,</m:t>
                              </m:r>
                              <m:r>
                                <a:rPr lang="en-US" altLang="zh-TW" sz="5800" i="1" kern="100">
                                  <a:latin typeface="Cambria Math"/>
                                  <a:cs typeface="Times New Roman"/>
                                </a:rPr>
                                <m:t>𝑇</m:t>
                              </m:r>
                            </m:e>
                          </m:d>
                          <m:r>
                            <a:rPr lang="en-US" altLang="zh-TW" sz="5800" i="1" kern="100">
                              <a:latin typeface="Cambria Math"/>
                              <a:cs typeface="Times New Roman"/>
                            </a:rPr>
                            <m:t>𝑍</m:t>
                          </m:r>
                          <m:d>
                            <m:dPr>
                              <m:ctrlPr>
                                <a:rPr lang="zh-TW" altLang="zh-TW" sz="5800" i="1" kern="100">
                                  <a:effectLst/>
                                  <a:latin typeface="Cambria Math"/>
                                  <a:ea typeface="Cambria Math"/>
                                  <a:cs typeface="Times New Roman"/>
                                </a:rPr>
                              </m:ctrlPr>
                            </m:dPr>
                            <m:e>
                              <m:r>
                                <a:rPr lang="en-US" altLang="zh-TW" sz="5800" i="1" kern="100">
                                  <a:latin typeface="Cambria Math"/>
                                  <a:cs typeface="Times New Roman"/>
                                </a:rPr>
                                <m:t>𝑡</m:t>
                              </m:r>
                              <m:r>
                                <a:rPr lang="en-US" altLang="zh-TW" sz="5800" i="1" kern="100">
                                  <a:latin typeface="Cambria Math"/>
                                  <a:cs typeface="Times New Roman"/>
                                </a:rPr>
                                <m:t>−1,</m:t>
                              </m:r>
                              <m:r>
                                <a:rPr lang="en-US" altLang="zh-TW" sz="5800" i="1" kern="100">
                                  <a:latin typeface="Cambria Math"/>
                                  <a:cs typeface="Times New Roman"/>
                                </a:rPr>
                                <m:t>𝑡</m:t>
                              </m:r>
                              <m:r>
                                <a:rPr lang="en-US" altLang="zh-TW" sz="5800" i="1" kern="100">
                                  <a:latin typeface="Cambria Math"/>
                                  <a:cs typeface="Times New Roman"/>
                                </a:rPr>
                                <m:t>+1</m:t>
                              </m:r>
                            </m:e>
                          </m:d>
                          <m:r>
                            <a:rPr lang="en-US" altLang="zh-TW" sz="5800" i="1" kern="100">
                              <a:latin typeface="Cambria Math"/>
                              <a:cs typeface="Times New Roman"/>
                            </a:rPr>
                            <m:t>+</m:t>
                          </m:r>
                          <m:r>
                            <a:rPr lang="en-US" altLang="zh-TW" sz="5800" i="1" kern="100">
                              <a:latin typeface="Cambria Math"/>
                              <a:cs typeface="Times New Roman"/>
                            </a:rPr>
                            <m:t>𝜓</m:t>
                          </m:r>
                          <m:d>
                            <m:dPr>
                              <m:ctrlPr>
                                <a:rPr lang="zh-TW" altLang="zh-TW" sz="5800" i="1" kern="100">
                                  <a:effectLst/>
                                  <a:latin typeface="Cambria Math"/>
                                  <a:ea typeface="Cambria Math"/>
                                  <a:cs typeface="Times New Roman"/>
                                </a:rPr>
                              </m:ctrlPr>
                            </m:dPr>
                            <m:e>
                              <m:r>
                                <a:rPr lang="en-US" altLang="zh-TW" sz="5800" i="1" kern="100">
                                  <a:latin typeface="Cambria Math"/>
                                  <a:cs typeface="Times New Roman"/>
                                </a:rPr>
                                <m:t>𝑡</m:t>
                              </m:r>
                              <m:r>
                                <a:rPr lang="en-US" altLang="zh-TW" sz="5800" i="1" kern="100">
                                  <a:latin typeface="Cambria Math"/>
                                  <a:cs typeface="Times New Roman"/>
                                </a:rPr>
                                <m:t>,</m:t>
                              </m:r>
                              <m:r>
                                <a:rPr lang="en-US" altLang="zh-TW" sz="5800" i="1" kern="100">
                                  <a:latin typeface="Cambria Math"/>
                                  <a:cs typeface="Times New Roman"/>
                                </a:rPr>
                                <m:t>𝑇</m:t>
                              </m:r>
                            </m:e>
                          </m:d>
                          <m:r>
                            <a:rPr lang="en-US" altLang="zh-TW" sz="5800" i="1" kern="100">
                              <a:latin typeface="Cambria Math"/>
                              <a:cs typeface="Times New Roman"/>
                            </a:rPr>
                            <m:t>+</m:t>
                          </m:r>
                          <m:r>
                            <a:rPr lang="en-US" altLang="zh-TW" sz="5800" i="1" kern="100">
                              <a:latin typeface="Cambria Math"/>
                              <a:cs typeface="Times New Roman"/>
                            </a:rPr>
                            <m:t>𝜙</m:t>
                          </m:r>
                          <m:d>
                            <m:dPr>
                              <m:ctrlPr>
                                <a:rPr lang="zh-TW" altLang="zh-TW" sz="5800" i="1" kern="100">
                                  <a:effectLst/>
                                  <a:latin typeface="Cambria Math"/>
                                  <a:ea typeface="Cambria Math"/>
                                  <a:cs typeface="Times New Roman"/>
                                </a:rPr>
                              </m:ctrlPr>
                            </m:dPr>
                            <m:e>
                              <m:r>
                                <a:rPr lang="en-US" altLang="zh-TW" sz="5800" i="1" kern="100">
                                  <a:latin typeface="Cambria Math"/>
                                  <a:cs typeface="Times New Roman"/>
                                </a:rPr>
                                <m:t>𝑡</m:t>
                              </m:r>
                              <m:r>
                                <a:rPr lang="en-US" altLang="zh-TW" sz="5800" i="1" kern="100">
                                  <a:latin typeface="Cambria Math"/>
                                  <a:cs typeface="Times New Roman"/>
                                </a:rPr>
                                <m:t>,</m:t>
                              </m:r>
                              <m:r>
                                <a:rPr lang="en-US" altLang="zh-TW" sz="5800" i="1" kern="100">
                                  <a:latin typeface="Cambria Math"/>
                                  <a:cs typeface="Times New Roman"/>
                                </a:rPr>
                                <m:t>𝑇</m:t>
                              </m:r>
                            </m:e>
                          </m:d>
                          <m:r>
                            <a:rPr lang="en-US" altLang="zh-TW" sz="5800" i="1" kern="100">
                              <a:latin typeface="Cambria Math"/>
                              <a:cs typeface="Times New Roman"/>
                            </a:rPr>
                            <m:t>𝛥</m:t>
                          </m:r>
                          <m:r>
                            <a:rPr lang="en-US" altLang="zh-TW" sz="5800" i="1" kern="100">
                              <a:latin typeface="Cambria Math"/>
                              <a:cs typeface="Times New Roman"/>
                            </a:rPr>
                            <m:t>𝑍</m:t>
                          </m:r>
                          <m:d>
                            <m:dPr>
                              <m:ctrlPr>
                                <a:rPr lang="zh-TW" altLang="zh-TW" sz="5800" i="1" kern="100">
                                  <a:effectLst/>
                                  <a:latin typeface="Cambria Math"/>
                                  <a:ea typeface="Cambria Math"/>
                                  <a:cs typeface="Times New Roman"/>
                                </a:rPr>
                              </m:ctrlPr>
                            </m:dPr>
                            <m:e>
                              <m:r>
                                <a:rPr lang="en-US" altLang="zh-TW" sz="5800" i="1" kern="100">
                                  <a:latin typeface="Cambria Math"/>
                                  <a:cs typeface="Times New Roman"/>
                                </a:rPr>
                                <m:t>𝑡</m:t>
                              </m:r>
                              <m:r>
                                <a:rPr lang="en-US" altLang="zh-TW" sz="5800" i="1" kern="100">
                                  <a:latin typeface="Cambria Math"/>
                                  <a:cs typeface="Times New Roman"/>
                                </a:rPr>
                                <m:t>,</m:t>
                              </m:r>
                              <m:r>
                                <a:rPr lang="en-US" altLang="zh-TW" sz="5800" i="1" kern="100">
                                  <a:latin typeface="Cambria Math"/>
                                  <a:cs typeface="Times New Roman"/>
                                </a:rPr>
                                <m:t>𝑡</m:t>
                              </m:r>
                              <m:r>
                                <a:rPr lang="en-US" altLang="zh-TW" sz="5800" i="1" kern="100">
                                  <a:latin typeface="Cambria Math"/>
                                  <a:cs typeface="Times New Roman"/>
                                </a:rPr>
                                <m:t>+1</m:t>
                              </m:r>
                            </m:e>
                          </m:d>
                        </m:e>
                      </m:d>
                      <m:r>
                        <a:rPr lang="en-US" altLang="zh-TW" sz="5800" i="1" kern="100">
                          <a:latin typeface="Cambria Math"/>
                          <a:cs typeface="Times New Roman"/>
                        </a:rPr>
                        <m:t>=</m:t>
                      </m:r>
                      <m:r>
                        <a:rPr lang="en-US" altLang="zh-TW" sz="5800" i="1" kern="100">
                          <a:latin typeface="Cambria Math"/>
                          <a:cs typeface="Times New Roman"/>
                        </a:rPr>
                        <m:t>𝐵</m:t>
                      </m:r>
                      <m:d>
                        <m:dPr>
                          <m:ctrlPr>
                            <a:rPr lang="zh-TW" altLang="zh-TW" sz="5800" i="1" kern="100">
                              <a:effectLst/>
                              <a:latin typeface="Cambria Math"/>
                              <a:ea typeface="Cambria Math"/>
                              <a:cs typeface="Times New Roman"/>
                            </a:rPr>
                          </m:ctrlPr>
                        </m:dPr>
                        <m:e>
                          <m:r>
                            <a:rPr lang="en-US" altLang="zh-TW" sz="5800" i="1" kern="100">
                              <a:latin typeface="Cambria Math"/>
                              <a:cs typeface="Times New Roman"/>
                            </a:rPr>
                            <m:t>𝑡</m:t>
                          </m:r>
                        </m:e>
                      </m:d>
                      <m:d>
                        <m:dPr>
                          <m:begChr m:val="["/>
                          <m:endChr m:val="]"/>
                          <m:ctrlPr>
                            <a:rPr lang="zh-TW" altLang="zh-TW" sz="5800" i="1" kern="100">
                              <a:effectLst/>
                              <a:latin typeface="Cambria Math"/>
                              <a:ea typeface="Cambria Math"/>
                              <a:cs typeface="Times New Roman"/>
                            </a:rPr>
                          </m:ctrlPr>
                        </m:dPr>
                        <m:e>
                          <m:r>
                            <a:rPr lang="en-US" altLang="zh-TW" sz="5800" i="1" kern="100">
                              <a:latin typeface="Cambria Math"/>
                              <a:cs typeface="Times New Roman"/>
                            </a:rPr>
                            <m:t>𝜙</m:t>
                          </m:r>
                          <m:d>
                            <m:dPr>
                              <m:ctrlPr>
                                <a:rPr lang="zh-TW" altLang="zh-TW" sz="5800" i="1" kern="100">
                                  <a:effectLst/>
                                  <a:latin typeface="Cambria Math"/>
                                  <a:ea typeface="Cambria Math"/>
                                  <a:cs typeface="Times New Roman"/>
                                </a:rPr>
                              </m:ctrlPr>
                            </m:dPr>
                            <m:e>
                              <m:r>
                                <a:rPr lang="en-US" altLang="zh-TW" sz="5800" i="1" kern="100">
                                  <a:latin typeface="Cambria Math"/>
                                  <a:cs typeface="Times New Roman"/>
                                </a:rPr>
                                <m:t>𝑡</m:t>
                              </m:r>
                              <m:r>
                                <a:rPr lang="en-US" altLang="zh-TW" sz="5800" i="1" kern="100">
                                  <a:latin typeface="Cambria Math"/>
                                  <a:cs typeface="Times New Roman"/>
                                </a:rPr>
                                <m:t>,</m:t>
                              </m:r>
                              <m:r>
                                <a:rPr lang="en-US" altLang="zh-TW" sz="5800" i="1" kern="100">
                                  <a:latin typeface="Cambria Math"/>
                                  <a:cs typeface="Times New Roman"/>
                                </a:rPr>
                                <m:t>𝑇</m:t>
                              </m:r>
                            </m:e>
                          </m:d>
                          <m:r>
                            <a:rPr lang="en-US" altLang="zh-TW" sz="5800" i="1" kern="100">
                              <a:latin typeface="Cambria Math"/>
                              <a:cs typeface="Times New Roman"/>
                            </a:rPr>
                            <m:t>𝑍</m:t>
                          </m:r>
                          <m:d>
                            <m:dPr>
                              <m:ctrlPr>
                                <a:rPr lang="zh-TW" altLang="zh-TW" sz="5800" i="1" kern="100">
                                  <a:effectLst/>
                                  <a:latin typeface="Cambria Math"/>
                                  <a:ea typeface="Cambria Math"/>
                                  <a:cs typeface="Times New Roman"/>
                                </a:rPr>
                              </m:ctrlPr>
                            </m:dPr>
                            <m:e>
                              <m:r>
                                <a:rPr lang="en-US" altLang="zh-TW" sz="5800" i="1" kern="100">
                                  <a:latin typeface="Cambria Math"/>
                                  <a:cs typeface="Times New Roman"/>
                                </a:rPr>
                                <m:t>𝑡</m:t>
                              </m:r>
                              <m:r>
                                <a:rPr lang="en-US" altLang="zh-TW" sz="5800" i="1" kern="100">
                                  <a:latin typeface="Cambria Math"/>
                                  <a:cs typeface="Times New Roman"/>
                                </a:rPr>
                                <m:t>,</m:t>
                              </m:r>
                              <m:r>
                                <a:rPr lang="en-US" altLang="zh-TW" sz="5800" i="1" kern="100">
                                  <a:latin typeface="Cambria Math"/>
                                  <a:cs typeface="Times New Roman"/>
                                </a:rPr>
                                <m:t>𝑡</m:t>
                              </m:r>
                              <m:r>
                                <a:rPr lang="en-US" altLang="zh-TW" sz="5800" i="1" kern="100">
                                  <a:latin typeface="Cambria Math"/>
                                  <a:cs typeface="Times New Roman"/>
                                </a:rPr>
                                <m:t>+1</m:t>
                              </m:r>
                            </m:e>
                          </m:d>
                          <m:r>
                            <a:rPr lang="en-US" altLang="zh-TW" sz="5800" i="1" kern="100">
                              <a:latin typeface="Cambria Math"/>
                              <a:cs typeface="Times New Roman"/>
                            </a:rPr>
                            <m:t>+</m:t>
                          </m:r>
                          <m:r>
                            <a:rPr lang="en-US" altLang="zh-TW" sz="5800" i="1" kern="100">
                              <a:latin typeface="Cambria Math"/>
                              <a:cs typeface="Times New Roman"/>
                            </a:rPr>
                            <m:t>𝜓</m:t>
                          </m:r>
                          <m:d>
                            <m:dPr>
                              <m:ctrlPr>
                                <a:rPr lang="zh-TW" altLang="zh-TW" sz="5800" i="1" kern="100">
                                  <a:effectLst/>
                                  <a:latin typeface="Cambria Math"/>
                                  <a:ea typeface="Cambria Math"/>
                                  <a:cs typeface="Times New Roman"/>
                                </a:rPr>
                              </m:ctrlPr>
                            </m:dPr>
                            <m:e>
                              <m:r>
                                <a:rPr lang="en-US" altLang="zh-TW" sz="5800" i="1" kern="100">
                                  <a:latin typeface="Cambria Math"/>
                                  <a:cs typeface="Times New Roman"/>
                                </a:rPr>
                                <m:t>𝑡</m:t>
                              </m:r>
                              <m:r>
                                <a:rPr lang="en-US" altLang="zh-TW" sz="5800" i="1" kern="100">
                                  <a:latin typeface="Cambria Math"/>
                                  <a:cs typeface="Times New Roman"/>
                                </a:rPr>
                                <m:t>,</m:t>
                              </m:r>
                              <m:r>
                                <a:rPr lang="en-US" altLang="zh-TW" sz="5800" i="1" kern="100">
                                  <a:latin typeface="Cambria Math"/>
                                  <a:cs typeface="Times New Roman"/>
                                </a:rPr>
                                <m:t>𝑇</m:t>
                              </m:r>
                            </m:e>
                          </m:d>
                        </m:e>
                      </m:d>
                      <m:r>
                        <a:rPr lang="en-US" altLang="zh-TW" sz="5800" i="1" kern="100">
                          <a:latin typeface="Cambria Math"/>
                          <a:cs typeface="Times New Roman"/>
                        </a:rPr>
                        <m:t>=</m:t>
                      </m:r>
                      <m:r>
                        <a:rPr lang="en-US" altLang="zh-TW" sz="5800" i="1" kern="100">
                          <a:latin typeface="Cambria Math"/>
                          <a:cs typeface="Times New Roman"/>
                        </a:rPr>
                        <m:t>𝜙</m:t>
                      </m:r>
                      <m:d>
                        <m:dPr>
                          <m:ctrlPr>
                            <a:rPr lang="zh-TW" altLang="zh-TW" sz="5800" i="1" kern="100">
                              <a:effectLst/>
                              <a:latin typeface="Cambria Math"/>
                              <a:ea typeface="Cambria Math"/>
                              <a:cs typeface="Times New Roman"/>
                            </a:rPr>
                          </m:ctrlPr>
                        </m:dPr>
                        <m:e>
                          <m:r>
                            <a:rPr lang="en-US" altLang="zh-TW" sz="5800" i="1" kern="100">
                              <a:latin typeface="Cambria Math"/>
                              <a:cs typeface="Times New Roman"/>
                            </a:rPr>
                            <m:t>𝑡</m:t>
                          </m:r>
                          <m:r>
                            <a:rPr lang="en-US" altLang="zh-TW" sz="5800" i="1" kern="100">
                              <a:latin typeface="Cambria Math"/>
                              <a:cs typeface="Times New Roman"/>
                            </a:rPr>
                            <m:t>,</m:t>
                          </m:r>
                          <m:r>
                            <a:rPr lang="en-US" altLang="zh-TW" sz="5800" i="1" kern="100">
                              <a:latin typeface="Cambria Math"/>
                              <a:cs typeface="Times New Roman"/>
                            </a:rPr>
                            <m:t>𝑇</m:t>
                          </m:r>
                        </m:e>
                      </m:d>
                      <m:r>
                        <a:rPr lang="en-US" altLang="zh-TW" sz="5800" i="1" kern="100">
                          <a:latin typeface="Cambria Math"/>
                          <a:cs typeface="Times New Roman"/>
                        </a:rPr>
                        <m:t>𝑃</m:t>
                      </m:r>
                      <m:d>
                        <m:dPr>
                          <m:ctrlPr>
                            <a:rPr lang="zh-TW" altLang="zh-TW" sz="5800" i="1" kern="100">
                              <a:effectLst/>
                              <a:latin typeface="Cambria Math"/>
                              <a:ea typeface="Cambria Math"/>
                              <a:cs typeface="Times New Roman"/>
                            </a:rPr>
                          </m:ctrlPr>
                        </m:dPr>
                        <m:e>
                          <m:r>
                            <a:rPr lang="en-US" altLang="zh-TW" sz="5800" i="1" kern="100">
                              <a:latin typeface="Cambria Math"/>
                              <a:cs typeface="Times New Roman"/>
                            </a:rPr>
                            <m:t>𝑡</m:t>
                          </m:r>
                          <m:r>
                            <a:rPr lang="en-US" altLang="zh-TW" sz="5800" i="1" kern="100">
                              <a:latin typeface="Cambria Math"/>
                              <a:cs typeface="Times New Roman"/>
                            </a:rPr>
                            <m:t>,</m:t>
                          </m:r>
                          <m:r>
                            <a:rPr lang="en-US" altLang="zh-TW" sz="5800" i="1" kern="100">
                              <a:latin typeface="Cambria Math"/>
                              <a:cs typeface="Times New Roman"/>
                            </a:rPr>
                            <m:t>𝑡</m:t>
                          </m:r>
                          <m:r>
                            <a:rPr lang="en-US" altLang="zh-TW" sz="5800" i="1" kern="100">
                              <a:latin typeface="Cambria Math"/>
                              <a:cs typeface="Times New Roman"/>
                            </a:rPr>
                            <m:t>+1</m:t>
                          </m:r>
                        </m:e>
                      </m:d>
                      <m:r>
                        <a:rPr lang="en-US" altLang="zh-TW" sz="5800" i="1" kern="100">
                          <a:latin typeface="Cambria Math"/>
                          <a:cs typeface="Times New Roman"/>
                        </a:rPr>
                        <m:t>+</m:t>
                      </m:r>
                      <m:r>
                        <a:rPr lang="en-US" altLang="zh-TW" sz="5800" i="1" kern="100">
                          <a:latin typeface="Cambria Math"/>
                          <a:cs typeface="Times New Roman"/>
                        </a:rPr>
                        <m:t>𝜓</m:t>
                      </m:r>
                      <m:d>
                        <m:dPr>
                          <m:ctrlPr>
                            <a:rPr lang="zh-TW" altLang="zh-TW" sz="5800" i="1" kern="100">
                              <a:effectLst/>
                              <a:latin typeface="Cambria Math"/>
                              <a:ea typeface="Cambria Math"/>
                              <a:cs typeface="Times New Roman"/>
                            </a:rPr>
                          </m:ctrlPr>
                        </m:dPr>
                        <m:e>
                          <m:r>
                            <a:rPr lang="en-US" altLang="zh-TW" sz="5800" i="1" kern="100">
                              <a:latin typeface="Cambria Math"/>
                              <a:cs typeface="Times New Roman"/>
                            </a:rPr>
                            <m:t>𝑡</m:t>
                          </m:r>
                          <m:r>
                            <a:rPr lang="en-US" altLang="zh-TW" sz="5800" i="1" kern="100">
                              <a:latin typeface="Cambria Math"/>
                              <a:cs typeface="Times New Roman"/>
                            </a:rPr>
                            <m:t>,</m:t>
                          </m:r>
                          <m:r>
                            <a:rPr lang="en-US" altLang="zh-TW" sz="5800" i="1" kern="100">
                              <a:latin typeface="Cambria Math"/>
                              <a:cs typeface="Times New Roman"/>
                            </a:rPr>
                            <m:t>𝑇</m:t>
                          </m:r>
                        </m:e>
                      </m:d>
                      <m:r>
                        <a:rPr lang="en-US" altLang="zh-TW" sz="5800" i="1" kern="100">
                          <a:latin typeface="Cambria Math"/>
                          <a:cs typeface="Times New Roman"/>
                        </a:rPr>
                        <m:t>𝐵</m:t>
                      </m:r>
                      <m:r>
                        <a:rPr lang="en-US" altLang="zh-TW" sz="5800" i="1" kern="100">
                          <a:latin typeface="Cambria Math"/>
                          <a:cs typeface="Times New Roman"/>
                        </a:rPr>
                        <m:t>(</m:t>
                      </m:r>
                      <m:r>
                        <a:rPr lang="en-US" altLang="zh-TW" sz="5800" i="1" kern="100">
                          <a:latin typeface="Cambria Math"/>
                          <a:cs typeface="Times New Roman"/>
                        </a:rPr>
                        <m:t>𝑡</m:t>
                      </m:r>
                      <m:r>
                        <a:rPr lang="en-US" altLang="zh-TW" sz="5800" i="1" kern="100">
                          <a:latin typeface="Cambria Math"/>
                          <a:cs typeface="Times New Roman"/>
                        </a:rPr>
                        <m:t>)</m:t>
                      </m:r>
                    </m:oMath>
                  </m:oMathPara>
                </a14:m>
                <a:endParaRPr lang="zh-TW" altLang="zh-TW" sz="5800" kern="100" dirty="0">
                  <a:cs typeface="Times New Roman"/>
                </a:endParaRPr>
              </a:p>
              <a:p>
                <a:pPr marL="0" indent="0">
                  <a:spcAft>
                    <a:spcPts val="0"/>
                  </a:spcAft>
                  <a:buNone/>
                </a:pPr>
                <a:r>
                  <a:rPr lang="en-US" altLang="zh-TW" sz="5800" kern="100" dirty="0">
                    <a:latin typeface="Times New Roman"/>
                    <a:cs typeface="Times New Roman"/>
                  </a:rPr>
                  <a:t>which is the value of the portfolio at </a:t>
                </a:r>
                <a:r>
                  <a:rPr lang="en-US" altLang="zh-TW" sz="5800" i="1" kern="100" dirty="0">
                    <a:latin typeface="Times New Roman"/>
                    <a:cs typeface="Times New Roman"/>
                  </a:rPr>
                  <a:t>t just before</a:t>
                </a:r>
                <a:r>
                  <a:rPr lang="en-US" altLang="zh-TW" sz="5800" kern="100" dirty="0">
                    <a:latin typeface="Times New Roman"/>
                    <a:cs typeface="Times New Roman"/>
                  </a:rPr>
                  <a:t> rebalancing. Therefore the portfolio strategy is </a:t>
                </a:r>
                <a:r>
                  <a:rPr lang="en-US" altLang="zh-TW" sz="5800" i="1" kern="100" dirty="0">
                    <a:latin typeface="Times New Roman"/>
                    <a:cs typeface="Times New Roman"/>
                  </a:rPr>
                  <a:t>self-financing</a:t>
                </a:r>
                <a:r>
                  <a:rPr lang="en-US" altLang="zh-TW" sz="5800" kern="100" dirty="0">
                    <a:latin typeface="Times New Roman"/>
                    <a:cs typeface="Times New Roman"/>
                  </a:rPr>
                  <a:t>.</a:t>
                </a:r>
                <a:endParaRPr lang="zh-TW" altLang="zh-TW" sz="5800" kern="100" dirty="0">
                  <a:cs typeface="Times New Roman"/>
                </a:endParaRPr>
              </a:p>
              <a:p>
                <a:endParaRPr lang="zh-TW" altLang="en-US" dirty="0"/>
              </a:p>
            </p:txBody>
          </p:sp>
        </mc:Choice>
        <mc:Fallback xmlns="">
          <p:sp>
            <p:nvSpPr>
              <p:cNvPr id="2" name="內容版面配置區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67544" y="332656"/>
                <a:ext cx="8064896" cy="6336704"/>
              </a:xfrm>
              <a:blipFill rotWithShape="1">
                <a:blip r:embed="rId2"/>
                <a:stretch>
                  <a:fillRect l="-1134" t="-1829" r="-1587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65063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標題 1"/>
              <p:cNvSpPr>
                <a:spLocks noGrp="1"/>
              </p:cNvSpPr>
              <p:nvPr>
                <p:ph type="title"/>
              </p:nvPr>
            </p:nvSpPr>
            <p:spPr>
              <a:xfrm>
                <a:off x="179512" y="332656"/>
                <a:ext cx="7427168" cy="562074"/>
              </a:xfrm>
            </p:spPr>
            <p:txBody>
              <a:bodyPr/>
              <a:lstStyle/>
              <a:p>
                <a:pPr algn="l"/>
                <a:r>
                  <a:rPr lang="en-US" altLang="zh-TW" sz="2500" dirty="0" smtClean="0"/>
                  <a:t>Claim:</a:t>
                </a:r>
                <a:r>
                  <a:rPr lang="en-US" altLang="zh-TW" sz="2500" kern="100" dirty="0">
                    <a:solidFill>
                      <a:prstClr val="black"/>
                    </a:solidFill>
                    <a:latin typeface="Times New Roman"/>
                    <a:cs typeface="Times New Roman"/>
                  </a:rPr>
                  <a:t> </a:t>
                </a:r>
                <a:r>
                  <a:rPr lang="en-US" altLang="zh-TW" sz="2300" kern="100" dirty="0" smtClean="0">
                    <a:solidFill>
                      <a:prstClr val="black"/>
                    </a:solidFill>
                    <a:latin typeface="Times New Roman"/>
                    <a:cs typeface="Times New Roman"/>
                  </a:rPr>
                  <a:t>Exists </a:t>
                </a:r>
                <a:r>
                  <a:rPr lang="en-US" altLang="zh-TW" sz="2300" kern="100" dirty="0">
                    <a:solidFill>
                      <a:prstClr val="black"/>
                    </a:solidFill>
                    <a:latin typeface="Times New Roman"/>
                    <a:cs typeface="Times New Roman"/>
                  </a:rPr>
                  <a:t>a </a:t>
                </a:r>
                <a:r>
                  <a:rPr lang="en-US" altLang="zh-TW" sz="2300" kern="100" dirty="0" err="1">
                    <a:solidFill>
                      <a:prstClr val="black"/>
                    </a:solidFill>
                    <a:latin typeface="Times New Roman"/>
                    <a:cs typeface="Times New Roman"/>
                  </a:rPr>
                  <a:t>previsible</a:t>
                </a:r>
                <a:r>
                  <a:rPr lang="en-US" altLang="zh-TW" sz="2300" kern="100" dirty="0">
                    <a:solidFill>
                      <a:prstClr val="black"/>
                    </a:solidFill>
                    <a:latin typeface="Times New Roman"/>
                    <a:cs typeface="Times New Roman"/>
                  </a:rPr>
                  <a:t> process </a:t>
                </a:r>
                <a14:m>
                  <m:oMath xmlns:m="http://schemas.openxmlformats.org/officeDocument/2006/math">
                    <m:r>
                      <a:rPr lang="en-US" altLang="zh-TW" sz="2300" i="1" kern="100">
                        <a:solidFill>
                          <a:prstClr val="black"/>
                        </a:solidFill>
                        <a:latin typeface="Cambria Math"/>
                        <a:cs typeface="Times New Roman"/>
                      </a:rPr>
                      <m:t>𝜙</m:t>
                    </m:r>
                    <m:d>
                      <m:dPr>
                        <m:ctrlPr>
                          <a:rPr lang="zh-TW" altLang="zh-TW" sz="2300" i="1" kern="10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  <a:cs typeface="Times New Roman"/>
                          </a:rPr>
                        </m:ctrlPr>
                      </m:dPr>
                      <m:e>
                        <m:r>
                          <a:rPr lang="en-US" altLang="zh-TW" sz="2300" i="1" kern="100">
                            <a:solidFill>
                              <a:prstClr val="black"/>
                            </a:solidFill>
                            <a:latin typeface="Cambria Math"/>
                            <a:cs typeface="Times New Roman"/>
                          </a:rPr>
                          <m:t>𝑡</m:t>
                        </m:r>
                        <m:r>
                          <a:rPr lang="en-US" altLang="zh-TW" sz="2300" i="1" kern="100">
                            <a:solidFill>
                              <a:prstClr val="black"/>
                            </a:solidFill>
                            <a:latin typeface="Cambria Math"/>
                            <a:cs typeface="Times New Roman"/>
                          </a:rPr>
                          <m:t>,</m:t>
                        </m:r>
                        <m:r>
                          <a:rPr lang="en-US" altLang="zh-TW" sz="2300" i="1" kern="100">
                            <a:solidFill>
                              <a:prstClr val="black"/>
                            </a:solidFill>
                            <a:latin typeface="Cambria Math"/>
                            <a:cs typeface="Times New Roman"/>
                          </a:rPr>
                          <m:t>𝑇</m:t>
                        </m:r>
                      </m:e>
                    </m:d>
                  </m:oMath>
                </a14:m>
                <a:r>
                  <a:rPr lang="en-US" altLang="zh-TW" sz="2300" kern="100" dirty="0">
                    <a:solidFill>
                      <a:prstClr val="black"/>
                    </a:solidFill>
                    <a:latin typeface="Times New Roman"/>
                    <a:cs typeface="Times New Roman"/>
                  </a:rPr>
                  <a:t> </a:t>
                </a:r>
                <a:endParaRPr lang="zh-TW" altLang="en-US" dirty="0"/>
              </a:p>
            </p:txBody>
          </p:sp>
        </mc:Choice>
        <mc:Fallback xmlns="">
          <p:sp>
            <p:nvSpPr>
              <p:cNvPr id="2" name="標題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179512" y="332656"/>
                <a:ext cx="7427168" cy="562074"/>
              </a:xfrm>
              <a:blipFill rotWithShape="1">
                <a:blip r:embed="rId2"/>
                <a:stretch>
                  <a:fillRect l="-1313" b="-18478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>
              <a:xfrm>
                <a:off x="251520" y="1052736"/>
                <a:ext cx="8229600" cy="5433467"/>
              </a:xfrm>
            </p:spPr>
            <p:txBody>
              <a:bodyPr/>
              <a:lstStyle/>
              <a:p>
                <a14:m>
                  <m:oMath xmlns:m="http://schemas.openxmlformats.org/officeDocument/2006/math">
                    <m:r>
                      <a:rPr lang="en-US" altLang="zh-TW" sz="2000" i="1" smtClean="0">
                        <a:solidFill>
                          <a:prstClr val="black"/>
                        </a:solidFill>
                        <a:latin typeface="Cambria Math"/>
                      </a:rPr>
                      <m:t>𝐷</m:t>
                    </m:r>
                    <m:d>
                      <m:dPr>
                        <m:ctrlPr>
                          <a:rPr lang="en-US" altLang="zh-TW" sz="2000" i="1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a:rPr lang="en-US" altLang="zh-TW" sz="20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𝑡</m:t>
                        </m:r>
                        <m:r>
                          <a:rPr lang="en-US" altLang="zh-TW" sz="20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,</m:t>
                        </m:r>
                        <m:r>
                          <a:rPr lang="en-US" altLang="zh-TW" sz="20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𝑇</m:t>
                        </m:r>
                      </m:e>
                    </m:d>
                    <m:r>
                      <a:rPr lang="en-US" altLang="zh-TW" sz="2000" i="1">
                        <a:solidFill>
                          <a:prstClr val="black"/>
                        </a:solidFill>
                        <a:latin typeface="Cambria Math"/>
                      </a:rPr>
                      <m:t>=</m:t>
                    </m:r>
                    <m:r>
                      <a:rPr lang="en-US" altLang="zh-TW" sz="2000" i="1">
                        <a:solidFill>
                          <a:prstClr val="black"/>
                        </a:solidFill>
                        <a:latin typeface="Cambria Math"/>
                      </a:rPr>
                      <m:t>𝐷</m:t>
                    </m:r>
                    <m:d>
                      <m:dPr>
                        <m:ctrlPr>
                          <a:rPr lang="en-US" altLang="zh-TW" sz="2000" i="1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a:rPr lang="en-US" altLang="zh-TW" sz="20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0,</m:t>
                        </m:r>
                        <m:r>
                          <a:rPr lang="en-US" altLang="zh-TW" sz="20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𝑇</m:t>
                        </m:r>
                      </m:e>
                    </m:d>
                    <m:r>
                      <a:rPr lang="en-US" altLang="zh-TW" sz="2000" i="1">
                        <a:solidFill>
                          <a:prstClr val="black"/>
                        </a:solidFill>
                        <a:latin typeface="Cambria Math"/>
                      </a:rPr>
                      <m:t>+</m:t>
                    </m:r>
                    <m:nary>
                      <m:naryPr>
                        <m:chr m:val="∑"/>
                        <m:ctrlPr>
                          <a:rPr lang="en-US" altLang="zh-TW" sz="2000" i="1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en-US" altLang="zh-TW" sz="20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𝑠</m:t>
                        </m:r>
                        <m:r>
                          <a:rPr lang="en-US" altLang="zh-TW" sz="20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=1</m:t>
                        </m:r>
                      </m:sub>
                      <m:sup>
                        <m:r>
                          <a:rPr lang="en-US" altLang="zh-TW" sz="20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𝑡</m:t>
                        </m:r>
                      </m:sup>
                      <m:e>
                        <m:r>
                          <a:rPr lang="en-US" altLang="zh-TW" sz="2000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∅</m:t>
                        </m:r>
                        <m:d>
                          <m:dPr>
                            <m:ctrlPr>
                              <a:rPr lang="en-US" altLang="zh-TW" sz="2000" i="1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altLang="zh-TW" sz="2000" i="1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𝑠</m:t>
                            </m:r>
                            <m:r>
                              <a:rPr lang="en-US" altLang="zh-TW" sz="2000" i="1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,</m:t>
                            </m:r>
                            <m:r>
                              <a:rPr lang="en-US" altLang="zh-TW" sz="2000" i="1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𝑇</m:t>
                            </m:r>
                          </m:e>
                        </m:d>
                        <m:r>
                          <a:rPr lang="en-US" altLang="zh-TW" sz="2000" b="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[</m:t>
                        </m:r>
                        <m:r>
                          <a:rPr lang="en-US" altLang="zh-TW" sz="2000" b="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𝑍</m:t>
                        </m:r>
                        <m:d>
                          <m:dPr>
                            <m:ctrlPr>
                              <a:rPr lang="en-US" altLang="zh-TW" sz="2000" b="0" i="1" smtClean="0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altLang="zh-TW" sz="2000" b="0" i="1" smtClean="0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𝑠</m:t>
                            </m:r>
                            <m:r>
                              <a:rPr lang="en-US" altLang="zh-TW" sz="2000" b="0" i="1" smtClean="0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,</m:t>
                            </m:r>
                            <m:r>
                              <a:rPr lang="en-US" altLang="zh-TW" sz="2000" b="0" i="1" smtClean="0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𝑠</m:t>
                            </m:r>
                            <m:r>
                              <a:rPr lang="en-US" altLang="zh-TW" sz="2000" b="0" i="1" smtClean="0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+1</m:t>
                            </m:r>
                          </m:e>
                        </m:d>
                        <m:r>
                          <a:rPr lang="en-US" altLang="zh-TW" sz="2000" b="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−</m:t>
                        </m:r>
                        <m:r>
                          <a:rPr lang="en-US" altLang="zh-TW" sz="2000" b="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𝑍</m:t>
                        </m:r>
                        <m:r>
                          <a:rPr lang="en-US" altLang="zh-TW" sz="2000" b="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(</m:t>
                        </m:r>
                        <m:r>
                          <a:rPr lang="en-US" altLang="zh-TW" sz="2000" b="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𝑠</m:t>
                        </m:r>
                        <m:r>
                          <a:rPr lang="en-US" altLang="zh-TW" sz="2000" b="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−1,</m:t>
                        </m:r>
                        <m:r>
                          <a:rPr lang="en-US" altLang="zh-TW" sz="2000" b="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𝑠</m:t>
                        </m:r>
                        <m:r>
                          <a:rPr lang="en-US" altLang="zh-TW" sz="2000" b="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+1)]</m:t>
                        </m:r>
                      </m:e>
                    </m:nary>
                  </m:oMath>
                </a14:m>
                <a:endParaRPr lang="en-US" altLang="zh-TW" sz="2000" i="1" dirty="0" smtClean="0">
                  <a:latin typeface="Cambria Math"/>
                </a:endParaRPr>
              </a:p>
              <a:p>
                <a14:m>
                  <m:oMath xmlns:m="http://schemas.openxmlformats.org/officeDocument/2006/math">
                    <m:r>
                      <a:rPr lang="en-US" altLang="zh-TW" sz="2000" i="1">
                        <a:solidFill>
                          <a:prstClr val="black"/>
                        </a:solidFill>
                        <a:latin typeface="Cambria Math"/>
                      </a:rPr>
                      <m:t>𝐷</m:t>
                    </m:r>
                    <m:d>
                      <m:dPr>
                        <m:ctrlPr>
                          <a:rPr lang="en-US" altLang="zh-TW" sz="2000" i="1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a:rPr lang="en-US" altLang="zh-TW" sz="20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𝑡</m:t>
                        </m:r>
                        <m:r>
                          <a:rPr lang="en-US" altLang="zh-TW" sz="20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,</m:t>
                        </m:r>
                        <m:r>
                          <a:rPr lang="en-US" altLang="zh-TW" sz="20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𝑇</m:t>
                        </m:r>
                      </m:e>
                    </m:d>
                    <m:r>
                      <a:rPr lang="en-US" altLang="zh-TW" sz="2000" i="1">
                        <a:solidFill>
                          <a:prstClr val="black"/>
                        </a:solidFill>
                        <a:latin typeface="Cambria Math"/>
                      </a:rPr>
                      <m:t>=</m:t>
                    </m:r>
                    <m:r>
                      <a:rPr lang="en-US" altLang="zh-TW" sz="2000" i="1">
                        <a:solidFill>
                          <a:prstClr val="black"/>
                        </a:solidFill>
                        <a:latin typeface="Cambria Math"/>
                      </a:rPr>
                      <m:t>𝐷</m:t>
                    </m:r>
                    <m:d>
                      <m:dPr>
                        <m:ctrlPr>
                          <a:rPr lang="en-US" altLang="zh-TW" sz="2000" i="1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a:rPr lang="en-US" altLang="zh-TW" sz="20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0,</m:t>
                        </m:r>
                        <m:r>
                          <a:rPr lang="en-US" altLang="zh-TW" sz="20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𝑇</m:t>
                        </m:r>
                      </m:e>
                    </m:d>
                    <m:r>
                      <a:rPr lang="en-US" altLang="zh-TW" sz="2000" i="1">
                        <a:solidFill>
                          <a:prstClr val="black"/>
                        </a:solidFill>
                        <a:latin typeface="Cambria Math"/>
                      </a:rPr>
                      <m:t>+</m:t>
                    </m:r>
                    <m:nary>
                      <m:naryPr>
                        <m:chr m:val="∑"/>
                        <m:ctrlPr>
                          <a:rPr lang="en-US" altLang="zh-TW" sz="2000" i="1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en-US" altLang="zh-TW" sz="20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𝑠</m:t>
                        </m:r>
                        <m:r>
                          <a:rPr lang="en-US" altLang="zh-TW" sz="20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=1</m:t>
                        </m:r>
                      </m:sub>
                      <m:sup>
                        <m:r>
                          <a:rPr lang="en-US" altLang="zh-TW" sz="20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𝑡</m:t>
                        </m:r>
                      </m:sup>
                      <m:e>
                        <m:sSup>
                          <m:sSupPr>
                            <m:ctrlPr>
                              <a:rPr lang="en-US" altLang="zh-TW" sz="2000" i="1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altLang="zh-TW" sz="2000" i="1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</a:rPr>
                              <m:t>∅</m:t>
                            </m:r>
                          </m:e>
                          <m:sup>
                            <m:r>
                              <a:rPr lang="en-US" altLang="zh-TW" sz="2000" i="1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′</m:t>
                            </m:r>
                          </m:sup>
                        </m:sSup>
                        <m:r>
                          <a:rPr lang="en-US" altLang="zh-TW" sz="20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(</m:t>
                        </m:r>
                        <m:r>
                          <a:rPr lang="en-US" altLang="zh-TW" sz="20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𝑠</m:t>
                        </m:r>
                        <m:r>
                          <a:rPr lang="en-US" altLang="zh-TW" sz="20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,</m:t>
                        </m:r>
                        <m:r>
                          <a:rPr lang="en-US" altLang="zh-TW" sz="20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𝑇</m:t>
                        </m:r>
                        <m:r>
                          <a:rPr lang="en-US" altLang="zh-TW" sz="20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)∆</m:t>
                        </m:r>
                        <m:r>
                          <a:rPr lang="en-US" altLang="zh-TW" sz="2000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𝐵</m:t>
                        </m:r>
                        <m:r>
                          <a:rPr lang="en-US" altLang="zh-TW" sz="2000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(</m:t>
                        </m:r>
                        <m:r>
                          <a:rPr lang="en-US" altLang="zh-TW" sz="2000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𝑠</m:t>
                        </m:r>
                        <m:r>
                          <a:rPr lang="en-US" altLang="zh-TW" sz="2000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)</m:t>
                        </m:r>
                      </m:e>
                    </m:nary>
                  </m:oMath>
                </a14:m>
                <a:endParaRPr lang="en-US" altLang="zh-TW" sz="2000" i="1" dirty="0">
                  <a:latin typeface="Cambria Math"/>
                </a:endParaRPr>
              </a:p>
              <a:p>
                <a14:m>
                  <m:oMath xmlns:m="http://schemas.openxmlformats.org/officeDocument/2006/math">
                    <m:r>
                      <a:rPr lang="en-US" altLang="zh-TW" sz="2000" i="1">
                        <a:latin typeface="Cambria Math"/>
                      </a:rPr>
                      <m:t>𝑍</m:t>
                    </m:r>
                    <m:d>
                      <m:dPr>
                        <m:ctrlPr>
                          <a:rPr lang="en-US" altLang="zh-TW" sz="2000" i="1">
                            <a:latin typeface="Cambria Math"/>
                          </a:rPr>
                        </m:ctrlPr>
                      </m:dPr>
                      <m:e>
                        <m:r>
                          <a:rPr lang="en-US" altLang="zh-TW" sz="2000" i="1">
                            <a:latin typeface="Cambria Math"/>
                          </a:rPr>
                          <m:t>𝑡</m:t>
                        </m:r>
                        <m:r>
                          <a:rPr lang="en-US" altLang="zh-TW" sz="2000" i="1">
                            <a:latin typeface="Cambria Math"/>
                          </a:rPr>
                          <m:t>,</m:t>
                        </m:r>
                        <m:r>
                          <a:rPr lang="en-US" altLang="zh-TW" sz="2000" i="1">
                            <a:latin typeface="Cambria Math"/>
                          </a:rPr>
                          <m:t>𝑇</m:t>
                        </m:r>
                      </m:e>
                    </m:d>
                    <m:r>
                      <a:rPr lang="en-US" altLang="zh-TW" sz="2000" i="1">
                        <a:latin typeface="Cambria Math"/>
                      </a:rPr>
                      <m:t>=</m:t>
                    </m:r>
                    <m:r>
                      <a:rPr lang="en-US" altLang="zh-TW" sz="2000" i="1">
                        <a:latin typeface="Cambria Math"/>
                      </a:rPr>
                      <m:t>𝑍</m:t>
                    </m:r>
                    <m:d>
                      <m:dPr>
                        <m:ctrlPr>
                          <a:rPr lang="en-US" altLang="zh-TW" sz="2000" i="1">
                            <a:latin typeface="Cambria Math"/>
                          </a:rPr>
                        </m:ctrlPr>
                      </m:dPr>
                      <m:e>
                        <m:r>
                          <a:rPr lang="en-US" altLang="zh-TW" sz="2000" i="1">
                            <a:latin typeface="Cambria Math"/>
                          </a:rPr>
                          <m:t>0,</m:t>
                        </m:r>
                        <m:r>
                          <a:rPr lang="en-US" altLang="zh-TW" sz="2000" i="1">
                            <a:latin typeface="Cambria Math"/>
                          </a:rPr>
                          <m:t>𝑇</m:t>
                        </m:r>
                      </m:e>
                    </m:d>
                    <m:r>
                      <a:rPr lang="en-US" altLang="zh-TW" sz="2000" i="1">
                        <a:latin typeface="Cambria Math"/>
                      </a:rPr>
                      <m:t>+</m:t>
                    </m:r>
                    <m:nary>
                      <m:naryPr>
                        <m:chr m:val="∑"/>
                        <m:ctrlPr>
                          <a:rPr lang="en-US" altLang="zh-TW" sz="2000" i="1">
                            <a:latin typeface="Cambria Math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en-US" altLang="zh-TW" sz="2000" i="1">
                            <a:latin typeface="Cambria Math"/>
                          </a:rPr>
                          <m:t>𝑠</m:t>
                        </m:r>
                        <m:r>
                          <a:rPr lang="en-US" altLang="zh-TW" sz="2000" i="1">
                            <a:latin typeface="Cambria Math"/>
                          </a:rPr>
                          <m:t>=1</m:t>
                        </m:r>
                      </m:sub>
                      <m:sup>
                        <m:r>
                          <a:rPr lang="en-US" altLang="zh-TW" sz="2000" i="1">
                            <a:latin typeface="Cambria Math"/>
                          </a:rPr>
                          <m:t>𝑡</m:t>
                        </m:r>
                      </m:sup>
                      <m:e>
                        <m:sSup>
                          <m:sSupPr>
                            <m:ctrlPr>
                              <a:rPr lang="en-US" altLang="zh-TW" sz="2000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altLang="zh-TW" sz="2000" i="1">
                                <a:latin typeface="Cambria Math"/>
                                <a:ea typeface="Cambria Math"/>
                              </a:rPr>
                              <m:t>∅</m:t>
                            </m:r>
                          </m:e>
                          <m:sup>
                            <m:r>
                              <a:rPr lang="en-US" altLang="zh-TW" sz="2000" i="1">
                                <a:latin typeface="Cambria Math"/>
                              </a:rPr>
                              <m:t>′′</m:t>
                            </m:r>
                          </m:sup>
                        </m:sSup>
                        <m:r>
                          <a:rPr lang="en-US" altLang="zh-TW" sz="2000" i="1">
                            <a:latin typeface="Cambria Math"/>
                          </a:rPr>
                          <m:t>(</m:t>
                        </m:r>
                        <m:r>
                          <a:rPr lang="en-US" altLang="zh-TW" sz="2000" i="1">
                            <a:latin typeface="Cambria Math"/>
                          </a:rPr>
                          <m:t>𝑠</m:t>
                        </m:r>
                        <m:r>
                          <a:rPr lang="en-US" altLang="zh-TW" sz="2000" i="1">
                            <a:latin typeface="Cambria Math"/>
                          </a:rPr>
                          <m:t>,</m:t>
                        </m:r>
                        <m:r>
                          <a:rPr lang="en-US" altLang="zh-TW" sz="2000" i="1">
                            <a:latin typeface="Cambria Math"/>
                          </a:rPr>
                          <m:t>𝑇</m:t>
                        </m:r>
                        <m:r>
                          <a:rPr lang="en-US" altLang="zh-TW" sz="2000" i="1">
                            <a:latin typeface="Cambria Math"/>
                          </a:rPr>
                          <m:t>)∆</m:t>
                        </m:r>
                        <m:r>
                          <a:rPr lang="en-US" altLang="zh-TW" sz="2000" i="1">
                            <a:latin typeface="Cambria Math"/>
                            <a:ea typeface="Cambria Math"/>
                          </a:rPr>
                          <m:t>𝐵</m:t>
                        </m:r>
                        <m:r>
                          <a:rPr lang="en-US" altLang="zh-TW" sz="2000" i="1">
                            <a:latin typeface="Cambria Math"/>
                            <a:ea typeface="Cambria Math"/>
                          </a:rPr>
                          <m:t>(</m:t>
                        </m:r>
                        <m:r>
                          <a:rPr lang="en-US" altLang="zh-TW" sz="2000" i="1">
                            <a:latin typeface="Cambria Math"/>
                            <a:ea typeface="Cambria Math"/>
                          </a:rPr>
                          <m:t>𝑠</m:t>
                        </m:r>
                        <m:r>
                          <a:rPr lang="en-US" altLang="zh-TW" sz="2000" i="1">
                            <a:latin typeface="Cambria Math"/>
                            <a:ea typeface="Cambria Math"/>
                          </a:rPr>
                          <m:t>)</m:t>
                        </m:r>
                      </m:e>
                    </m:nary>
                  </m:oMath>
                </a14:m>
                <a:endParaRPr lang="en-US" altLang="zh-TW" sz="2000" i="1" dirty="0" smtClean="0">
                  <a:latin typeface="Cambria Math"/>
                </a:endParaRPr>
              </a:p>
              <a:p>
                <a:pPr marL="0" indent="0">
                  <a:buNone/>
                </a:pPr>
                <a:r>
                  <a:rPr lang="en-US" altLang="zh-TW" sz="2000" dirty="0" smtClean="0"/>
                  <a:t>If t=1, </a:t>
                </a:r>
                <a:endParaRPr lang="en-US" altLang="zh-TW" sz="2000" b="0" i="1" dirty="0" smtClean="0">
                  <a:latin typeface="Cambria Math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sz="2000" b="0" i="1" smtClean="0">
                          <a:latin typeface="Cambria Math"/>
                        </a:rPr>
                        <m:t>𝐷</m:t>
                      </m:r>
                      <m:d>
                        <m:dPr>
                          <m:ctrlPr>
                            <a:rPr lang="en-US" altLang="zh-TW" sz="2000" b="0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altLang="zh-TW" sz="2000" b="0" i="1" smtClean="0">
                              <a:latin typeface="Cambria Math"/>
                            </a:rPr>
                            <m:t>0,</m:t>
                          </m:r>
                          <m:r>
                            <a:rPr lang="en-US" altLang="zh-TW" sz="2000" b="0" i="1" smtClean="0">
                              <a:latin typeface="Cambria Math"/>
                            </a:rPr>
                            <m:t>𝑇</m:t>
                          </m:r>
                        </m:e>
                      </m:d>
                      <m:r>
                        <a:rPr lang="en-US" altLang="zh-TW" sz="2000" b="0" i="1" smtClean="0">
                          <a:latin typeface="Cambria Math"/>
                        </a:rPr>
                        <m:t>=</m:t>
                      </m:r>
                      <m:r>
                        <a:rPr lang="en-US" altLang="zh-TW" sz="2000" b="0" i="1" smtClean="0">
                          <a:latin typeface="Cambria Math"/>
                        </a:rPr>
                        <m:t>𝐷</m:t>
                      </m:r>
                      <m:d>
                        <m:dPr>
                          <m:ctrlPr>
                            <a:rPr lang="en-US" altLang="zh-TW" sz="2000" b="0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altLang="zh-TW" sz="2000" b="0" i="1" smtClean="0">
                              <a:latin typeface="Cambria Math"/>
                            </a:rPr>
                            <m:t>0,</m:t>
                          </m:r>
                          <m:r>
                            <a:rPr lang="en-US" altLang="zh-TW" sz="2000" b="0" i="1" smtClean="0">
                              <a:latin typeface="Cambria Math"/>
                            </a:rPr>
                            <m:t>𝑇</m:t>
                          </m:r>
                        </m:e>
                      </m:d>
                      <m:r>
                        <a:rPr lang="en-US" altLang="zh-TW" sz="2000" b="0" i="1" smtClean="0">
                          <a:latin typeface="Cambria Math"/>
                        </a:rPr>
                        <m:t>+</m:t>
                      </m:r>
                      <m:r>
                        <a:rPr lang="en-US" altLang="zh-TW" sz="2000" b="0" i="1" smtClean="0">
                          <a:latin typeface="Cambria Math"/>
                          <a:ea typeface="Cambria Math"/>
                        </a:rPr>
                        <m:t>∅</m:t>
                      </m:r>
                      <m:d>
                        <m:dPr>
                          <m:ctrlPr>
                            <a:rPr lang="en-US" altLang="zh-TW" sz="2000" b="0" i="1" smtClean="0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altLang="zh-TW" sz="2000" b="0" i="1" smtClean="0">
                              <a:latin typeface="Cambria Math"/>
                              <a:ea typeface="Cambria Math"/>
                            </a:rPr>
                            <m:t>1,</m:t>
                          </m:r>
                          <m:r>
                            <a:rPr lang="en-US" altLang="zh-TW" sz="2000" b="0" i="1" smtClean="0">
                              <a:latin typeface="Cambria Math"/>
                              <a:ea typeface="Cambria Math"/>
                            </a:rPr>
                            <m:t>𝑇</m:t>
                          </m:r>
                        </m:e>
                      </m:d>
                      <m:d>
                        <m:dPr>
                          <m:begChr m:val="["/>
                          <m:endChr m:val="]"/>
                          <m:ctrlPr>
                            <a:rPr lang="en-US" altLang="zh-TW" sz="2000" b="0" i="1" smtClean="0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altLang="zh-TW" sz="2000" b="0" i="1" smtClean="0">
                              <a:latin typeface="Cambria Math"/>
                              <a:ea typeface="Cambria Math"/>
                            </a:rPr>
                            <m:t>𝑍</m:t>
                          </m:r>
                          <m:d>
                            <m:dPr>
                              <m:ctrlPr>
                                <a:rPr lang="en-US" altLang="zh-TW" sz="2000" b="0" i="1" smtClean="0">
                                  <a:latin typeface="Cambria Math"/>
                                  <a:ea typeface="Cambria Math"/>
                                </a:rPr>
                              </m:ctrlPr>
                            </m:dPr>
                            <m:e>
                              <m:r>
                                <a:rPr lang="en-US" altLang="zh-TW" sz="2000" b="0" i="1" smtClean="0">
                                  <a:latin typeface="Cambria Math"/>
                                  <a:ea typeface="Cambria Math"/>
                                </a:rPr>
                                <m:t>1,2</m:t>
                              </m:r>
                            </m:e>
                          </m:d>
                          <m:r>
                            <a:rPr lang="en-US" altLang="zh-TW" sz="2000" b="0" i="1" smtClean="0">
                              <a:latin typeface="Cambria Math"/>
                              <a:ea typeface="Cambria Math"/>
                            </a:rPr>
                            <m:t>−</m:t>
                          </m:r>
                          <m:r>
                            <a:rPr lang="en-US" altLang="zh-TW" sz="2000" b="0" i="1" smtClean="0">
                              <a:latin typeface="Cambria Math"/>
                              <a:ea typeface="Cambria Math"/>
                            </a:rPr>
                            <m:t>𝑍</m:t>
                          </m:r>
                          <m:d>
                            <m:dPr>
                              <m:ctrlPr>
                                <a:rPr lang="en-US" altLang="zh-TW" sz="2000" b="0" i="1" smtClean="0">
                                  <a:latin typeface="Cambria Math"/>
                                  <a:ea typeface="Cambria Math"/>
                                </a:rPr>
                              </m:ctrlPr>
                            </m:dPr>
                            <m:e>
                              <m:r>
                                <a:rPr lang="en-US" altLang="zh-TW" sz="2000" b="0" i="1" smtClean="0">
                                  <a:latin typeface="Cambria Math"/>
                                  <a:ea typeface="Cambria Math"/>
                                </a:rPr>
                                <m:t>0,2</m:t>
                              </m:r>
                            </m:e>
                          </m:d>
                        </m:e>
                      </m:d>
                      <m:r>
                        <a:rPr lang="en-US" altLang="zh-TW" sz="2000" b="0" i="0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altLang="zh-TW" sz="2000" i="1">
                          <a:latin typeface="Cambria Math"/>
                        </a:rPr>
                        <m:t>𝐷</m:t>
                      </m:r>
                      <m:d>
                        <m:dPr>
                          <m:ctrlPr>
                            <a:rPr lang="en-US" altLang="zh-TW" sz="2000" i="1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altLang="zh-TW" sz="2000" i="1">
                              <a:latin typeface="Cambria Math"/>
                            </a:rPr>
                            <m:t>0,</m:t>
                          </m:r>
                          <m:r>
                            <a:rPr lang="en-US" altLang="zh-TW" sz="2000" i="1">
                              <a:latin typeface="Cambria Math"/>
                            </a:rPr>
                            <m:t>𝑇</m:t>
                          </m:r>
                        </m:e>
                      </m:d>
                      <m:r>
                        <a:rPr lang="en-US" altLang="zh-TW" sz="2000" i="1">
                          <a:latin typeface="Cambria Math"/>
                        </a:rPr>
                        <m:t>+</m:t>
                      </m:r>
                      <m:sSup>
                        <m:sSupPr>
                          <m:ctrlPr>
                            <a:rPr lang="en-US" altLang="zh-TW" sz="2000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altLang="zh-TW" sz="2000" i="1" smtClean="0">
                              <a:latin typeface="Cambria Math"/>
                              <a:ea typeface="Cambria Math"/>
                            </a:rPr>
                            <m:t>∅</m:t>
                          </m:r>
                        </m:e>
                        <m:sup>
                          <m:r>
                            <a:rPr lang="en-US" altLang="zh-TW" sz="2000" b="0" i="1" smtClean="0">
                              <a:latin typeface="Cambria Math"/>
                            </a:rPr>
                            <m:t>′</m:t>
                          </m:r>
                        </m:sup>
                      </m:sSup>
                      <m:d>
                        <m:dPr>
                          <m:ctrlPr>
                            <a:rPr lang="en-US" altLang="zh-TW" sz="2000" i="1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altLang="zh-TW" sz="2000" i="1">
                              <a:latin typeface="Cambria Math"/>
                              <a:ea typeface="Cambria Math"/>
                            </a:rPr>
                            <m:t>1,</m:t>
                          </m:r>
                          <m:r>
                            <a:rPr lang="en-US" altLang="zh-TW" sz="2000" i="1">
                              <a:latin typeface="Cambria Math"/>
                              <a:ea typeface="Cambria Math"/>
                            </a:rPr>
                            <m:t>𝑇</m:t>
                          </m:r>
                        </m:e>
                      </m:d>
                      <m:r>
                        <a:rPr lang="en-US" altLang="zh-TW" sz="2000" i="1" smtClean="0">
                          <a:latin typeface="Cambria Math"/>
                          <a:ea typeface="Cambria Math"/>
                        </a:rPr>
                        <m:t>∆</m:t>
                      </m:r>
                      <m:r>
                        <a:rPr lang="en-US" altLang="zh-TW" sz="2000" b="0" i="1" smtClean="0">
                          <a:latin typeface="Cambria Math"/>
                          <a:ea typeface="Cambria Math"/>
                        </a:rPr>
                        <m:t>𝐵</m:t>
                      </m:r>
                      <m:r>
                        <a:rPr lang="en-US" altLang="zh-TW" sz="2000" b="0" i="1" smtClean="0">
                          <a:latin typeface="Cambria Math"/>
                          <a:ea typeface="Cambria Math"/>
                        </a:rPr>
                        <m:t>(1)</m:t>
                      </m:r>
                    </m:oMath>
                  </m:oMathPara>
                </a14:m>
                <a:endParaRPr lang="en-US" altLang="zh-TW" sz="2000" dirty="0"/>
              </a:p>
              <a:p>
                <a:pPr marL="0" indent="0">
                  <a:buNone/>
                </a:pPr>
                <a:r>
                  <a:rPr lang="en-US" altLang="zh-TW" sz="2000" dirty="0" smtClean="0"/>
                  <a:t>=&gt; </a:t>
                </a:r>
                <a14:m>
                  <m:oMath xmlns:m="http://schemas.openxmlformats.org/officeDocument/2006/math">
                    <m:r>
                      <a:rPr lang="en-US" altLang="zh-TW" sz="2000" i="1">
                        <a:latin typeface="Cambria Math"/>
                        <a:ea typeface="Cambria Math"/>
                      </a:rPr>
                      <m:t>∅</m:t>
                    </m:r>
                    <m:d>
                      <m:dPr>
                        <m:ctrlPr>
                          <a:rPr lang="en-US" altLang="zh-TW" sz="2000" i="1"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r>
                          <a:rPr lang="en-US" altLang="zh-TW" sz="2000" i="1">
                            <a:latin typeface="Cambria Math"/>
                            <a:ea typeface="Cambria Math"/>
                          </a:rPr>
                          <m:t>1,</m:t>
                        </m:r>
                        <m:r>
                          <a:rPr lang="en-US" altLang="zh-TW" sz="2000" i="1">
                            <a:latin typeface="Cambria Math"/>
                            <a:ea typeface="Cambria Math"/>
                          </a:rPr>
                          <m:t>𝑇</m:t>
                        </m:r>
                      </m:e>
                    </m:d>
                    <m:r>
                      <a:rPr lang="en-US" altLang="zh-TW" sz="2000" b="0" i="1" smtClean="0">
                        <a:latin typeface="Cambria Math"/>
                        <a:ea typeface="Cambria Math"/>
                      </a:rPr>
                      <m:t>=</m:t>
                    </m:r>
                    <m:f>
                      <m:fPr>
                        <m:ctrlPr>
                          <a:rPr lang="en-US" altLang="zh-TW" sz="2000" b="0" i="1" smtClean="0">
                            <a:latin typeface="Cambria Math"/>
                            <a:ea typeface="Cambria Math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altLang="zh-TW" sz="2000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altLang="zh-TW" sz="2000" i="1">
                                <a:latin typeface="Cambria Math"/>
                                <a:ea typeface="Cambria Math"/>
                              </a:rPr>
                              <m:t>∅</m:t>
                            </m:r>
                          </m:e>
                          <m:sup>
                            <m:r>
                              <a:rPr lang="en-US" altLang="zh-TW" sz="2000" i="1">
                                <a:latin typeface="Cambria Math"/>
                              </a:rPr>
                              <m:t>′</m:t>
                            </m:r>
                          </m:sup>
                        </m:sSup>
                        <m:d>
                          <m:dPr>
                            <m:ctrlPr>
                              <a:rPr lang="en-US" altLang="zh-TW" sz="2000" i="1">
                                <a:latin typeface="Cambria Math"/>
                                <a:ea typeface="Cambria Math"/>
                              </a:rPr>
                            </m:ctrlPr>
                          </m:dPr>
                          <m:e>
                            <m:r>
                              <a:rPr lang="en-US" altLang="zh-TW" sz="2000" i="1">
                                <a:latin typeface="Cambria Math"/>
                                <a:ea typeface="Cambria Math"/>
                              </a:rPr>
                              <m:t>1,</m:t>
                            </m:r>
                            <m:r>
                              <a:rPr lang="en-US" altLang="zh-TW" sz="2000" i="1">
                                <a:latin typeface="Cambria Math"/>
                                <a:ea typeface="Cambria Math"/>
                              </a:rPr>
                              <m:t>𝑇</m:t>
                            </m:r>
                          </m:e>
                        </m:d>
                        <m:r>
                          <a:rPr lang="en-US" altLang="zh-TW" sz="2000" i="1">
                            <a:latin typeface="Cambria Math"/>
                            <a:ea typeface="Cambria Math"/>
                          </a:rPr>
                          <m:t>∆</m:t>
                        </m:r>
                        <m:r>
                          <a:rPr lang="en-US" altLang="zh-TW" sz="2000" i="1">
                            <a:latin typeface="Cambria Math"/>
                            <a:ea typeface="Cambria Math"/>
                          </a:rPr>
                          <m:t>𝐵</m:t>
                        </m:r>
                        <m:r>
                          <a:rPr lang="en-US" altLang="zh-TW" sz="2000" i="1">
                            <a:latin typeface="Cambria Math"/>
                            <a:ea typeface="Cambria Math"/>
                          </a:rPr>
                          <m:t>(1)</m:t>
                        </m:r>
                        <m:r>
                          <m:rPr>
                            <m:nor/>
                          </m:rPr>
                          <a:rPr lang="en-US" altLang="zh-TW" sz="2000" dirty="0"/>
                          <m:t> </m:t>
                        </m:r>
                      </m:num>
                      <m:den>
                        <m:r>
                          <a:rPr lang="en-US" altLang="zh-TW" sz="2000" i="1">
                            <a:latin typeface="Cambria Math"/>
                            <a:ea typeface="Cambria Math"/>
                          </a:rPr>
                          <m:t>𝑍</m:t>
                        </m:r>
                        <m:d>
                          <m:dPr>
                            <m:ctrlPr>
                              <a:rPr lang="en-US" altLang="zh-TW" sz="2000" i="1">
                                <a:latin typeface="Cambria Math"/>
                                <a:ea typeface="Cambria Math"/>
                              </a:rPr>
                            </m:ctrlPr>
                          </m:dPr>
                          <m:e>
                            <m:r>
                              <a:rPr lang="en-US" altLang="zh-TW" sz="2000" i="1">
                                <a:latin typeface="Cambria Math"/>
                                <a:ea typeface="Cambria Math"/>
                              </a:rPr>
                              <m:t>1,2</m:t>
                            </m:r>
                          </m:e>
                        </m:d>
                        <m:r>
                          <a:rPr lang="en-US" altLang="zh-TW" sz="2000" i="1">
                            <a:latin typeface="Cambria Math"/>
                            <a:ea typeface="Cambria Math"/>
                          </a:rPr>
                          <m:t>−</m:t>
                        </m:r>
                        <m:r>
                          <a:rPr lang="en-US" altLang="zh-TW" sz="2000" i="1">
                            <a:latin typeface="Cambria Math"/>
                            <a:ea typeface="Cambria Math"/>
                          </a:rPr>
                          <m:t>𝑍</m:t>
                        </m:r>
                        <m:d>
                          <m:dPr>
                            <m:ctrlPr>
                              <a:rPr lang="en-US" altLang="zh-TW" sz="2000" i="1">
                                <a:latin typeface="Cambria Math"/>
                                <a:ea typeface="Cambria Math"/>
                              </a:rPr>
                            </m:ctrlPr>
                          </m:dPr>
                          <m:e>
                            <m:r>
                              <a:rPr lang="en-US" altLang="zh-TW" sz="2000" i="1">
                                <a:latin typeface="Cambria Math"/>
                                <a:ea typeface="Cambria Math"/>
                              </a:rPr>
                              <m:t>0,2</m:t>
                            </m:r>
                          </m:e>
                        </m:d>
                      </m:den>
                    </m:f>
                    <m:r>
                      <a:rPr lang="en-US" altLang="zh-TW" sz="2000" b="0" i="1" smtClean="0">
                        <a:latin typeface="Cambria Math"/>
                        <a:ea typeface="Cambria Math"/>
                      </a:rPr>
                      <m:t>=</m:t>
                    </m:r>
                    <m:f>
                      <m:fPr>
                        <m:ctrlPr>
                          <a:rPr lang="en-US" altLang="zh-TW" sz="2000" b="0" i="1" smtClean="0">
                            <a:latin typeface="Cambria Math"/>
                            <a:ea typeface="Cambria Math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altLang="zh-TW" sz="2000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altLang="zh-TW" sz="2000" i="1">
                                <a:latin typeface="Cambria Math"/>
                                <a:ea typeface="Cambria Math"/>
                              </a:rPr>
                              <m:t>∅</m:t>
                            </m:r>
                          </m:e>
                          <m:sup>
                            <m:r>
                              <a:rPr lang="en-US" altLang="zh-TW" sz="2000" i="1">
                                <a:latin typeface="Cambria Math"/>
                              </a:rPr>
                              <m:t>′</m:t>
                            </m:r>
                          </m:sup>
                        </m:sSup>
                        <m:d>
                          <m:dPr>
                            <m:ctrlPr>
                              <a:rPr lang="en-US" altLang="zh-TW" sz="2000" i="1">
                                <a:latin typeface="Cambria Math"/>
                                <a:ea typeface="Cambria Math"/>
                              </a:rPr>
                            </m:ctrlPr>
                          </m:dPr>
                          <m:e>
                            <m:r>
                              <a:rPr lang="en-US" altLang="zh-TW" sz="2000" i="1">
                                <a:latin typeface="Cambria Math"/>
                                <a:ea typeface="Cambria Math"/>
                              </a:rPr>
                              <m:t>1,</m:t>
                            </m:r>
                            <m:r>
                              <a:rPr lang="en-US" altLang="zh-TW" sz="2000" i="1">
                                <a:latin typeface="Cambria Math"/>
                                <a:ea typeface="Cambria Math"/>
                              </a:rPr>
                              <m:t>𝑇</m:t>
                            </m:r>
                          </m:e>
                        </m:d>
                        <m:r>
                          <a:rPr lang="en-US" altLang="zh-TW" sz="2000" i="1">
                            <a:latin typeface="Cambria Math"/>
                            <a:ea typeface="Cambria Math"/>
                          </a:rPr>
                          <m:t>∆</m:t>
                        </m:r>
                        <m:r>
                          <a:rPr lang="en-US" altLang="zh-TW" sz="2000" i="1">
                            <a:latin typeface="Cambria Math"/>
                            <a:ea typeface="Cambria Math"/>
                          </a:rPr>
                          <m:t>𝐵</m:t>
                        </m:r>
                        <m:r>
                          <a:rPr lang="en-US" altLang="zh-TW" sz="2000" i="1">
                            <a:latin typeface="Cambria Math"/>
                            <a:ea typeface="Cambria Math"/>
                          </a:rPr>
                          <m:t>(1)</m:t>
                        </m:r>
                      </m:num>
                      <m:den>
                        <m:r>
                          <a:rPr lang="en-US" altLang="zh-TW" sz="2000" b="0" i="1" smtClean="0">
                            <a:latin typeface="Cambria Math"/>
                            <a:ea typeface="Cambria Math"/>
                          </a:rPr>
                          <m:t>𝑍</m:t>
                        </m:r>
                        <m:d>
                          <m:dPr>
                            <m:ctrlPr>
                              <a:rPr lang="en-US" altLang="zh-TW" sz="2000" b="0" i="1" smtClean="0">
                                <a:latin typeface="Cambria Math"/>
                                <a:ea typeface="Cambria Math"/>
                              </a:rPr>
                            </m:ctrlPr>
                          </m:dPr>
                          <m:e>
                            <m:r>
                              <a:rPr lang="en-US" altLang="zh-TW" sz="2000" b="0" i="1" smtClean="0">
                                <a:latin typeface="Cambria Math"/>
                                <a:ea typeface="Cambria Math"/>
                              </a:rPr>
                              <m:t>0,2</m:t>
                            </m:r>
                          </m:e>
                        </m:d>
                        <m:r>
                          <a:rPr lang="en-US" altLang="zh-TW" sz="2000" b="0" i="1" smtClean="0">
                            <a:latin typeface="Cambria Math"/>
                            <a:ea typeface="Cambria Math"/>
                          </a:rPr>
                          <m:t>+</m:t>
                        </m:r>
                        <m:sSup>
                          <m:sSupPr>
                            <m:ctrlPr>
                              <a:rPr lang="en-US" altLang="zh-TW" sz="2000" b="0" i="1" smtClean="0">
                                <a:latin typeface="Cambria Math"/>
                                <a:ea typeface="Cambria Math"/>
                              </a:rPr>
                            </m:ctrlPr>
                          </m:sSupPr>
                          <m:e>
                            <m:r>
                              <a:rPr lang="en-US" altLang="zh-TW" sz="2000" b="0" i="1" smtClean="0">
                                <a:latin typeface="Cambria Math"/>
                                <a:ea typeface="Cambria Math"/>
                              </a:rPr>
                              <m:t>∅</m:t>
                            </m:r>
                          </m:e>
                          <m:sup>
                            <m:r>
                              <a:rPr lang="en-US" altLang="zh-TW" sz="2000" b="0" i="1" smtClean="0">
                                <a:latin typeface="Cambria Math"/>
                                <a:ea typeface="Cambria Math"/>
                              </a:rPr>
                              <m:t>′′</m:t>
                            </m:r>
                          </m:sup>
                        </m:sSup>
                        <m:d>
                          <m:dPr>
                            <m:ctrlPr>
                              <a:rPr lang="en-US" altLang="zh-TW" sz="2000" b="0" i="1" smtClean="0">
                                <a:latin typeface="Cambria Math"/>
                                <a:ea typeface="Cambria Math"/>
                              </a:rPr>
                            </m:ctrlPr>
                          </m:dPr>
                          <m:e>
                            <m:r>
                              <a:rPr lang="en-US" altLang="zh-TW" sz="2000" b="0" i="1" smtClean="0">
                                <a:latin typeface="Cambria Math"/>
                                <a:ea typeface="Cambria Math"/>
                              </a:rPr>
                              <m:t>1,2</m:t>
                            </m:r>
                          </m:e>
                        </m:d>
                        <m:r>
                          <a:rPr lang="en-US" altLang="zh-TW" sz="2000" b="0" i="1" smtClean="0">
                            <a:latin typeface="Cambria Math"/>
                            <a:ea typeface="Cambria Math"/>
                          </a:rPr>
                          <m:t>∆</m:t>
                        </m:r>
                        <m:r>
                          <a:rPr lang="en-US" altLang="zh-TW" sz="2000" b="0" i="1" smtClean="0">
                            <a:latin typeface="Cambria Math"/>
                            <a:ea typeface="Cambria Math"/>
                          </a:rPr>
                          <m:t>𝐵</m:t>
                        </m:r>
                        <m:d>
                          <m:dPr>
                            <m:ctrlPr>
                              <a:rPr lang="en-US" altLang="zh-TW" sz="2000" b="0" i="1" smtClean="0">
                                <a:latin typeface="Cambria Math"/>
                                <a:ea typeface="Cambria Math"/>
                              </a:rPr>
                            </m:ctrlPr>
                          </m:dPr>
                          <m:e>
                            <m:r>
                              <a:rPr lang="en-US" altLang="zh-TW" sz="2000" b="0" i="1" smtClean="0">
                                <a:latin typeface="Cambria Math"/>
                                <a:ea typeface="Cambria Math"/>
                              </a:rPr>
                              <m:t>1</m:t>
                            </m:r>
                          </m:e>
                        </m:d>
                        <m:r>
                          <a:rPr lang="en-US" altLang="zh-TW" sz="2000" b="0" i="1" smtClean="0">
                            <a:latin typeface="Cambria Math"/>
                            <a:ea typeface="Cambria Math"/>
                          </a:rPr>
                          <m:t>−</m:t>
                        </m:r>
                        <m:r>
                          <a:rPr lang="en-US" altLang="zh-TW" sz="2000" b="0" i="1" smtClean="0">
                            <a:latin typeface="Cambria Math"/>
                            <a:ea typeface="Cambria Math"/>
                          </a:rPr>
                          <m:t>𝑍</m:t>
                        </m:r>
                        <m:r>
                          <a:rPr lang="en-US" altLang="zh-TW" sz="2000" b="0" i="1" smtClean="0">
                            <a:latin typeface="Cambria Math"/>
                            <a:ea typeface="Cambria Math"/>
                          </a:rPr>
                          <m:t>(0,2)</m:t>
                        </m:r>
                      </m:den>
                    </m:f>
                    <m:r>
                      <a:rPr lang="en-US" altLang="zh-TW" sz="2000" b="0" i="1" smtClean="0">
                        <a:latin typeface="Cambria Math"/>
                        <a:ea typeface="Cambria Math"/>
                      </a:rPr>
                      <m:t>=</m:t>
                    </m:r>
                    <m:f>
                      <m:fPr>
                        <m:ctrlPr>
                          <a:rPr lang="en-US" altLang="zh-TW" sz="2000" b="0" i="1" smtClean="0">
                            <a:latin typeface="Cambria Math"/>
                            <a:ea typeface="Cambria Math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altLang="zh-TW" sz="2000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altLang="zh-TW" sz="2000" i="1">
                                <a:latin typeface="Cambria Math"/>
                                <a:ea typeface="Cambria Math"/>
                              </a:rPr>
                              <m:t>∅</m:t>
                            </m:r>
                          </m:e>
                          <m:sup>
                            <m:r>
                              <a:rPr lang="en-US" altLang="zh-TW" sz="2000" i="1">
                                <a:latin typeface="Cambria Math"/>
                              </a:rPr>
                              <m:t>′</m:t>
                            </m:r>
                          </m:sup>
                        </m:sSup>
                        <m:d>
                          <m:dPr>
                            <m:ctrlPr>
                              <a:rPr lang="en-US" altLang="zh-TW" sz="2000" i="1">
                                <a:latin typeface="Cambria Math"/>
                                <a:ea typeface="Cambria Math"/>
                              </a:rPr>
                            </m:ctrlPr>
                          </m:dPr>
                          <m:e>
                            <m:r>
                              <a:rPr lang="en-US" altLang="zh-TW" sz="2000" i="1">
                                <a:latin typeface="Cambria Math"/>
                                <a:ea typeface="Cambria Math"/>
                              </a:rPr>
                              <m:t>1,</m:t>
                            </m:r>
                            <m:r>
                              <a:rPr lang="en-US" altLang="zh-TW" sz="2000" i="1">
                                <a:latin typeface="Cambria Math"/>
                                <a:ea typeface="Cambria Math"/>
                              </a:rPr>
                              <m:t>𝑇</m:t>
                            </m:r>
                          </m:e>
                        </m:d>
                      </m:num>
                      <m:den>
                        <m:sSup>
                          <m:sSupPr>
                            <m:ctrlPr>
                              <a:rPr lang="en-US" altLang="zh-TW" sz="2000" i="1">
                                <a:latin typeface="Cambria Math"/>
                                <a:ea typeface="Cambria Math"/>
                              </a:rPr>
                            </m:ctrlPr>
                          </m:sSupPr>
                          <m:e>
                            <m:r>
                              <a:rPr lang="en-US" altLang="zh-TW" sz="2000" i="1">
                                <a:latin typeface="Cambria Math"/>
                                <a:ea typeface="Cambria Math"/>
                              </a:rPr>
                              <m:t>∅</m:t>
                            </m:r>
                          </m:e>
                          <m:sup>
                            <m:r>
                              <a:rPr lang="en-US" altLang="zh-TW" sz="2000" i="1">
                                <a:latin typeface="Cambria Math"/>
                                <a:ea typeface="Cambria Math"/>
                              </a:rPr>
                              <m:t>′′</m:t>
                            </m:r>
                          </m:sup>
                        </m:sSup>
                        <m:d>
                          <m:dPr>
                            <m:ctrlPr>
                              <a:rPr lang="en-US" altLang="zh-TW" sz="2000" i="1">
                                <a:latin typeface="Cambria Math"/>
                                <a:ea typeface="Cambria Math"/>
                              </a:rPr>
                            </m:ctrlPr>
                          </m:dPr>
                          <m:e>
                            <m:r>
                              <a:rPr lang="en-US" altLang="zh-TW" sz="2000" i="1">
                                <a:latin typeface="Cambria Math"/>
                                <a:ea typeface="Cambria Math"/>
                              </a:rPr>
                              <m:t>1,2</m:t>
                            </m:r>
                          </m:e>
                        </m:d>
                      </m:den>
                    </m:f>
                  </m:oMath>
                </a14:m>
                <a:r>
                  <a:rPr lang="en-US" altLang="zh-TW" sz="2000" dirty="0" smtClean="0"/>
                  <a:t> =&gt; </a:t>
                </a:r>
                <a:r>
                  <a:rPr lang="en-US" altLang="zh-TW" sz="2000" dirty="0" err="1" smtClean="0"/>
                  <a:t>previsible</a:t>
                </a:r>
                <a:r>
                  <a:rPr lang="en-US" altLang="zh-TW" sz="2000" dirty="0" smtClean="0"/>
                  <a:t>!</a:t>
                </a:r>
              </a:p>
              <a:p>
                <a:pPr marL="0" indent="0">
                  <a:buNone/>
                </a:pPr>
                <a:endParaRPr lang="en-US" altLang="zh-TW" sz="2000" dirty="0" smtClean="0"/>
              </a:p>
              <a:p>
                <a:pPr marL="0" indent="0">
                  <a:buNone/>
                </a:pPr>
                <a:r>
                  <a:rPr lang="en-US" altLang="zh-TW" sz="2000" dirty="0" smtClean="0"/>
                  <a:t>If t=k, </a:t>
                </a:r>
              </a:p>
              <a:p>
                <a:pPr marL="0" indent="0">
                  <a:buNone/>
                </a:pPr>
                <a:r>
                  <a:rPr lang="en-US" altLang="zh-TW" sz="2000" dirty="0" smtClean="0"/>
                  <a:t>  </a:t>
                </a:r>
                <a14:m>
                  <m:oMath xmlns:m="http://schemas.openxmlformats.org/officeDocument/2006/math">
                    <m:r>
                      <a:rPr lang="en-US" altLang="zh-TW" sz="2000" i="1">
                        <a:latin typeface="Cambria Math"/>
                      </a:rPr>
                      <m:t>𝐷</m:t>
                    </m:r>
                    <m:d>
                      <m:dPr>
                        <m:ctrlPr>
                          <a:rPr lang="en-US" altLang="zh-TW" sz="2000" i="1">
                            <a:latin typeface="Cambria Math"/>
                          </a:rPr>
                        </m:ctrlPr>
                      </m:dPr>
                      <m:e>
                        <m:r>
                          <a:rPr lang="en-US" altLang="zh-TW" sz="2000" b="0" i="1" smtClean="0">
                            <a:latin typeface="Cambria Math"/>
                          </a:rPr>
                          <m:t>𝑘</m:t>
                        </m:r>
                        <m:r>
                          <a:rPr lang="en-US" altLang="zh-TW" sz="2000" i="1">
                            <a:latin typeface="Cambria Math"/>
                          </a:rPr>
                          <m:t>,</m:t>
                        </m:r>
                        <m:r>
                          <a:rPr lang="en-US" altLang="zh-TW" sz="2000" i="1">
                            <a:latin typeface="Cambria Math"/>
                          </a:rPr>
                          <m:t>𝑇</m:t>
                        </m:r>
                      </m:e>
                    </m:d>
                    <m:r>
                      <a:rPr lang="en-US" altLang="zh-TW" sz="2000" i="1">
                        <a:latin typeface="Cambria Math"/>
                      </a:rPr>
                      <m:t>=</m:t>
                    </m:r>
                    <m:r>
                      <a:rPr lang="en-US" altLang="zh-TW" sz="2000" i="1">
                        <a:latin typeface="Cambria Math"/>
                      </a:rPr>
                      <m:t>𝐷</m:t>
                    </m:r>
                    <m:d>
                      <m:dPr>
                        <m:ctrlPr>
                          <a:rPr lang="en-US" altLang="zh-TW" sz="2000" i="1">
                            <a:latin typeface="Cambria Math"/>
                          </a:rPr>
                        </m:ctrlPr>
                      </m:dPr>
                      <m:e>
                        <m:r>
                          <a:rPr lang="en-US" altLang="zh-TW" sz="2000" b="0" i="1" smtClean="0">
                            <a:latin typeface="Cambria Math"/>
                          </a:rPr>
                          <m:t>𝑘</m:t>
                        </m:r>
                        <m:r>
                          <a:rPr lang="en-US" altLang="zh-TW" sz="2000" b="0" i="1" smtClean="0">
                            <a:latin typeface="Cambria Math"/>
                          </a:rPr>
                          <m:t>−1,</m:t>
                        </m:r>
                        <m:r>
                          <a:rPr lang="en-US" altLang="zh-TW" sz="2000" i="1">
                            <a:latin typeface="Cambria Math"/>
                          </a:rPr>
                          <m:t>𝑇</m:t>
                        </m:r>
                      </m:e>
                    </m:d>
                    <m:r>
                      <a:rPr lang="en-US" altLang="zh-TW" sz="2000" i="1">
                        <a:latin typeface="Cambria Math"/>
                      </a:rPr>
                      <m:t>+</m:t>
                    </m:r>
                    <m:r>
                      <a:rPr lang="en-US" altLang="zh-TW" sz="2000" i="1">
                        <a:latin typeface="Cambria Math"/>
                        <a:ea typeface="Cambria Math"/>
                      </a:rPr>
                      <m:t>∅</m:t>
                    </m:r>
                    <m:d>
                      <m:dPr>
                        <m:ctrlPr>
                          <a:rPr lang="en-US" altLang="zh-TW" sz="2000" i="1"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r>
                          <a:rPr lang="en-US" altLang="zh-TW" sz="2000" b="0" i="1" smtClean="0">
                            <a:latin typeface="Cambria Math"/>
                            <a:ea typeface="Cambria Math"/>
                          </a:rPr>
                          <m:t>𝑘</m:t>
                        </m:r>
                        <m:r>
                          <a:rPr lang="en-US" altLang="zh-TW" sz="2000" i="1">
                            <a:latin typeface="Cambria Math"/>
                            <a:ea typeface="Cambria Math"/>
                          </a:rPr>
                          <m:t>,</m:t>
                        </m:r>
                        <m:r>
                          <a:rPr lang="en-US" altLang="zh-TW" sz="2000" i="1">
                            <a:latin typeface="Cambria Math"/>
                            <a:ea typeface="Cambria Math"/>
                          </a:rPr>
                          <m:t>𝑇</m:t>
                        </m:r>
                      </m:e>
                    </m:d>
                    <m:d>
                      <m:dPr>
                        <m:begChr m:val="["/>
                        <m:endChr m:val="]"/>
                        <m:ctrlPr>
                          <a:rPr lang="en-US" altLang="zh-TW" sz="2000" i="1"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r>
                          <a:rPr lang="en-US" altLang="zh-TW" sz="2000" i="1">
                            <a:latin typeface="Cambria Math"/>
                            <a:ea typeface="Cambria Math"/>
                          </a:rPr>
                          <m:t>𝑍</m:t>
                        </m:r>
                        <m:d>
                          <m:dPr>
                            <m:ctrlPr>
                              <a:rPr lang="en-US" altLang="zh-TW" sz="2000" i="1">
                                <a:latin typeface="Cambria Math"/>
                                <a:ea typeface="Cambria Math"/>
                              </a:rPr>
                            </m:ctrlPr>
                          </m:dPr>
                          <m:e>
                            <m:r>
                              <a:rPr lang="en-US" altLang="zh-TW" sz="2000" b="0" i="1" smtClean="0">
                                <a:latin typeface="Cambria Math"/>
                                <a:ea typeface="Cambria Math"/>
                              </a:rPr>
                              <m:t>𝑘</m:t>
                            </m:r>
                            <m:r>
                              <a:rPr lang="en-US" altLang="zh-TW" sz="2000" i="1">
                                <a:latin typeface="Cambria Math"/>
                                <a:ea typeface="Cambria Math"/>
                              </a:rPr>
                              <m:t>,</m:t>
                            </m:r>
                            <m:r>
                              <a:rPr lang="en-US" altLang="zh-TW" sz="2000" b="0" i="1" smtClean="0">
                                <a:latin typeface="Cambria Math"/>
                                <a:ea typeface="Cambria Math"/>
                              </a:rPr>
                              <m:t>𝑘</m:t>
                            </m:r>
                            <m:r>
                              <a:rPr lang="en-US" altLang="zh-TW" sz="2000" b="0" i="1" smtClean="0">
                                <a:latin typeface="Cambria Math"/>
                                <a:ea typeface="Cambria Math"/>
                              </a:rPr>
                              <m:t>+1</m:t>
                            </m:r>
                          </m:e>
                        </m:d>
                        <m:r>
                          <a:rPr lang="en-US" altLang="zh-TW" sz="2000" i="1">
                            <a:latin typeface="Cambria Math"/>
                            <a:ea typeface="Cambria Math"/>
                          </a:rPr>
                          <m:t>−</m:t>
                        </m:r>
                        <m:r>
                          <a:rPr lang="en-US" altLang="zh-TW" sz="2000" i="1">
                            <a:latin typeface="Cambria Math"/>
                            <a:ea typeface="Cambria Math"/>
                          </a:rPr>
                          <m:t>𝑍</m:t>
                        </m:r>
                        <m:d>
                          <m:dPr>
                            <m:ctrlPr>
                              <a:rPr lang="en-US" altLang="zh-TW" sz="2000" i="1">
                                <a:latin typeface="Cambria Math"/>
                                <a:ea typeface="Cambria Math"/>
                              </a:rPr>
                            </m:ctrlPr>
                          </m:dPr>
                          <m:e>
                            <m:r>
                              <a:rPr lang="en-US" altLang="zh-TW" sz="2000" b="0" i="1" smtClean="0">
                                <a:latin typeface="Cambria Math"/>
                                <a:ea typeface="Cambria Math"/>
                              </a:rPr>
                              <m:t>𝑘</m:t>
                            </m:r>
                            <m:r>
                              <a:rPr lang="en-US" altLang="zh-TW" sz="2000" b="0" i="1" smtClean="0">
                                <a:latin typeface="Cambria Math"/>
                                <a:ea typeface="Cambria Math"/>
                              </a:rPr>
                              <m:t>−1,</m:t>
                            </m:r>
                            <m:r>
                              <a:rPr lang="en-US" altLang="zh-TW" sz="2000" b="0" i="1" smtClean="0">
                                <a:latin typeface="Cambria Math"/>
                                <a:ea typeface="Cambria Math"/>
                              </a:rPr>
                              <m:t>𝑘</m:t>
                            </m:r>
                            <m:r>
                              <a:rPr lang="en-US" altLang="zh-TW" sz="2000" b="0" i="1" smtClean="0">
                                <a:latin typeface="Cambria Math"/>
                                <a:ea typeface="Cambria Math"/>
                              </a:rPr>
                              <m:t>+1</m:t>
                            </m:r>
                          </m:e>
                        </m:d>
                      </m:e>
                    </m:d>
                  </m:oMath>
                </a14:m>
                <a:endParaRPr lang="en-US" altLang="zh-TW" sz="2000" i="1" dirty="0" smtClean="0">
                  <a:latin typeface="Cambria Math"/>
                  <a:ea typeface="Cambria Math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altLang="zh-TW" sz="2000" b="0" i="0" smtClean="0">
                          <a:latin typeface="Cambria Math"/>
                          <a:ea typeface="Cambria Math"/>
                        </a:rPr>
                        <m:t>                 </m:t>
                      </m:r>
                      <m:r>
                        <a:rPr lang="en-US" altLang="zh-TW" sz="200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altLang="zh-TW" sz="2000" i="1">
                          <a:latin typeface="Cambria Math"/>
                        </a:rPr>
                        <m:t>𝐷</m:t>
                      </m:r>
                      <m:d>
                        <m:dPr>
                          <m:ctrlPr>
                            <a:rPr lang="en-US" altLang="zh-TW" sz="2000" i="1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altLang="zh-TW" sz="2000" b="0" i="1" smtClean="0">
                              <a:latin typeface="Cambria Math"/>
                            </a:rPr>
                            <m:t>𝑘</m:t>
                          </m:r>
                          <m:r>
                            <a:rPr lang="en-US" altLang="zh-TW" sz="2000" b="0" i="1" smtClean="0">
                              <a:latin typeface="Cambria Math"/>
                            </a:rPr>
                            <m:t>−1,</m:t>
                          </m:r>
                          <m:r>
                            <a:rPr lang="en-US" altLang="zh-TW" sz="2000" i="1">
                              <a:latin typeface="Cambria Math"/>
                            </a:rPr>
                            <m:t>𝑇</m:t>
                          </m:r>
                        </m:e>
                      </m:d>
                      <m:r>
                        <a:rPr lang="en-US" altLang="zh-TW" sz="2000" i="1">
                          <a:latin typeface="Cambria Math"/>
                        </a:rPr>
                        <m:t>+</m:t>
                      </m:r>
                      <m:sSup>
                        <m:sSupPr>
                          <m:ctrlPr>
                            <a:rPr lang="en-US" altLang="zh-TW" sz="2000" i="1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altLang="zh-TW" sz="2000" i="1">
                              <a:latin typeface="Cambria Math"/>
                              <a:ea typeface="Cambria Math"/>
                            </a:rPr>
                            <m:t>∅</m:t>
                          </m:r>
                        </m:e>
                        <m:sup>
                          <m:r>
                            <a:rPr lang="en-US" altLang="zh-TW" sz="2000" i="1">
                              <a:latin typeface="Cambria Math"/>
                            </a:rPr>
                            <m:t>′</m:t>
                          </m:r>
                        </m:sup>
                      </m:sSup>
                      <m:d>
                        <m:dPr>
                          <m:ctrlPr>
                            <a:rPr lang="en-US" altLang="zh-TW" sz="2000" i="1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altLang="zh-TW" sz="2000" b="0" i="1" smtClean="0">
                              <a:latin typeface="Cambria Math"/>
                              <a:ea typeface="Cambria Math"/>
                            </a:rPr>
                            <m:t>𝑘</m:t>
                          </m:r>
                          <m:r>
                            <a:rPr lang="en-US" altLang="zh-TW" sz="2000" i="1">
                              <a:latin typeface="Cambria Math"/>
                              <a:ea typeface="Cambria Math"/>
                            </a:rPr>
                            <m:t>,</m:t>
                          </m:r>
                          <m:r>
                            <a:rPr lang="en-US" altLang="zh-TW" sz="2000" i="1">
                              <a:latin typeface="Cambria Math"/>
                              <a:ea typeface="Cambria Math"/>
                            </a:rPr>
                            <m:t>𝑇</m:t>
                          </m:r>
                        </m:e>
                      </m:d>
                      <m:r>
                        <a:rPr lang="en-US" altLang="zh-TW" sz="2000" i="1">
                          <a:latin typeface="Cambria Math"/>
                          <a:ea typeface="Cambria Math"/>
                        </a:rPr>
                        <m:t>∆</m:t>
                      </m:r>
                      <m:r>
                        <a:rPr lang="en-US" altLang="zh-TW" sz="2000" i="1">
                          <a:latin typeface="Cambria Math"/>
                          <a:ea typeface="Cambria Math"/>
                        </a:rPr>
                        <m:t>𝐵</m:t>
                      </m:r>
                      <m:r>
                        <a:rPr lang="en-US" altLang="zh-TW" sz="2000" i="1">
                          <a:latin typeface="Cambria Math"/>
                          <a:ea typeface="Cambria Math"/>
                        </a:rPr>
                        <m:t>(</m:t>
                      </m:r>
                      <m:r>
                        <a:rPr lang="en-US" altLang="zh-TW" sz="2000" b="0" i="1" smtClean="0">
                          <a:latin typeface="Cambria Math"/>
                          <a:ea typeface="Cambria Math"/>
                        </a:rPr>
                        <m:t>𝑘</m:t>
                      </m:r>
                      <m:r>
                        <a:rPr lang="en-US" altLang="zh-TW" sz="2000" i="1">
                          <a:latin typeface="Cambria Math"/>
                          <a:ea typeface="Cambria Math"/>
                        </a:rPr>
                        <m:t>)</m:t>
                      </m:r>
                    </m:oMath>
                  </m:oMathPara>
                </a14:m>
                <a:endParaRPr lang="en-US" altLang="zh-TW" sz="2000" dirty="0"/>
              </a:p>
              <a:p>
                <a:pPr marL="0" indent="0">
                  <a:buNone/>
                </a:pPr>
                <a:r>
                  <a:rPr lang="en-US" altLang="zh-TW" sz="2000" dirty="0" smtClean="0">
                    <a:ea typeface="Cambria Math"/>
                  </a:rPr>
                  <a:t>=&gt; </a:t>
                </a:r>
                <a14:m>
                  <m:oMath xmlns:m="http://schemas.openxmlformats.org/officeDocument/2006/math">
                    <m:r>
                      <a:rPr lang="en-US" altLang="zh-TW" sz="2000" i="1">
                        <a:latin typeface="Cambria Math"/>
                        <a:ea typeface="Cambria Math"/>
                      </a:rPr>
                      <m:t>∅</m:t>
                    </m:r>
                    <m:d>
                      <m:dPr>
                        <m:ctrlPr>
                          <a:rPr lang="en-US" altLang="zh-TW" sz="2000" i="1"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r>
                          <a:rPr lang="en-US" altLang="zh-TW" sz="2000" b="0" i="1" smtClean="0">
                            <a:latin typeface="Cambria Math"/>
                            <a:ea typeface="Cambria Math"/>
                          </a:rPr>
                          <m:t>𝑘</m:t>
                        </m:r>
                        <m:r>
                          <a:rPr lang="en-US" altLang="zh-TW" sz="2000" i="1">
                            <a:latin typeface="Cambria Math"/>
                            <a:ea typeface="Cambria Math"/>
                          </a:rPr>
                          <m:t>,</m:t>
                        </m:r>
                        <m:r>
                          <a:rPr lang="en-US" altLang="zh-TW" sz="2000" i="1">
                            <a:latin typeface="Cambria Math"/>
                            <a:ea typeface="Cambria Math"/>
                          </a:rPr>
                          <m:t>𝑇</m:t>
                        </m:r>
                      </m:e>
                    </m:d>
                    <m:r>
                      <a:rPr lang="en-US" altLang="zh-TW" sz="2000" i="1">
                        <a:latin typeface="Cambria Math"/>
                        <a:ea typeface="Cambria Math"/>
                      </a:rPr>
                      <m:t>=</m:t>
                    </m:r>
                    <m:f>
                      <m:fPr>
                        <m:ctrlPr>
                          <a:rPr lang="en-US" altLang="zh-TW" sz="2000" i="1">
                            <a:latin typeface="Cambria Math"/>
                            <a:ea typeface="Cambria Math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altLang="zh-TW" sz="2000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altLang="zh-TW" sz="2000" i="1">
                                <a:latin typeface="Cambria Math"/>
                                <a:ea typeface="Cambria Math"/>
                              </a:rPr>
                              <m:t>∅</m:t>
                            </m:r>
                          </m:e>
                          <m:sup>
                            <m:r>
                              <a:rPr lang="en-US" altLang="zh-TW" sz="2000" i="1">
                                <a:latin typeface="Cambria Math"/>
                              </a:rPr>
                              <m:t>′</m:t>
                            </m:r>
                          </m:sup>
                        </m:sSup>
                        <m:d>
                          <m:dPr>
                            <m:ctrlPr>
                              <a:rPr lang="en-US" altLang="zh-TW" sz="2000" i="1">
                                <a:latin typeface="Cambria Math"/>
                                <a:ea typeface="Cambria Math"/>
                              </a:rPr>
                            </m:ctrlPr>
                          </m:dPr>
                          <m:e>
                            <m:r>
                              <a:rPr lang="en-US" altLang="zh-TW" sz="2000" b="0" i="1" smtClean="0">
                                <a:latin typeface="Cambria Math"/>
                                <a:ea typeface="Cambria Math"/>
                              </a:rPr>
                              <m:t>𝑘</m:t>
                            </m:r>
                            <m:r>
                              <a:rPr lang="en-US" altLang="zh-TW" sz="2000" i="1">
                                <a:latin typeface="Cambria Math"/>
                                <a:ea typeface="Cambria Math"/>
                              </a:rPr>
                              <m:t>,</m:t>
                            </m:r>
                            <m:r>
                              <a:rPr lang="en-US" altLang="zh-TW" sz="2000" i="1">
                                <a:latin typeface="Cambria Math"/>
                                <a:ea typeface="Cambria Math"/>
                              </a:rPr>
                              <m:t>𝑇</m:t>
                            </m:r>
                          </m:e>
                        </m:d>
                        <m:r>
                          <a:rPr lang="en-US" altLang="zh-TW" sz="2000" i="1">
                            <a:latin typeface="Cambria Math"/>
                            <a:ea typeface="Cambria Math"/>
                          </a:rPr>
                          <m:t>∆</m:t>
                        </m:r>
                        <m:r>
                          <a:rPr lang="en-US" altLang="zh-TW" sz="2000" i="1">
                            <a:latin typeface="Cambria Math"/>
                            <a:ea typeface="Cambria Math"/>
                          </a:rPr>
                          <m:t>𝐵</m:t>
                        </m:r>
                        <m:r>
                          <a:rPr lang="en-US" altLang="zh-TW" sz="2000" i="1">
                            <a:latin typeface="Cambria Math"/>
                            <a:ea typeface="Cambria Math"/>
                          </a:rPr>
                          <m:t>(</m:t>
                        </m:r>
                        <m:r>
                          <a:rPr lang="en-US" altLang="zh-TW" sz="2000" b="0" i="1" smtClean="0">
                            <a:latin typeface="Cambria Math"/>
                            <a:ea typeface="Cambria Math"/>
                          </a:rPr>
                          <m:t>𝑘</m:t>
                        </m:r>
                        <m:r>
                          <a:rPr lang="en-US" altLang="zh-TW" sz="2000" i="1">
                            <a:latin typeface="Cambria Math"/>
                            <a:ea typeface="Cambria Math"/>
                          </a:rPr>
                          <m:t>)</m:t>
                        </m:r>
                        <m:r>
                          <m:rPr>
                            <m:nor/>
                          </m:rPr>
                          <a:rPr lang="en-US" altLang="zh-TW" sz="2000" dirty="0"/>
                          <m:t> </m:t>
                        </m:r>
                      </m:num>
                      <m:den>
                        <m:r>
                          <a:rPr lang="en-US" altLang="zh-TW" sz="2000" i="1">
                            <a:latin typeface="Cambria Math"/>
                            <a:ea typeface="Cambria Math"/>
                          </a:rPr>
                          <m:t>𝑍</m:t>
                        </m:r>
                        <m:d>
                          <m:dPr>
                            <m:ctrlPr>
                              <a:rPr lang="en-US" altLang="zh-TW" sz="2000" i="1">
                                <a:latin typeface="Cambria Math"/>
                                <a:ea typeface="Cambria Math"/>
                              </a:rPr>
                            </m:ctrlPr>
                          </m:dPr>
                          <m:e>
                            <m:r>
                              <a:rPr lang="en-US" altLang="zh-TW" sz="2000" b="0" i="1" smtClean="0">
                                <a:latin typeface="Cambria Math"/>
                                <a:ea typeface="Cambria Math"/>
                              </a:rPr>
                              <m:t>𝑘</m:t>
                            </m:r>
                            <m:r>
                              <a:rPr lang="en-US" altLang="zh-TW" sz="2000" i="1">
                                <a:latin typeface="Cambria Math"/>
                                <a:ea typeface="Cambria Math"/>
                              </a:rPr>
                              <m:t>,</m:t>
                            </m:r>
                            <m:r>
                              <a:rPr lang="en-US" altLang="zh-TW" sz="2000" b="0" i="1" smtClean="0">
                                <a:latin typeface="Cambria Math"/>
                                <a:ea typeface="Cambria Math"/>
                              </a:rPr>
                              <m:t>𝑘</m:t>
                            </m:r>
                            <m:r>
                              <a:rPr lang="en-US" altLang="zh-TW" sz="2000" b="0" i="1" smtClean="0">
                                <a:latin typeface="Cambria Math"/>
                                <a:ea typeface="Cambria Math"/>
                              </a:rPr>
                              <m:t>+1</m:t>
                            </m:r>
                          </m:e>
                        </m:d>
                        <m:r>
                          <a:rPr lang="en-US" altLang="zh-TW" sz="2000" i="1">
                            <a:latin typeface="Cambria Math"/>
                            <a:ea typeface="Cambria Math"/>
                          </a:rPr>
                          <m:t>−</m:t>
                        </m:r>
                        <m:r>
                          <a:rPr lang="en-US" altLang="zh-TW" sz="2000" i="1">
                            <a:latin typeface="Cambria Math"/>
                            <a:ea typeface="Cambria Math"/>
                          </a:rPr>
                          <m:t>𝑍</m:t>
                        </m:r>
                        <m:d>
                          <m:dPr>
                            <m:ctrlPr>
                              <a:rPr lang="en-US" altLang="zh-TW" sz="2000" i="1">
                                <a:latin typeface="Cambria Math"/>
                                <a:ea typeface="Cambria Math"/>
                              </a:rPr>
                            </m:ctrlPr>
                          </m:dPr>
                          <m:e>
                            <m:r>
                              <a:rPr lang="en-US" altLang="zh-TW" sz="2000" b="0" i="1" smtClean="0">
                                <a:latin typeface="Cambria Math"/>
                                <a:ea typeface="Cambria Math"/>
                              </a:rPr>
                              <m:t>𝑘</m:t>
                            </m:r>
                            <m:r>
                              <a:rPr lang="en-US" altLang="zh-TW" sz="2000" b="0" i="1" smtClean="0">
                                <a:latin typeface="Cambria Math"/>
                                <a:ea typeface="Cambria Math"/>
                              </a:rPr>
                              <m:t>−1,</m:t>
                            </m:r>
                            <m:r>
                              <a:rPr lang="en-US" altLang="zh-TW" sz="2000" b="0" i="1" smtClean="0">
                                <a:latin typeface="Cambria Math"/>
                                <a:ea typeface="Cambria Math"/>
                              </a:rPr>
                              <m:t>𝑘</m:t>
                            </m:r>
                            <m:r>
                              <a:rPr lang="en-US" altLang="zh-TW" sz="2000" b="0" i="1" smtClean="0">
                                <a:latin typeface="Cambria Math"/>
                                <a:ea typeface="Cambria Math"/>
                              </a:rPr>
                              <m:t>+1</m:t>
                            </m:r>
                          </m:e>
                        </m:d>
                      </m:den>
                    </m:f>
                    <m:r>
                      <a:rPr lang="en-US" altLang="zh-TW" sz="2000" i="1">
                        <a:latin typeface="Cambria Math"/>
                        <a:ea typeface="Cambria Math"/>
                      </a:rPr>
                      <m:t>=</m:t>
                    </m:r>
                    <m:f>
                      <m:fPr>
                        <m:ctrlPr>
                          <a:rPr lang="en-US" altLang="zh-TW" sz="2000" i="1">
                            <a:latin typeface="Cambria Math"/>
                            <a:ea typeface="Cambria Math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altLang="zh-TW" sz="2000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altLang="zh-TW" sz="2000" i="1">
                                <a:latin typeface="Cambria Math"/>
                                <a:ea typeface="Cambria Math"/>
                              </a:rPr>
                              <m:t>∅</m:t>
                            </m:r>
                          </m:e>
                          <m:sup>
                            <m:r>
                              <a:rPr lang="en-US" altLang="zh-TW" sz="2000" i="1">
                                <a:latin typeface="Cambria Math"/>
                              </a:rPr>
                              <m:t>′</m:t>
                            </m:r>
                          </m:sup>
                        </m:sSup>
                        <m:d>
                          <m:dPr>
                            <m:ctrlPr>
                              <a:rPr lang="en-US" altLang="zh-TW" sz="2000" i="1">
                                <a:latin typeface="Cambria Math"/>
                                <a:ea typeface="Cambria Math"/>
                              </a:rPr>
                            </m:ctrlPr>
                          </m:dPr>
                          <m:e>
                            <m:r>
                              <a:rPr lang="en-US" altLang="zh-TW" sz="2000" b="0" i="1" smtClean="0">
                                <a:latin typeface="Cambria Math"/>
                                <a:ea typeface="Cambria Math"/>
                              </a:rPr>
                              <m:t>𝑘</m:t>
                            </m:r>
                            <m:r>
                              <a:rPr lang="en-US" altLang="zh-TW" sz="2000" i="1">
                                <a:latin typeface="Cambria Math"/>
                                <a:ea typeface="Cambria Math"/>
                              </a:rPr>
                              <m:t>,</m:t>
                            </m:r>
                            <m:r>
                              <a:rPr lang="en-US" altLang="zh-TW" sz="2000" i="1">
                                <a:latin typeface="Cambria Math"/>
                                <a:ea typeface="Cambria Math"/>
                              </a:rPr>
                              <m:t>𝑇</m:t>
                            </m:r>
                          </m:e>
                        </m:d>
                        <m:r>
                          <a:rPr lang="en-US" altLang="zh-TW" sz="2000" i="1">
                            <a:latin typeface="Cambria Math"/>
                            <a:ea typeface="Cambria Math"/>
                          </a:rPr>
                          <m:t>∆</m:t>
                        </m:r>
                        <m:r>
                          <a:rPr lang="en-US" altLang="zh-TW" sz="2000" i="1">
                            <a:latin typeface="Cambria Math"/>
                            <a:ea typeface="Cambria Math"/>
                          </a:rPr>
                          <m:t>𝐵</m:t>
                        </m:r>
                        <m:r>
                          <a:rPr lang="en-US" altLang="zh-TW" sz="2000" i="1">
                            <a:latin typeface="Cambria Math"/>
                            <a:ea typeface="Cambria Math"/>
                          </a:rPr>
                          <m:t>(</m:t>
                        </m:r>
                        <m:r>
                          <a:rPr lang="en-US" altLang="zh-TW" sz="2000" b="0" i="1" smtClean="0">
                            <a:latin typeface="Cambria Math"/>
                            <a:ea typeface="Cambria Math"/>
                          </a:rPr>
                          <m:t>𝑘</m:t>
                        </m:r>
                        <m:r>
                          <a:rPr lang="en-US" altLang="zh-TW" sz="2000" i="1">
                            <a:latin typeface="Cambria Math"/>
                            <a:ea typeface="Cambria Math"/>
                          </a:rPr>
                          <m:t>)</m:t>
                        </m:r>
                      </m:num>
                      <m:den>
                        <m:r>
                          <a:rPr lang="en-US" altLang="zh-TW" sz="2000" i="1">
                            <a:latin typeface="Cambria Math"/>
                            <a:ea typeface="Cambria Math"/>
                          </a:rPr>
                          <m:t>𝑍</m:t>
                        </m:r>
                        <m:d>
                          <m:dPr>
                            <m:ctrlPr>
                              <a:rPr lang="en-US" altLang="zh-TW" sz="2000" i="1">
                                <a:latin typeface="Cambria Math"/>
                                <a:ea typeface="Cambria Math"/>
                              </a:rPr>
                            </m:ctrlPr>
                          </m:dPr>
                          <m:e>
                            <m:r>
                              <a:rPr lang="en-US" altLang="zh-TW" sz="2000" b="0" i="1" smtClean="0">
                                <a:latin typeface="Cambria Math"/>
                                <a:ea typeface="Cambria Math"/>
                              </a:rPr>
                              <m:t>𝑘</m:t>
                            </m:r>
                            <m:r>
                              <a:rPr lang="en-US" altLang="zh-TW" sz="2000" b="0" i="1" smtClean="0">
                                <a:latin typeface="Cambria Math"/>
                                <a:ea typeface="Cambria Math"/>
                              </a:rPr>
                              <m:t>−1,</m:t>
                            </m:r>
                            <m:r>
                              <a:rPr lang="en-US" altLang="zh-TW" sz="2000" b="0" i="1" smtClean="0">
                                <a:latin typeface="Cambria Math"/>
                                <a:ea typeface="Cambria Math"/>
                              </a:rPr>
                              <m:t>𝑘</m:t>
                            </m:r>
                            <m:r>
                              <a:rPr lang="en-US" altLang="zh-TW" sz="2000" b="0" i="1" smtClean="0">
                                <a:latin typeface="Cambria Math"/>
                                <a:ea typeface="Cambria Math"/>
                              </a:rPr>
                              <m:t>+1</m:t>
                            </m:r>
                          </m:e>
                        </m:d>
                        <m:r>
                          <a:rPr lang="en-US" altLang="zh-TW" sz="2000" i="1">
                            <a:latin typeface="Cambria Math"/>
                            <a:ea typeface="Cambria Math"/>
                          </a:rPr>
                          <m:t>+</m:t>
                        </m:r>
                        <m:sSup>
                          <m:sSupPr>
                            <m:ctrlPr>
                              <a:rPr lang="en-US" altLang="zh-TW" sz="2000" i="1">
                                <a:latin typeface="Cambria Math"/>
                                <a:ea typeface="Cambria Math"/>
                              </a:rPr>
                            </m:ctrlPr>
                          </m:sSupPr>
                          <m:e>
                            <m:r>
                              <a:rPr lang="en-US" altLang="zh-TW" sz="2000" i="1">
                                <a:latin typeface="Cambria Math"/>
                                <a:ea typeface="Cambria Math"/>
                              </a:rPr>
                              <m:t>∅</m:t>
                            </m:r>
                          </m:e>
                          <m:sup>
                            <m:r>
                              <a:rPr lang="en-US" altLang="zh-TW" sz="2000" i="1">
                                <a:latin typeface="Cambria Math"/>
                                <a:ea typeface="Cambria Math"/>
                              </a:rPr>
                              <m:t>′′</m:t>
                            </m:r>
                          </m:sup>
                        </m:sSup>
                        <m:d>
                          <m:dPr>
                            <m:ctrlPr>
                              <a:rPr lang="en-US" altLang="zh-TW" sz="2000" i="1">
                                <a:latin typeface="Cambria Math"/>
                                <a:ea typeface="Cambria Math"/>
                              </a:rPr>
                            </m:ctrlPr>
                          </m:dPr>
                          <m:e>
                            <m:r>
                              <a:rPr lang="en-US" altLang="zh-TW" sz="2000" b="0" i="1" smtClean="0">
                                <a:latin typeface="Cambria Math"/>
                                <a:ea typeface="Cambria Math"/>
                              </a:rPr>
                              <m:t>𝑘</m:t>
                            </m:r>
                            <m:r>
                              <a:rPr lang="en-US" altLang="zh-TW" sz="2000" i="1">
                                <a:latin typeface="Cambria Math"/>
                                <a:ea typeface="Cambria Math"/>
                              </a:rPr>
                              <m:t>,</m:t>
                            </m:r>
                            <m:r>
                              <a:rPr lang="en-US" altLang="zh-TW" sz="2000" b="0" i="1" smtClean="0">
                                <a:latin typeface="Cambria Math"/>
                                <a:ea typeface="Cambria Math"/>
                              </a:rPr>
                              <m:t>𝑘</m:t>
                            </m:r>
                            <m:r>
                              <a:rPr lang="en-US" altLang="zh-TW" sz="2000" b="0" i="1" smtClean="0">
                                <a:latin typeface="Cambria Math"/>
                                <a:ea typeface="Cambria Math"/>
                              </a:rPr>
                              <m:t>+1</m:t>
                            </m:r>
                          </m:e>
                        </m:d>
                        <m:r>
                          <a:rPr lang="en-US" altLang="zh-TW" sz="2000" i="1">
                            <a:latin typeface="Cambria Math"/>
                            <a:ea typeface="Cambria Math"/>
                          </a:rPr>
                          <m:t>∆</m:t>
                        </m:r>
                        <m:r>
                          <a:rPr lang="en-US" altLang="zh-TW" sz="2000" i="1">
                            <a:latin typeface="Cambria Math"/>
                            <a:ea typeface="Cambria Math"/>
                          </a:rPr>
                          <m:t>𝐵</m:t>
                        </m:r>
                        <m:d>
                          <m:dPr>
                            <m:ctrlPr>
                              <a:rPr lang="en-US" altLang="zh-TW" sz="2000" i="1">
                                <a:latin typeface="Cambria Math"/>
                                <a:ea typeface="Cambria Math"/>
                              </a:rPr>
                            </m:ctrlPr>
                          </m:dPr>
                          <m:e>
                            <m:r>
                              <a:rPr lang="en-US" altLang="zh-TW" sz="2000" b="0" i="1" smtClean="0">
                                <a:latin typeface="Cambria Math"/>
                                <a:ea typeface="Cambria Math"/>
                              </a:rPr>
                              <m:t>𝑘</m:t>
                            </m:r>
                          </m:e>
                        </m:d>
                        <m:r>
                          <a:rPr lang="en-US" altLang="zh-TW" sz="2000" i="1">
                            <a:latin typeface="Cambria Math"/>
                            <a:ea typeface="Cambria Math"/>
                          </a:rPr>
                          <m:t>−</m:t>
                        </m:r>
                        <m:r>
                          <a:rPr lang="en-US" altLang="zh-TW" sz="2000" i="1">
                            <a:latin typeface="Cambria Math"/>
                            <a:ea typeface="Cambria Math"/>
                          </a:rPr>
                          <m:t>𝑍</m:t>
                        </m:r>
                        <m:r>
                          <a:rPr lang="en-US" altLang="zh-TW" sz="2000" i="1">
                            <a:latin typeface="Cambria Math"/>
                            <a:ea typeface="Cambria Math"/>
                          </a:rPr>
                          <m:t>(</m:t>
                        </m:r>
                        <m:r>
                          <a:rPr lang="en-US" altLang="zh-TW" sz="2000" b="0" i="1" smtClean="0">
                            <a:latin typeface="Cambria Math"/>
                            <a:ea typeface="Cambria Math"/>
                          </a:rPr>
                          <m:t>𝑘</m:t>
                        </m:r>
                        <m:r>
                          <a:rPr lang="en-US" altLang="zh-TW" sz="2000" b="0" i="1" smtClean="0">
                            <a:latin typeface="Cambria Math"/>
                            <a:ea typeface="Cambria Math"/>
                          </a:rPr>
                          <m:t>−1,</m:t>
                        </m:r>
                        <m:r>
                          <a:rPr lang="en-US" altLang="zh-TW" sz="2000" b="0" i="1" smtClean="0">
                            <a:latin typeface="Cambria Math"/>
                            <a:ea typeface="Cambria Math"/>
                          </a:rPr>
                          <m:t>𝑘</m:t>
                        </m:r>
                        <m:r>
                          <a:rPr lang="en-US" altLang="zh-TW" sz="2000" b="0" i="1" smtClean="0">
                            <a:latin typeface="Cambria Math"/>
                            <a:ea typeface="Cambria Math"/>
                          </a:rPr>
                          <m:t>+1)</m:t>
                        </m:r>
                      </m:den>
                    </m:f>
                  </m:oMath>
                </a14:m>
                <a:endParaRPr lang="en-US" altLang="zh-TW" sz="2000" i="1" dirty="0" smtClean="0">
                  <a:latin typeface="Cambria Math"/>
                  <a:ea typeface="Cambria Math"/>
                </a:endParaRP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US" altLang="zh-TW" sz="2000" b="0" i="1" smtClean="0">
                        <a:latin typeface="Cambria Math"/>
                        <a:ea typeface="Cambria Math"/>
                      </a:rPr>
                      <m:t>                    </m:t>
                    </m:r>
                    <m:r>
                      <a:rPr lang="en-US" altLang="zh-TW" sz="2000" i="1">
                        <a:latin typeface="Cambria Math"/>
                        <a:ea typeface="Cambria Math"/>
                      </a:rPr>
                      <m:t>=</m:t>
                    </m:r>
                    <m:f>
                      <m:fPr>
                        <m:ctrlPr>
                          <a:rPr lang="en-US" altLang="zh-TW" sz="2000" i="1">
                            <a:latin typeface="Cambria Math"/>
                            <a:ea typeface="Cambria Math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altLang="zh-TW" sz="2000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altLang="zh-TW" sz="2000" i="1">
                                <a:latin typeface="Cambria Math"/>
                                <a:ea typeface="Cambria Math"/>
                              </a:rPr>
                              <m:t>∅</m:t>
                            </m:r>
                          </m:e>
                          <m:sup>
                            <m:r>
                              <a:rPr lang="en-US" altLang="zh-TW" sz="2000" i="1">
                                <a:latin typeface="Cambria Math"/>
                              </a:rPr>
                              <m:t>′</m:t>
                            </m:r>
                          </m:sup>
                        </m:sSup>
                        <m:d>
                          <m:dPr>
                            <m:ctrlPr>
                              <a:rPr lang="en-US" altLang="zh-TW" sz="2000" i="1">
                                <a:latin typeface="Cambria Math"/>
                                <a:ea typeface="Cambria Math"/>
                              </a:rPr>
                            </m:ctrlPr>
                          </m:dPr>
                          <m:e>
                            <m:r>
                              <a:rPr lang="en-US" altLang="zh-TW" sz="2000" b="0" i="1" smtClean="0">
                                <a:latin typeface="Cambria Math"/>
                                <a:ea typeface="Cambria Math"/>
                              </a:rPr>
                              <m:t>𝑘</m:t>
                            </m:r>
                            <m:r>
                              <a:rPr lang="en-US" altLang="zh-TW" sz="2000" i="1">
                                <a:latin typeface="Cambria Math"/>
                                <a:ea typeface="Cambria Math"/>
                              </a:rPr>
                              <m:t>,</m:t>
                            </m:r>
                            <m:r>
                              <a:rPr lang="en-US" altLang="zh-TW" sz="2000" i="1">
                                <a:latin typeface="Cambria Math"/>
                                <a:ea typeface="Cambria Math"/>
                              </a:rPr>
                              <m:t>𝑇</m:t>
                            </m:r>
                          </m:e>
                        </m:d>
                      </m:num>
                      <m:den>
                        <m:sSup>
                          <m:sSupPr>
                            <m:ctrlPr>
                              <a:rPr lang="en-US" altLang="zh-TW" sz="2000" i="1">
                                <a:latin typeface="Cambria Math"/>
                                <a:ea typeface="Cambria Math"/>
                              </a:rPr>
                            </m:ctrlPr>
                          </m:sSupPr>
                          <m:e>
                            <m:r>
                              <a:rPr lang="en-US" altLang="zh-TW" sz="2000" i="1">
                                <a:latin typeface="Cambria Math"/>
                                <a:ea typeface="Cambria Math"/>
                              </a:rPr>
                              <m:t>∅</m:t>
                            </m:r>
                          </m:e>
                          <m:sup>
                            <m:r>
                              <a:rPr lang="en-US" altLang="zh-TW" sz="2000" i="1">
                                <a:latin typeface="Cambria Math"/>
                                <a:ea typeface="Cambria Math"/>
                              </a:rPr>
                              <m:t>′′</m:t>
                            </m:r>
                          </m:sup>
                        </m:sSup>
                        <m:d>
                          <m:dPr>
                            <m:ctrlPr>
                              <a:rPr lang="en-US" altLang="zh-TW" sz="2000" i="1">
                                <a:latin typeface="Cambria Math"/>
                                <a:ea typeface="Cambria Math"/>
                              </a:rPr>
                            </m:ctrlPr>
                          </m:dPr>
                          <m:e>
                            <m:r>
                              <a:rPr lang="en-US" altLang="zh-TW" sz="2000" b="0" i="1" smtClean="0">
                                <a:latin typeface="Cambria Math"/>
                                <a:ea typeface="Cambria Math"/>
                              </a:rPr>
                              <m:t>𝑘</m:t>
                            </m:r>
                            <m:r>
                              <a:rPr lang="en-US" altLang="zh-TW" sz="2000" i="1">
                                <a:latin typeface="Cambria Math"/>
                                <a:ea typeface="Cambria Math"/>
                              </a:rPr>
                              <m:t>,</m:t>
                            </m:r>
                            <m:r>
                              <a:rPr lang="en-US" altLang="zh-TW" sz="2000" b="0" i="1" smtClean="0">
                                <a:latin typeface="Cambria Math"/>
                                <a:ea typeface="Cambria Math"/>
                              </a:rPr>
                              <m:t>𝑘</m:t>
                            </m:r>
                            <m:r>
                              <a:rPr lang="en-US" altLang="zh-TW" sz="2000" b="0" i="1" smtClean="0">
                                <a:latin typeface="Cambria Math"/>
                                <a:ea typeface="Cambria Math"/>
                              </a:rPr>
                              <m:t>+1</m:t>
                            </m:r>
                          </m:e>
                        </m:d>
                      </m:den>
                    </m:f>
                  </m:oMath>
                </a14:m>
                <a:r>
                  <a:rPr lang="en-US" altLang="zh-TW" sz="2000" dirty="0"/>
                  <a:t> =&gt; </a:t>
                </a:r>
                <a:r>
                  <a:rPr lang="en-US" altLang="zh-TW" sz="2000" dirty="0" err="1"/>
                  <a:t>previsible</a:t>
                </a:r>
                <a:r>
                  <a:rPr lang="en-US" altLang="zh-TW" sz="2000" dirty="0"/>
                  <a:t>!</a:t>
                </a:r>
              </a:p>
              <a:p>
                <a:pPr marL="0" indent="0">
                  <a:buNone/>
                </a:pPr>
                <a:endParaRPr lang="zh-TW" altLang="en-US" sz="2000" dirty="0"/>
              </a:p>
            </p:txBody>
          </p:sp>
        </mc:Choice>
        <mc:Fallback xmlns=""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51520" y="1052736"/>
                <a:ext cx="8229600" cy="5433467"/>
              </a:xfrm>
              <a:blipFill rotWithShape="1">
                <a:blip r:embed="rId3"/>
                <a:stretch>
                  <a:fillRect l="-741" t="-8866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008299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>
              <a:solidFill>
                <a:prstClr val="black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矩形 1"/>
              <p:cNvSpPr/>
              <p:nvPr/>
            </p:nvSpPr>
            <p:spPr>
              <a:xfrm>
                <a:off x="611560" y="493998"/>
                <a:ext cx="8208912" cy="642163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spcAft>
                    <a:spcPts val="0"/>
                  </a:spcAft>
                </a:pPr>
                <a:r>
                  <a:rPr lang="en-US" altLang="zh-TW" sz="2300" kern="100" dirty="0">
                    <a:latin typeface="Times New Roman"/>
                    <a:cs typeface="Times New Roman"/>
                  </a:rPr>
                  <a:t>Furthermore, </a:t>
                </a:r>
                <a14:m>
                  <m:oMath xmlns:m="http://schemas.openxmlformats.org/officeDocument/2006/math">
                    <m:r>
                      <a:rPr lang="en-US" altLang="zh-TW" sz="2300" i="1" kern="100">
                        <a:latin typeface="Cambria Math"/>
                        <a:cs typeface="Times New Roman"/>
                      </a:rPr>
                      <m:t>𝑉</m:t>
                    </m:r>
                    <m:d>
                      <m:dPr>
                        <m:ctrlPr>
                          <a:rPr lang="zh-TW" altLang="zh-TW" sz="2300" i="1" kern="100">
                            <a:effectLst/>
                            <a:latin typeface="Cambria Math"/>
                            <a:ea typeface="Cambria Math"/>
                            <a:cs typeface="Times New Roman"/>
                          </a:rPr>
                        </m:ctrlPr>
                      </m:dPr>
                      <m:e>
                        <m:r>
                          <a:rPr lang="en-US" altLang="zh-TW" sz="2300" i="1" kern="100">
                            <a:latin typeface="Cambria Math"/>
                            <a:cs typeface="Times New Roman"/>
                          </a:rPr>
                          <m:t>𝑇</m:t>
                        </m:r>
                        <m:r>
                          <a:rPr lang="en-US" altLang="zh-TW" sz="2300" i="1" kern="100">
                            <a:latin typeface="Cambria Math"/>
                            <a:cs typeface="Times New Roman"/>
                          </a:rPr>
                          <m:t>,</m:t>
                        </m:r>
                        <m:r>
                          <a:rPr lang="en-US" altLang="zh-TW" sz="2300" i="1" kern="100">
                            <a:latin typeface="Cambria Math"/>
                            <a:cs typeface="Times New Roman"/>
                          </a:rPr>
                          <m:t>𝑇</m:t>
                        </m:r>
                      </m:e>
                    </m:d>
                    <m:r>
                      <a:rPr lang="en-US" altLang="zh-TW" sz="2300" i="1" kern="100">
                        <a:latin typeface="Cambria Math"/>
                        <a:cs typeface="Times New Roman"/>
                      </a:rPr>
                      <m:t>=</m:t>
                    </m:r>
                    <m:r>
                      <a:rPr lang="en-US" altLang="zh-TW" sz="2300" i="1" kern="100">
                        <a:latin typeface="Cambria Math"/>
                        <a:cs typeface="Times New Roman"/>
                      </a:rPr>
                      <m:t>𝐵</m:t>
                    </m:r>
                    <m:d>
                      <m:dPr>
                        <m:ctrlPr>
                          <a:rPr lang="zh-TW" altLang="zh-TW" sz="2300" i="1" kern="100">
                            <a:effectLst/>
                            <a:latin typeface="Cambria Math"/>
                            <a:ea typeface="Cambria Math"/>
                            <a:cs typeface="Times New Roman"/>
                          </a:rPr>
                        </m:ctrlPr>
                      </m:dPr>
                      <m:e>
                        <m:r>
                          <a:rPr lang="en-US" altLang="zh-TW" sz="2300" i="1" kern="100">
                            <a:latin typeface="Cambria Math"/>
                            <a:cs typeface="Times New Roman"/>
                          </a:rPr>
                          <m:t>𝑇</m:t>
                        </m:r>
                      </m:e>
                    </m:d>
                    <m:r>
                      <a:rPr lang="en-US" altLang="zh-TW" sz="2300" i="1" kern="100">
                        <a:latin typeface="Cambria Math"/>
                        <a:cs typeface="Times New Roman"/>
                      </a:rPr>
                      <m:t>𝐷</m:t>
                    </m:r>
                    <m:d>
                      <m:dPr>
                        <m:ctrlPr>
                          <a:rPr lang="zh-TW" altLang="zh-TW" sz="2300" i="1" kern="100">
                            <a:effectLst/>
                            <a:latin typeface="Cambria Math"/>
                            <a:ea typeface="Cambria Math"/>
                            <a:cs typeface="Times New Roman"/>
                          </a:rPr>
                        </m:ctrlPr>
                      </m:dPr>
                      <m:e>
                        <m:r>
                          <a:rPr lang="en-US" altLang="zh-TW" sz="2300" i="1" kern="100">
                            <a:latin typeface="Cambria Math"/>
                            <a:cs typeface="Times New Roman"/>
                          </a:rPr>
                          <m:t>𝑇</m:t>
                        </m:r>
                        <m:r>
                          <a:rPr lang="en-US" altLang="zh-TW" sz="2300" i="1" kern="100">
                            <a:latin typeface="Cambria Math"/>
                            <a:cs typeface="Times New Roman"/>
                          </a:rPr>
                          <m:t>,</m:t>
                        </m:r>
                        <m:r>
                          <a:rPr lang="en-US" altLang="zh-TW" sz="2300" i="1" kern="100">
                            <a:latin typeface="Cambria Math"/>
                            <a:cs typeface="Times New Roman"/>
                          </a:rPr>
                          <m:t>𝑇</m:t>
                        </m:r>
                      </m:e>
                    </m:d>
                    <m:r>
                      <a:rPr lang="en-US" altLang="zh-TW" sz="2300" i="1" kern="100">
                        <a:latin typeface="Cambria Math"/>
                        <a:cs typeface="Times New Roman"/>
                      </a:rPr>
                      <m:t>=1</m:t>
                    </m:r>
                  </m:oMath>
                </a14:m>
                <a:r>
                  <a:rPr lang="en-US" altLang="zh-TW" sz="2300" kern="100" dirty="0">
                    <a:latin typeface="Times New Roman"/>
                    <a:cs typeface="Times New Roman"/>
                  </a:rPr>
                  <a:t>, so the portfolio strategy is replicating. The principle of no arbitrage indicates that </a:t>
                </a:r>
                <a14:m>
                  <m:oMath xmlns:m="http://schemas.openxmlformats.org/officeDocument/2006/math">
                    <m:r>
                      <a:rPr lang="en-US" altLang="zh-TW" sz="2300" i="1" kern="100">
                        <a:latin typeface="Cambria Math"/>
                        <a:cs typeface="Times New Roman"/>
                      </a:rPr>
                      <m:t>𝑉</m:t>
                    </m:r>
                    <m:d>
                      <m:dPr>
                        <m:ctrlPr>
                          <a:rPr lang="zh-TW" altLang="zh-TW" sz="2300" i="1" kern="100">
                            <a:effectLst/>
                            <a:latin typeface="Cambria Math"/>
                            <a:ea typeface="Cambria Math"/>
                            <a:cs typeface="Times New Roman"/>
                          </a:rPr>
                        </m:ctrlPr>
                      </m:dPr>
                      <m:e>
                        <m:r>
                          <a:rPr lang="en-US" altLang="zh-TW" sz="2300" i="1" kern="100">
                            <a:latin typeface="Cambria Math"/>
                            <a:cs typeface="Times New Roman"/>
                          </a:rPr>
                          <m:t>𝑡</m:t>
                        </m:r>
                        <m:r>
                          <a:rPr lang="en-US" altLang="zh-TW" sz="2300" i="1" kern="100">
                            <a:latin typeface="Cambria Math"/>
                            <a:cs typeface="Times New Roman"/>
                          </a:rPr>
                          <m:t>,</m:t>
                        </m:r>
                        <m:r>
                          <a:rPr lang="en-US" altLang="zh-TW" sz="2300" i="1" kern="100">
                            <a:latin typeface="Cambria Math"/>
                            <a:cs typeface="Times New Roman"/>
                          </a:rPr>
                          <m:t>𝑇</m:t>
                        </m:r>
                      </m:e>
                    </m:d>
                  </m:oMath>
                </a14:m>
                <a:r>
                  <a:rPr lang="en-US" altLang="zh-TW" sz="2300" kern="100" dirty="0">
                    <a:latin typeface="Times New Roman"/>
                    <a:cs typeface="Times New Roman"/>
                  </a:rPr>
                  <a:t> must, therefore, be the unique no-arbitrage price; that is,</a:t>
                </a:r>
                <a:endParaRPr lang="zh-TW" altLang="zh-TW" sz="2300" kern="100" dirty="0">
                  <a:cs typeface="Times New Roman"/>
                </a:endParaRPr>
              </a:p>
              <a:p>
                <a:pPr>
                  <a:spcAft>
                    <a:spcPts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sz="2300" i="1" kern="100">
                          <a:latin typeface="Cambria Math"/>
                          <a:cs typeface="Times New Roman"/>
                        </a:rPr>
                        <m:t>𝑃</m:t>
                      </m:r>
                      <m:d>
                        <m:dPr>
                          <m:ctrlPr>
                            <a:rPr lang="zh-TW" altLang="zh-TW" sz="2300" i="1" kern="100">
                              <a:effectLst/>
                              <a:latin typeface="Cambria Math"/>
                              <a:ea typeface="Cambria Math"/>
                              <a:cs typeface="Times New Roman"/>
                            </a:rPr>
                          </m:ctrlPr>
                        </m:dPr>
                        <m:e>
                          <m:r>
                            <a:rPr lang="en-US" altLang="zh-TW" sz="2300" i="1" kern="100">
                              <a:latin typeface="Cambria Math"/>
                              <a:cs typeface="Times New Roman"/>
                            </a:rPr>
                            <m:t>𝑡</m:t>
                          </m:r>
                          <m:r>
                            <a:rPr lang="en-US" altLang="zh-TW" sz="2300" i="1" kern="100">
                              <a:latin typeface="Cambria Math"/>
                              <a:cs typeface="Times New Roman"/>
                            </a:rPr>
                            <m:t>,</m:t>
                          </m:r>
                          <m:r>
                            <a:rPr lang="en-US" altLang="zh-TW" sz="2300" i="1" kern="100">
                              <a:latin typeface="Cambria Math"/>
                              <a:cs typeface="Times New Roman"/>
                            </a:rPr>
                            <m:t>𝑇</m:t>
                          </m:r>
                        </m:e>
                      </m:d>
                      <m:r>
                        <a:rPr lang="en-US" altLang="zh-TW" sz="2300" i="1" kern="100">
                          <a:latin typeface="Cambria Math"/>
                          <a:cs typeface="Times New Roman"/>
                        </a:rPr>
                        <m:t>=</m:t>
                      </m:r>
                      <m:r>
                        <a:rPr lang="en-US" altLang="zh-TW" sz="2300" i="1" kern="100">
                          <a:latin typeface="Cambria Math"/>
                          <a:cs typeface="Times New Roman"/>
                        </a:rPr>
                        <m:t>𝑉</m:t>
                      </m:r>
                      <m:d>
                        <m:dPr>
                          <m:ctrlPr>
                            <a:rPr lang="zh-TW" altLang="zh-TW" sz="2300" i="1" kern="100">
                              <a:effectLst/>
                              <a:latin typeface="Cambria Math"/>
                              <a:ea typeface="Cambria Math"/>
                              <a:cs typeface="Times New Roman"/>
                            </a:rPr>
                          </m:ctrlPr>
                        </m:dPr>
                        <m:e>
                          <m:r>
                            <a:rPr lang="en-US" altLang="zh-TW" sz="2300" i="1" kern="100">
                              <a:latin typeface="Cambria Math"/>
                              <a:cs typeface="Times New Roman"/>
                            </a:rPr>
                            <m:t>𝑡</m:t>
                          </m:r>
                          <m:r>
                            <a:rPr lang="en-US" altLang="zh-TW" sz="2300" i="1" kern="100">
                              <a:latin typeface="Cambria Math"/>
                              <a:cs typeface="Times New Roman"/>
                            </a:rPr>
                            <m:t>,</m:t>
                          </m:r>
                          <m:r>
                            <a:rPr lang="en-US" altLang="zh-TW" sz="2300" i="1" kern="100">
                              <a:latin typeface="Cambria Math"/>
                              <a:cs typeface="Times New Roman"/>
                            </a:rPr>
                            <m:t>𝑇</m:t>
                          </m:r>
                        </m:e>
                      </m:d>
                      <m:r>
                        <a:rPr lang="en-US" altLang="zh-TW" sz="2300" i="1" kern="100">
                          <a:latin typeface="Cambria Math"/>
                          <a:cs typeface="Times New Roman"/>
                        </a:rPr>
                        <m:t>=</m:t>
                      </m:r>
                      <m:r>
                        <a:rPr lang="en-US" altLang="zh-TW" sz="2300" i="1" kern="100">
                          <a:latin typeface="Cambria Math"/>
                          <a:cs typeface="Times New Roman"/>
                        </a:rPr>
                        <m:t>𝐵</m:t>
                      </m:r>
                      <m:d>
                        <m:dPr>
                          <m:ctrlPr>
                            <a:rPr lang="zh-TW" altLang="zh-TW" sz="2300" i="1" kern="100">
                              <a:effectLst/>
                              <a:latin typeface="Cambria Math"/>
                              <a:ea typeface="Cambria Math"/>
                              <a:cs typeface="Times New Roman"/>
                            </a:rPr>
                          </m:ctrlPr>
                        </m:dPr>
                        <m:e>
                          <m:r>
                            <a:rPr lang="en-US" altLang="zh-TW" sz="2300" i="1" kern="100">
                              <a:latin typeface="Cambria Math"/>
                              <a:cs typeface="Times New Roman"/>
                            </a:rPr>
                            <m:t>𝑡</m:t>
                          </m:r>
                        </m:e>
                      </m:d>
                      <m:sSub>
                        <m:sSubPr>
                          <m:ctrlPr>
                            <a:rPr lang="zh-TW" altLang="zh-TW" sz="2300" i="1" kern="100">
                              <a:effectLst/>
                              <a:latin typeface="Cambria Math"/>
                              <a:ea typeface="Cambria Math"/>
                              <a:cs typeface="Times New Roman"/>
                            </a:rPr>
                          </m:ctrlPr>
                        </m:sSubPr>
                        <m:e>
                          <m:r>
                            <a:rPr lang="en-US" altLang="zh-TW" sz="2300" i="1" kern="100">
                              <a:latin typeface="Cambria Math"/>
                              <a:cs typeface="Times New Roman"/>
                            </a:rPr>
                            <m:t>𝐸</m:t>
                          </m:r>
                        </m:e>
                        <m:sub>
                          <m:r>
                            <a:rPr lang="en-US" altLang="zh-TW" sz="2300" i="1" kern="100">
                              <a:latin typeface="Cambria Math"/>
                              <a:cs typeface="Times New Roman"/>
                            </a:rPr>
                            <m:t>𝑄</m:t>
                          </m:r>
                        </m:sub>
                      </m:sSub>
                      <m:d>
                        <m:dPr>
                          <m:begChr m:val="["/>
                          <m:endChr m:val="]"/>
                          <m:ctrlPr>
                            <a:rPr lang="zh-TW" altLang="zh-TW" sz="2300" i="1" kern="100">
                              <a:effectLst/>
                              <a:latin typeface="Cambria Math"/>
                              <a:ea typeface="Cambria Math"/>
                              <a:cs typeface="Times New Roman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zh-TW" altLang="zh-TW" sz="2300" i="1" kern="100">
                                  <a:effectLst/>
                                  <a:latin typeface="Cambria Math"/>
                                  <a:ea typeface="Cambria Math"/>
                                  <a:cs typeface="Times New Roman"/>
                                </a:rPr>
                              </m:ctrlPr>
                            </m:sSupPr>
                            <m:e>
                              <m:r>
                                <a:rPr lang="en-US" altLang="zh-TW" sz="2300" i="1" kern="100">
                                  <a:latin typeface="Cambria Math"/>
                                  <a:cs typeface="Times New Roman"/>
                                </a:rPr>
                                <m:t>𝐵</m:t>
                              </m:r>
                              <m:d>
                                <m:dPr>
                                  <m:ctrlPr>
                                    <a:rPr lang="zh-TW" altLang="zh-TW" sz="2300" i="1" kern="100">
                                      <a:effectLst/>
                                      <a:latin typeface="Cambria Math"/>
                                      <a:ea typeface="Cambria Math"/>
                                      <a:cs typeface="Times New Roman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TW" sz="2300" i="1" kern="100">
                                      <a:latin typeface="Cambria Math"/>
                                      <a:cs typeface="Times New Roman"/>
                                    </a:rPr>
                                    <m:t>𝑇</m:t>
                                  </m:r>
                                </m:e>
                              </m:d>
                            </m:e>
                            <m:sup>
                              <m:r>
                                <a:rPr lang="en-US" altLang="zh-TW" sz="2300" i="1" kern="100">
                                  <a:latin typeface="Cambria Math"/>
                                  <a:cs typeface="Times New Roman"/>
                                </a:rPr>
                                <m:t>−1</m:t>
                              </m:r>
                            </m:sup>
                          </m:sSup>
                        </m:e>
                        <m:e>
                          <m:sSub>
                            <m:sSubPr>
                              <m:ctrlPr>
                                <a:rPr lang="zh-TW" altLang="zh-TW" sz="2300" i="1" kern="100">
                                  <a:effectLst/>
                                  <a:latin typeface="Cambria Math"/>
                                  <a:ea typeface="Cambria Math"/>
                                  <a:cs typeface="Times New Roman"/>
                                </a:rPr>
                              </m:ctrlPr>
                            </m:sSubPr>
                            <m:e>
                              <m:r>
                                <a:rPr lang="en-US" altLang="zh-TW" sz="2300" i="1" kern="100">
                                  <a:latin typeface="Cambria Math"/>
                                  <a:cs typeface="Times New Roman"/>
                                </a:rPr>
                                <m:t>ℱ</m:t>
                              </m:r>
                            </m:e>
                            <m:sub>
                              <m:r>
                                <a:rPr lang="en-US" altLang="zh-TW" sz="2300" i="1" kern="100">
                                  <a:latin typeface="Cambria Math"/>
                                  <a:cs typeface="Times New Roman"/>
                                </a:rPr>
                                <m:t>𝑡</m:t>
                              </m:r>
                            </m:sub>
                          </m:sSub>
                        </m:e>
                      </m:d>
                      <m:r>
                        <a:rPr lang="en-US" altLang="zh-TW" sz="2300" i="1" kern="100">
                          <a:latin typeface="Cambria Math"/>
                          <a:cs typeface="Times New Roman"/>
                        </a:rPr>
                        <m:t>=</m:t>
                      </m:r>
                      <m:sSub>
                        <m:sSubPr>
                          <m:ctrlPr>
                            <a:rPr lang="zh-TW" altLang="zh-TW" sz="2300" i="1" kern="100">
                              <a:effectLst/>
                              <a:latin typeface="Cambria Math"/>
                              <a:ea typeface="Cambria Math"/>
                              <a:cs typeface="Times New Roman"/>
                            </a:rPr>
                          </m:ctrlPr>
                        </m:sSubPr>
                        <m:e>
                          <m:r>
                            <a:rPr lang="en-US" altLang="zh-TW" sz="2300" i="1" kern="100">
                              <a:latin typeface="Cambria Math"/>
                              <a:cs typeface="Times New Roman"/>
                            </a:rPr>
                            <m:t>𝐸</m:t>
                          </m:r>
                        </m:e>
                        <m:sub>
                          <m:r>
                            <a:rPr lang="en-US" altLang="zh-TW" sz="2300" i="1" kern="100">
                              <a:latin typeface="Cambria Math"/>
                              <a:cs typeface="Times New Roman"/>
                            </a:rPr>
                            <m:t>𝑄</m:t>
                          </m:r>
                        </m:sub>
                      </m:sSub>
                      <m:d>
                        <m:dPr>
                          <m:begChr m:val="["/>
                          <m:endChr m:val="]"/>
                          <m:ctrlPr>
                            <a:rPr lang="zh-TW" altLang="zh-TW" sz="2300" i="1" kern="100">
                              <a:effectLst/>
                              <a:latin typeface="Cambria Math"/>
                              <a:ea typeface="Cambria Math"/>
                              <a:cs typeface="Times New Roman"/>
                            </a:rPr>
                          </m:ctrlPr>
                        </m:dPr>
                        <m:e>
                          <m:func>
                            <m:funcPr>
                              <m:ctrlPr>
                                <a:rPr lang="zh-TW" altLang="zh-TW" sz="2300" i="1" kern="100">
                                  <a:effectLst/>
                                  <a:latin typeface="Cambria Math"/>
                                  <a:ea typeface="Cambria Math"/>
                                  <a:cs typeface="Times New Roman"/>
                                </a:rPr>
                              </m:ctrlPr>
                            </m:funcPr>
                            <m:fName>
                              <m:r>
                                <a:rPr lang="en-US" altLang="zh-TW" sz="2300" i="1" kern="100">
                                  <a:latin typeface="Cambria Math"/>
                                  <a:cs typeface="Times New Roman"/>
                                </a:rPr>
                                <m:t>𝑒𝑥𝑝</m:t>
                              </m:r>
                            </m:fName>
                            <m:e>
                              <m:d>
                                <m:dPr>
                                  <m:ctrlPr>
                                    <a:rPr lang="zh-TW" altLang="zh-TW" sz="2300" i="1" kern="100">
                                      <a:effectLst/>
                                      <a:latin typeface="Cambria Math"/>
                                      <a:ea typeface="Cambria Math"/>
                                      <a:cs typeface="Times New Roman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TW" sz="2300" i="1" kern="100">
                                      <a:latin typeface="Cambria Math"/>
                                      <a:cs typeface="Times New Roman"/>
                                    </a:rPr>
                                    <m:t>−</m:t>
                                  </m:r>
                                  <m:nary>
                                    <m:naryPr>
                                      <m:chr m:val="∑"/>
                                      <m:limLoc m:val="undOvr"/>
                                      <m:ctrlPr>
                                        <a:rPr lang="zh-TW" altLang="zh-TW" sz="2300" i="1" kern="100">
                                          <a:effectLst/>
                                          <a:latin typeface="Cambria Math"/>
                                          <a:ea typeface="Cambria Math"/>
                                          <a:cs typeface="Times New Roman"/>
                                        </a:rPr>
                                      </m:ctrlPr>
                                    </m:naryPr>
                                    <m:sub>
                                      <m:r>
                                        <a:rPr lang="en-US" altLang="zh-TW" sz="2300" i="1" kern="100">
                                          <a:latin typeface="Cambria Math"/>
                                          <a:cs typeface="Times New Roman"/>
                                        </a:rPr>
                                        <m:t>𝑠</m:t>
                                      </m:r>
                                      <m:r>
                                        <a:rPr lang="en-US" altLang="zh-TW" sz="2300" i="1" kern="100">
                                          <a:latin typeface="Cambria Math"/>
                                          <a:cs typeface="Times New Roman"/>
                                        </a:rPr>
                                        <m:t>=</m:t>
                                      </m:r>
                                      <m:r>
                                        <a:rPr lang="en-US" altLang="zh-TW" sz="2300" i="1" kern="100">
                                          <a:latin typeface="Cambria Math"/>
                                          <a:cs typeface="Times New Roman"/>
                                        </a:rPr>
                                        <m:t>𝑡</m:t>
                                      </m:r>
                                    </m:sub>
                                    <m:sup>
                                      <m:r>
                                        <a:rPr lang="en-US" altLang="zh-TW" sz="2300" i="1" kern="100">
                                          <a:latin typeface="Cambria Math"/>
                                          <a:cs typeface="Times New Roman"/>
                                        </a:rPr>
                                        <m:t>𝑇</m:t>
                                      </m:r>
                                      <m:r>
                                        <a:rPr lang="en-US" altLang="zh-TW" sz="2300" i="1" kern="100">
                                          <a:latin typeface="Cambria Math"/>
                                          <a:cs typeface="Times New Roman"/>
                                        </a:rPr>
                                        <m:t>−1</m:t>
                                      </m:r>
                                    </m:sup>
                                    <m:e>
                                      <m:r>
                                        <a:rPr lang="en-US" altLang="zh-TW" sz="2300" i="1" kern="100">
                                          <a:latin typeface="Cambria Math"/>
                                          <a:cs typeface="Times New Roman"/>
                                        </a:rPr>
                                        <m:t>𝑟</m:t>
                                      </m:r>
                                      <m:d>
                                        <m:dPr>
                                          <m:ctrlPr>
                                            <a:rPr lang="zh-TW" altLang="zh-TW" sz="2300" i="1" kern="100">
                                              <a:effectLst/>
                                              <a:latin typeface="Cambria Math"/>
                                              <a:ea typeface="Cambria Math"/>
                                              <a:cs typeface="Times New Roman"/>
                                            </a:rPr>
                                          </m:ctrlPr>
                                        </m:dPr>
                                        <m:e>
                                          <m:r>
                                            <a:rPr lang="en-US" altLang="zh-TW" sz="2300" i="1" kern="100">
                                              <a:latin typeface="Cambria Math"/>
                                              <a:cs typeface="Times New Roman"/>
                                            </a:rPr>
                                            <m:t>𝑠</m:t>
                                          </m:r>
                                        </m:e>
                                      </m:d>
                                    </m:e>
                                  </m:nary>
                                </m:e>
                              </m:d>
                              <m:r>
                                <a:rPr lang="en-US" altLang="zh-TW" sz="2300" i="1" kern="100">
                                  <a:latin typeface="Cambria Math"/>
                                  <a:cs typeface="Times New Roman"/>
                                </a:rPr>
                                <m:t>|</m:t>
                              </m:r>
                              <m:r>
                                <a:rPr lang="en-US" altLang="zh-TW" sz="2300" i="1" kern="100">
                                  <a:latin typeface="Cambria Math"/>
                                  <a:cs typeface="Times New Roman"/>
                                </a:rPr>
                                <m:t>𝑟</m:t>
                              </m:r>
                              <m:r>
                                <a:rPr lang="en-US" altLang="zh-TW" sz="2300" i="1" kern="100">
                                  <a:latin typeface="Cambria Math"/>
                                  <a:cs typeface="Times New Roman"/>
                                </a:rPr>
                                <m:t>(</m:t>
                              </m:r>
                              <m:r>
                                <a:rPr lang="en-US" altLang="zh-TW" sz="2300" i="1" kern="100">
                                  <a:latin typeface="Cambria Math"/>
                                  <a:cs typeface="Times New Roman"/>
                                </a:rPr>
                                <m:t>𝑡</m:t>
                              </m:r>
                              <m:r>
                                <a:rPr lang="en-US" altLang="zh-TW" sz="2300" i="1" kern="100">
                                  <a:latin typeface="Cambria Math"/>
                                  <a:cs typeface="Times New Roman"/>
                                </a:rPr>
                                <m:t>)</m:t>
                              </m:r>
                            </m:e>
                          </m:func>
                        </m:e>
                      </m:d>
                      <m:r>
                        <a:rPr lang="en-US" altLang="zh-TW" sz="2300" i="1" kern="100">
                          <a:latin typeface="Cambria Math"/>
                          <a:cs typeface="Times New Roman"/>
                        </a:rPr>
                        <m:t>.</m:t>
                      </m:r>
                    </m:oMath>
                  </m:oMathPara>
                </a14:m>
                <a:endParaRPr lang="zh-TW" altLang="zh-TW" sz="2300" kern="100" dirty="0">
                  <a:cs typeface="Times New Roman"/>
                </a:endParaRPr>
              </a:p>
              <a:p>
                <a:pPr>
                  <a:spcAft>
                    <a:spcPts val="0"/>
                  </a:spcAft>
                </a:pPr>
                <a:r>
                  <a:rPr lang="en-US" altLang="zh-TW" sz="2300" kern="100" dirty="0">
                    <a:latin typeface="Times New Roman"/>
                    <a:cs typeface="Times New Roman"/>
                  </a:rPr>
                  <a:t>We can develop this further:</a:t>
                </a:r>
                <a:endParaRPr lang="zh-TW" altLang="zh-TW" sz="2300" kern="100" dirty="0">
                  <a:cs typeface="Times New Roman"/>
                </a:endParaRPr>
              </a:p>
              <a:p>
                <a:pPr>
                  <a:spcAft>
                    <a:spcPts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sz="2300" i="1" kern="100">
                          <a:latin typeface="Cambria Math"/>
                          <a:cs typeface="Times New Roman"/>
                        </a:rPr>
                        <m:t>𝑃</m:t>
                      </m:r>
                      <m:d>
                        <m:dPr>
                          <m:ctrlPr>
                            <a:rPr lang="zh-TW" altLang="zh-TW" sz="2300" i="1" kern="100">
                              <a:effectLst/>
                              <a:latin typeface="Cambria Math"/>
                              <a:ea typeface="Cambria Math"/>
                              <a:cs typeface="Times New Roman"/>
                            </a:rPr>
                          </m:ctrlPr>
                        </m:dPr>
                        <m:e>
                          <m:r>
                            <a:rPr lang="en-US" altLang="zh-TW" sz="2300" i="1" kern="100">
                              <a:latin typeface="Cambria Math"/>
                              <a:cs typeface="Times New Roman"/>
                            </a:rPr>
                            <m:t>𝑡</m:t>
                          </m:r>
                          <m:r>
                            <a:rPr lang="en-US" altLang="zh-TW" sz="2300" i="1" kern="100">
                              <a:latin typeface="Cambria Math"/>
                              <a:cs typeface="Times New Roman"/>
                            </a:rPr>
                            <m:t>,</m:t>
                          </m:r>
                          <m:r>
                            <a:rPr lang="en-US" altLang="zh-TW" sz="2300" i="1" kern="100">
                              <a:latin typeface="Cambria Math"/>
                              <a:cs typeface="Times New Roman"/>
                            </a:rPr>
                            <m:t>𝑇</m:t>
                          </m:r>
                        </m:e>
                      </m:d>
                      <m:r>
                        <a:rPr lang="en-US" altLang="zh-TW" sz="2300" i="1" kern="100">
                          <a:latin typeface="Cambria Math"/>
                          <a:cs typeface="Times New Roman"/>
                        </a:rPr>
                        <m:t>=</m:t>
                      </m:r>
                      <m:sSup>
                        <m:sSupPr>
                          <m:ctrlPr>
                            <a:rPr lang="zh-TW" altLang="zh-TW" sz="2300" i="1" kern="100">
                              <a:effectLst/>
                              <a:latin typeface="Cambria Math"/>
                              <a:ea typeface="Cambria Math"/>
                              <a:cs typeface="Times New Roman"/>
                            </a:rPr>
                          </m:ctrlPr>
                        </m:sSupPr>
                        <m:e>
                          <m:r>
                            <a:rPr lang="en-US" altLang="zh-TW" sz="2300" i="1" kern="100">
                              <a:latin typeface="Cambria Math"/>
                              <a:cs typeface="Times New Roman"/>
                            </a:rPr>
                            <m:t>𝑒</m:t>
                          </m:r>
                        </m:e>
                        <m:sup>
                          <m:r>
                            <a:rPr lang="en-US" altLang="zh-TW" sz="2300" i="1" kern="100">
                              <a:latin typeface="Cambria Math"/>
                              <a:cs typeface="Times New Roman"/>
                            </a:rPr>
                            <m:t>−</m:t>
                          </m:r>
                          <m:r>
                            <a:rPr lang="en-US" altLang="zh-TW" sz="2300" i="1" kern="100">
                              <a:latin typeface="Cambria Math"/>
                              <a:cs typeface="Times New Roman"/>
                            </a:rPr>
                            <m:t>𝑟</m:t>
                          </m:r>
                          <m:r>
                            <a:rPr lang="en-US" altLang="zh-TW" sz="2300" i="1" kern="100">
                              <a:latin typeface="Cambria Math"/>
                              <a:cs typeface="Times New Roman"/>
                            </a:rPr>
                            <m:t>(</m:t>
                          </m:r>
                          <m:r>
                            <a:rPr lang="en-US" altLang="zh-TW" sz="2300" i="1" kern="100">
                              <a:latin typeface="Cambria Math"/>
                              <a:cs typeface="Times New Roman"/>
                            </a:rPr>
                            <m:t>𝑡</m:t>
                          </m:r>
                          <m:r>
                            <a:rPr lang="en-US" altLang="zh-TW" sz="2300" i="1" kern="100">
                              <a:latin typeface="Cambria Math"/>
                              <a:cs typeface="Times New Roman"/>
                            </a:rPr>
                            <m:t>)</m:t>
                          </m:r>
                        </m:sup>
                      </m:sSup>
                      <m:sSub>
                        <m:sSubPr>
                          <m:ctrlPr>
                            <a:rPr lang="zh-TW" altLang="zh-TW" sz="2300" i="1" kern="100">
                              <a:effectLst/>
                              <a:latin typeface="Cambria Math"/>
                              <a:ea typeface="Cambria Math"/>
                              <a:cs typeface="Times New Roman"/>
                            </a:rPr>
                          </m:ctrlPr>
                        </m:sSubPr>
                        <m:e>
                          <m:r>
                            <a:rPr lang="en-US" altLang="zh-TW" sz="2300" i="1" kern="100">
                              <a:latin typeface="Cambria Math"/>
                              <a:cs typeface="Times New Roman"/>
                            </a:rPr>
                            <m:t>𝐸</m:t>
                          </m:r>
                        </m:e>
                        <m:sub>
                          <m:r>
                            <a:rPr lang="en-US" altLang="zh-TW" sz="2300" i="1" kern="100">
                              <a:latin typeface="Cambria Math"/>
                              <a:cs typeface="Times New Roman"/>
                            </a:rPr>
                            <m:t>𝑄</m:t>
                          </m:r>
                        </m:sub>
                      </m:sSub>
                      <m:d>
                        <m:dPr>
                          <m:begChr m:val="["/>
                          <m:endChr m:val="]"/>
                          <m:ctrlPr>
                            <a:rPr lang="zh-TW" altLang="zh-TW" sz="2300" i="1" kern="100">
                              <a:effectLst/>
                              <a:latin typeface="Cambria Math"/>
                              <a:ea typeface="Cambria Math"/>
                              <a:cs typeface="Times New Roman"/>
                            </a:rPr>
                          </m:ctrlPr>
                        </m:dPr>
                        <m:e>
                          <m:func>
                            <m:funcPr>
                              <m:ctrlPr>
                                <a:rPr lang="zh-TW" altLang="zh-TW" sz="2300" i="1" kern="100">
                                  <a:effectLst/>
                                  <a:latin typeface="Cambria Math"/>
                                  <a:ea typeface="Cambria Math"/>
                                  <a:cs typeface="Times New Roman"/>
                                </a:rPr>
                              </m:ctrlPr>
                            </m:funcPr>
                            <m:fName>
                              <m:r>
                                <a:rPr lang="en-US" altLang="zh-TW" sz="2300" i="1" kern="100">
                                  <a:latin typeface="Cambria Math"/>
                                  <a:cs typeface="Times New Roman"/>
                                </a:rPr>
                                <m:t>𝑒𝑥𝑝</m:t>
                              </m:r>
                            </m:fName>
                            <m:e>
                              <m:d>
                                <m:dPr>
                                  <m:ctrlPr>
                                    <a:rPr lang="zh-TW" altLang="zh-TW" sz="2300" i="1" kern="100">
                                      <a:effectLst/>
                                      <a:latin typeface="Cambria Math"/>
                                      <a:ea typeface="Cambria Math"/>
                                      <a:cs typeface="Times New Roman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TW" sz="2300" i="1" kern="100">
                                      <a:latin typeface="Cambria Math"/>
                                      <a:cs typeface="Times New Roman"/>
                                    </a:rPr>
                                    <m:t>−</m:t>
                                  </m:r>
                                  <m:nary>
                                    <m:naryPr>
                                      <m:chr m:val="∑"/>
                                      <m:limLoc m:val="undOvr"/>
                                      <m:ctrlPr>
                                        <a:rPr lang="zh-TW" altLang="zh-TW" sz="2300" i="1" kern="100">
                                          <a:effectLst/>
                                          <a:latin typeface="Cambria Math"/>
                                          <a:ea typeface="Cambria Math"/>
                                          <a:cs typeface="Times New Roman"/>
                                        </a:rPr>
                                      </m:ctrlPr>
                                    </m:naryPr>
                                    <m:sub>
                                      <m:r>
                                        <a:rPr lang="en-US" altLang="zh-TW" sz="2300" i="1" kern="100">
                                          <a:latin typeface="Cambria Math"/>
                                          <a:cs typeface="Times New Roman"/>
                                        </a:rPr>
                                        <m:t>𝑠</m:t>
                                      </m:r>
                                      <m:r>
                                        <a:rPr lang="en-US" altLang="zh-TW" sz="2300" i="1" kern="100">
                                          <a:latin typeface="Cambria Math"/>
                                          <a:cs typeface="Times New Roman"/>
                                        </a:rPr>
                                        <m:t>=</m:t>
                                      </m:r>
                                      <m:r>
                                        <a:rPr lang="en-US" altLang="zh-TW" sz="2300" i="1" kern="100">
                                          <a:latin typeface="Cambria Math"/>
                                          <a:cs typeface="Times New Roman"/>
                                        </a:rPr>
                                        <m:t>𝑡</m:t>
                                      </m:r>
                                      <m:r>
                                        <a:rPr lang="en-US" altLang="zh-TW" sz="2300" i="1" kern="100">
                                          <a:latin typeface="Cambria Math"/>
                                          <a:cs typeface="Times New Roman"/>
                                        </a:rPr>
                                        <m:t>+1</m:t>
                                      </m:r>
                                    </m:sub>
                                    <m:sup>
                                      <m:r>
                                        <a:rPr lang="en-US" altLang="zh-TW" sz="2300" i="1" kern="100">
                                          <a:latin typeface="Cambria Math"/>
                                          <a:cs typeface="Times New Roman"/>
                                        </a:rPr>
                                        <m:t>𝑇</m:t>
                                      </m:r>
                                      <m:r>
                                        <a:rPr lang="en-US" altLang="zh-TW" sz="2300" i="1" kern="100">
                                          <a:latin typeface="Cambria Math"/>
                                          <a:cs typeface="Times New Roman"/>
                                        </a:rPr>
                                        <m:t>−1</m:t>
                                      </m:r>
                                    </m:sup>
                                    <m:e>
                                      <m:r>
                                        <a:rPr lang="en-US" altLang="zh-TW" sz="2300" i="1" kern="100">
                                          <a:latin typeface="Cambria Math"/>
                                          <a:cs typeface="Times New Roman"/>
                                        </a:rPr>
                                        <m:t>𝑟</m:t>
                                      </m:r>
                                      <m:d>
                                        <m:dPr>
                                          <m:ctrlPr>
                                            <a:rPr lang="zh-TW" altLang="zh-TW" sz="2300" i="1" kern="100">
                                              <a:effectLst/>
                                              <a:latin typeface="Cambria Math"/>
                                              <a:ea typeface="Cambria Math"/>
                                              <a:cs typeface="Times New Roman"/>
                                            </a:rPr>
                                          </m:ctrlPr>
                                        </m:dPr>
                                        <m:e>
                                          <m:r>
                                            <a:rPr lang="en-US" altLang="zh-TW" sz="2300" i="1" kern="100">
                                              <a:latin typeface="Cambria Math"/>
                                              <a:cs typeface="Times New Roman"/>
                                            </a:rPr>
                                            <m:t>𝑠</m:t>
                                          </m:r>
                                        </m:e>
                                      </m:d>
                                    </m:e>
                                  </m:nary>
                                </m:e>
                              </m:d>
                            </m:e>
                          </m:func>
                        </m:e>
                        <m:e>
                          <m:r>
                            <a:rPr lang="en-US" altLang="zh-TW" sz="2300" i="1" kern="100">
                              <a:latin typeface="Cambria Math"/>
                              <a:cs typeface="Times New Roman"/>
                            </a:rPr>
                            <m:t>𝑟</m:t>
                          </m:r>
                          <m:d>
                            <m:dPr>
                              <m:ctrlPr>
                                <a:rPr lang="zh-TW" altLang="zh-TW" sz="2300" i="1" kern="100">
                                  <a:effectLst/>
                                  <a:latin typeface="Cambria Math"/>
                                  <a:ea typeface="Cambria Math"/>
                                  <a:cs typeface="Times New Roman"/>
                                </a:rPr>
                              </m:ctrlPr>
                            </m:dPr>
                            <m:e>
                              <m:r>
                                <a:rPr lang="en-US" altLang="zh-TW" sz="2300" i="1" kern="100">
                                  <a:latin typeface="Cambria Math"/>
                                  <a:cs typeface="Times New Roman"/>
                                </a:rPr>
                                <m:t>𝑡</m:t>
                              </m:r>
                            </m:e>
                          </m:d>
                        </m:e>
                      </m:d>
                      <m:r>
                        <a:rPr lang="en-US" altLang="zh-TW" sz="2300" i="1" kern="100">
                          <a:latin typeface="Cambria Math"/>
                          <a:cs typeface="Times New Roman"/>
                        </a:rPr>
                        <m:t>=</m:t>
                      </m:r>
                      <m:sSup>
                        <m:sSupPr>
                          <m:ctrlPr>
                            <a:rPr lang="zh-TW" altLang="zh-TW" sz="2300" i="1" kern="100">
                              <a:effectLst/>
                              <a:latin typeface="Cambria Math"/>
                              <a:ea typeface="Cambria Math"/>
                              <a:cs typeface="Times New Roman"/>
                            </a:rPr>
                          </m:ctrlPr>
                        </m:sSupPr>
                        <m:e>
                          <m:r>
                            <a:rPr lang="en-US" altLang="zh-TW" sz="2300" i="1" kern="100">
                              <a:latin typeface="Cambria Math"/>
                              <a:cs typeface="Times New Roman"/>
                            </a:rPr>
                            <m:t>𝑒</m:t>
                          </m:r>
                        </m:e>
                        <m:sup>
                          <m:r>
                            <a:rPr lang="en-US" altLang="zh-TW" sz="2300" i="1" kern="100">
                              <a:latin typeface="Cambria Math"/>
                              <a:cs typeface="Times New Roman"/>
                            </a:rPr>
                            <m:t>−</m:t>
                          </m:r>
                          <m:r>
                            <a:rPr lang="en-US" altLang="zh-TW" sz="2300" i="1" kern="100">
                              <a:latin typeface="Cambria Math"/>
                              <a:cs typeface="Times New Roman"/>
                            </a:rPr>
                            <m:t>𝑟</m:t>
                          </m:r>
                          <m:r>
                            <a:rPr lang="en-US" altLang="zh-TW" sz="2300" i="1" kern="100">
                              <a:latin typeface="Cambria Math"/>
                              <a:cs typeface="Times New Roman"/>
                            </a:rPr>
                            <m:t>(</m:t>
                          </m:r>
                          <m:r>
                            <a:rPr lang="en-US" altLang="zh-TW" sz="2300" i="1" kern="100">
                              <a:latin typeface="Cambria Math"/>
                              <a:cs typeface="Times New Roman"/>
                            </a:rPr>
                            <m:t>𝑡</m:t>
                          </m:r>
                          <m:r>
                            <a:rPr lang="en-US" altLang="zh-TW" sz="2300" i="1" kern="100">
                              <a:latin typeface="Cambria Math"/>
                              <a:cs typeface="Times New Roman"/>
                            </a:rPr>
                            <m:t>)</m:t>
                          </m:r>
                        </m:sup>
                      </m:sSup>
                      <m:sSub>
                        <m:sSubPr>
                          <m:ctrlPr>
                            <a:rPr lang="zh-TW" altLang="zh-TW" sz="2300" i="1" kern="100">
                              <a:effectLst/>
                              <a:latin typeface="Cambria Math"/>
                              <a:ea typeface="Cambria Math"/>
                              <a:cs typeface="Times New Roman"/>
                            </a:rPr>
                          </m:ctrlPr>
                        </m:sSubPr>
                        <m:e>
                          <m:r>
                            <a:rPr lang="en-US" altLang="zh-TW" sz="2300" i="1" kern="100">
                              <a:latin typeface="Cambria Math"/>
                              <a:cs typeface="Times New Roman"/>
                            </a:rPr>
                            <m:t>𝐸</m:t>
                          </m:r>
                        </m:e>
                        <m:sub>
                          <m:r>
                            <a:rPr lang="en-US" altLang="zh-TW" sz="2300" i="1" kern="100">
                              <a:latin typeface="Cambria Math"/>
                              <a:cs typeface="Times New Roman"/>
                            </a:rPr>
                            <m:t>𝑄</m:t>
                          </m:r>
                        </m:sub>
                      </m:sSub>
                      <m:d>
                        <m:dPr>
                          <m:begChr m:val="["/>
                          <m:endChr m:val="]"/>
                          <m:ctrlPr>
                            <a:rPr lang="zh-TW" altLang="zh-TW" sz="2300" i="1" kern="100">
                              <a:effectLst/>
                              <a:latin typeface="Cambria Math"/>
                              <a:ea typeface="Cambria Math"/>
                              <a:cs typeface="Times New Roman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zh-TW" altLang="zh-TW" sz="2300" i="1" kern="100">
                                  <a:effectLst/>
                                  <a:latin typeface="Cambria Math"/>
                                  <a:ea typeface="Cambria Math"/>
                                  <a:cs typeface="Times New Roman"/>
                                </a:rPr>
                              </m:ctrlPr>
                            </m:sSubPr>
                            <m:e>
                              <m:r>
                                <a:rPr lang="en-US" altLang="zh-TW" sz="2300" i="1" kern="100">
                                  <a:latin typeface="Cambria Math"/>
                                  <a:cs typeface="Times New Roman"/>
                                </a:rPr>
                                <m:t>𝐸</m:t>
                              </m:r>
                            </m:e>
                            <m:sub>
                              <m:r>
                                <a:rPr lang="en-US" altLang="zh-TW" sz="2300" i="1" kern="100">
                                  <a:latin typeface="Cambria Math"/>
                                  <a:cs typeface="Times New Roman"/>
                                </a:rPr>
                                <m:t>𝑄</m:t>
                              </m:r>
                            </m:sub>
                          </m:sSub>
                          <m:d>
                            <m:dPr>
                              <m:begChr m:val="{"/>
                              <m:endChr m:val="}"/>
                              <m:ctrlPr>
                                <a:rPr lang="zh-TW" altLang="zh-TW" sz="2300" i="1" kern="100">
                                  <a:effectLst/>
                                  <a:latin typeface="Cambria Math"/>
                                  <a:ea typeface="Cambria Math"/>
                                  <a:cs typeface="Times New Roman"/>
                                </a:rPr>
                              </m:ctrlPr>
                            </m:dPr>
                            <m:e>
                              <m:func>
                                <m:funcPr>
                                  <m:ctrlPr>
                                    <a:rPr lang="zh-TW" altLang="zh-TW" sz="2300" i="1" kern="100">
                                      <a:effectLst/>
                                      <a:latin typeface="Cambria Math"/>
                                      <a:ea typeface="Cambria Math"/>
                                      <a:cs typeface="Times New Roman"/>
                                    </a:rPr>
                                  </m:ctrlPr>
                                </m:funcPr>
                                <m:fName>
                                  <m:r>
                                    <a:rPr lang="en-US" altLang="zh-TW" sz="2300" i="1" kern="100">
                                      <a:latin typeface="Cambria Math"/>
                                      <a:cs typeface="Times New Roman"/>
                                    </a:rPr>
                                    <m:t>𝑒𝑥𝑝</m:t>
                                  </m:r>
                                </m:fName>
                                <m:e>
                                  <m:d>
                                    <m:dPr>
                                      <m:ctrlPr>
                                        <a:rPr lang="zh-TW" altLang="zh-TW" sz="2300" i="1" kern="100">
                                          <a:effectLst/>
                                          <a:latin typeface="Cambria Math"/>
                                          <a:ea typeface="Cambria Math"/>
                                          <a:cs typeface="Times New Roman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altLang="zh-TW" sz="2300" i="1" kern="100">
                                          <a:latin typeface="Cambria Math"/>
                                          <a:cs typeface="Times New Roman"/>
                                        </a:rPr>
                                        <m:t>−</m:t>
                                      </m:r>
                                      <m:nary>
                                        <m:naryPr>
                                          <m:chr m:val="∑"/>
                                          <m:limLoc m:val="undOvr"/>
                                          <m:ctrlPr>
                                            <a:rPr lang="zh-TW" altLang="zh-TW" sz="2300" i="1" kern="100">
                                              <a:effectLst/>
                                              <a:latin typeface="Cambria Math"/>
                                              <a:ea typeface="Cambria Math"/>
                                              <a:cs typeface="Times New Roman"/>
                                            </a:rPr>
                                          </m:ctrlPr>
                                        </m:naryPr>
                                        <m:sub>
                                          <m:r>
                                            <a:rPr lang="en-US" altLang="zh-TW" sz="2300" i="1" kern="100">
                                              <a:latin typeface="Cambria Math"/>
                                              <a:cs typeface="Times New Roman"/>
                                            </a:rPr>
                                            <m:t>𝑠</m:t>
                                          </m:r>
                                          <m:r>
                                            <a:rPr lang="en-US" altLang="zh-TW" sz="2300" i="1" kern="100">
                                              <a:latin typeface="Cambria Math"/>
                                              <a:cs typeface="Times New Roman"/>
                                            </a:rPr>
                                            <m:t>=</m:t>
                                          </m:r>
                                          <m:r>
                                            <a:rPr lang="en-US" altLang="zh-TW" sz="2300" i="1" kern="100">
                                              <a:latin typeface="Cambria Math"/>
                                              <a:cs typeface="Times New Roman"/>
                                            </a:rPr>
                                            <m:t>𝑡</m:t>
                                          </m:r>
                                          <m:r>
                                            <a:rPr lang="en-US" altLang="zh-TW" sz="2300" i="1" kern="100">
                                              <a:latin typeface="Cambria Math"/>
                                              <a:cs typeface="Times New Roman"/>
                                            </a:rPr>
                                            <m:t>+1</m:t>
                                          </m:r>
                                        </m:sub>
                                        <m:sup>
                                          <m:r>
                                            <a:rPr lang="en-US" altLang="zh-TW" sz="2300" i="1" kern="100">
                                              <a:latin typeface="Cambria Math"/>
                                              <a:cs typeface="Times New Roman"/>
                                            </a:rPr>
                                            <m:t>𝑇</m:t>
                                          </m:r>
                                          <m:r>
                                            <a:rPr lang="en-US" altLang="zh-TW" sz="2300" i="1" kern="100">
                                              <a:latin typeface="Cambria Math"/>
                                              <a:cs typeface="Times New Roman"/>
                                            </a:rPr>
                                            <m:t>−1</m:t>
                                          </m:r>
                                        </m:sup>
                                        <m:e>
                                          <m:r>
                                            <a:rPr lang="en-US" altLang="zh-TW" sz="2300" i="1" kern="100">
                                              <a:latin typeface="Cambria Math"/>
                                              <a:cs typeface="Times New Roman"/>
                                            </a:rPr>
                                            <m:t>𝑟</m:t>
                                          </m:r>
                                          <m:d>
                                            <m:dPr>
                                              <m:ctrlPr>
                                                <a:rPr lang="zh-TW" altLang="zh-TW" sz="2300" i="1" kern="100">
                                                  <a:effectLst/>
                                                  <a:latin typeface="Cambria Math"/>
                                                  <a:ea typeface="Cambria Math"/>
                                                  <a:cs typeface="Times New Roman"/>
                                                </a:rPr>
                                              </m:ctrlPr>
                                            </m:dPr>
                                            <m:e>
                                              <m:r>
                                                <a:rPr lang="en-US" altLang="zh-TW" sz="2300" i="1" kern="100">
                                                  <a:latin typeface="Cambria Math"/>
                                                  <a:cs typeface="Times New Roman"/>
                                                </a:rPr>
                                                <m:t>𝑠</m:t>
                                              </m:r>
                                            </m:e>
                                          </m:d>
                                        </m:e>
                                      </m:nary>
                                    </m:e>
                                  </m:d>
                                </m:e>
                              </m:func>
                            </m:e>
                            <m:e>
                              <m:r>
                                <a:rPr lang="en-US" altLang="zh-TW" sz="2300" i="1" kern="100">
                                  <a:latin typeface="Cambria Math"/>
                                  <a:cs typeface="Times New Roman"/>
                                </a:rPr>
                                <m:t>𝑟</m:t>
                              </m:r>
                              <m:d>
                                <m:dPr>
                                  <m:ctrlPr>
                                    <a:rPr lang="zh-TW" altLang="zh-TW" sz="2300" i="1" kern="100">
                                      <a:effectLst/>
                                      <a:latin typeface="Cambria Math"/>
                                      <a:ea typeface="Cambria Math"/>
                                      <a:cs typeface="Times New Roman"/>
                                    </a:rPr>
                                  </m:ctrlPr>
                                </m:dPr>
                                <m:e>
                                  <m:r>
                                    <a:rPr lang="en-US" altLang="zh-TW" sz="2300" i="1" kern="100">
                                      <a:latin typeface="Cambria Math"/>
                                      <a:cs typeface="Times New Roman"/>
                                    </a:rPr>
                                    <m:t>𝑡</m:t>
                                  </m:r>
                                  <m:r>
                                    <a:rPr lang="en-US" altLang="zh-TW" sz="2300" i="1" kern="100">
                                      <a:latin typeface="Cambria Math"/>
                                      <a:cs typeface="Times New Roman"/>
                                    </a:rPr>
                                    <m:t>+1</m:t>
                                  </m:r>
                                </m:e>
                              </m:d>
                            </m:e>
                          </m:d>
                        </m:e>
                        <m:e>
                          <m:r>
                            <a:rPr lang="en-US" altLang="zh-TW" sz="2300" i="1" kern="100">
                              <a:latin typeface="Cambria Math"/>
                              <a:cs typeface="Times New Roman"/>
                            </a:rPr>
                            <m:t>𝑟</m:t>
                          </m:r>
                          <m:d>
                            <m:dPr>
                              <m:ctrlPr>
                                <a:rPr lang="zh-TW" altLang="zh-TW" sz="2300" i="1" kern="100">
                                  <a:effectLst/>
                                  <a:latin typeface="Cambria Math"/>
                                  <a:ea typeface="Cambria Math"/>
                                  <a:cs typeface="Times New Roman"/>
                                </a:rPr>
                              </m:ctrlPr>
                            </m:dPr>
                            <m:e>
                              <m:r>
                                <a:rPr lang="en-US" altLang="zh-TW" sz="2300" i="1" kern="100">
                                  <a:latin typeface="Cambria Math"/>
                                  <a:cs typeface="Times New Roman"/>
                                </a:rPr>
                                <m:t>𝑡</m:t>
                              </m:r>
                            </m:e>
                          </m:d>
                        </m:e>
                      </m:d>
                      <m:r>
                        <a:rPr lang="en-US" altLang="zh-TW" sz="2300" i="1" kern="100">
                          <a:latin typeface="Cambria Math"/>
                          <a:cs typeface="Times New Roman"/>
                        </a:rPr>
                        <m:t>=</m:t>
                      </m:r>
                      <m:sSup>
                        <m:sSupPr>
                          <m:ctrlPr>
                            <a:rPr lang="zh-TW" altLang="zh-TW" sz="2300" i="1" kern="100">
                              <a:effectLst/>
                              <a:latin typeface="Cambria Math"/>
                              <a:ea typeface="Cambria Math"/>
                              <a:cs typeface="Times New Roman"/>
                            </a:rPr>
                          </m:ctrlPr>
                        </m:sSupPr>
                        <m:e>
                          <m:r>
                            <a:rPr lang="en-US" altLang="zh-TW" sz="2300" i="1" kern="100">
                              <a:latin typeface="Cambria Math"/>
                              <a:cs typeface="Times New Roman"/>
                            </a:rPr>
                            <m:t>𝑒</m:t>
                          </m:r>
                        </m:e>
                        <m:sup>
                          <m:r>
                            <a:rPr lang="en-US" altLang="zh-TW" sz="2300" i="1" kern="100">
                              <a:latin typeface="Cambria Math"/>
                              <a:cs typeface="Times New Roman"/>
                            </a:rPr>
                            <m:t>−</m:t>
                          </m:r>
                          <m:r>
                            <a:rPr lang="en-US" altLang="zh-TW" sz="2300" i="1" kern="100">
                              <a:latin typeface="Cambria Math"/>
                              <a:cs typeface="Times New Roman"/>
                            </a:rPr>
                            <m:t>𝑟</m:t>
                          </m:r>
                          <m:r>
                            <a:rPr lang="en-US" altLang="zh-TW" sz="2300" i="1" kern="100">
                              <a:latin typeface="Cambria Math"/>
                              <a:cs typeface="Times New Roman"/>
                            </a:rPr>
                            <m:t>(</m:t>
                          </m:r>
                          <m:r>
                            <a:rPr lang="en-US" altLang="zh-TW" sz="2300" i="1" kern="100">
                              <a:latin typeface="Cambria Math"/>
                              <a:cs typeface="Times New Roman"/>
                            </a:rPr>
                            <m:t>𝑡</m:t>
                          </m:r>
                          <m:r>
                            <a:rPr lang="en-US" altLang="zh-TW" sz="2300" i="1" kern="100">
                              <a:latin typeface="Cambria Math"/>
                              <a:cs typeface="Times New Roman"/>
                            </a:rPr>
                            <m:t>)</m:t>
                          </m:r>
                        </m:sup>
                      </m:sSup>
                      <m:sSub>
                        <m:sSubPr>
                          <m:ctrlPr>
                            <a:rPr lang="zh-TW" altLang="zh-TW" sz="2300" i="1" kern="100">
                              <a:effectLst/>
                              <a:latin typeface="Cambria Math"/>
                              <a:ea typeface="Cambria Math"/>
                              <a:cs typeface="Times New Roman"/>
                            </a:rPr>
                          </m:ctrlPr>
                        </m:sSubPr>
                        <m:e>
                          <m:r>
                            <a:rPr lang="en-US" altLang="zh-TW" sz="2300" i="1" kern="100">
                              <a:latin typeface="Cambria Math"/>
                              <a:cs typeface="Times New Roman"/>
                            </a:rPr>
                            <m:t>𝐸</m:t>
                          </m:r>
                        </m:e>
                        <m:sub>
                          <m:r>
                            <a:rPr lang="en-US" altLang="zh-TW" sz="2300" i="1" kern="100">
                              <a:latin typeface="Cambria Math"/>
                              <a:cs typeface="Times New Roman"/>
                            </a:rPr>
                            <m:t>𝑄</m:t>
                          </m:r>
                        </m:sub>
                      </m:sSub>
                      <m:r>
                        <a:rPr lang="en-US" altLang="zh-TW" sz="2300" i="1" kern="100">
                          <a:latin typeface="Cambria Math"/>
                          <a:cs typeface="Times New Roman"/>
                        </a:rPr>
                        <m:t>[</m:t>
                      </m:r>
                      <m:r>
                        <a:rPr lang="en-US" altLang="zh-TW" sz="2300" i="1" kern="100">
                          <a:latin typeface="Cambria Math"/>
                          <a:cs typeface="Times New Roman"/>
                        </a:rPr>
                        <m:t>𝑃</m:t>
                      </m:r>
                      <m:r>
                        <a:rPr lang="en-US" altLang="zh-TW" sz="2300" i="1" kern="100">
                          <a:latin typeface="Cambria Math"/>
                          <a:cs typeface="Times New Roman"/>
                        </a:rPr>
                        <m:t>(</m:t>
                      </m:r>
                      <m:r>
                        <a:rPr lang="en-US" altLang="zh-TW" sz="2300" i="1" kern="100">
                          <a:latin typeface="Cambria Math"/>
                          <a:cs typeface="Times New Roman"/>
                        </a:rPr>
                        <m:t>𝑡</m:t>
                      </m:r>
                      <m:r>
                        <a:rPr lang="en-US" altLang="zh-TW" sz="2300" i="1" kern="100">
                          <a:latin typeface="Cambria Math"/>
                          <a:cs typeface="Times New Roman"/>
                        </a:rPr>
                        <m:t>+1,</m:t>
                      </m:r>
                      <m:r>
                        <a:rPr lang="en-US" altLang="zh-TW" sz="2300" i="1" kern="100">
                          <a:latin typeface="Cambria Math"/>
                          <a:cs typeface="Times New Roman"/>
                        </a:rPr>
                        <m:t>𝑇</m:t>
                      </m:r>
                      <m:r>
                        <a:rPr lang="en-US" altLang="zh-TW" sz="2300" i="1" kern="100">
                          <a:latin typeface="Cambria Math"/>
                          <a:cs typeface="Times New Roman"/>
                        </a:rPr>
                        <m:t>)|</m:t>
                      </m:r>
                      <m:r>
                        <a:rPr lang="en-US" altLang="zh-TW" sz="2300" i="1" kern="100">
                          <a:latin typeface="Cambria Math"/>
                          <a:cs typeface="Times New Roman"/>
                        </a:rPr>
                        <m:t>𝑟</m:t>
                      </m:r>
                      <m:r>
                        <a:rPr lang="en-US" altLang="zh-TW" sz="2300" i="1" kern="100">
                          <a:latin typeface="Cambria Math"/>
                          <a:cs typeface="Times New Roman"/>
                        </a:rPr>
                        <m:t>(</m:t>
                      </m:r>
                      <m:r>
                        <a:rPr lang="en-US" altLang="zh-TW" sz="2300" i="1" kern="100">
                          <a:latin typeface="Cambria Math"/>
                          <a:cs typeface="Times New Roman"/>
                        </a:rPr>
                        <m:t>𝑡</m:t>
                      </m:r>
                      <m:r>
                        <a:rPr lang="en-US" altLang="zh-TW" sz="2300" i="1" kern="100">
                          <a:latin typeface="Cambria Math"/>
                          <a:cs typeface="Times New Roman"/>
                        </a:rPr>
                        <m:t>)]</m:t>
                      </m:r>
                    </m:oMath>
                  </m:oMathPara>
                </a14:m>
                <a:endParaRPr lang="zh-TW" altLang="zh-TW" sz="2300" kern="100" dirty="0">
                  <a:cs typeface="Times New Roman"/>
                </a:endParaRPr>
              </a:p>
              <a:p>
                <a:pPr>
                  <a:spcAft>
                    <a:spcPts val="0"/>
                  </a:spcAft>
                </a:pPr>
                <a:r>
                  <a:rPr lang="en-US" altLang="zh-TW" sz="2300" kern="100" dirty="0">
                    <a:latin typeface="Times New Roman"/>
                    <a:cs typeface="Times New Roman"/>
                  </a:rPr>
                  <a:t>Where the relevant </a:t>
                </a:r>
                <a:r>
                  <a:rPr lang="en-US" altLang="zh-TW" sz="2300" i="1" kern="100" dirty="0">
                    <a:latin typeface="Times New Roman"/>
                    <a:cs typeface="Times New Roman"/>
                  </a:rPr>
                  <a:t>Q</a:t>
                </a:r>
                <a:r>
                  <a:rPr lang="en-US" altLang="zh-TW" sz="2300" kern="100" dirty="0">
                    <a:latin typeface="Times New Roman"/>
                    <a:cs typeface="Times New Roman"/>
                  </a:rPr>
                  <a:t>-probabilities are given in the statement of the theorem.</a:t>
                </a:r>
                <a:endParaRPr lang="zh-TW" altLang="zh-TW" sz="2300" kern="100" dirty="0">
                  <a:cs typeface="Times New Roman"/>
                </a:endParaRPr>
              </a:p>
            </p:txBody>
          </p:sp>
        </mc:Choice>
        <mc:Fallback xmlns="">
          <p:sp>
            <p:nvSpPr>
              <p:cNvPr id="2" name="矩形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1560" y="493998"/>
                <a:ext cx="8208912" cy="6421630"/>
              </a:xfrm>
              <a:prstGeom prst="rect">
                <a:avLst/>
              </a:prstGeom>
              <a:blipFill rotWithShape="1">
                <a:blip r:embed="rId2"/>
                <a:stretch>
                  <a:fillRect l="-1039" t="-760" r="-520" b="-1045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050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4402832" cy="634082"/>
          </a:xfrm>
        </p:spPr>
        <p:txBody>
          <a:bodyPr>
            <a:normAutofit/>
          </a:bodyPr>
          <a:lstStyle/>
          <a:p>
            <a:pPr algn="l"/>
            <a:r>
              <a:rPr lang="en-US" altLang="zh-TW" sz="2500" i="1" dirty="0" smtClean="0">
                <a:latin typeface="Times New Roman" pitchFamily="18" charset="0"/>
                <a:cs typeface="Times New Roman" pitchFamily="18" charset="0"/>
              </a:rPr>
              <a:t>3.4.1  Time Homogeneity</a:t>
            </a:r>
            <a:endParaRPr lang="zh-TW" altLang="en-US" sz="25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矩形 2"/>
              <p:cNvSpPr/>
              <p:nvPr/>
            </p:nvSpPr>
            <p:spPr>
              <a:xfrm>
                <a:off x="467544" y="1014204"/>
                <a:ext cx="8568952" cy="499803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spcAft>
                    <a:spcPts val="0"/>
                  </a:spcAft>
                </a:pPr>
                <a:r>
                  <a:rPr lang="en-US" altLang="zh-TW" sz="2300" b="1" kern="100" dirty="0" smtClean="0">
                    <a:latin typeface="Times New Roman"/>
                    <a:cs typeface="Times New Roman"/>
                  </a:rPr>
                  <a:t>Example 3.8</a:t>
                </a:r>
                <a:endParaRPr lang="zh-TW" altLang="zh-TW" sz="2300" kern="100" dirty="0">
                  <a:cs typeface="Times New Roman"/>
                </a:endParaRPr>
              </a:p>
              <a:p>
                <a:pPr indent="203200">
                  <a:spcAft>
                    <a:spcPts val="0"/>
                  </a:spcAft>
                </a:pPr>
                <a:r>
                  <a:rPr lang="en-US" altLang="zh-TW" sz="2300" kern="100" dirty="0">
                    <a:latin typeface="Times New Roman"/>
                    <a:cs typeface="Times New Roman"/>
                  </a:rPr>
                  <a:t>The simplest example is the random-walk model for</a:t>
                </a:r>
                <a:r>
                  <a:rPr lang="en-US" altLang="zh-TW" sz="2300" i="1" kern="100" dirty="0">
                    <a:latin typeface="Times New Roman"/>
                    <a:cs typeface="Times New Roman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zh-TW" sz="2300" i="1" kern="100">
                        <a:latin typeface="Cambria Math"/>
                        <a:cs typeface="Times New Roman"/>
                      </a:rPr>
                      <m:t>𝑟</m:t>
                    </m:r>
                    <m:r>
                      <a:rPr lang="en-US" altLang="zh-TW" sz="2300" i="1" kern="100">
                        <a:latin typeface="Cambria Math"/>
                        <a:cs typeface="Times New Roman"/>
                      </a:rPr>
                      <m:t>(</m:t>
                    </m:r>
                    <m:r>
                      <a:rPr lang="en-US" altLang="zh-TW" sz="2300" i="1" kern="100">
                        <a:latin typeface="Cambria Math"/>
                        <a:cs typeface="Times New Roman"/>
                      </a:rPr>
                      <m:t>𝑡</m:t>
                    </m:r>
                    <m:r>
                      <a:rPr lang="en-US" altLang="zh-TW" sz="2300" i="1" kern="100">
                        <a:latin typeface="Cambria Math"/>
                        <a:cs typeface="Times New Roman"/>
                      </a:rPr>
                      <m:t>)</m:t>
                    </m:r>
                  </m:oMath>
                </a14:m>
                <a:r>
                  <a:rPr lang="en-US" altLang="zh-TW" sz="2300" kern="100" dirty="0">
                    <a:latin typeface="Times New Roman"/>
                    <a:cs typeface="Times New Roman"/>
                  </a:rPr>
                  <a:t>. The state space is then </a:t>
                </a:r>
                <a14:m>
                  <m:oMath xmlns:m="http://schemas.openxmlformats.org/officeDocument/2006/math">
                    <m:r>
                      <a:rPr lang="en-US" altLang="zh-TW" sz="2300" i="1" kern="100">
                        <a:latin typeface="Cambria Math"/>
                        <a:cs typeface="Times New Roman"/>
                      </a:rPr>
                      <m:t>𝑅</m:t>
                    </m:r>
                    <m:r>
                      <a:rPr lang="en-US" altLang="zh-TW" sz="2300" i="1" kern="100">
                        <a:latin typeface="Cambria Math"/>
                        <a:cs typeface="Times New Roman"/>
                      </a:rPr>
                      <m:t>={</m:t>
                    </m:r>
                    <m:r>
                      <a:rPr lang="en-US" altLang="zh-TW" sz="2300" i="1" kern="100">
                        <a:latin typeface="Cambria Math"/>
                        <a:cs typeface="Times New Roman"/>
                      </a:rPr>
                      <m:t>𝑟</m:t>
                    </m:r>
                    <m:d>
                      <m:dPr>
                        <m:ctrlPr>
                          <a:rPr lang="zh-TW" altLang="zh-TW" sz="2300" i="1" kern="100">
                            <a:effectLst/>
                            <a:latin typeface="Cambria Math"/>
                            <a:ea typeface="Cambria Math"/>
                            <a:cs typeface="Times New Roman"/>
                          </a:rPr>
                        </m:ctrlPr>
                      </m:dPr>
                      <m:e>
                        <m:r>
                          <a:rPr lang="en-US" altLang="zh-TW" sz="2300" i="1" kern="100">
                            <a:latin typeface="Cambria Math"/>
                            <a:cs typeface="Times New Roman"/>
                          </a:rPr>
                          <m:t>0</m:t>
                        </m:r>
                      </m:e>
                    </m:d>
                    <m:r>
                      <a:rPr lang="en-US" altLang="zh-TW" sz="2300" i="1" kern="100">
                        <a:latin typeface="Cambria Math"/>
                        <a:cs typeface="Times New Roman"/>
                      </a:rPr>
                      <m:t>+</m:t>
                    </m:r>
                    <m:r>
                      <a:rPr lang="en-US" altLang="zh-TW" sz="2300" i="1" kern="100">
                        <a:latin typeface="Cambria Math"/>
                        <a:cs typeface="Times New Roman"/>
                      </a:rPr>
                      <m:t>𝛿</m:t>
                    </m:r>
                    <m:r>
                      <a:rPr lang="en-US" altLang="zh-TW" sz="2300" i="1" kern="100">
                        <a:latin typeface="Cambria Math"/>
                        <a:cs typeface="Times New Roman"/>
                      </a:rPr>
                      <m:t>𝑛</m:t>
                    </m:r>
                    <m:r>
                      <a:rPr lang="zh-TW" altLang="zh-TW" sz="2300" i="1" kern="100">
                        <a:latin typeface="Cambria Math"/>
                        <a:cs typeface="Times New Roman"/>
                      </a:rPr>
                      <m:t>：</m:t>
                    </m:r>
                    <m:r>
                      <a:rPr lang="en-US" altLang="zh-TW" sz="2300" i="1" kern="100">
                        <a:latin typeface="Cambria Math"/>
                        <a:cs typeface="Times New Roman"/>
                      </a:rPr>
                      <m:t>𝑛</m:t>
                    </m:r>
                    <m:r>
                      <a:rPr lang="en-US" altLang="zh-TW" sz="2300" i="1" kern="100">
                        <a:latin typeface="Cambria Math"/>
                        <a:cs typeface="Times New Roman"/>
                      </a:rPr>
                      <m:t>∈</m:t>
                    </m:r>
                    <m:r>
                      <a:rPr lang="en-US" altLang="zh-TW" sz="2300" i="1" kern="100">
                        <a:latin typeface="Cambria Math"/>
                        <a:cs typeface="Times New Roman"/>
                      </a:rPr>
                      <m:t>ℤ</m:t>
                    </m:r>
                    <m:r>
                      <a:rPr lang="en-US" altLang="zh-TW" sz="2300" i="1" kern="100">
                        <a:latin typeface="Cambria Math"/>
                        <a:cs typeface="Times New Roman"/>
                      </a:rPr>
                      <m:t>}</m:t>
                    </m:r>
                  </m:oMath>
                </a14:m>
                <a:r>
                  <a:rPr lang="en-US" altLang="zh-TW" sz="2300" kern="100" dirty="0">
                    <a:latin typeface="Times New Roman"/>
                    <a:cs typeface="Times New Roman"/>
                  </a:rPr>
                  <a:t>, where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TW" sz="2300" kern="100">
                        <a:latin typeface="Cambria Math"/>
                        <a:cs typeface="Times New Roman"/>
                      </a:rPr>
                      <m:t>δ</m:t>
                    </m:r>
                  </m:oMath>
                </a14:m>
                <a:r>
                  <a:rPr lang="en-US" altLang="zh-TW" sz="2300" kern="100" dirty="0">
                    <a:latin typeface="Times New Roman"/>
                    <a:cs typeface="Times New Roman"/>
                  </a:rPr>
                  <a:t> is the up- or down-step size.</a:t>
                </a:r>
                <a:endParaRPr lang="zh-TW" altLang="zh-TW" sz="2300" kern="100" dirty="0">
                  <a:cs typeface="Times New Roman"/>
                </a:endParaRPr>
              </a:p>
              <a:p>
                <a:pPr>
                  <a:spcAft>
                    <a:spcPts val="0"/>
                  </a:spcAft>
                </a:pPr>
                <a:r>
                  <a:rPr lang="en-US" altLang="zh-TW" sz="2300" kern="100" dirty="0">
                    <a:latin typeface="Times New Roman"/>
                    <a:cs typeface="Times New Roman"/>
                  </a:rPr>
                  <a:t>  For time homogeneity under </a:t>
                </a:r>
                <a:r>
                  <a:rPr lang="en-US" altLang="zh-TW" sz="2300" i="1" kern="100" dirty="0">
                    <a:latin typeface="Times New Roman"/>
                    <a:cs typeface="Times New Roman"/>
                  </a:rPr>
                  <a:t>Q</a:t>
                </a:r>
                <a:r>
                  <a:rPr lang="en-US" altLang="zh-TW" sz="2300" kern="100" dirty="0">
                    <a:latin typeface="Times New Roman"/>
                    <a:cs typeface="Times New Roman"/>
                  </a:rPr>
                  <a:t> we assume that the risk-neutral probabilities that </a:t>
                </a:r>
                <a14:m>
                  <m:oMath xmlns:m="http://schemas.openxmlformats.org/officeDocument/2006/math">
                    <m:r>
                      <a:rPr lang="en-US" altLang="zh-TW" sz="2300" i="1" kern="100">
                        <a:latin typeface="Cambria Math"/>
                        <a:cs typeface="Times New Roman"/>
                      </a:rPr>
                      <m:t>𝑟</m:t>
                    </m:r>
                    <m:r>
                      <a:rPr lang="en-US" altLang="zh-TW" sz="2300" i="1" kern="100">
                        <a:latin typeface="Cambria Math"/>
                        <a:cs typeface="Times New Roman"/>
                      </a:rPr>
                      <m:t>(</m:t>
                    </m:r>
                    <m:r>
                      <a:rPr lang="en-US" altLang="zh-TW" sz="2300" i="1" kern="100">
                        <a:latin typeface="Cambria Math"/>
                        <a:cs typeface="Times New Roman"/>
                      </a:rPr>
                      <m:t>𝑡</m:t>
                    </m:r>
                    <m:r>
                      <a:rPr lang="en-US" altLang="zh-TW" sz="2300" i="1" kern="100">
                        <a:latin typeface="Cambria Math"/>
                        <a:cs typeface="Times New Roman"/>
                      </a:rPr>
                      <m:t>)</m:t>
                    </m:r>
                  </m:oMath>
                </a14:m>
                <a:r>
                  <a:rPr lang="en-US" altLang="zh-TW" sz="2300" kern="100" dirty="0">
                    <a:latin typeface="Times New Roman"/>
                    <a:cs typeface="Times New Roman"/>
                  </a:rPr>
                  <a:t> goes up and down (call these </a:t>
                </a:r>
                <a:r>
                  <a:rPr lang="en-US" altLang="zh-TW" sz="2300" i="1" kern="100" dirty="0">
                    <a:latin typeface="Times New Roman"/>
                    <a:cs typeface="Times New Roman"/>
                  </a:rPr>
                  <a:t>q</a:t>
                </a:r>
                <a:r>
                  <a:rPr lang="en-US" altLang="zh-TW" sz="2300" kern="100" dirty="0">
                    <a:latin typeface="Times New Roman"/>
                    <a:cs typeface="Times New Roman"/>
                  </a:rPr>
                  <a:t> and 1</a:t>
                </a:r>
                <a:r>
                  <a:rPr lang="en-US" altLang="zh-TW" sz="2300" i="1" kern="100" dirty="0">
                    <a:latin typeface="Times New Roman"/>
                    <a:cs typeface="Times New Roman"/>
                  </a:rPr>
                  <a:t>-q</a:t>
                </a:r>
                <a:r>
                  <a:rPr lang="en-US" altLang="zh-TW" sz="2300" kern="100" dirty="0">
                    <a:latin typeface="Times New Roman"/>
                    <a:cs typeface="Times New Roman"/>
                  </a:rPr>
                  <a:t> respectively) are constant over time. </a:t>
                </a:r>
                <a:endParaRPr lang="zh-TW" altLang="zh-TW" sz="2300" kern="100" dirty="0">
                  <a:cs typeface="Times New Roman"/>
                </a:endParaRPr>
              </a:p>
              <a:p>
                <a:pPr>
                  <a:spcAft>
                    <a:spcPts val="0"/>
                  </a:spcAft>
                </a:pPr>
                <a:r>
                  <a:rPr lang="en-US" altLang="zh-TW" sz="2300" kern="100" dirty="0">
                    <a:latin typeface="Times New Roman"/>
                    <a:cs typeface="Times New Roman"/>
                  </a:rPr>
                  <a:t>Recall Theorem 3.7. The risk-neutral probability </a:t>
                </a:r>
                <a:r>
                  <a:rPr lang="en-US" altLang="zh-TW" sz="2300" i="1" kern="100" dirty="0">
                    <a:latin typeface="Times New Roman"/>
                    <a:cs typeface="Times New Roman"/>
                  </a:rPr>
                  <a:t>q</a:t>
                </a:r>
                <a:r>
                  <a:rPr lang="en-US" altLang="zh-TW" sz="2300" kern="100" dirty="0">
                    <a:latin typeface="Times New Roman"/>
                    <a:cs typeface="Times New Roman"/>
                  </a:rPr>
                  <a:t> is determined most simply by considering at time 0 the price of the zero-coupon bond which matures at time 2.</a:t>
                </a:r>
                <a:endParaRPr lang="zh-TW" altLang="zh-TW" sz="2300" kern="100" dirty="0">
                  <a:cs typeface="Times New Roman"/>
                </a:endParaRPr>
              </a:p>
              <a:p>
                <a:pPr>
                  <a:spcAft>
                    <a:spcPts val="0"/>
                  </a:spcAft>
                </a:pPr>
                <a:r>
                  <a:rPr lang="en-US" altLang="zh-TW" sz="2300" kern="100" dirty="0">
                    <a:latin typeface="Times New Roman"/>
                    <a:cs typeface="Times New Roman"/>
                  </a:rPr>
                  <a:t>=&gt;</a:t>
                </a:r>
                <a14:m>
                  <m:oMath xmlns:m="http://schemas.openxmlformats.org/officeDocument/2006/math">
                    <m:r>
                      <a:rPr lang="en-US" altLang="zh-TW" sz="2300" i="1" kern="100">
                        <a:latin typeface="Cambria Math"/>
                        <a:cs typeface="Times New Roman"/>
                      </a:rPr>
                      <m:t>𝑃</m:t>
                    </m:r>
                    <m:d>
                      <m:dPr>
                        <m:ctrlPr>
                          <a:rPr lang="zh-TW" altLang="zh-TW" sz="2300" i="1" kern="100">
                            <a:effectLst/>
                            <a:latin typeface="Cambria Math"/>
                            <a:ea typeface="Cambria Math"/>
                            <a:cs typeface="Times New Roman"/>
                          </a:rPr>
                        </m:ctrlPr>
                      </m:dPr>
                      <m:e>
                        <m:r>
                          <a:rPr lang="en-US" altLang="zh-TW" sz="2300" i="1" kern="100">
                            <a:latin typeface="Cambria Math"/>
                            <a:cs typeface="Times New Roman"/>
                          </a:rPr>
                          <m:t>0,2</m:t>
                        </m:r>
                      </m:e>
                    </m:d>
                    <m:r>
                      <a:rPr lang="en-US" altLang="zh-TW" sz="2300" i="1" kern="100">
                        <a:latin typeface="Cambria Math"/>
                        <a:cs typeface="Times New Roman"/>
                      </a:rPr>
                      <m:t>=</m:t>
                    </m:r>
                    <m:r>
                      <a:rPr lang="en-US" altLang="zh-TW" sz="2300" i="1" kern="100">
                        <a:latin typeface="Cambria Math"/>
                        <a:cs typeface="Times New Roman"/>
                      </a:rPr>
                      <m:t>𝑃</m:t>
                    </m:r>
                    <m:d>
                      <m:dPr>
                        <m:ctrlPr>
                          <a:rPr lang="zh-TW" altLang="zh-TW" sz="2300" i="1" kern="100">
                            <a:effectLst/>
                            <a:latin typeface="Cambria Math"/>
                            <a:ea typeface="Cambria Math"/>
                            <a:cs typeface="Times New Roman"/>
                          </a:rPr>
                        </m:ctrlPr>
                      </m:dPr>
                      <m:e>
                        <m:r>
                          <a:rPr lang="en-US" altLang="zh-TW" sz="2300" i="1" kern="100">
                            <a:latin typeface="Cambria Math"/>
                            <a:cs typeface="Times New Roman"/>
                          </a:rPr>
                          <m:t>0,1</m:t>
                        </m:r>
                      </m:e>
                    </m:d>
                    <m:sSub>
                      <m:sSubPr>
                        <m:ctrlPr>
                          <a:rPr lang="zh-TW" altLang="zh-TW" sz="2300" i="1" kern="100">
                            <a:effectLst/>
                            <a:latin typeface="Cambria Math"/>
                            <a:ea typeface="Cambria Math"/>
                            <a:cs typeface="Times New Roman"/>
                          </a:rPr>
                        </m:ctrlPr>
                      </m:sSubPr>
                      <m:e>
                        <m:r>
                          <a:rPr lang="en-US" altLang="zh-TW" sz="2300" i="1" kern="100">
                            <a:latin typeface="Cambria Math"/>
                            <a:cs typeface="Times New Roman"/>
                          </a:rPr>
                          <m:t>𝐸</m:t>
                        </m:r>
                      </m:e>
                      <m:sub>
                        <m:r>
                          <a:rPr lang="en-US" altLang="zh-TW" sz="2300" i="1" kern="100">
                            <a:latin typeface="Cambria Math"/>
                            <a:cs typeface="Times New Roman"/>
                          </a:rPr>
                          <m:t>𝑄</m:t>
                        </m:r>
                      </m:sub>
                    </m:sSub>
                    <m:d>
                      <m:dPr>
                        <m:begChr m:val="["/>
                        <m:endChr m:val="]"/>
                        <m:ctrlPr>
                          <a:rPr lang="zh-TW" altLang="zh-TW" sz="2300" i="1" kern="100">
                            <a:effectLst/>
                            <a:latin typeface="Cambria Math"/>
                            <a:ea typeface="Cambria Math"/>
                            <a:cs typeface="Times New Roman"/>
                          </a:rPr>
                        </m:ctrlPr>
                      </m:dPr>
                      <m:e>
                        <m:r>
                          <a:rPr lang="en-US" altLang="zh-TW" sz="2300" i="1" kern="100">
                            <a:latin typeface="Cambria Math"/>
                            <a:cs typeface="Times New Roman"/>
                          </a:rPr>
                          <m:t>𝑃</m:t>
                        </m:r>
                        <m:d>
                          <m:dPr>
                            <m:ctrlPr>
                              <a:rPr lang="zh-TW" altLang="zh-TW" sz="2300" i="1" kern="100">
                                <a:effectLst/>
                                <a:latin typeface="Cambria Math"/>
                                <a:ea typeface="Cambria Math"/>
                                <a:cs typeface="Times New Roman"/>
                              </a:rPr>
                            </m:ctrlPr>
                          </m:dPr>
                          <m:e>
                            <m:r>
                              <a:rPr lang="en-US" altLang="zh-TW" sz="2300" i="1" kern="100">
                                <a:latin typeface="Cambria Math"/>
                                <a:cs typeface="Times New Roman"/>
                              </a:rPr>
                              <m:t>1,2</m:t>
                            </m:r>
                          </m:e>
                        </m:d>
                      </m:e>
                      <m:e>
                        <m:r>
                          <a:rPr lang="en-US" altLang="zh-TW" sz="2300" i="1" kern="100">
                            <a:latin typeface="Cambria Math"/>
                            <a:cs typeface="Times New Roman"/>
                          </a:rPr>
                          <m:t>𝑟</m:t>
                        </m:r>
                        <m:d>
                          <m:dPr>
                            <m:ctrlPr>
                              <a:rPr lang="zh-TW" altLang="zh-TW" sz="2300" i="1" kern="100">
                                <a:effectLst/>
                                <a:latin typeface="Cambria Math"/>
                                <a:ea typeface="Cambria Math"/>
                                <a:cs typeface="Times New Roman"/>
                              </a:rPr>
                            </m:ctrlPr>
                          </m:dPr>
                          <m:e>
                            <m:r>
                              <a:rPr lang="en-US" altLang="zh-TW" sz="2300" i="1" kern="100">
                                <a:latin typeface="Cambria Math"/>
                                <a:cs typeface="Times New Roman"/>
                              </a:rPr>
                              <m:t>0</m:t>
                            </m:r>
                          </m:e>
                        </m:d>
                      </m:e>
                    </m:d>
                  </m:oMath>
                </a14:m>
                <a:endParaRPr lang="en-US" altLang="zh-TW" sz="2300" i="1" kern="100" dirty="0" smtClean="0">
                  <a:latin typeface="Cambria Math"/>
                  <a:cs typeface="Times New Roman"/>
                </a:endParaRPr>
              </a:p>
              <a:p>
                <a:pPr>
                  <a:spcAft>
                    <a:spcPts val="0"/>
                  </a:spcAft>
                </a:pPr>
                <a:r>
                  <a:rPr lang="en-US" altLang="zh-TW" sz="2300" kern="100" dirty="0" smtClean="0">
                    <a:cs typeface="Times New Roman"/>
                  </a:rPr>
                  <a:t>                  </a:t>
                </a:r>
                <a14:m>
                  <m:oMath xmlns:m="http://schemas.openxmlformats.org/officeDocument/2006/math">
                    <m:r>
                      <a:rPr lang="en-US" altLang="zh-TW" sz="2300" i="1" kern="100">
                        <a:latin typeface="Cambria Math"/>
                        <a:cs typeface="Times New Roman"/>
                      </a:rPr>
                      <m:t>=</m:t>
                    </m:r>
                    <m:sSup>
                      <m:sSupPr>
                        <m:ctrlPr>
                          <a:rPr lang="zh-TW" altLang="zh-TW" sz="2300" i="1" kern="100">
                            <a:effectLst/>
                            <a:latin typeface="Cambria Math"/>
                            <a:ea typeface="Cambria Math"/>
                            <a:cs typeface="Times New Roman"/>
                          </a:rPr>
                        </m:ctrlPr>
                      </m:sSupPr>
                      <m:e>
                        <m:r>
                          <a:rPr lang="en-US" altLang="zh-TW" sz="2300" i="1" kern="100">
                            <a:latin typeface="Cambria Math"/>
                            <a:cs typeface="Times New Roman"/>
                          </a:rPr>
                          <m:t>𝑒</m:t>
                        </m:r>
                      </m:e>
                      <m:sup>
                        <m:r>
                          <a:rPr lang="en-US" altLang="zh-TW" sz="2300" i="1" kern="100">
                            <a:latin typeface="Cambria Math"/>
                            <a:cs typeface="Times New Roman"/>
                          </a:rPr>
                          <m:t>−</m:t>
                        </m:r>
                        <m:r>
                          <a:rPr lang="en-US" altLang="zh-TW" sz="2300" i="1" kern="100">
                            <a:latin typeface="Cambria Math"/>
                            <a:cs typeface="Times New Roman"/>
                          </a:rPr>
                          <m:t>𝑟</m:t>
                        </m:r>
                        <m:d>
                          <m:dPr>
                            <m:ctrlPr>
                              <a:rPr lang="zh-TW" altLang="zh-TW" sz="2300" i="1" kern="100">
                                <a:effectLst/>
                                <a:latin typeface="Cambria Math"/>
                                <a:ea typeface="Cambria Math"/>
                                <a:cs typeface="Times New Roman"/>
                              </a:rPr>
                            </m:ctrlPr>
                          </m:dPr>
                          <m:e>
                            <m:r>
                              <a:rPr lang="en-US" altLang="zh-TW" sz="2300" i="1" kern="100">
                                <a:latin typeface="Cambria Math"/>
                                <a:cs typeface="Times New Roman"/>
                              </a:rPr>
                              <m:t>0</m:t>
                            </m:r>
                          </m:e>
                        </m:d>
                      </m:sup>
                    </m:sSup>
                    <m:r>
                      <a:rPr lang="en-US" altLang="zh-TW" sz="2300" i="1" kern="100">
                        <a:latin typeface="Cambria Math"/>
                        <a:cs typeface="Times New Roman"/>
                      </a:rPr>
                      <m:t>(</m:t>
                    </m:r>
                    <m:r>
                      <a:rPr lang="en-US" altLang="zh-TW" sz="2300" i="1" kern="100">
                        <a:latin typeface="Cambria Math"/>
                        <a:cs typeface="Times New Roman"/>
                      </a:rPr>
                      <m:t>𝑞</m:t>
                    </m:r>
                    <m:sSup>
                      <m:sSupPr>
                        <m:ctrlPr>
                          <a:rPr lang="zh-TW" altLang="zh-TW" sz="2300" i="1" kern="100">
                            <a:effectLst/>
                            <a:latin typeface="Cambria Math"/>
                            <a:ea typeface="Cambria Math"/>
                            <a:cs typeface="Times New Roman"/>
                          </a:rPr>
                        </m:ctrlPr>
                      </m:sSupPr>
                      <m:e>
                        <m:r>
                          <a:rPr lang="en-US" altLang="zh-TW" sz="2300" i="1" kern="100">
                            <a:latin typeface="Cambria Math"/>
                            <a:cs typeface="Times New Roman"/>
                          </a:rPr>
                          <m:t>𝑒</m:t>
                        </m:r>
                      </m:e>
                      <m:sup>
                        <m:r>
                          <a:rPr lang="en-US" altLang="zh-TW" sz="2300" i="1" kern="100">
                            <a:latin typeface="Cambria Math"/>
                            <a:cs typeface="Times New Roman"/>
                          </a:rPr>
                          <m:t>−</m:t>
                        </m:r>
                        <m:d>
                          <m:dPr>
                            <m:ctrlPr>
                              <a:rPr lang="zh-TW" altLang="zh-TW" sz="2300" i="1" kern="100">
                                <a:effectLst/>
                                <a:latin typeface="Cambria Math"/>
                                <a:ea typeface="Cambria Math"/>
                                <a:cs typeface="Times New Roman"/>
                              </a:rPr>
                            </m:ctrlPr>
                          </m:dPr>
                          <m:e>
                            <m:r>
                              <a:rPr lang="en-US" altLang="zh-TW" sz="2300" i="1" kern="100">
                                <a:latin typeface="Cambria Math"/>
                                <a:cs typeface="Times New Roman"/>
                              </a:rPr>
                              <m:t>𝑟</m:t>
                            </m:r>
                            <m:d>
                              <m:dPr>
                                <m:ctrlPr>
                                  <a:rPr lang="zh-TW" altLang="zh-TW" sz="2300" i="1" kern="100">
                                    <a:effectLst/>
                                    <a:latin typeface="Cambria Math"/>
                                    <a:ea typeface="Cambria Math"/>
                                    <a:cs typeface="Times New Roman"/>
                                  </a:rPr>
                                </m:ctrlPr>
                              </m:dPr>
                              <m:e>
                                <m:r>
                                  <a:rPr lang="en-US" altLang="zh-TW" sz="2300" i="1" kern="100">
                                    <a:latin typeface="Cambria Math"/>
                                    <a:cs typeface="Times New Roman"/>
                                  </a:rPr>
                                  <m:t>0</m:t>
                                </m:r>
                              </m:e>
                            </m:d>
                            <m:r>
                              <a:rPr lang="en-US" altLang="zh-TW" sz="2300" i="1" kern="100">
                                <a:latin typeface="Cambria Math"/>
                                <a:cs typeface="Times New Roman"/>
                              </a:rPr>
                              <m:t>+</m:t>
                            </m:r>
                            <m:r>
                              <a:rPr lang="en-US" altLang="zh-TW" sz="2300" i="1" kern="100">
                                <a:latin typeface="Cambria Math"/>
                                <a:cs typeface="Times New Roman"/>
                              </a:rPr>
                              <m:t>𝛿</m:t>
                            </m:r>
                          </m:e>
                        </m:d>
                      </m:sup>
                    </m:sSup>
                    <m:r>
                      <a:rPr lang="en-US" altLang="zh-TW" sz="2300" i="1" kern="100">
                        <a:latin typeface="Cambria Math"/>
                        <a:cs typeface="Times New Roman"/>
                      </a:rPr>
                      <m:t>+(1−</m:t>
                    </m:r>
                    <m:r>
                      <a:rPr lang="en-US" altLang="zh-TW" sz="2300" i="1" kern="100">
                        <a:latin typeface="Cambria Math"/>
                        <a:cs typeface="Times New Roman"/>
                      </a:rPr>
                      <m:t>𝑞</m:t>
                    </m:r>
                    <m:r>
                      <a:rPr lang="en-US" altLang="zh-TW" sz="2300" i="1" kern="100">
                        <a:latin typeface="Cambria Math"/>
                        <a:cs typeface="Times New Roman"/>
                      </a:rPr>
                      <m:t>)</m:t>
                    </m:r>
                    <m:sSup>
                      <m:sSupPr>
                        <m:ctrlPr>
                          <a:rPr lang="zh-TW" altLang="zh-TW" sz="2300" i="1" kern="100">
                            <a:effectLst/>
                            <a:latin typeface="Cambria Math"/>
                            <a:ea typeface="Cambria Math"/>
                            <a:cs typeface="Times New Roman"/>
                          </a:rPr>
                        </m:ctrlPr>
                      </m:sSupPr>
                      <m:e>
                        <m:r>
                          <a:rPr lang="en-US" altLang="zh-TW" sz="2300" i="1" kern="100">
                            <a:latin typeface="Cambria Math"/>
                            <a:cs typeface="Times New Roman"/>
                          </a:rPr>
                          <m:t>𝑒</m:t>
                        </m:r>
                      </m:e>
                      <m:sup>
                        <m:r>
                          <a:rPr lang="en-US" altLang="zh-TW" sz="2300" i="1" kern="100">
                            <a:latin typeface="Cambria Math"/>
                            <a:cs typeface="Times New Roman"/>
                          </a:rPr>
                          <m:t>−(</m:t>
                        </m:r>
                        <m:r>
                          <a:rPr lang="en-US" altLang="zh-TW" sz="2300" i="1" kern="100">
                            <a:latin typeface="Cambria Math"/>
                            <a:cs typeface="Times New Roman"/>
                          </a:rPr>
                          <m:t>𝑟</m:t>
                        </m:r>
                        <m:d>
                          <m:dPr>
                            <m:ctrlPr>
                              <a:rPr lang="zh-TW" altLang="zh-TW" sz="2300" i="1" kern="100">
                                <a:effectLst/>
                                <a:latin typeface="Cambria Math"/>
                                <a:ea typeface="Cambria Math"/>
                                <a:cs typeface="Times New Roman"/>
                              </a:rPr>
                            </m:ctrlPr>
                          </m:dPr>
                          <m:e>
                            <m:r>
                              <a:rPr lang="en-US" altLang="zh-TW" sz="2300" i="1" kern="100">
                                <a:latin typeface="Cambria Math"/>
                                <a:cs typeface="Times New Roman"/>
                              </a:rPr>
                              <m:t>0</m:t>
                            </m:r>
                          </m:e>
                        </m:d>
                        <m:r>
                          <a:rPr lang="en-US" altLang="zh-TW" sz="2300" i="1" kern="100">
                            <a:latin typeface="Cambria Math"/>
                            <a:cs typeface="Times New Roman"/>
                          </a:rPr>
                          <m:t>−</m:t>
                        </m:r>
                        <m:r>
                          <a:rPr lang="en-US" altLang="zh-TW" sz="2300" i="1" kern="100">
                            <a:latin typeface="Cambria Math"/>
                            <a:cs typeface="Times New Roman"/>
                          </a:rPr>
                          <m:t>𝛿</m:t>
                        </m:r>
                        <m:r>
                          <a:rPr lang="en-US" altLang="zh-TW" sz="2300" i="1" kern="100">
                            <a:latin typeface="Cambria Math"/>
                            <a:cs typeface="Times New Roman"/>
                          </a:rPr>
                          <m:t>)</m:t>
                        </m:r>
                      </m:sup>
                    </m:sSup>
                    <m:r>
                      <a:rPr lang="en-US" altLang="zh-TW" sz="2300" i="1" kern="100">
                        <a:latin typeface="Cambria Math"/>
                        <a:cs typeface="Times New Roman"/>
                      </a:rPr>
                      <m:t>)</m:t>
                    </m:r>
                  </m:oMath>
                </a14:m>
                <a:r>
                  <a:rPr lang="en-US" altLang="zh-TW" sz="2300" kern="100" dirty="0">
                    <a:latin typeface="Times New Roman"/>
                    <a:cs typeface="Times New Roman"/>
                  </a:rPr>
                  <a:t>,</a:t>
                </a:r>
                <a:endParaRPr lang="zh-TW" altLang="zh-TW" sz="2300" kern="100" dirty="0">
                  <a:cs typeface="Times New Roman"/>
                </a:endParaRPr>
              </a:p>
              <a:p>
                <a:pPr>
                  <a:spcAft>
                    <a:spcPts val="0"/>
                  </a:spcAft>
                </a:pPr>
                <a:r>
                  <a:rPr lang="en-US" altLang="zh-TW" sz="2300" kern="100" dirty="0">
                    <a:latin typeface="Times New Roman"/>
                    <a:cs typeface="Times New Roman"/>
                  </a:rPr>
                  <a:t>=&gt;</a:t>
                </a:r>
                <a14:m>
                  <m:oMath xmlns:m="http://schemas.openxmlformats.org/officeDocument/2006/math">
                    <m:r>
                      <a:rPr lang="en-US" altLang="zh-TW" sz="2300" i="1" kern="100">
                        <a:latin typeface="Cambria Math"/>
                        <a:cs typeface="Times New Roman"/>
                      </a:rPr>
                      <m:t>𝑞</m:t>
                    </m:r>
                    <m:r>
                      <a:rPr lang="en-US" altLang="zh-TW" sz="2300" i="1" kern="100">
                        <a:latin typeface="Cambria Math"/>
                        <a:cs typeface="Times New Roman"/>
                      </a:rPr>
                      <m:t>=</m:t>
                    </m:r>
                    <m:f>
                      <m:fPr>
                        <m:ctrlPr>
                          <a:rPr lang="zh-TW" altLang="zh-TW" sz="2300" i="1" kern="100">
                            <a:effectLst/>
                            <a:latin typeface="Cambria Math"/>
                            <a:ea typeface="Cambria Math"/>
                            <a:cs typeface="Times New Roman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zh-TW" altLang="zh-TW" sz="2300" i="1" kern="100">
                                <a:effectLst/>
                                <a:latin typeface="Cambria Math"/>
                                <a:ea typeface="Cambria Math"/>
                                <a:cs typeface="Times New Roman"/>
                              </a:rPr>
                            </m:ctrlPr>
                          </m:sSupPr>
                          <m:e>
                            <m:r>
                              <a:rPr lang="en-US" altLang="zh-TW" sz="2300" i="1" kern="100">
                                <a:latin typeface="Cambria Math"/>
                                <a:cs typeface="Times New Roman"/>
                              </a:rPr>
                              <m:t>𝑒</m:t>
                            </m:r>
                          </m:e>
                          <m:sup>
                            <m:r>
                              <a:rPr lang="en-US" altLang="zh-TW" sz="2300" i="1" kern="100">
                                <a:latin typeface="Cambria Math"/>
                                <a:cs typeface="Times New Roman"/>
                              </a:rPr>
                              <m:t>−</m:t>
                            </m:r>
                            <m:d>
                              <m:dPr>
                                <m:ctrlPr>
                                  <a:rPr lang="zh-TW" altLang="zh-TW" sz="2300" i="1" kern="100">
                                    <a:effectLst/>
                                    <a:latin typeface="Cambria Math"/>
                                    <a:ea typeface="Cambria Math"/>
                                    <a:cs typeface="Times New Roman"/>
                                  </a:rPr>
                                </m:ctrlPr>
                              </m:dPr>
                              <m:e>
                                <m:r>
                                  <a:rPr lang="en-US" altLang="zh-TW" sz="2300" i="1" kern="100">
                                    <a:latin typeface="Cambria Math"/>
                                    <a:cs typeface="Times New Roman"/>
                                  </a:rPr>
                                  <m:t>𝑟</m:t>
                                </m:r>
                                <m:d>
                                  <m:dPr>
                                    <m:ctrlPr>
                                      <a:rPr lang="zh-TW" altLang="zh-TW" sz="2300" i="1" kern="100">
                                        <a:effectLst/>
                                        <a:latin typeface="Cambria Math"/>
                                        <a:ea typeface="Cambria Math"/>
                                        <a:cs typeface="Times New Roman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altLang="zh-TW" sz="2300" i="1" kern="100">
                                        <a:latin typeface="Cambria Math"/>
                                        <a:cs typeface="Times New Roman"/>
                                      </a:rPr>
                                      <m:t>0</m:t>
                                    </m:r>
                                  </m:e>
                                </m:d>
                                <m:r>
                                  <a:rPr lang="en-US" altLang="zh-TW" sz="2300" i="1" kern="100">
                                    <a:latin typeface="Cambria Math"/>
                                    <a:cs typeface="Times New Roman"/>
                                  </a:rPr>
                                  <m:t>−</m:t>
                                </m:r>
                                <m:r>
                                  <a:rPr lang="en-US" altLang="zh-TW" sz="2300" i="1" kern="100">
                                    <a:latin typeface="Cambria Math"/>
                                    <a:cs typeface="Times New Roman"/>
                                  </a:rPr>
                                  <m:t>𝛿</m:t>
                                </m:r>
                              </m:e>
                            </m:d>
                          </m:sup>
                        </m:sSup>
                        <m:r>
                          <a:rPr lang="en-US" altLang="zh-TW" sz="2300" i="1" kern="100">
                            <a:latin typeface="Cambria Math"/>
                            <a:cs typeface="Times New Roman"/>
                          </a:rPr>
                          <m:t>−</m:t>
                        </m:r>
                        <m:r>
                          <a:rPr lang="en-US" altLang="zh-TW" sz="2300" i="1" kern="100">
                            <a:latin typeface="Cambria Math"/>
                            <a:cs typeface="Times New Roman"/>
                          </a:rPr>
                          <m:t>𝑃</m:t>
                        </m:r>
                        <m:d>
                          <m:dPr>
                            <m:ctrlPr>
                              <a:rPr lang="zh-TW" altLang="zh-TW" sz="2300" i="1" kern="100">
                                <a:effectLst/>
                                <a:latin typeface="Cambria Math"/>
                                <a:ea typeface="Cambria Math"/>
                                <a:cs typeface="Times New Roman"/>
                              </a:rPr>
                            </m:ctrlPr>
                          </m:dPr>
                          <m:e>
                            <m:r>
                              <a:rPr lang="en-US" altLang="zh-TW" sz="2300" i="1" kern="100">
                                <a:latin typeface="Cambria Math"/>
                                <a:cs typeface="Times New Roman"/>
                              </a:rPr>
                              <m:t>0,2</m:t>
                            </m:r>
                          </m:e>
                        </m:d>
                        <m:sSup>
                          <m:sSupPr>
                            <m:ctrlPr>
                              <a:rPr lang="zh-TW" altLang="zh-TW" sz="2300" i="1" kern="100">
                                <a:effectLst/>
                                <a:latin typeface="Cambria Math"/>
                                <a:ea typeface="Cambria Math"/>
                                <a:cs typeface="Times New Roman"/>
                              </a:rPr>
                            </m:ctrlPr>
                          </m:sSupPr>
                          <m:e>
                            <m:r>
                              <a:rPr lang="en-US" altLang="zh-TW" sz="2300" i="1" kern="100">
                                <a:latin typeface="Cambria Math"/>
                                <a:cs typeface="Times New Roman"/>
                              </a:rPr>
                              <m:t>𝑒</m:t>
                            </m:r>
                          </m:e>
                          <m:sup>
                            <m:r>
                              <a:rPr lang="en-US" altLang="zh-TW" sz="2300" i="1" kern="100">
                                <a:latin typeface="Cambria Math"/>
                                <a:cs typeface="Times New Roman"/>
                              </a:rPr>
                              <m:t>𝑟</m:t>
                            </m:r>
                            <m:d>
                              <m:dPr>
                                <m:ctrlPr>
                                  <a:rPr lang="zh-TW" altLang="zh-TW" sz="2300" i="1" kern="100">
                                    <a:effectLst/>
                                    <a:latin typeface="Cambria Math"/>
                                    <a:ea typeface="Cambria Math"/>
                                    <a:cs typeface="Times New Roman"/>
                                  </a:rPr>
                                </m:ctrlPr>
                              </m:dPr>
                              <m:e>
                                <m:r>
                                  <a:rPr lang="en-US" altLang="zh-TW" sz="2300" i="1" kern="100">
                                    <a:latin typeface="Cambria Math"/>
                                    <a:cs typeface="Times New Roman"/>
                                  </a:rPr>
                                  <m:t>0</m:t>
                                </m:r>
                              </m:e>
                            </m:d>
                          </m:sup>
                        </m:sSup>
                      </m:num>
                      <m:den>
                        <m:sSup>
                          <m:sSupPr>
                            <m:ctrlPr>
                              <a:rPr lang="zh-TW" altLang="zh-TW" sz="2300" i="1" kern="100">
                                <a:effectLst/>
                                <a:latin typeface="Cambria Math"/>
                                <a:ea typeface="Cambria Math"/>
                                <a:cs typeface="Times New Roman"/>
                              </a:rPr>
                            </m:ctrlPr>
                          </m:sSupPr>
                          <m:e>
                            <m:r>
                              <a:rPr lang="en-US" altLang="zh-TW" sz="2300" i="1" kern="100">
                                <a:latin typeface="Cambria Math"/>
                                <a:cs typeface="Times New Roman"/>
                              </a:rPr>
                              <m:t>𝑒</m:t>
                            </m:r>
                          </m:e>
                          <m:sup>
                            <m:r>
                              <a:rPr lang="en-US" altLang="zh-TW" sz="2300" i="1" kern="100">
                                <a:latin typeface="Cambria Math"/>
                                <a:cs typeface="Times New Roman"/>
                              </a:rPr>
                              <m:t>−</m:t>
                            </m:r>
                            <m:d>
                              <m:dPr>
                                <m:ctrlPr>
                                  <a:rPr lang="zh-TW" altLang="zh-TW" sz="2300" i="1" kern="100">
                                    <a:effectLst/>
                                    <a:latin typeface="Cambria Math"/>
                                    <a:ea typeface="Cambria Math"/>
                                    <a:cs typeface="Times New Roman"/>
                                  </a:rPr>
                                </m:ctrlPr>
                              </m:dPr>
                              <m:e>
                                <m:r>
                                  <a:rPr lang="en-US" altLang="zh-TW" sz="2300" i="1" kern="100">
                                    <a:latin typeface="Cambria Math"/>
                                    <a:cs typeface="Times New Roman"/>
                                  </a:rPr>
                                  <m:t>𝑟</m:t>
                                </m:r>
                                <m:d>
                                  <m:dPr>
                                    <m:ctrlPr>
                                      <a:rPr lang="zh-TW" altLang="zh-TW" sz="2300" i="1" kern="100">
                                        <a:effectLst/>
                                        <a:latin typeface="Cambria Math"/>
                                        <a:ea typeface="Cambria Math"/>
                                        <a:cs typeface="Times New Roman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altLang="zh-TW" sz="2300" i="1" kern="100">
                                        <a:latin typeface="Cambria Math"/>
                                        <a:cs typeface="Times New Roman"/>
                                      </a:rPr>
                                      <m:t>0</m:t>
                                    </m:r>
                                  </m:e>
                                </m:d>
                                <m:r>
                                  <a:rPr lang="en-US" altLang="zh-TW" sz="2300" i="1" kern="100">
                                    <a:latin typeface="Cambria Math"/>
                                    <a:cs typeface="Times New Roman"/>
                                  </a:rPr>
                                  <m:t>−</m:t>
                                </m:r>
                                <m:r>
                                  <a:rPr lang="en-US" altLang="zh-TW" sz="2300" i="1" kern="100">
                                    <a:latin typeface="Cambria Math"/>
                                    <a:cs typeface="Times New Roman"/>
                                  </a:rPr>
                                  <m:t>𝛿</m:t>
                                </m:r>
                              </m:e>
                            </m:d>
                          </m:sup>
                        </m:sSup>
                        <m:r>
                          <a:rPr lang="en-US" altLang="zh-TW" sz="2300" i="1" kern="100">
                            <a:latin typeface="Cambria Math"/>
                            <a:cs typeface="Times New Roman"/>
                          </a:rPr>
                          <m:t>−</m:t>
                        </m:r>
                        <m:sSup>
                          <m:sSupPr>
                            <m:ctrlPr>
                              <a:rPr lang="zh-TW" altLang="zh-TW" sz="2300" i="1" kern="100">
                                <a:effectLst/>
                                <a:latin typeface="Cambria Math"/>
                                <a:ea typeface="Cambria Math"/>
                                <a:cs typeface="Times New Roman"/>
                              </a:rPr>
                            </m:ctrlPr>
                          </m:sSupPr>
                          <m:e>
                            <m:r>
                              <a:rPr lang="en-US" altLang="zh-TW" sz="2300" i="1" kern="100">
                                <a:latin typeface="Cambria Math"/>
                                <a:cs typeface="Times New Roman"/>
                              </a:rPr>
                              <m:t>𝑒</m:t>
                            </m:r>
                          </m:e>
                          <m:sup>
                            <m:r>
                              <a:rPr lang="en-US" altLang="zh-TW" sz="2300" i="1" kern="100">
                                <a:latin typeface="Cambria Math"/>
                                <a:cs typeface="Times New Roman"/>
                              </a:rPr>
                              <m:t>−</m:t>
                            </m:r>
                            <m:d>
                              <m:dPr>
                                <m:ctrlPr>
                                  <a:rPr lang="zh-TW" altLang="zh-TW" sz="2300" i="1" kern="100">
                                    <a:effectLst/>
                                    <a:latin typeface="Cambria Math"/>
                                    <a:ea typeface="Cambria Math"/>
                                    <a:cs typeface="Times New Roman"/>
                                  </a:rPr>
                                </m:ctrlPr>
                              </m:dPr>
                              <m:e>
                                <m:r>
                                  <a:rPr lang="en-US" altLang="zh-TW" sz="2300" i="1" kern="100">
                                    <a:latin typeface="Cambria Math"/>
                                    <a:cs typeface="Times New Roman"/>
                                  </a:rPr>
                                  <m:t>𝑟</m:t>
                                </m:r>
                                <m:d>
                                  <m:dPr>
                                    <m:ctrlPr>
                                      <a:rPr lang="zh-TW" altLang="zh-TW" sz="2300" i="1" kern="100">
                                        <a:effectLst/>
                                        <a:latin typeface="Cambria Math"/>
                                        <a:ea typeface="Cambria Math"/>
                                        <a:cs typeface="Times New Roman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altLang="zh-TW" sz="2300" i="1" kern="100">
                                        <a:latin typeface="Cambria Math"/>
                                        <a:cs typeface="Times New Roman"/>
                                      </a:rPr>
                                      <m:t>0</m:t>
                                    </m:r>
                                  </m:e>
                                </m:d>
                                <m:r>
                                  <a:rPr lang="en-US" altLang="zh-TW" sz="2300" i="1" kern="100">
                                    <a:latin typeface="Cambria Math"/>
                                    <a:cs typeface="Times New Roman"/>
                                  </a:rPr>
                                  <m:t>+</m:t>
                                </m:r>
                                <m:r>
                                  <a:rPr lang="en-US" altLang="zh-TW" sz="2300" i="1" kern="100">
                                    <a:latin typeface="Cambria Math"/>
                                    <a:cs typeface="Times New Roman"/>
                                  </a:rPr>
                                  <m:t>𝛿</m:t>
                                </m:r>
                              </m:e>
                            </m:d>
                          </m:sup>
                        </m:sSup>
                      </m:den>
                    </m:f>
                  </m:oMath>
                </a14:m>
                <a:r>
                  <a:rPr lang="en-US" altLang="zh-TW" sz="2300" kern="100" dirty="0">
                    <a:latin typeface="Times New Roman"/>
                    <a:cs typeface="Times New Roman"/>
                  </a:rPr>
                  <a:t>.</a:t>
                </a:r>
                <a:endParaRPr lang="zh-TW" altLang="zh-TW" sz="2300" kern="100" dirty="0">
                  <a:cs typeface="Times New Roman"/>
                </a:endParaRPr>
              </a:p>
            </p:txBody>
          </p:sp>
        </mc:Choice>
        <mc:Fallback xmlns="">
          <p:sp>
            <p:nvSpPr>
              <p:cNvPr id="3" name="矩形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544" y="1014204"/>
                <a:ext cx="8568952" cy="4998035"/>
              </a:xfrm>
              <a:prstGeom prst="rect">
                <a:avLst/>
              </a:prstGeom>
              <a:blipFill rotWithShape="1">
                <a:blip r:embed="rId2"/>
                <a:stretch>
                  <a:fillRect l="-1068" t="-1098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77601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0.xml><?xml version="1.0" encoding="utf-8"?>
<a:theme xmlns:a="http://schemas.openxmlformats.org/drawingml/2006/main" name="10_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1.xml><?xml version="1.0" encoding="utf-8"?>
<a:theme xmlns:a="http://schemas.openxmlformats.org/drawingml/2006/main" name="11_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2.xml><?xml version="1.0" encoding="utf-8"?>
<a:theme xmlns:a="http://schemas.openxmlformats.org/drawingml/2006/main" name="12_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3.xml><?xml version="1.0" encoding="utf-8"?>
<a:theme xmlns:a="http://schemas.openxmlformats.org/drawingml/2006/main" name="13_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4.xml><?xml version="1.0" encoding="utf-8"?>
<a:theme xmlns:a="http://schemas.openxmlformats.org/drawingml/2006/main" name="14_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5.xml><?xml version="1.0" encoding="utf-8"?>
<a:theme xmlns:a="http://schemas.openxmlformats.org/drawingml/2006/main" name="15_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6.xml><?xml version="1.0" encoding="utf-8"?>
<a:theme xmlns:a="http://schemas.openxmlformats.org/drawingml/2006/main" name="16_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7.xml><?xml version="1.0" encoding="utf-8"?>
<a:theme xmlns:a="http://schemas.openxmlformats.org/drawingml/2006/main" name="17_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8.xml><?xml version="1.0" encoding="utf-8"?>
<a:theme xmlns:a="http://schemas.openxmlformats.org/drawingml/2006/main" name="18_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9.xml><?xml version="1.0" encoding="utf-8"?>
<a:theme xmlns:a="http://schemas.openxmlformats.org/drawingml/2006/main" name="19_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0.xml><?xml version="1.0" encoding="utf-8"?>
<a:theme xmlns:a="http://schemas.openxmlformats.org/drawingml/2006/main" name="20_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1.xml><?xml version="1.0" encoding="utf-8"?>
<a:theme xmlns:a="http://schemas.openxmlformats.org/drawingml/2006/main" name="21_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2.xml><?xml version="1.0" encoding="utf-8"?>
<a:theme xmlns:a="http://schemas.openxmlformats.org/drawingml/2006/main" name="22_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3.xml><?xml version="1.0" encoding="utf-8"?>
<a:theme xmlns:a="http://schemas.openxmlformats.org/drawingml/2006/main" name="23_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4.xml><?xml version="1.0" encoding="utf-8"?>
<a:theme xmlns:a="http://schemas.openxmlformats.org/drawingml/2006/main" name="24_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5.xml><?xml version="1.0" encoding="utf-8"?>
<a:theme xmlns:a="http://schemas.openxmlformats.org/drawingml/2006/main" name="25_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6.xml><?xml version="1.0" encoding="utf-8"?>
<a:theme xmlns:a="http://schemas.openxmlformats.org/drawingml/2006/main" name="26_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7.xml><?xml version="1.0" encoding="utf-8"?>
<a:theme xmlns:a="http://schemas.openxmlformats.org/drawingml/2006/main" name="27_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8.xml><?xml version="1.0" encoding="utf-8"?>
<a:theme xmlns:a="http://schemas.openxmlformats.org/drawingml/2006/main" name="28_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3_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4_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5_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6_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7_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8_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9_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523</TotalTime>
  <Words>5764</Words>
  <Application>Microsoft Office PowerPoint</Application>
  <PresentationFormat>如螢幕大小 (4:3)</PresentationFormat>
  <Paragraphs>303</Paragraphs>
  <Slides>32</Slides>
  <Notes>0</Notes>
  <HiddenSlides>0</HiddenSlides>
  <MMClips>0</MMClips>
  <ScaleCrop>false</ScaleCrop>
  <HeadingPairs>
    <vt:vector size="6" baseType="variant">
      <vt:variant>
        <vt:lpstr>佈景主題</vt:lpstr>
      </vt:variant>
      <vt:variant>
        <vt:i4>28</vt:i4>
      </vt:variant>
      <vt:variant>
        <vt:lpstr>內嵌 OLE 伺服程式</vt:lpstr>
      </vt:variant>
      <vt:variant>
        <vt:i4>1</vt:i4>
      </vt:variant>
      <vt:variant>
        <vt:lpstr>投影片標題</vt:lpstr>
      </vt:variant>
      <vt:variant>
        <vt:i4>32</vt:i4>
      </vt:variant>
    </vt:vector>
  </HeadingPairs>
  <TitlesOfParts>
    <vt:vector size="61" baseType="lpstr">
      <vt:lpstr>1_Office 佈景主題</vt:lpstr>
      <vt:lpstr>Office 佈景主題</vt:lpstr>
      <vt:lpstr>3_Office 佈景主題</vt:lpstr>
      <vt:lpstr>4_Office 佈景主題</vt:lpstr>
      <vt:lpstr>5_Office 佈景主題</vt:lpstr>
      <vt:lpstr>6_Office 佈景主題</vt:lpstr>
      <vt:lpstr>7_Office 佈景主題</vt:lpstr>
      <vt:lpstr>8_Office 佈景主題</vt:lpstr>
      <vt:lpstr>9_Office 佈景主題</vt:lpstr>
      <vt:lpstr>10_Office 佈景主題</vt:lpstr>
      <vt:lpstr>11_Office 佈景主題</vt:lpstr>
      <vt:lpstr>12_Office 佈景主題</vt:lpstr>
      <vt:lpstr>13_Office 佈景主題</vt:lpstr>
      <vt:lpstr>14_Office 佈景主題</vt:lpstr>
      <vt:lpstr>15_Office 佈景主題</vt:lpstr>
      <vt:lpstr>16_Office 佈景主題</vt:lpstr>
      <vt:lpstr>17_Office 佈景主題</vt:lpstr>
      <vt:lpstr>18_Office 佈景主題</vt:lpstr>
      <vt:lpstr>19_Office 佈景主題</vt:lpstr>
      <vt:lpstr>20_Office 佈景主題</vt:lpstr>
      <vt:lpstr>21_Office 佈景主題</vt:lpstr>
      <vt:lpstr>22_Office 佈景主題</vt:lpstr>
      <vt:lpstr>23_Office 佈景主題</vt:lpstr>
      <vt:lpstr>24_Office 佈景主題</vt:lpstr>
      <vt:lpstr>25_Office 佈景主題</vt:lpstr>
      <vt:lpstr>26_Office 佈景主題</vt:lpstr>
      <vt:lpstr>27_Office 佈景主題</vt:lpstr>
      <vt:lpstr>28_Office 佈景主題</vt:lpstr>
      <vt:lpstr>文件</vt:lpstr>
      <vt:lpstr>Interest Rate Models</vt:lpstr>
      <vt:lpstr>3.4 Models for the Risk-Free Rate of Interest</vt:lpstr>
      <vt:lpstr>3.4.1  Time Homogeneity</vt:lpstr>
      <vt:lpstr>3.4.1  Time Homogeneity</vt:lpstr>
      <vt:lpstr>3.4.1  Time Homogeneity</vt:lpstr>
      <vt:lpstr>PowerPoint 簡報</vt:lpstr>
      <vt:lpstr>Claim: Exists a previsible process ϕ(t,T) </vt:lpstr>
      <vt:lpstr>PowerPoint 簡報</vt:lpstr>
      <vt:lpstr>3.4.1  Time Homogeneity</vt:lpstr>
      <vt:lpstr>3.4.2  Calculation of Bond Prices</vt:lpstr>
      <vt:lpstr>3.4.2  Calculation of Bond Prices</vt:lpstr>
      <vt:lpstr>3.4.2  Calculation of Bond Prices</vt:lpstr>
      <vt:lpstr>3.4.3  Derivative Prices</vt:lpstr>
      <vt:lpstr>3.4.3  Derivative Prices</vt:lpstr>
      <vt:lpstr>3.4.3  Derivative Prices</vt:lpstr>
      <vt:lpstr>3.4.3  Derivative Prices</vt:lpstr>
      <vt:lpstr>3.4.3  Derivative Prices</vt:lpstr>
      <vt:lpstr>3.4.3  Derivative Prices</vt:lpstr>
      <vt:lpstr>3.4.3  Derivative Prices</vt:lpstr>
      <vt:lpstr>3.4.3  Derivative Prices</vt:lpstr>
      <vt:lpstr>3.4.3  Derivative Prices</vt:lpstr>
      <vt:lpstr>3.4.3  Derivative Prices</vt:lpstr>
      <vt:lpstr>3.4.3  Derivative Prices</vt:lpstr>
      <vt:lpstr>3.5 Futures contracts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Interest Rate Models</dc:title>
  <dc:creator>jazzn</dc:creator>
  <cp:lastModifiedBy>jazzn</cp:lastModifiedBy>
  <cp:revision>45</cp:revision>
  <dcterms:created xsi:type="dcterms:W3CDTF">2011-08-17T05:10:00Z</dcterms:created>
  <dcterms:modified xsi:type="dcterms:W3CDTF">2011-08-30T08:15:56Z</dcterms:modified>
</cp:coreProperties>
</file>