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6"/>
  </p:handoutMasterIdLst>
  <p:sldIdLst>
    <p:sldId id="256" r:id="rId2"/>
    <p:sldId id="257" r:id="rId3"/>
    <p:sldId id="259" r:id="rId4"/>
    <p:sldId id="258"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6858000" type="screen4x3"/>
  <p:notesSz cx="9942513" cy="6761163"/>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54" autoAdjust="0"/>
    <p:restoredTop sz="94545" autoAdjust="0"/>
  </p:normalViewPr>
  <p:slideViewPr>
    <p:cSldViewPr>
      <p:cViewPr varScale="1">
        <p:scale>
          <a:sx n="85" d="100"/>
          <a:sy n="85" d="100"/>
        </p:scale>
        <p:origin x="-1122" y="-96"/>
      </p:cViewPr>
      <p:guideLst>
        <p:guide orient="horz" pos="2160"/>
        <p:guide pos="2880"/>
      </p:guideLst>
    </p:cSldViewPr>
  </p:slideViewPr>
  <p:outlineViewPr>
    <p:cViewPr>
      <p:scale>
        <a:sx n="33" d="100"/>
        <a:sy n="33" d="100"/>
      </p:scale>
      <p:origin x="78" y="1777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309434" cy="337897"/>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630745" y="0"/>
            <a:ext cx="4309434" cy="337897"/>
          </a:xfrm>
          <a:prstGeom prst="rect">
            <a:avLst/>
          </a:prstGeom>
        </p:spPr>
        <p:txBody>
          <a:bodyPr vert="horz" lIns="91440" tIns="45720" rIns="91440" bIns="45720" rtlCol="0"/>
          <a:lstStyle>
            <a:lvl1pPr algn="r">
              <a:defRPr sz="1200"/>
            </a:lvl1pPr>
          </a:lstStyle>
          <a:p>
            <a:fld id="{717EB0A7-C46E-4140-B14C-AFFC69D31EC5}" type="datetimeFigureOut">
              <a:rPr lang="zh-TW" altLang="en-US" smtClean="0"/>
              <a:t>2010/10/27</a:t>
            </a:fld>
            <a:endParaRPr lang="zh-TW" altLang="en-US"/>
          </a:p>
        </p:txBody>
      </p:sp>
      <p:sp>
        <p:nvSpPr>
          <p:cNvPr id="4" name="頁尾版面配置區 3"/>
          <p:cNvSpPr>
            <a:spLocks noGrp="1"/>
          </p:cNvSpPr>
          <p:nvPr>
            <p:ph type="ftr" sz="quarter" idx="2"/>
          </p:nvPr>
        </p:nvSpPr>
        <p:spPr>
          <a:xfrm>
            <a:off x="1" y="6422188"/>
            <a:ext cx="4309434" cy="337896"/>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630745" y="6422188"/>
            <a:ext cx="4309434" cy="337896"/>
          </a:xfrm>
          <a:prstGeom prst="rect">
            <a:avLst/>
          </a:prstGeom>
        </p:spPr>
        <p:txBody>
          <a:bodyPr vert="horz" lIns="91440" tIns="45720" rIns="91440" bIns="45720" rtlCol="0" anchor="b"/>
          <a:lstStyle>
            <a:lvl1pPr algn="r">
              <a:defRPr sz="1200"/>
            </a:lvl1pPr>
          </a:lstStyle>
          <a:p>
            <a:fld id="{AC175252-E628-47E6-925B-756BE223F434}" type="slidenum">
              <a:rPr lang="zh-TW" altLang="en-US" smtClean="0"/>
              <a:t>‹#›</a:t>
            </a:fld>
            <a:endParaRPr lang="zh-TW" altLang="en-US"/>
          </a:p>
        </p:txBody>
      </p:sp>
    </p:spTree>
    <p:extLst>
      <p:ext uri="{BB962C8B-B14F-4D97-AF65-F5344CB8AC3E}">
        <p14:creationId xmlns:p14="http://schemas.microsoft.com/office/powerpoint/2010/main" val="239643002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917E232E-41A1-4875-8BAB-B3772B623349}" type="datetimeFigureOut">
              <a:rPr lang="zh-TW" altLang="en-US" smtClean="0"/>
              <a:t>2010/10/27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615D458-866A-4689-A56E-B526B9D07071}" type="slidenum">
              <a:rPr lang="zh-TW" altLang="en-US" smtClean="0"/>
              <a:t>‹#›</a:t>
            </a:fld>
            <a:endParaRPr lang="zh-TW" altLang="en-US"/>
          </a:p>
        </p:txBody>
      </p:sp>
    </p:spTree>
    <p:extLst>
      <p:ext uri="{BB962C8B-B14F-4D97-AF65-F5344CB8AC3E}">
        <p14:creationId xmlns:p14="http://schemas.microsoft.com/office/powerpoint/2010/main" val="776118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917E232E-41A1-4875-8BAB-B3772B623349}" type="datetimeFigureOut">
              <a:rPr lang="zh-TW" altLang="en-US" smtClean="0"/>
              <a:t>2010/10/27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615D458-866A-4689-A56E-B526B9D07071}" type="slidenum">
              <a:rPr lang="zh-TW" altLang="en-US" smtClean="0"/>
              <a:t>‹#›</a:t>
            </a:fld>
            <a:endParaRPr lang="zh-TW" altLang="en-US"/>
          </a:p>
        </p:txBody>
      </p:sp>
    </p:spTree>
    <p:extLst>
      <p:ext uri="{BB962C8B-B14F-4D97-AF65-F5344CB8AC3E}">
        <p14:creationId xmlns:p14="http://schemas.microsoft.com/office/powerpoint/2010/main" val="17800031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917E232E-41A1-4875-8BAB-B3772B623349}" type="datetimeFigureOut">
              <a:rPr lang="zh-TW" altLang="en-US" smtClean="0"/>
              <a:t>2010/10/27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615D458-866A-4689-A56E-B526B9D07071}" type="slidenum">
              <a:rPr lang="zh-TW" altLang="en-US" smtClean="0"/>
              <a:t>‹#›</a:t>
            </a:fld>
            <a:endParaRPr lang="zh-TW" altLang="en-US"/>
          </a:p>
        </p:txBody>
      </p:sp>
    </p:spTree>
    <p:extLst>
      <p:ext uri="{BB962C8B-B14F-4D97-AF65-F5344CB8AC3E}">
        <p14:creationId xmlns:p14="http://schemas.microsoft.com/office/powerpoint/2010/main" val="3250691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917E232E-41A1-4875-8BAB-B3772B623349}" type="datetimeFigureOut">
              <a:rPr lang="zh-TW" altLang="en-US" smtClean="0"/>
              <a:t>2010/10/27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615D458-866A-4689-A56E-B526B9D07071}" type="slidenum">
              <a:rPr lang="zh-TW" altLang="en-US" smtClean="0"/>
              <a:t>‹#›</a:t>
            </a:fld>
            <a:endParaRPr lang="zh-TW" altLang="en-US"/>
          </a:p>
        </p:txBody>
      </p:sp>
    </p:spTree>
    <p:extLst>
      <p:ext uri="{BB962C8B-B14F-4D97-AF65-F5344CB8AC3E}">
        <p14:creationId xmlns:p14="http://schemas.microsoft.com/office/powerpoint/2010/main" val="3693941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917E232E-41A1-4875-8BAB-B3772B623349}" type="datetimeFigureOut">
              <a:rPr lang="zh-TW" altLang="en-US" smtClean="0"/>
              <a:t>2010/10/27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615D458-866A-4689-A56E-B526B9D07071}" type="slidenum">
              <a:rPr lang="zh-TW" altLang="en-US" smtClean="0"/>
              <a:t>‹#›</a:t>
            </a:fld>
            <a:endParaRPr lang="zh-TW" altLang="en-US"/>
          </a:p>
        </p:txBody>
      </p:sp>
    </p:spTree>
    <p:extLst>
      <p:ext uri="{BB962C8B-B14F-4D97-AF65-F5344CB8AC3E}">
        <p14:creationId xmlns:p14="http://schemas.microsoft.com/office/powerpoint/2010/main" val="30226040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917E232E-41A1-4875-8BAB-B3772B623349}" type="datetimeFigureOut">
              <a:rPr lang="zh-TW" altLang="en-US" smtClean="0"/>
              <a:t>2010/10/27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4615D458-866A-4689-A56E-B526B9D07071}" type="slidenum">
              <a:rPr lang="zh-TW" altLang="en-US" smtClean="0"/>
              <a:t>‹#›</a:t>
            </a:fld>
            <a:endParaRPr lang="zh-TW" altLang="en-US"/>
          </a:p>
        </p:txBody>
      </p:sp>
    </p:spTree>
    <p:extLst>
      <p:ext uri="{BB962C8B-B14F-4D97-AF65-F5344CB8AC3E}">
        <p14:creationId xmlns:p14="http://schemas.microsoft.com/office/powerpoint/2010/main" val="1540838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917E232E-41A1-4875-8BAB-B3772B623349}" type="datetimeFigureOut">
              <a:rPr lang="zh-TW" altLang="en-US" smtClean="0"/>
              <a:t>2010/10/27</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4615D458-866A-4689-A56E-B526B9D07071}" type="slidenum">
              <a:rPr lang="zh-TW" altLang="en-US" smtClean="0"/>
              <a:t>‹#›</a:t>
            </a:fld>
            <a:endParaRPr lang="zh-TW" altLang="en-US"/>
          </a:p>
        </p:txBody>
      </p:sp>
    </p:spTree>
    <p:extLst>
      <p:ext uri="{BB962C8B-B14F-4D97-AF65-F5344CB8AC3E}">
        <p14:creationId xmlns:p14="http://schemas.microsoft.com/office/powerpoint/2010/main" val="3986641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917E232E-41A1-4875-8BAB-B3772B623349}" type="datetimeFigureOut">
              <a:rPr lang="zh-TW" altLang="en-US" smtClean="0"/>
              <a:t>2010/10/27</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4615D458-866A-4689-A56E-B526B9D07071}" type="slidenum">
              <a:rPr lang="zh-TW" altLang="en-US" smtClean="0"/>
              <a:t>‹#›</a:t>
            </a:fld>
            <a:endParaRPr lang="zh-TW" altLang="en-US"/>
          </a:p>
        </p:txBody>
      </p:sp>
    </p:spTree>
    <p:extLst>
      <p:ext uri="{BB962C8B-B14F-4D97-AF65-F5344CB8AC3E}">
        <p14:creationId xmlns:p14="http://schemas.microsoft.com/office/powerpoint/2010/main" val="12112377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917E232E-41A1-4875-8BAB-B3772B623349}" type="datetimeFigureOut">
              <a:rPr lang="zh-TW" altLang="en-US" smtClean="0"/>
              <a:t>2010/10/27</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4615D458-866A-4689-A56E-B526B9D07071}" type="slidenum">
              <a:rPr lang="zh-TW" altLang="en-US" smtClean="0"/>
              <a:t>‹#›</a:t>
            </a:fld>
            <a:endParaRPr lang="zh-TW" altLang="en-US"/>
          </a:p>
        </p:txBody>
      </p:sp>
    </p:spTree>
    <p:extLst>
      <p:ext uri="{BB962C8B-B14F-4D97-AF65-F5344CB8AC3E}">
        <p14:creationId xmlns:p14="http://schemas.microsoft.com/office/powerpoint/2010/main" val="1298582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917E232E-41A1-4875-8BAB-B3772B623349}" type="datetimeFigureOut">
              <a:rPr lang="zh-TW" altLang="en-US" smtClean="0"/>
              <a:t>2010/10/27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4615D458-866A-4689-A56E-B526B9D07071}" type="slidenum">
              <a:rPr lang="zh-TW" altLang="en-US" smtClean="0"/>
              <a:t>‹#›</a:t>
            </a:fld>
            <a:endParaRPr lang="zh-TW" altLang="en-US"/>
          </a:p>
        </p:txBody>
      </p:sp>
    </p:spTree>
    <p:extLst>
      <p:ext uri="{BB962C8B-B14F-4D97-AF65-F5344CB8AC3E}">
        <p14:creationId xmlns:p14="http://schemas.microsoft.com/office/powerpoint/2010/main" val="327410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917E232E-41A1-4875-8BAB-B3772B623349}" type="datetimeFigureOut">
              <a:rPr lang="zh-TW" altLang="en-US" smtClean="0"/>
              <a:t>2010/10/27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4615D458-866A-4689-A56E-B526B9D07071}" type="slidenum">
              <a:rPr lang="zh-TW" altLang="en-US" smtClean="0"/>
              <a:t>‹#›</a:t>
            </a:fld>
            <a:endParaRPr lang="zh-TW" altLang="en-US"/>
          </a:p>
        </p:txBody>
      </p:sp>
    </p:spTree>
    <p:extLst>
      <p:ext uri="{BB962C8B-B14F-4D97-AF65-F5344CB8AC3E}">
        <p14:creationId xmlns:p14="http://schemas.microsoft.com/office/powerpoint/2010/main" val="932887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7E232E-41A1-4875-8BAB-B3772B623349}" type="datetimeFigureOut">
              <a:rPr lang="zh-TW" altLang="en-US" smtClean="0"/>
              <a:t>2010/10/27</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15D458-866A-4689-A56E-B526B9D07071}" type="slidenum">
              <a:rPr lang="zh-TW" altLang="en-US" smtClean="0"/>
              <a:t>‹#›</a:t>
            </a:fld>
            <a:endParaRPr lang="zh-TW" altLang="en-US"/>
          </a:p>
        </p:txBody>
      </p:sp>
    </p:spTree>
    <p:extLst>
      <p:ext uri="{BB962C8B-B14F-4D97-AF65-F5344CB8AC3E}">
        <p14:creationId xmlns:p14="http://schemas.microsoft.com/office/powerpoint/2010/main" val="32640592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zh-TW" altLang="en-US" dirty="0" smtClean="0"/>
              <a:t>企業金融的十二堂課</a:t>
            </a:r>
            <a:r>
              <a:rPr lang="en-US" altLang="zh-TW" dirty="0" smtClean="0"/>
              <a:t/>
            </a:r>
            <a:br>
              <a:rPr lang="en-US" altLang="zh-TW" dirty="0" smtClean="0"/>
            </a:br>
            <a:r>
              <a:rPr lang="zh-TW" altLang="en-US" sz="3000" dirty="0"/>
              <a:t>第三</a:t>
            </a:r>
            <a:r>
              <a:rPr lang="zh-TW" altLang="en-US" sz="3000" dirty="0" smtClean="0"/>
              <a:t>課</a:t>
            </a:r>
            <a:r>
              <a:rPr lang="en-US" altLang="zh-TW" sz="3000" dirty="0" smtClean="0"/>
              <a:t>-</a:t>
            </a:r>
            <a:r>
              <a:rPr lang="zh-TW" altLang="en-US" sz="3000" dirty="0" smtClean="0"/>
              <a:t>企業價值評估與管理</a:t>
            </a:r>
            <a:endParaRPr lang="zh-TW" altLang="en-US" sz="3000" dirty="0"/>
          </a:p>
        </p:txBody>
      </p:sp>
      <p:sp>
        <p:nvSpPr>
          <p:cNvPr id="3" name="副標題 2"/>
          <p:cNvSpPr>
            <a:spLocks noGrp="1"/>
          </p:cNvSpPr>
          <p:nvPr>
            <p:ph type="subTitle" idx="1"/>
          </p:nvPr>
        </p:nvSpPr>
        <p:spPr/>
        <p:txBody>
          <a:bodyPr>
            <a:normAutofit/>
          </a:bodyPr>
          <a:lstStyle/>
          <a:p>
            <a:r>
              <a:rPr lang="zh-TW" altLang="en-US" sz="2000" dirty="0" smtClean="0"/>
              <a:t>資管所</a:t>
            </a:r>
            <a:r>
              <a:rPr lang="en-US" altLang="zh-TW" sz="2000" dirty="0" smtClean="0"/>
              <a:t>	</a:t>
            </a:r>
            <a:r>
              <a:rPr lang="zh-TW" altLang="en-US" sz="2000" dirty="0" smtClean="0"/>
              <a:t>黃立文</a:t>
            </a:r>
            <a:endParaRPr lang="zh-TW" altLang="en-US" sz="2000" dirty="0"/>
          </a:p>
        </p:txBody>
      </p:sp>
    </p:spTree>
    <p:extLst>
      <p:ext uri="{BB962C8B-B14F-4D97-AF65-F5344CB8AC3E}">
        <p14:creationId xmlns:p14="http://schemas.microsoft.com/office/powerpoint/2010/main" val="24516107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二、為何需要價值評估與管理</a:t>
            </a:r>
          </a:p>
        </p:txBody>
      </p:sp>
      <p:sp>
        <p:nvSpPr>
          <p:cNvPr id="3" name="內容版面配置區 2"/>
          <p:cNvSpPr>
            <a:spLocks noGrp="1"/>
          </p:cNvSpPr>
          <p:nvPr>
            <p:ph idx="1"/>
          </p:nvPr>
        </p:nvSpPr>
        <p:spPr/>
        <p:txBody>
          <a:bodyPr/>
          <a:lstStyle/>
          <a:p>
            <a:r>
              <a:rPr lang="zh-TW" altLang="en-US" dirty="0" smtClean="0"/>
              <a:t>隨著公司模式的演進，投資人開始積極參與公司治理，影響公司創造價值的策略。</a:t>
            </a:r>
            <a:endParaRPr lang="en-US" altLang="zh-TW" dirty="0" smtClean="0"/>
          </a:p>
          <a:p>
            <a:endParaRPr lang="zh-TW" altLang="en-US" dirty="0"/>
          </a:p>
        </p:txBody>
      </p:sp>
      <p:sp>
        <p:nvSpPr>
          <p:cNvPr id="25" name="Text Box 5"/>
          <p:cNvSpPr txBox="1">
            <a:spLocks noChangeArrowheads="1"/>
          </p:cNvSpPr>
          <p:nvPr/>
        </p:nvSpPr>
        <p:spPr bwMode="auto">
          <a:xfrm>
            <a:off x="504826" y="2780506"/>
            <a:ext cx="1582737"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a:solidFill>
                  <a:schemeClr val="tx1"/>
                </a:solidFill>
                <a:latin typeface="Times New Roman" pitchFamily="18" charset="0"/>
                <a:ea typeface="標楷體" pitchFamily="65" charset="-120"/>
              </a:defRPr>
            </a:lvl1pPr>
            <a:lvl2pPr marL="742950" indent="-285750" eaLnBrk="0" hangingPunct="0">
              <a:defRPr kumimoji="1">
                <a:solidFill>
                  <a:schemeClr val="tx1"/>
                </a:solidFill>
                <a:latin typeface="Times New Roman" pitchFamily="18" charset="0"/>
                <a:ea typeface="標楷體" pitchFamily="65" charset="-120"/>
              </a:defRPr>
            </a:lvl2pPr>
            <a:lvl3pPr marL="1143000" indent="-228600" eaLnBrk="0" hangingPunct="0">
              <a:defRPr kumimoji="1">
                <a:solidFill>
                  <a:schemeClr val="tx1"/>
                </a:solidFill>
                <a:latin typeface="Times New Roman" pitchFamily="18" charset="0"/>
                <a:ea typeface="標楷體" pitchFamily="65" charset="-120"/>
              </a:defRPr>
            </a:lvl3pPr>
            <a:lvl4pPr marL="1600200" indent="-228600" eaLnBrk="0" hangingPunct="0">
              <a:defRPr kumimoji="1">
                <a:solidFill>
                  <a:schemeClr val="tx1"/>
                </a:solidFill>
                <a:latin typeface="Times New Roman" pitchFamily="18" charset="0"/>
                <a:ea typeface="標楷體" pitchFamily="65" charset="-120"/>
              </a:defRPr>
            </a:lvl4pPr>
            <a:lvl5pPr marL="2057400" indent="-228600" eaLnBrk="0" hangingPunct="0">
              <a:defRPr kumimoji="1">
                <a:solidFill>
                  <a:schemeClr val="tx1"/>
                </a:solidFill>
                <a:latin typeface="Times New Roman" pitchFamily="18" charset="0"/>
                <a:ea typeface="標楷體" pitchFamily="65" charset="-120"/>
              </a:defRPr>
            </a:lvl5pPr>
            <a:lvl6pPr marL="2514600" indent="-228600" eaLnBrk="0" fontAlgn="base" hangingPunct="0">
              <a:spcBef>
                <a:spcPct val="0"/>
              </a:spcBef>
              <a:spcAft>
                <a:spcPct val="0"/>
              </a:spcAft>
              <a:defRPr kumimoji="1">
                <a:solidFill>
                  <a:schemeClr val="tx1"/>
                </a:solidFill>
                <a:latin typeface="Times New Roman" pitchFamily="18" charset="0"/>
                <a:ea typeface="標楷體" pitchFamily="65" charset="-120"/>
              </a:defRPr>
            </a:lvl6pPr>
            <a:lvl7pPr marL="2971800" indent="-228600" eaLnBrk="0" fontAlgn="base" hangingPunct="0">
              <a:spcBef>
                <a:spcPct val="0"/>
              </a:spcBef>
              <a:spcAft>
                <a:spcPct val="0"/>
              </a:spcAft>
              <a:defRPr kumimoji="1">
                <a:solidFill>
                  <a:schemeClr val="tx1"/>
                </a:solidFill>
                <a:latin typeface="Times New Roman" pitchFamily="18" charset="0"/>
                <a:ea typeface="標楷體" pitchFamily="65" charset="-120"/>
              </a:defRPr>
            </a:lvl7pPr>
            <a:lvl8pPr marL="3429000" indent="-228600" eaLnBrk="0" fontAlgn="base" hangingPunct="0">
              <a:spcBef>
                <a:spcPct val="0"/>
              </a:spcBef>
              <a:spcAft>
                <a:spcPct val="0"/>
              </a:spcAft>
              <a:defRPr kumimoji="1">
                <a:solidFill>
                  <a:schemeClr val="tx1"/>
                </a:solidFill>
                <a:latin typeface="Times New Roman" pitchFamily="18" charset="0"/>
                <a:ea typeface="標楷體" pitchFamily="65" charset="-120"/>
              </a:defRPr>
            </a:lvl8pPr>
            <a:lvl9pPr marL="3886200" indent="-228600" eaLnBrk="0" fontAlgn="base" hangingPunct="0">
              <a:spcBef>
                <a:spcPct val="0"/>
              </a:spcBef>
              <a:spcAft>
                <a:spcPct val="0"/>
              </a:spcAft>
              <a:defRPr kumimoji="1">
                <a:solidFill>
                  <a:schemeClr val="tx1"/>
                </a:solidFill>
                <a:latin typeface="Times New Roman" pitchFamily="18" charset="0"/>
                <a:ea typeface="標楷體" pitchFamily="65" charset="-120"/>
              </a:defRPr>
            </a:lvl9pPr>
          </a:lstStyle>
          <a:p>
            <a:pPr eaLnBrk="1" hangingPunct="1">
              <a:spcBef>
                <a:spcPct val="50000"/>
              </a:spcBef>
            </a:pPr>
            <a:r>
              <a:rPr lang="en-US" altLang="zh-TW" dirty="0"/>
              <a:t>20</a:t>
            </a:r>
            <a:r>
              <a:rPr lang="zh-TW" altLang="en-US" dirty="0"/>
              <a:t>世紀初期的公司模式</a:t>
            </a:r>
          </a:p>
        </p:txBody>
      </p:sp>
      <p:sp>
        <p:nvSpPr>
          <p:cNvPr id="26" name="Text Box 7"/>
          <p:cNvSpPr txBox="1">
            <a:spLocks noChangeArrowheads="1"/>
          </p:cNvSpPr>
          <p:nvPr/>
        </p:nvSpPr>
        <p:spPr bwMode="auto">
          <a:xfrm>
            <a:off x="360363" y="4364831"/>
            <a:ext cx="20161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a:solidFill>
                  <a:schemeClr val="tx1"/>
                </a:solidFill>
                <a:latin typeface="Times New Roman" pitchFamily="18" charset="0"/>
                <a:ea typeface="標楷體" pitchFamily="65" charset="-120"/>
              </a:defRPr>
            </a:lvl1pPr>
            <a:lvl2pPr marL="742950" indent="-285750" eaLnBrk="0" hangingPunct="0">
              <a:defRPr kumimoji="1">
                <a:solidFill>
                  <a:schemeClr val="tx1"/>
                </a:solidFill>
                <a:latin typeface="Times New Roman" pitchFamily="18" charset="0"/>
                <a:ea typeface="標楷體" pitchFamily="65" charset="-120"/>
              </a:defRPr>
            </a:lvl2pPr>
            <a:lvl3pPr marL="1143000" indent="-228600" eaLnBrk="0" hangingPunct="0">
              <a:defRPr kumimoji="1">
                <a:solidFill>
                  <a:schemeClr val="tx1"/>
                </a:solidFill>
                <a:latin typeface="Times New Roman" pitchFamily="18" charset="0"/>
                <a:ea typeface="標楷體" pitchFamily="65" charset="-120"/>
              </a:defRPr>
            </a:lvl3pPr>
            <a:lvl4pPr marL="1600200" indent="-228600" eaLnBrk="0" hangingPunct="0">
              <a:defRPr kumimoji="1">
                <a:solidFill>
                  <a:schemeClr val="tx1"/>
                </a:solidFill>
                <a:latin typeface="Times New Roman" pitchFamily="18" charset="0"/>
                <a:ea typeface="標楷體" pitchFamily="65" charset="-120"/>
              </a:defRPr>
            </a:lvl4pPr>
            <a:lvl5pPr marL="2057400" indent="-228600" eaLnBrk="0" hangingPunct="0">
              <a:defRPr kumimoji="1">
                <a:solidFill>
                  <a:schemeClr val="tx1"/>
                </a:solidFill>
                <a:latin typeface="Times New Roman" pitchFamily="18" charset="0"/>
                <a:ea typeface="標楷體" pitchFamily="65" charset="-120"/>
              </a:defRPr>
            </a:lvl5pPr>
            <a:lvl6pPr marL="2514600" indent="-228600" eaLnBrk="0" fontAlgn="base" hangingPunct="0">
              <a:spcBef>
                <a:spcPct val="0"/>
              </a:spcBef>
              <a:spcAft>
                <a:spcPct val="0"/>
              </a:spcAft>
              <a:defRPr kumimoji="1">
                <a:solidFill>
                  <a:schemeClr val="tx1"/>
                </a:solidFill>
                <a:latin typeface="Times New Roman" pitchFamily="18" charset="0"/>
                <a:ea typeface="標楷體" pitchFamily="65" charset="-120"/>
              </a:defRPr>
            </a:lvl6pPr>
            <a:lvl7pPr marL="2971800" indent="-228600" eaLnBrk="0" fontAlgn="base" hangingPunct="0">
              <a:spcBef>
                <a:spcPct val="0"/>
              </a:spcBef>
              <a:spcAft>
                <a:spcPct val="0"/>
              </a:spcAft>
              <a:defRPr kumimoji="1">
                <a:solidFill>
                  <a:schemeClr val="tx1"/>
                </a:solidFill>
                <a:latin typeface="Times New Roman" pitchFamily="18" charset="0"/>
                <a:ea typeface="標楷體" pitchFamily="65" charset="-120"/>
              </a:defRPr>
            </a:lvl7pPr>
            <a:lvl8pPr marL="3429000" indent="-228600" eaLnBrk="0" fontAlgn="base" hangingPunct="0">
              <a:spcBef>
                <a:spcPct val="0"/>
              </a:spcBef>
              <a:spcAft>
                <a:spcPct val="0"/>
              </a:spcAft>
              <a:defRPr kumimoji="1">
                <a:solidFill>
                  <a:schemeClr val="tx1"/>
                </a:solidFill>
                <a:latin typeface="Times New Roman" pitchFamily="18" charset="0"/>
                <a:ea typeface="標楷體" pitchFamily="65" charset="-120"/>
              </a:defRPr>
            </a:lvl8pPr>
            <a:lvl9pPr marL="3886200" indent="-228600" eaLnBrk="0" fontAlgn="base" hangingPunct="0">
              <a:spcBef>
                <a:spcPct val="0"/>
              </a:spcBef>
              <a:spcAft>
                <a:spcPct val="0"/>
              </a:spcAft>
              <a:defRPr kumimoji="1">
                <a:solidFill>
                  <a:schemeClr val="tx1"/>
                </a:solidFill>
                <a:latin typeface="Times New Roman" pitchFamily="18" charset="0"/>
                <a:ea typeface="標楷體" pitchFamily="65" charset="-120"/>
              </a:defRPr>
            </a:lvl9pPr>
          </a:lstStyle>
          <a:p>
            <a:pPr eaLnBrk="1" hangingPunct="1">
              <a:spcBef>
                <a:spcPct val="50000"/>
              </a:spcBef>
            </a:pPr>
            <a:r>
              <a:rPr lang="zh-TW" altLang="en-US" dirty="0"/>
              <a:t>所有權人</a:t>
            </a:r>
            <a:r>
              <a:rPr lang="en-US" altLang="zh-TW" dirty="0"/>
              <a:t>/</a:t>
            </a:r>
            <a:r>
              <a:rPr lang="zh-TW" altLang="en-US" dirty="0"/>
              <a:t>經理人</a:t>
            </a:r>
          </a:p>
        </p:txBody>
      </p:sp>
      <p:sp>
        <p:nvSpPr>
          <p:cNvPr id="27" name="Text Box 8"/>
          <p:cNvSpPr txBox="1">
            <a:spLocks noChangeArrowheads="1"/>
          </p:cNvSpPr>
          <p:nvPr/>
        </p:nvSpPr>
        <p:spPr bwMode="auto">
          <a:xfrm>
            <a:off x="3529013" y="2780506"/>
            <a:ext cx="1582738"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a:solidFill>
                  <a:schemeClr val="tx1"/>
                </a:solidFill>
                <a:latin typeface="Times New Roman" pitchFamily="18" charset="0"/>
                <a:ea typeface="標楷體" pitchFamily="65" charset="-120"/>
              </a:defRPr>
            </a:lvl1pPr>
            <a:lvl2pPr marL="742950" indent="-285750" eaLnBrk="0" hangingPunct="0">
              <a:defRPr kumimoji="1">
                <a:solidFill>
                  <a:schemeClr val="tx1"/>
                </a:solidFill>
                <a:latin typeface="Times New Roman" pitchFamily="18" charset="0"/>
                <a:ea typeface="標楷體" pitchFamily="65" charset="-120"/>
              </a:defRPr>
            </a:lvl2pPr>
            <a:lvl3pPr marL="1143000" indent="-228600" eaLnBrk="0" hangingPunct="0">
              <a:defRPr kumimoji="1">
                <a:solidFill>
                  <a:schemeClr val="tx1"/>
                </a:solidFill>
                <a:latin typeface="Times New Roman" pitchFamily="18" charset="0"/>
                <a:ea typeface="標楷體" pitchFamily="65" charset="-120"/>
              </a:defRPr>
            </a:lvl3pPr>
            <a:lvl4pPr marL="1600200" indent="-228600" eaLnBrk="0" hangingPunct="0">
              <a:defRPr kumimoji="1">
                <a:solidFill>
                  <a:schemeClr val="tx1"/>
                </a:solidFill>
                <a:latin typeface="Times New Roman" pitchFamily="18" charset="0"/>
                <a:ea typeface="標楷體" pitchFamily="65" charset="-120"/>
              </a:defRPr>
            </a:lvl4pPr>
            <a:lvl5pPr marL="2057400" indent="-228600" eaLnBrk="0" hangingPunct="0">
              <a:defRPr kumimoji="1">
                <a:solidFill>
                  <a:schemeClr val="tx1"/>
                </a:solidFill>
                <a:latin typeface="Times New Roman" pitchFamily="18" charset="0"/>
                <a:ea typeface="標楷體" pitchFamily="65" charset="-120"/>
              </a:defRPr>
            </a:lvl5pPr>
            <a:lvl6pPr marL="2514600" indent="-228600" eaLnBrk="0" fontAlgn="base" hangingPunct="0">
              <a:spcBef>
                <a:spcPct val="0"/>
              </a:spcBef>
              <a:spcAft>
                <a:spcPct val="0"/>
              </a:spcAft>
              <a:defRPr kumimoji="1">
                <a:solidFill>
                  <a:schemeClr val="tx1"/>
                </a:solidFill>
                <a:latin typeface="Times New Roman" pitchFamily="18" charset="0"/>
                <a:ea typeface="標楷體" pitchFamily="65" charset="-120"/>
              </a:defRPr>
            </a:lvl6pPr>
            <a:lvl7pPr marL="2971800" indent="-228600" eaLnBrk="0" fontAlgn="base" hangingPunct="0">
              <a:spcBef>
                <a:spcPct val="0"/>
              </a:spcBef>
              <a:spcAft>
                <a:spcPct val="0"/>
              </a:spcAft>
              <a:defRPr kumimoji="1">
                <a:solidFill>
                  <a:schemeClr val="tx1"/>
                </a:solidFill>
                <a:latin typeface="Times New Roman" pitchFamily="18" charset="0"/>
                <a:ea typeface="標楷體" pitchFamily="65" charset="-120"/>
              </a:defRPr>
            </a:lvl7pPr>
            <a:lvl8pPr marL="3429000" indent="-228600" eaLnBrk="0" fontAlgn="base" hangingPunct="0">
              <a:spcBef>
                <a:spcPct val="0"/>
              </a:spcBef>
              <a:spcAft>
                <a:spcPct val="0"/>
              </a:spcAft>
              <a:defRPr kumimoji="1">
                <a:solidFill>
                  <a:schemeClr val="tx1"/>
                </a:solidFill>
                <a:latin typeface="Times New Roman" pitchFamily="18" charset="0"/>
                <a:ea typeface="標楷體" pitchFamily="65" charset="-120"/>
              </a:defRPr>
            </a:lvl8pPr>
            <a:lvl9pPr marL="3886200" indent="-228600" eaLnBrk="0" fontAlgn="base" hangingPunct="0">
              <a:spcBef>
                <a:spcPct val="0"/>
              </a:spcBef>
              <a:spcAft>
                <a:spcPct val="0"/>
              </a:spcAft>
              <a:defRPr kumimoji="1">
                <a:solidFill>
                  <a:schemeClr val="tx1"/>
                </a:solidFill>
                <a:latin typeface="Times New Roman" pitchFamily="18" charset="0"/>
                <a:ea typeface="標楷體" pitchFamily="65" charset="-120"/>
              </a:defRPr>
            </a:lvl9pPr>
          </a:lstStyle>
          <a:p>
            <a:pPr eaLnBrk="1" hangingPunct="1">
              <a:spcBef>
                <a:spcPct val="50000"/>
              </a:spcBef>
            </a:pPr>
            <a:r>
              <a:rPr lang="en-US" altLang="zh-TW"/>
              <a:t>1930</a:t>
            </a:r>
            <a:r>
              <a:rPr lang="zh-TW" altLang="en-US"/>
              <a:t>年代的公司模式</a:t>
            </a:r>
          </a:p>
        </p:txBody>
      </p:sp>
      <p:grpSp>
        <p:nvGrpSpPr>
          <p:cNvPr id="28" name="Group 16"/>
          <p:cNvGrpSpPr>
            <a:grpSpLocks/>
          </p:cNvGrpSpPr>
          <p:nvPr/>
        </p:nvGrpSpPr>
        <p:grpSpPr bwMode="auto">
          <a:xfrm>
            <a:off x="2232026" y="4004469"/>
            <a:ext cx="3313112" cy="2592387"/>
            <a:chOff x="1383" y="2205"/>
            <a:chExt cx="2087" cy="1633"/>
          </a:xfrm>
        </p:grpSpPr>
        <p:sp>
          <p:nvSpPr>
            <p:cNvPr id="29" name="Rectangle 9"/>
            <p:cNvSpPr>
              <a:spLocks noChangeArrowheads="1"/>
            </p:cNvSpPr>
            <p:nvPr/>
          </p:nvSpPr>
          <p:spPr bwMode="auto">
            <a:xfrm>
              <a:off x="2200" y="2341"/>
              <a:ext cx="1179" cy="499"/>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30" name="Text Box 10"/>
            <p:cNvSpPr txBox="1">
              <a:spLocks noChangeArrowheads="1"/>
            </p:cNvSpPr>
            <p:nvPr/>
          </p:nvSpPr>
          <p:spPr bwMode="auto">
            <a:xfrm>
              <a:off x="2245" y="2478"/>
              <a:ext cx="113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a:solidFill>
                    <a:schemeClr val="tx1"/>
                  </a:solidFill>
                  <a:latin typeface="Times New Roman" pitchFamily="18" charset="0"/>
                  <a:ea typeface="標楷體" pitchFamily="65" charset="-120"/>
                </a:defRPr>
              </a:lvl1pPr>
              <a:lvl2pPr marL="742950" indent="-285750" eaLnBrk="0" hangingPunct="0">
                <a:defRPr kumimoji="1">
                  <a:solidFill>
                    <a:schemeClr val="tx1"/>
                  </a:solidFill>
                  <a:latin typeface="Times New Roman" pitchFamily="18" charset="0"/>
                  <a:ea typeface="標楷體" pitchFamily="65" charset="-120"/>
                </a:defRPr>
              </a:lvl2pPr>
              <a:lvl3pPr marL="1143000" indent="-228600" eaLnBrk="0" hangingPunct="0">
                <a:defRPr kumimoji="1">
                  <a:solidFill>
                    <a:schemeClr val="tx1"/>
                  </a:solidFill>
                  <a:latin typeface="Times New Roman" pitchFamily="18" charset="0"/>
                  <a:ea typeface="標楷體" pitchFamily="65" charset="-120"/>
                </a:defRPr>
              </a:lvl3pPr>
              <a:lvl4pPr marL="1600200" indent="-228600" eaLnBrk="0" hangingPunct="0">
                <a:defRPr kumimoji="1">
                  <a:solidFill>
                    <a:schemeClr val="tx1"/>
                  </a:solidFill>
                  <a:latin typeface="Times New Roman" pitchFamily="18" charset="0"/>
                  <a:ea typeface="標楷體" pitchFamily="65" charset="-120"/>
                </a:defRPr>
              </a:lvl4pPr>
              <a:lvl5pPr marL="2057400" indent="-228600" eaLnBrk="0" hangingPunct="0">
                <a:defRPr kumimoji="1">
                  <a:solidFill>
                    <a:schemeClr val="tx1"/>
                  </a:solidFill>
                  <a:latin typeface="Times New Roman" pitchFamily="18" charset="0"/>
                  <a:ea typeface="標楷體" pitchFamily="65" charset="-120"/>
                </a:defRPr>
              </a:lvl5pPr>
              <a:lvl6pPr marL="2514600" indent="-228600" eaLnBrk="0" fontAlgn="base" hangingPunct="0">
                <a:spcBef>
                  <a:spcPct val="0"/>
                </a:spcBef>
                <a:spcAft>
                  <a:spcPct val="0"/>
                </a:spcAft>
                <a:defRPr kumimoji="1">
                  <a:solidFill>
                    <a:schemeClr val="tx1"/>
                  </a:solidFill>
                  <a:latin typeface="Times New Roman" pitchFamily="18" charset="0"/>
                  <a:ea typeface="標楷體" pitchFamily="65" charset="-120"/>
                </a:defRPr>
              </a:lvl6pPr>
              <a:lvl7pPr marL="2971800" indent="-228600" eaLnBrk="0" fontAlgn="base" hangingPunct="0">
                <a:spcBef>
                  <a:spcPct val="0"/>
                </a:spcBef>
                <a:spcAft>
                  <a:spcPct val="0"/>
                </a:spcAft>
                <a:defRPr kumimoji="1">
                  <a:solidFill>
                    <a:schemeClr val="tx1"/>
                  </a:solidFill>
                  <a:latin typeface="Times New Roman" pitchFamily="18" charset="0"/>
                  <a:ea typeface="標楷體" pitchFamily="65" charset="-120"/>
                </a:defRPr>
              </a:lvl7pPr>
              <a:lvl8pPr marL="3429000" indent="-228600" eaLnBrk="0" fontAlgn="base" hangingPunct="0">
                <a:spcBef>
                  <a:spcPct val="0"/>
                </a:spcBef>
                <a:spcAft>
                  <a:spcPct val="0"/>
                </a:spcAft>
                <a:defRPr kumimoji="1">
                  <a:solidFill>
                    <a:schemeClr val="tx1"/>
                  </a:solidFill>
                  <a:latin typeface="Times New Roman" pitchFamily="18" charset="0"/>
                  <a:ea typeface="標楷體" pitchFamily="65" charset="-120"/>
                </a:defRPr>
              </a:lvl8pPr>
              <a:lvl9pPr marL="3886200" indent="-228600" eaLnBrk="0" fontAlgn="base" hangingPunct="0">
                <a:spcBef>
                  <a:spcPct val="0"/>
                </a:spcBef>
                <a:spcAft>
                  <a:spcPct val="0"/>
                </a:spcAft>
                <a:defRPr kumimoji="1">
                  <a:solidFill>
                    <a:schemeClr val="tx1"/>
                  </a:solidFill>
                  <a:latin typeface="Times New Roman" pitchFamily="18" charset="0"/>
                  <a:ea typeface="標楷體" pitchFamily="65" charset="-120"/>
                </a:defRPr>
              </a:lvl9pPr>
            </a:lstStyle>
            <a:p>
              <a:pPr eaLnBrk="1" hangingPunct="1">
                <a:spcBef>
                  <a:spcPct val="50000"/>
                </a:spcBef>
              </a:pPr>
              <a:r>
                <a:rPr lang="zh-TW" altLang="en-US"/>
                <a:t>股權分散的股東</a:t>
              </a:r>
            </a:p>
          </p:txBody>
        </p:sp>
        <p:sp>
          <p:nvSpPr>
            <p:cNvPr id="31" name="Line 11"/>
            <p:cNvSpPr>
              <a:spLocks noChangeShapeType="1"/>
            </p:cNvSpPr>
            <p:nvPr/>
          </p:nvSpPr>
          <p:spPr bwMode="auto">
            <a:xfrm>
              <a:off x="1701" y="2568"/>
              <a:ext cx="272" cy="0"/>
            </a:xfrm>
            <a:prstGeom prst="line">
              <a:avLst/>
            </a:prstGeom>
            <a:noFill/>
            <a:ln w="76200" cmpd="tri">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TW" altLang="en-US"/>
            </a:p>
          </p:txBody>
        </p:sp>
        <p:sp>
          <p:nvSpPr>
            <p:cNvPr id="32" name="Oval 12"/>
            <p:cNvSpPr>
              <a:spLocks noChangeArrowheads="1"/>
            </p:cNvSpPr>
            <p:nvPr/>
          </p:nvSpPr>
          <p:spPr bwMode="auto">
            <a:xfrm>
              <a:off x="2336" y="3385"/>
              <a:ext cx="953" cy="453"/>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33" name="Text Box 13"/>
            <p:cNvSpPr txBox="1">
              <a:spLocks noChangeArrowheads="1"/>
            </p:cNvSpPr>
            <p:nvPr/>
          </p:nvSpPr>
          <p:spPr bwMode="auto">
            <a:xfrm>
              <a:off x="2517" y="3475"/>
              <a:ext cx="95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a:solidFill>
                    <a:schemeClr val="tx1"/>
                  </a:solidFill>
                  <a:latin typeface="Times New Roman" pitchFamily="18" charset="0"/>
                  <a:ea typeface="標楷體" pitchFamily="65" charset="-120"/>
                </a:defRPr>
              </a:lvl1pPr>
              <a:lvl2pPr marL="742950" indent="-285750" eaLnBrk="0" hangingPunct="0">
                <a:defRPr kumimoji="1">
                  <a:solidFill>
                    <a:schemeClr val="tx1"/>
                  </a:solidFill>
                  <a:latin typeface="Times New Roman" pitchFamily="18" charset="0"/>
                  <a:ea typeface="標楷體" pitchFamily="65" charset="-120"/>
                </a:defRPr>
              </a:lvl2pPr>
              <a:lvl3pPr marL="1143000" indent="-228600" eaLnBrk="0" hangingPunct="0">
                <a:defRPr kumimoji="1">
                  <a:solidFill>
                    <a:schemeClr val="tx1"/>
                  </a:solidFill>
                  <a:latin typeface="Times New Roman" pitchFamily="18" charset="0"/>
                  <a:ea typeface="標楷體" pitchFamily="65" charset="-120"/>
                </a:defRPr>
              </a:lvl3pPr>
              <a:lvl4pPr marL="1600200" indent="-228600" eaLnBrk="0" hangingPunct="0">
                <a:defRPr kumimoji="1">
                  <a:solidFill>
                    <a:schemeClr val="tx1"/>
                  </a:solidFill>
                  <a:latin typeface="Times New Roman" pitchFamily="18" charset="0"/>
                  <a:ea typeface="標楷體" pitchFamily="65" charset="-120"/>
                </a:defRPr>
              </a:lvl4pPr>
              <a:lvl5pPr marL="2057400" indent="-228600" eaLnBrk="0" hangingPunct="0">
                <a:defRPr kumimoji="1">
                  <a:solidFill>
                    <a:schemeClr val="tx1"/>
                  </a:solidFill>
                  <a:latin typeface="Times New Roman" pitchFamily="18" charset="0"/>
                  <a:ea typeface="標楷體" pitchFamily="65" charset="-120"/>
                </a:defRPr>
              </a:lvl5pPr>
              <a:lvl6pPr marL="2514600" indent="-228600" eaLnBrk="0" fontAlgn="base" hangingPunct="0">
                <a:spcBef>
                  <a:spcPct val="0"/>
                </a:spcBef>
                <a:spcAft>
                  <a:spcPct val="0"/>
                </a:spcAft>
                <a:defRPr kumimoji="1">
                  <a:solidFill>
                    <a:schemeClr val="tx1"/>
                  </a:solidFill>
                  <a:latin typeface="Times New Roman" pitchFamily="18" charset="0"/>
                  <a:ea typeface="標楷體" pitchFamily="65" charset="-120"/>
                </a:defRPr>
              </a:lvl6pPr>
              <a:lvl7pPr marL="2971800" indent="-228600" eaLnBrk="0" fontAlgn="base" hangingPunct="0">
                <a:spcBef>
                  <a:spcPct val="0"/>
                </a:spcBef>
                <a:spcAft>
                  <a:spcPct val="0"/>
                </a:spcAft>
                <a:defRPr kumimoji="1">
                  <a:solidFill>
                    <a:schemeClr val="tx1"/>
                  </a:solidFill>
                  <a:latin typeface="Times New Roman" pitchFamily="18" charset="0"/>
                  <a:ea typeface="標楷體" pitchFamily="65" charset="-120"/>
                </a:defRPr>
              </a:lvl7pPr>
              <a:lvl8pPr marL="3429000" indent="-228600" eaLnBrk="0" fontAlgn="base" hangingPunct="0">
                <a:spcBef>
                  <a:spcPct val="0"/>
                </a:spcBef>
                <a:spcAft>
                  <a:spcPct val="0"/>
                </a:spcAft>
                <a:defRPr kumimoji="1">
                  <a:solidFill>
                    <a:schemeClr val="tx1"/>
                  </a:solidFill>
                  <a:latin typeface="Times New Roman" pitchFamily="18" charset="0"/>
                  <a:ea typeface="標楷體" pitchFamily="65" charset="-120"/>
                </a:defRPr>
              </a:lvl8pPr>
              <a:lvl9pPr marL="3886200" indent="-228600" eaLnBrk="0" fontAlgn="base" hangingPunct="0">
                <a:spcBef>
                  <a:spcPct val="0"/>
                </a:spcBef>
                <a:spcAft>
                  <a:spcPct val="0"/>
                </a:spcAft>
                <a:defRPr kumimoji="1">
                  <a:solidFill>
                    <a:schemeClr val="tx1"/>
                  </a:solidFill>
                  <a:latin typeface="Times New Roman" pitchFamily="18" charset="0"/>
                  <a:ea typeface="標楷體" pitchFamily="65" charset="-120"/>
                </a:defRPr>
              </a:lvl9pPr>
            </a:lstStyle>
            <a:p>
              <a:pPr eaLnBrk="1" hangingPunct="1">
                <a:spcBef>
                  <a:spcPct val="50000"/>
                </a:spcBef>
              </a:pPr>
              <a:r>
                <a:rPr lang="zh-TW" altLang="en-US"/>
                <a:t>經理人</a:t>
              </a:r>
            </a:p>
          </p:txBody>
        </p:sp>
        <p:sp>
          <p:nvSpPr>
            <p:cNvPr id="34" name="Line 14"/>
            <p:cNvSpPr>
              <a:spLocks noChangeShapeType="1"/>
            </p:cNvSpPr>
            <p:nvPr/>
          </p:nvSpPr>
          <p:spPr bwMode="auto">
            <a:xfrm>
              <a:off x="2789" y="2840"/>
              <a:ext cx="0" cy="545"/>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TW" altLang="en-US"/>
            </a:p>
          </p:txBody>
        </p:sp>
        <p:sp>
          <p:nvSpPr>
            <p:cNvPr id="35" name="Text Box 15"/>
            <p:cNvSpPr txBox="1">
              <a:spLocks noChangeArrowheads="1"/>
            </p:cNvSpPr>
            <p:nvPr/>
          </p:nvSpPr>
          <p:spPr bwMode="auto">
            <a:xfrm>
              <a:off x="1383" y="2205"/>
              <a:ext cx="95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a:solidFill>
                    <a:schemeClr val="tx1"/>
                  </a:solidFill>
                  <a:latin typeface="Times New Roman" pitchFamily="18" charset="0"/>
                  <a:ea typeface="標楷體" pitchFamily="65" charset="-120"/>
                </a:defRPr>
              </a:lvl1pPr>
              <a:lvl2pPr marL="742950" indent="-285750" eaLnBrk="0" hangingPunct="0">
                <a:defRPr kumimoji="1">
                  <a:solidFill>
                    <a:schemeClr val="tx1"/>
                  </a:solidFill>
                  <a:latin typeface="Times New Roman" pitchFamily="18" charset="0"/>
                  <a:ea typeface="標楷體" pitchFamily="65" charset="-120"/>
                </a:defRPr>
              </a:lvl2pPr>
              <a:lvl3pPr marL="1143000" indent="-228600" eaLnBrk="0" hangingPunct="0">
                <a:defRPr kumimoji="1">
                  <a:solidFill>
                    <a:schemeClr val="tx1"/>
                  </a:solidFill>
                  <a:latin typeface="Times New Roman" pitchFamily="18" charset="0"/>
                  <a:ea typeface="標楷體" pitchFamily="65" charset="-120"/>
                </a:defRPr>
              </a:lvl3pPr>
              <a:lvl4pPr marL="1600200" indent="-228600" eaLnBrk="0" hangingPunct="0">
                <a:defRPr kumimoji="1">
                  <a:solidFill>
                    <a:schemeClr val="tx1"/>
                  </a:solidFill>
                  <a:latin typeface="Times New Roman" pitchFamily="18" charset="0"/>
                  <a:ea typeface="標楷體" pitchFamily="65" charset="-120"/>
                </a:defRPr>
              </a:lvl4pPr>
              <a:lvl5pPr marL="2057400" indent="-228600" eaLnBrk="0" hangingPunct="0">
                <a:defRPr kumimoji="1">
                  <a:solidFill>
                    <a:schemeClr val="tx1"/>
                  </a:solidFill>
                  <a:latin typeface="Times New Roman" pitchFamily="18" charset="0"/>
                  <a:ea typeface="標楷體" pitchFamily="65" charset="-120"/>
                </a:defRPr>
              </a:lvl5pPr>
              <a:lvl6pPr marL="2514600" indent="-228600" eaLnBrk="0" fontAlgn="base" hangingPunct="0">
                <a:spcBef>
                  <a:spcPct val="0"/>
                </a:spcBef>
                <a:spcAft>
                  <a:spcPct val="0"/>
                </a:spcAft>
                <a:defRPr kumimoji="1">
                  <a:solidFill>
                    <a:schemeClr val="tx1"/>
                  </a:solidFill>
                  <a:latin typeface="Times New Roman" pitchFamily="18" charset="0"/>
                  <a:ea typeface="標楷體" pitchFamily="65" charset="-120"/>
                </a:defRPr>
              </a:lvl6pPr>
              <a:lvl7pPr marL="2971800" indent="-228600" eaLnBrk="0" fontAlgn="base" hangingPunct="0">
                <a:spcBef>
                  <a:spcPct val="0"/>
                </a:spcBef>
                <a:spcAft>
                  <a:spcPct val="0"/>
                </a:spcAft>
                <a:defRPr kumimoji="1">
                  <a:solidFill>
                    <a:schemeClr val="tx1"/>
                  </a:solidFill>
                  <a:latin typeface="Times New Roman" pitchFamily="18" charset="0"/>
                  <a:ea typeface="標楷體" pitchFamily="65" charset="-120"/>
                </a:defRPr>
              </a:lvl7pPr>
              <a:lvl8pPr marL="3429000" indent="-228600" eaLnBrk="0" fontAlgn="base" hangingPunct="0">
                <a:spcBef>
                  <a:spcPct val="0"/>
                </a:spcBef>
                <a:spcAft>
                  <a:spcPct val="0"/>
                </a:spcAft>
                <a:defRPr kumimoji="1">
                  <a:solidFill>
                    <a:schemeClr val="tx1"/>
                  </a:solidFill>
                  <a:latin typeface="Times New Roman" pitchFamily="18" charset="0"/>
                  <a:ea typeface="標楷體" pitchFamily="65" charset="-120"/>
                </a:defRPr>
              </a:lvl8pPr>
              <a:lvl9pPr marL="3886200" indent="-228600" eaLnBrk="0" fontAlgn="base" hangingPunct="0">
                <a:spcBef>
                  <a:spcPct val="0"/>
                </a:spcBef>
                <a:spcAft>
                  <a:spcPct val="0"/>
                </a:spcAft>
                <a:defRPr kumimoji="1">
                  <a:solidFill>
                    <a:schemeClr val="tx1"/>
                  </a:solidFill>
                  <a:latin typeface="Times New Roman" pitchFamily="18" charset="0"/>
                  <a:ea typeface="標楷體" pitchFamily="65" charset="-120"/>
                </a:defRPr>
              </a:lvl9pPr>
            </a:lstStyle>
            <a:p>
              <a:pPr eaLnBrk="1" hangingPunct="1">
                <a:spcBef>
                  <a:spcPct val="50000"/>
                </a:spcBef>
              </a:pPr>
              <a:r>
                <a:rPr lang="zh-TW" altLang="en-US"/>
                <a:t>所有權分散</a:t>
              </a:r>
            </a:p>
          </p:txBody>
        </p:sp>
      </p:grpSp>
      <p:sp>
        <p:nvSpPr>
          <p:cNvPr id="36" name="Rectangle 33"/>
          <p:cNvSpPr>
            <a:spLocks noChangeArrowheads="1"/>
          </p:cNvSpPr>
          <p:nvPr/>
        </p:nvSpPr>
        <p:spPr bwMode="auto">
          <a:xfrm>
            <a:off x="6985001" y="2780506"/>
            <a:ext cx="14414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TW"/>
              <a:t>21</a:t>
            </a:r>
            <a:r>
              <a:rPr lang="zh-TW" altLang="en-US"/>
              <a:t>世紀的公司模式</a:t>
            </a:r>
          </a:p>
        </p:txBody>
      </p:sp>
      <p:grpSp>
        <p:nvGrpSpPr>
          <p:cNvPr id="37" name="Group 32"/>
          <p:cNvGrpSpPr>
            <a:grpSpLocks/>
          </p:cNvGrpSpPr>
          <p:nvPr/>
        </p:nvGrpSpPr>
        <p:grpSpPr bwMode="auto">
          <a:xfrm>
            <a:off x="5472113" y="3717131"/>
            <a:ext cx="3384550" cy="2303463"/>
            <a:chOff x="3424" y="2024"/>
            <a:chExt cx="2132" cy="1451"/>
          </a:xfrm>
        </p:grpSpPr>
        <p:sp>
          <p:nvSpPr>
            <p:cNvPr id="38" name="Oval 19"/>
            <p:cNvSpPr>
              <a:spLocks noChangeArrowheads="1"/>
            </p:cNvSpPr>
            <p:nvPr/>
          </p:nvSpPr>
          <p:spPr bwMode="auto">
            <a:xfrm>
              <a:off x="4059" y="2205"/>
              <a:ext cx="1497" cy="771"/>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39" name="Oval 20"/>
            <p:cNvSpPr>
              <a:spLocks noChangeArrowheads="1"/>
            </p:cNvSpPr>
            <p:nvPr/>
          </p:nvSpPr>
          <p:spPr bwMode="auto">
            <a:xfrm>
              <a:off x="4286" y="2568"/>
              <a:ext cx="1043" cy="907"/>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40" name="Text Box 21"/>
            <p:cNvSpPr txBox="1">
              <a:spLocks noChangeArrowheads="1"/>
            </p:cNvSpPr>
            <p:nvPr/>
          </p:nvSpPr>
          <p:spPr bwMode="auto">
            <a:xfrm>
              <a:off x="4513" y="2296"/>
              <a:ext cx="81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a:solidFill>
                    <a:schemeClr val="tx1"/>
                  </a:solidFill>
                  <a:latin typeface="Times New Roman" pitchFamily="18" charset="0"/>
                  <a:ea typeface="標楷體" pitchFamily="65" charset="-120"/>
                </a:defRPr>
              </a:lvl1pPr>
              <a:lvl2pPr marL="742950" indent="-285750" eaLnBrk="0" hangingPunct="0">
                <a:defRPr kumimoji="1">
                  <a:solidFill>
                    <a:schemeClr val="tx1"/>
                  </a:solidFill>
                  <a:latin typeface="Times New Roman" pitchFamily="18" charset="0"/>
                  <a:ea typeface="標楷體" pitchFamily="65" charset="-120"/>
                </a:defRPr>
              </a:lvl2pPr>
              <a:lvl3pPr marL="1143000" indent="-228600" eaLnBrk="0" hangingPunct="0">
                <a:defRPr kumimoji="1">
                  <a:solidFill>
                    <a:schemeClr val="tx1"/>
                  </a:solidFill>
                  <a:latin typeface="Times New Roman" pitchFamily="18" charset="0"/>
                  <a:ea typeface="標楷體" pitchFamily="65" charset="-120"/>
                </a:defRPr>
              </a:lvl3pPr>
              <a:lvl4pPr marL="1600200" indent="-228600" eaLnBrk="0" hangingPunct="0">
                <a:defRPr kumimoji="1">
                  <a:solidFill>
                    <a:schemeClr val="tx1"/>
                  </a:solidFill>
                  <a:latin typeface="Times New Roman" pitchFamily="18" charset="0"/>
                  <a:ea typeface="標楷體" pitchFamily="65" charset="-120"/>
                </a:defRPr>
              </a:lvl4pPr>
              <a:lvl5pPr marL="2057400" indent="-228600" eaLnBrk="0" hangingPunct="0">
                <a:defRPr kumimoji="1">
                  <a:solidFill>
                    <a:schemeClr val="tx1"/>
                  </a:solidFill>
                  <a:latin typeface="Times New Roman" pitchFamily="18" charset="0"/>
                  <a:ea typeface="標楷體" pitchFamily="65" charset="-120"/>
                </a:defRPr>
              </a:lvl5pPr>
              <a:lvl6pPr marL="2514600" indent="-228600" eaLnBrk="0" fontAlgn="base" hangingPunct="0">
                <a:spcBef>
                  <a:spcPct val="0"/>
                </a:spcBef>
                <a:spcAft>
                  <a:spcPct val="0"/>
                </a:spcAft>
                <a:defRPr kumimoji="1">
                  <a:solidFill>
                    <a:schemeClr val="tx1"/>
                  </a:solidFill>
                  <a:latin typeface="Times New Roman" pitchFamily="18" charset="0"/>
                  <a:ea typeface="標楷體" pitchFamily="65" charset="-120"/>
                </a:defRPr>
              </a:lvl6pPr>
              <a:lvl7pPr marL="2971800" indent="-228600" eaLnBrk="0" fontAlgn="base" hangingPunct="0">
                <a:spcBef>
                  <a:spcPct val="0"/>
                </a:spcBef>
                <a:spcAft>
                  <a:spcPct val="0"/>
                </a:spcAft>
                <a:defRPr kumimoji="1">
                  <a:solidFill>
                    <a:schemeClr val="tx1"/>
                  </a:solidFill>
                  <a:latin typeface="Times New Roman" pitchFamily="18" charset="0"/>
                  <a:ea typeface="標楷體" pitchFamily="65" charset="-120"/>
                </a:defRPr>
              </a:lvl7pPr>
              <a:lvl8pPr marL="3429000" indent="-228600" eaLnBrk="0" fontAlgn="base" hangingPunct="0">
                <a:spcBef>
                  <a:spcPct val="0"/>
                </a:spcBef>
                <a:spcAft>
                  <a:spcPct val="0"/>
                </a:spcAft>
                <a:defRPr kumimoji="1">
                  <a:solidFill>
                    <a:schemeClr val="tx1"/>
                  </a:solidFill>
                  <a:latin typeface="Times New Roman" pitchFamily="18" charset="0"/>
                  <a:ea typeface="標楷體" pitchFamily="65" charset="-120"/>
                </a:defRPr>
              </a:lvl8pPr>
              <a:lvl9pPr marL="3886200" indent="-228600" eaLnBrk="0" fontAlgn="base" hangingPunct="0">
                <a:spcBef>
                  <a:spcPct val="0"/>
                </a:spcBef>
                <a:spcAft>
                  <a:spcPct val="0"/>
                </a:spcAft>
                <a:defRPr kumimoji="1">
                  <a:solidFill>
                    <a:schemeClr val="tx1"/>
                  </a:solidFill>
                  <a:latin typeface="Times New Roman" pitchFamily="18" charset="0"/>
                  <a:ea typeface="標楷體" pitchFamily="65" charset="-120"/>
                </a:defRPr>
              </a:lvl9pPr>
            </a:lstStyle>
            <a:p>
              <a:pPr eaLnBrk="1" hangingPunct="1">
                <a:spcBef>
                  <a:spcPct val="50000"/>
                </a:spcBef>
              </a:pPr>
              <a:r>
                <a:rPr lang="zh-TW" altLang="en-US"/>
                <a:t>經理人</a:t>
              </a:r>
            </a:p>
          </p:txBody>
        </p:sp>
        <p:sp>
          <p:nvSpPr>
            <p:cNvPr id="41" name="Text Box 22"/>
            <p:cNvSpPr txBox="1">
              <a:spLocks noChangeArrowheads="1"/>
            </p:cNvSpPr>
            <p:nvPr/>
          </p:nvSpPr>
          <p:spPr bwMode="auto">
            <a:xfrm>
              <a:off x="4377" y="2704"/>
              <a:ext cx="95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a:solidFill>
                    <a:schemeClr val="tx1"/>
                  </a:solidFill>
                  <a:latin typeface="Times New Roman" pitchFamily="18" charset="0"/>
                  <a:ea typeface="標楷體" pitchFamily="65" charset="-120"/>
                </a:defRPr>
              </a:lvl1pPr>
              <a:lvl2pPr marL="742950" indent="-285750" eaLnBrk="0" hangingPunct="0">
                <a:defRPr kumimoji="1">
                  <a:solidFill>
                    <a:schemeClr val="tx1"/>
                  </a:solidFill>
                  <a:latin typeface="Times New Roman" pitchFamily="18" charset="0"/>
                  <a:ea typeface="標楷體" pitchFamily="65" charset="-120"/>
                </a:defRPr>
              </a:lvl2pPr>
              <a:lvl3pPr marL="1143000" indent="-228600" eaLnBrk="0" hangingPunct="0">
                <a:defRPr kumimoji="1">
                  <a:solidFill>
                    <a:schemeClr val="tx1"/>
                  </a:solidFill>
                  <a:latin typeface="Times New Roman" pitchFamily="18" charset="0"/>
                  <a:ea typeface="標楷體" pitchFamily="65" charset="-120"/>
                </a:defRPr>
              </a:lvl3pPr>
              <a:lvl4pPr marL="1600200" indent="-228600" eaLnBrk="0" hangingPunct="0">
                <a:defRPr kumimoji="1">
                  <a:solidFill>
                    <a:schemeClr val="tx1"/>
                  </a:solidFill>
                  <a:latin typeface="Times New Roman" pitchFamily="18" charset="0"/>
                  <a:ea typeface="標楷體" pitchFamily="65" charset="-120"/>
                </a:defRPr>
              </a:lvl4pPr>
              <a:lvl5pPr marL="2057400" indent="-228600" eaLnBrk="0" hangingPunct="0">
                <a:defRPr kumimoji="1">
                  <a:solidFill>
                    <a:schemeClr val="tx1"/>
                  </a:solidFill>
                  <a:latin typeface="Times New Roman" pitchFamily="18" charset="0"/>
                  <a:ea typeface="標楷體" pitchFamily="65" charset="-120"/>
                </a:defRPr>
              </a:lvl5pPr>
              <a:lvl6pPr marL="2514600" indent="-228600" eaLnBrk="0" fontAlgn="base" hangingPunct="0">
                <a:spcBef>
                  <a:spcPct val="0"/>
                </a:spcBef>
                <a:spcAft>
                  <a:spcPct val="0"/>
                </a:spcAft>
                <a:defRPr kumimoji="1">
                  <a:solidFill>
                    <a:schemeClr val="tx1"/>
                  </a:solidFill>
                  <a:latin typeface="Times New Roman" pitchFamily="18" charset="0"/>
                  <a:ea typeface="標楷體" pitchFamily="65" charset="-120"/>
                </a:defRPr>
              </a:lvl6pPr>
              <a:lvl7pPr marL="2971800" indent="-228600" eaLnBrk="0" fontAlgn="base" hangingPunct="0">
                <a:spcBef>
                  <a:spcPct val="0"/>
                </a:spcBef>
                <a:spcAft>
                  <a:spcPct val="0"/>
                </a:spcAft>
                <a:defRPr kumimoji="1">
                  <a:solidFill>
                    <a:schemeClr val="tx1"/>
                  </a:solidFill>
                  <a:latin typeface="Times New Roman" pitchFamily="18" charset="0"/>
                  <a:ea typeface="標楷體" pitchFamily="65" charset="-120"/>
                </a:defRPr>
              </a:lvl7pPr>
              <a:lvl8pPr marL="3429000" indent="-228600" eaLnBrk="0" fontAlgn="base" hangingPunct="0">
                <a:spcBef>
                  <a:spcPct val="0"/>
                </a:spcBef>
                <a:spcAft>
                  <a:spcPct val="0"/>
                </a:spcAft>
                <a:defRPr kumimoji="1">
                  <a:solidFill>
                    <a:schemeClr val="tx1"/>
                  </a:solidFill>
                  <a:latin typeface="Times New Roman" pitchFamily="18" charset="0"/>
                  <a:ea typeface="標楷體" pitchFamily="65" charset="-120"/>
                </a:defRPr>
              </a:lvl8pPr>
              <a:lvl9pPr marL="3886200" indent="-228600" eaLnBrk="0" fontAlgn="base" hangingPunct="0">
                <a:spcBef>
                  <a:spcPct val="0"/>
                </a:spcBef>
                <a:spcAft>
                  <a:spcPct val="0"/>
                </a:spcAft>
                <a:defRPr kumimoji="1">
                  <a:solidFill>
                    <a:schemeClr val="tx1"/>
                  </a:solidFill>
                  <a:latin typeface="Times New Roman" pitchFamily="18" charset="0"/>
                  <a:ea typeface="標楷體" pitchFamily="65" charset="-120"/>
                </a:defRPr>
              </a:lvl9pPr>
            </a:lstStyle>
            <a:p>
              <a:pPr eaLnBrk="1" hangingPunct="1">
                <a:spcBef>
                  <a:spcPct val="50000"/>
                </a:spcBef>
              </a:pPr>
              <a:r>
                <a:rPr lang="zh-TW" altLang="en-US" dirty="0"/>
                <a:t>長期投資人</a:t>
              </a:r>
            </a:p>
          </p:txBody>
        </p:sp>
        <p:sp>
          <p:nvSpPr>
            <p:cNvPr id="42" name="Line 26"/>
            <p:cNvSpPr>
              <a:spLocks noChangeShapeType="1"/>
            </p:cNvSpPr>
            <p:nvPr/>
          </p:nvSpPr>
          <p:spPr bwMode="auto">
            <a:xfrm>
              <a:off x="3606" y="2568"/>
              <a:ext cx="272" cy="0"/>
            </a:xfrm>
            <a:prstGeom prst="line">
              <a:avLst/>
            </a:prstGeom>
            <a:noFill/>
            <a:ln w="76200" cmpd="tri">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TW" altLang="en-US"/>
            </a:p>
          </p:txBody>
        </p:sp>
        <p:sp>
          <p:nvSpPr>
            <p:cNvPr id="43" name="Text Box 31"/>
            <p:cNvSpPr txBox="1">
              <a:spLocks noChangeArrowheads="1"/>
            </p:cNvSpPr>
            <p:nvPr/>
          </p:nvSpPr>
          <p:spPr bwMode="auto">
            <a:xfrm>
              <a:off x="3424" y="2024"/>
              <a:ext cx="726"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a:solidFill>
                    <a:schemeClr val="tx1"/>
                  </a:solidFill>
                  <a:latin typeface="Times New Roman" pitchFamily="18" charset="0"/>
                  <a:ea typeface="標楷體" pitchFamily="65" charset="-120"/>
                </a:defRPr>
              </a:lvl1pPr>
              <a:lvl2pPr marL="742950" indent="-285750" eaLnBrk="0" hangingPunct="0">
                <a:defRPr kumimoji="1">
                  <a:solidFill>
                    <a:schemeClr val="tx1"/>
                  </a:solidFill>
                  <a:latin typeface="Times New Roman" pitchFamily="18" charset="0"/>
                  <a:ea typeface="標楷體" pitchFamily="65" charset="-120"/>
                </a:defRPr>
              </a:lvl2pPr>
              <a:lvl3pPr marL="1143000" indent="-228600" eaLnBrk="0" hangingPunct="0">
                <a:defRPr kumimoji="1">
                  <a:solidFill>
                    <a:schemeClr val="tx1"/>
                  </a:solidFill>
                  <a:latin typeface="Times New Roman" pitchFamily="18" charset="0"/>
                  <a:ea typeface="標楷體" pitchFamily="65" charset="-120"/>
                </a:defRPr>
              </a:lvl3pPr>
              <a:lvl4pPr marL="1600200" indent="-228600" eaLnBrk="0" hangingPunct="0">
                <a:defRPr kumimoji="1">
                  <a:solidFill>
                    <a:schemeClr val="tx1"/>
                  </a:solidFill>
                  <a:latin typeface="Times New Roman" pitchFamily="18" charset="0"/>
                  <a:ea typeface="標楷體" pitchFamily="65" charset="-120"/>
                </a:defRPr>
              </a:lvl4pPr>
              <a:lvl5pPr marL="2057400" indent="-228600" eaLnBrk="0" hangingPunct="0">
                <a:defRPr kumimoji="1">
                  <a:solidFill>
                    <a:schemeClr val="tx1"/>
                  </a:solidFill>
                  <a:latin typeface="Times New Roman" pitchFamily="18" charset="0"/>
                  <a:ea typeface="標楷體" pitchFamily="65" charset="-120"/>
                </a:defRPr>
              </a:lvl5pPr>
              <a:lvl6pPr marL="2514600" indent="-228600" eaLnBrk="0" fontAlgn="base" hangingPunct="0">
                <a:spcBef>
                  <a:spcPct val="0"/>
                </a:spcBef>
                <a:spcAft>
                  <a:spcPct val="0"/>
                </a:spcAft>
                <a:defRPr kumimoji="1">
                  <a:solidFill>
                    <a:schemeClr val="tx1"/>
                  </a:solidFill>
                  <a:latin typeface="Times New Roman" pitchFamily="18" charset="0"/>
                  <a:ea typeface="標楷體" pitchFamily="65" charset="-120"/>
                </a:defRPr>
              </a:lvl6pPr>
              <a:lvl7pPr marL="2971800" indent="-228600" eaLnBrk="0" fontAlgn="base" hangingPunct="0">
                <a:spcBef>
                  <a:spcPct val="0"/>
                </a:spcBef>
                <a:spcAft>
                  <a:spcPct val="0"/>
                </a:spcAft>
                <a:defRPr kumimoji="1">
                  <a:solidFill>
                    <a:schemeClr val="tx1"/>
                  </a:solidFill>
                  <a:latin typeface="Times New Roman" pitchFamily="18" charset="0"/>
                  <a:ea typeface="標楷體" pitchFamily="65" charset="-120"/>
                </a:defRPr>
              </a:lvl7pPr>
              <a:lvl8pPr marL="3429000" indent="-228600" eaLnBrk="0" fontAlgn="base" hangingPunct="0">
                <a:spcBef>
                  <a:spcPct val="0"/>
                </a:spcBef>
                <a:spcAft>
                  <a:spcPct val="0"/>
                </a:spcAft>
                <a:defRPr kumimoji="1">
                  <a:solidFill>
                    <a:schemeClr val="tx1"/>
                  </a:solidFill>
                  <a:latin typeface="Times New Roman" pitchFamily="18" charset="0"/>
                  <a:ea typeface="標楷體" pitchFamily="65" charset="-120"/>
                </a:defRPr>
              </a:lvl8pPr>
              <a:lvl9pPr marL="3886200" indent="-228600" eaLnBrk="0" fontAlgn="base" hangingPunct="0">
                <a:spcBef>
                  <a:spcPct val="0"/>
                </a:spcBef>
                <a:spcAft>
                  <a:spcPct val="0"/>
                </a:spcAft>
                <a:defRPr kumimoji="1">
                  <a:solidFill>
                    <a:schemeClr val="tx1"/>
                  </a:solidFill>
                  <a:latin typeface="Times New Roman" pitchFamily="18" charset="0"/>
                  <a:ea typeface="標楷體" pitchFamily="65" charset="-120"/>
                </a:defRPr>
              </a:lvl9pPr>
            </a:lstStyle>
            <a:p>
              <a:pPr eaLnBrk="1" hangingPunct="1">
                <a:spcBef>
                  <a:spcPct val="50000"/>
                </a:spcBef>
              </a:pPr>
              <a:r>
                <a:rPr lang="zh-TW" altLang="en-US"/>
                <a:t>投資人參與決策</a:t>
              </a:r>
            </a:p>
          </p:txBody>
        </p:sp>
      </p:grpSp>
    </p:spTree>
    <p:extLst>
      <p:ext uri="{BB962C8B-B14F-4D97-AF65-F5344CB8AC3E}">
        <p14:creationId xmlns:p14="http://schemas.microsoft.com/office/powerpoint/2010/main" val="1480926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diamond(in)">
                                      <p:cBhvr>
                                        <p:cTn id="7" dur="20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box(in)">
                                      <p:cBhvr>
                                        <p:cTn id="12" dur="2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二、為何需要價值評估與管理</a:t>
            </a:r>
          </a:p>
        </p:txBody>
      </p:sp>
      <p:sp>
        <p:nvSpPr>
          <p:cNvPr id="3" name="內容版面配置區 2"/>
          <p:cNvSpPr>
            <a:spLocks noGrp="1"/>
          </p:cNvSpPr>
          <p:nvPr>
            <p:ph idx="1"/>
          </p:nvPr>
        </p:nvSpPr>
        <p:spPr/>
        <p:txBody>
          <a:bodyPr/>
          <a:lstStyle/>
          <a:p>
            <a:r>
              <a:rPr lang="zh-TW" altLang="en-US" dirty="0"/>
              <a:t>在國際金融自由化的趨勢之下，巨額投資基金在國際間尋找投資標的，企業經營績效被迫暴露在國際機構投資人無情的審視之下。</a:t>
            </a:r>
          </a:p>
          <a:p>
            <a:endParaRPr lang="zh-TW" altLang="en-US" dirty="0"/>
          </a:p>
          <a:p>
            <a:r>
              <a:rPr lang="zh-TW" altLang="en-US" dirty="0"/>
              <a:t>未來經營成功的企業，其經理人利益、董事會利益，以及投資者利益必趨向一致，以創造企業價值為其共同目標。</a:t>
            </a:r>
          </a:p>
          <a:p>
            <a:endParaRPr lang="zh-TW" altLang="en-US" dirty="0"/>
          </a:p>
        </p:txBody>
      </p:sp>
    </p:spTree>
    <p:extLst>
      <p:ext uri="{BB962C8B-B14F-4D97-AF65-F5344CB8AC3E}">
        <p14:creationId xmlns:p14="http://schemas.microsoft.com/office/powerpoint/2010/main" val="32665618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二、為何需要價值評估與管理</a:t>
            </a:r>
          </a:p>
        </p:txBody>
      </p:sp>
      <p:sp>
        <p:nvSpPr>
          <p:cNvPr id="3" name="內容版面配置區 2"/>
          <p:cNvSpPr>
            <a:spLocks noGrp="1"/>
          </p:cNvSpPr>
          <p:nvPr>
            <p:ph idx="1"/>
          </p:nvPr>
        </p:nvSpPr>
        <p:spPr/>
        <p:txBody>
          <a:bodyPr/>
          <a:lstStyle/>
          <a:p>
            <a:r>
              <a:rPr lang="zh-TW" altLang="en-US" dirty="0"/>
              <a:t>在現代全球化競爭</a:t>
            </a:r>
            <a:r>
              <a:rPr lang="zh-TW" altLang="en-US" dirty="0" smtClean="0"/>
              <a:t>的市場，企業競爭優勢有所改變： 大規模有形資產 </a:t>
            </a:r>
            <a:r>
              <a:rPr lang="en-US" altLang="zh-TW" dirty="0" smtClean="0"/>
              <a:t>=</a:t>
            </a:r>
            <a:r>
              <a:rPr lang="zh-TW" altLang="en-US" dirty="0" smtClean="0"/>
              <a:t> </a:t>
            </a:r>
            <a:r>
              <a:rPr lang="en-US" altLang="zh-TW" dirty="0" smtClean="0"/>
              <a:t>&gt;</a:t>
            </a:r>
            <a:r>
              <a:rPr lang="zh-TW" altLang="en-US" dirty="0" smtClean="0"/>
              <a:t> 智能資本</a:t>
            </a:r>
            <a:endParaRPr lang="en-US" altLang="zh-TW" dirty="0" smtClean="0"/>
          </a:p>
          <a:p>
            <a:endParaRPr lang="en-US" altLang="zh-TW" dirty="0" smtClean="0"/>
          </a:p>
          <a:p>
            <a:r>
              <a:rPr lang="zh-TW" altLang="en-US" dirty="0">
                <a:latin typeface="+mj-ea"/>
                <a:ea typeface="+mj-ea"/>
              </a:rPr>
              <a:t>企業經理人必須具備足夠的智慧，分辨並掌握存在於無形智能資本之中的價值動因。</a:t>
            </a:r>
          </a:p>
          <a:p>
            <a:endParaRPr lang="en-US" altLang="zh-TW" dirty="0"/>
          </a:p>
          <a:p>
            <a:endParaRPr lang="en-US" altLang="zh-TW" dirty="0" smtClean="0"/>
          </a:p>
        </p:txBody>
      </p:sp>
    </p:spTree>
    <p:extLst>
      <p:ext uri="{BB962C8B-B14F-4D97-AF65-F5344CB8AC3E}">
        <p14:creationId xmlns:p14="http://schemas.microsoft.com/office/powerpoint/2010/main" val="13269959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二、為何需要價值評估與管理</a:t>
            </a:r>
          </a:p>
        </p:txBody>
      </p:sp>
      <p:sp>
        <p:nvSpPr>
          <p:cNvPr id="3" name="內容版面配置區 2"/>
          <p:cNvSpPr>
            <a:spLocks noGrp="1"/>
          </p:cNvSpPr>
          <p:nvPr>
            <p:ph idx="1"/>
          </p:nvPr>
        </p:nvSpPr>
        <p:spPr/>
        <p:txBody>
          <a:bodyPr/>
          <a:lstStyle/>
          <a:p>
            <a:r>
              <a:rPr lang="zh-TW" altLang="en-US" dirty="0"/>
              <a:t>美國艾克森美孚</a:t>
            </a:r>
            <a:r>
              <a:rPr lang="en-US" altLang="zh-TW" dirty="0"/>
              <a:t>(Exxon Mobil)</a:t>
            </a:r>
            <a:r>
              <a:rPr lang="zh-TW" altLang="en-US" dirty="0"/>
              <a:t>石油公司北美行銷及煉油事業單位</a:t>
            </a:r>
            <a:r>
              <a:rPr lang="en-US" altLang="zh-TW" dirty="0"/>
              <a:t>(North America Marketing and Refining)</a:t>
            </a:r>
            <a:r>
              <a:rPr lang="zh-TW" altLang="en-US" dirty="0"/>
              <a:t>以平衡計分卡的架構列示員工、內部流程、顧客、及財務等四個主題策略的績效衡量指標。</a:t>
            </a:r>
          </a:p>
          <a:p>
            <a:endParaRPr lang="zh-TW" altLang="en-US" dirty="0"/>
          </a:p>
        </p:txBody>
      </p:sp>
    </p:spTree>
    <p:extLst>
      <p:ext uri="{BB962C8B-B14F-4D97-AF65-F5344CB8AC3E}">
        <p14:creationId xmlns:p14="http://schemas.microsoft.com/office/powerpoint/2010/main" val="41859048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二、為何需要價值評估與管理</a:t>
            </a: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945361"/>
            <a:ext cx="8229600" cy="3835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355933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二、為何需要價值評估與管理</a:t>
            </a:r>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71616" y="1600200"/>
            <a:ext cx="6800767"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286773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71600" y="0"/>
            <a:ext cx="763284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直線單箭頭接點 3"/>
          <p:cNvCxnSpPr/>
          <p:nvPr/>
        </p:nvCxnSpPr>
        <p:spPr>
          <a:xfrm flipV="1">
            <a:off x="2555776" y="764704"/>
            <a:ext cx="432048"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直線單箭頭接點 5"/>
          <p:cNvCxnSpPr/>
          <p:nvPr/>
        </p:nvCxnSpPr>
        <p:spPr>
          <a:xfrm flipH="1" flipV="1">
            <a:off x="6444208" y="692696"/>
            <a:ext cx="576064"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直線單箭頭接點 9"/>
          <p:cNvCxnSpPr/>
          <p:nvPr/>
        </p:nvCxnSpPr>
        <p:spPr>
          <a:xfrm flipV="1">
            <a:off x="2771800" y="1628800"/>
            <a:ext cx="0"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直線單箭頭接點 11"/>
          <p:cNvCxnSpPr/>
          <p:nvPr/>
        </p:nvCxnSpPr>
        <p:spPr>
          <a:xfrm flipH="1" flipV="1">
            <a:off x="3203848" y="1628800"/>
            <a:ext cx="720080"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直線單箭頭接點 13"/>
          <p:cNvCxnSpPr/>
          <p:nvPr/>
        </p:nvCxnSpPr>
        <p:spPr>
          <a:xfrm flipV="1">
            <a:off x="5508104" y="1628800"/>
            <a:ext cx="792088"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直線單箭頭接點 15"/>
          <p:cNvCxnSpPr/>
          <p:nvPr/>
        </p:nvCxnSpPr>
        <p:spPr>
          <a:xfrm flipV="1">
            <a:off x="6732240" y="1628800"/>
            <a:ext cx="0"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直線單箭頭接點 17"/>
          <p:cNvCxnSpPr/>
          <p:nvPr/>
        </p:nvCxnSpPr>
        <p:spPr>
          <a:xfrm flipV="1">
            <a:off x="4572000" y="2636912"/>
            <a:ext cx="0" cy="13681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直線單箭頭接點 19"/>
          <p:cNvCxnSpPr/>
          <p:nvPr/>
        </p:nvCxnSpPr>
        <p:spPr>
          <a:xfrm flipV="1">
            <a:off x="6012160" y="2636912"/>
            <a:ext cx="0"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直線單箭頭接點 21"/>
          <p:cNvCxnSpPr/>
          <p:nvPr/>
        </p:nvCxnSpPr>
        <p:spPr>
          <a:xfrm flipV="1">
            <a:off x="6804248" y="2636912"/>
            <a:ext cx="0" cy="13681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直線單箭頭接點 23"/>
          <p:cNvCxnSpPr/>
          <p:nvPr/>
        </p:nvCxnSpPr>
        <p:spPr>
          <a:xfrm flipV="1">
            <a:off x="3131840" y="2636912"/>
            <a:ext cx="0"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直線單箭頭接點 25"/>
          <p:cNvCxnSpPr/>
          <p:nvPr/>
        </p:nvCxnSpPr>
        <p:spPr>
          <a:xfrm flipV="1">
            <a:off x="3419872" y="3645024"/>
            <a:ext cx="0"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直線單箭頭接點 27"/>
          <p:cNvCxnSpPr/>
          <p:nvPr/>
        </p:nvCxnSpPr>
        <p:spPr>
          <a:xfrm flipV="1">
            <a:off x="2771800" y="3645024"/>
            <a:ext cx="0"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直線單箭頭接點 29"/>
          <p:cNvCxnSpPr/>
          <p:nvPr/>
        </p:nvCxnSpPr>
        <p:spPr>
          <a:xfrm flipV="1">
            <a:off x="2699792" y="5589240"/>
            <a:ext cx="0" cy="2160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120" name="直線單箭頭接點 5119"/>
          <p:cNvCxnSpPr/>
          <p:nvPr/>
        </p:nvCxnSpPr>
        <p:spPr>
          <a:xfrm flipV="1">
            <a:off x="3923928" y="5589240"/>
            <a:ext cx="0" cy="2160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123" name="直線單箭頭接點 5122"/>
          <p:cNvCxnSpPr/>
          <p:nvPr/>
        </p:nvCxnSpPr>
        <p:spPr>
          <a:xfrm flipV="1">
            <a:off x="4788024" y="5589240"/>
            <a:ext cx="0" cy="2160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125" name="直線單箭頭接點 5124"/>
          <p:cNvCxnSpPr/>
          <p:nvPr/>
        </p:nvCxnSpPr>
        <p:spPr>
          <a:xfrm flipV="1">
            <a:off x="5904148" y="5589240"/>
            <a:ext cx="0" cy="2160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127" name="直線單箭頭接點 5126"/>
          <p:cNvCxnSpPr/>
          <p:nvPr/>
        </p:nvCxnSpPr>
        <p:spPr>
          <a:xfrm flipV="1">
            <a:off x="6804248" y="5589240"/>
            <a:ext cx="0" cy="2160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54832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二、為何需要價值評估與管理</a:t>
            </a:r>
          </a:p>
        </p:txBody>
      </p:sp>
      <p:sp>
        <p:nvSpPr>
          <p:cNvPr id="3" name="內容版面配置區 2"/>
          <p:cNvSpPr>
            <a:spLocks noGrp="1"/>
          </p:cNvSpPr>
          <p:nvPr>
            <p:ph idx="1"/>
          </p:nvPr>
        </p:nvSpPr>
        <p:spPr/>
        <p:txBody>
          <a:bodyPr/>
          <a:lstStyle/>
          <a:p>
            <a:r>
              <a:rPr lang="zh-TW" altLang="en-US" dirty="0"/>
              <a:t>企業組織理論學者告訴我們健全的企業組織包括三個不可或缺的成份：</a:t>
            </a:r>
          </a:p>
          <a:p>
            <a:pPr marL="0" indent="0">
              <a:buNone/>
            </a:pPr>
            <a:r>
              <a:rPr lang="zh-TW" altLang="en-US" dirty="0"/>
              <a:t>　　</a:t>
            </a:r>
            <a:r>
              <a:rPr lang="en-US" altLang="zh-TW" dirty="0" smtClean="0"/>
              <a:t>	1</a:t>
            </a:r>
            <a:r>
              <a:rPr lang="en-US" altLang="zh-TW" dirty="0"/>
              <a:t>. </a:t>
            </a:r>
            <a:r>
              <a:rPr lang="zh-TW" altLang="en-US" dirty="0"/>
              <a:t>授權</a:t>
            </a:r>
            <a:r>
              <a:rPr lang="en-US" altLang="zh-TW" dirty="0"/>
              <a:t>(Decision Rights Assignment)</a:t>
            </a:r>
          </a:p>
          <a:p>
            <a:pPr marL="0" indent="0">
              <a:buNone/>
            </a:pPr>
            <a:r>
              <a:rPr lang="zh-TW" altLang="en-US" dirty="0"/>
              <a:t>　</a:t>
            </a:r>
            <a:r>
              <a:rPr lang="en-US" altLang="zh-TW" dirty="0" smtClean="0"/>
              <a:t>	2</a:t>
            </a:r>
            <a:r>
              <a:rPr lang="en-US" altLang="zh-TW" dirty="0"/>
              <a:t>. </a:t>
            </a:r>
            <a:r>
              <a:rPr lang="zh-TW" altLang="en-US" dirty="0"/>
              <a:t>績效評估</a:t>
            </a:r>
            <a:r>
              <a:rPr lang="en-US" altLang="zh-TW" dirty="0"/>
              <a:t>(Performance Evaluation)</a:t>
            </a:r>
          </a:p>
          <a:p>
            <a:pPr marL="0" indent="0">
              <a:buNone/>
            </a:pPr>
            <a:r>
              <a:rPr lang="zh-TW" altLang="en-US" dirty="0"/>
              <a:t>　　</a:t>
            </a:r>
            <a:r>
              <a:rPr lang="en-US" altLang="zh-TW" dirty="0" smtClean="0"/>
              <a:t>	3</a:t>
            </a:r>
            <a:r>
              <a:rPr lang="en-US" altLang="zh-TW" dirty="0"/>
              <a:t>. </a:t>
            </a:r>
            <a:r>
              <a:rPr lang="zh-TW" altLang="en-US" dirty="0"/>
              <a:t>獎懲</a:t>
            </a:r>
            <a:r>
              <a:rPr lang="en-US" altLang="zh-TW" dirty="0"/>
              <a:t>(Rewards</a:t>
            </a:r>
            <a:r>
              <a:rPr lang="en-US" altLang="zh-TW" dirty="0" smtClean="0"/>
              <a:t>)</a:t>
            </a:r>
          </a:p>
          <a:p>
            <a:pPr marL="0" indent="0">
              <a:buNone/>
            </a:pPr>
            <a:r>
              <a:rPr lang="en-US" altLang="zh-TW" dirty="0"/>
              <a:t>	</a:t>
            </a:r>
            <a:r>
              <a:rPr lang="zh-TW" altLang="en-US" dirty="0" smtClean="0"/>
              <a:t>這三個因素影響企業經理人的行為，進</a:t>
            </a:r>
            <a:r>
              <a:rPr lang="en-US" altLang="zh-TW" dirty="0" smtClean="0"/>
              <a:t>	</a:t>
            </a:r>
            <a:r>
              <a:rPr lang="zh-TW" altLang="en-US" dirty="0" smtClean="0"/>
              <a:t>而影響企業價值。</a:t>
            </a:r>
            <a:endParaRPr lang="en-US" altLang="zh-TW" dirty="0" smtClean="0"/>
          </a:p>
          <a:p>
            <a:pPr marL="0" indent="0">
              <a:buNone/>
            </a:pPr>
            <a:endParaRPr lang="en-US" altLang="zh-TW" dirty="0" smtClean="0"/>
          </a:p>
          <a:p>
            <a:pPr marL="0" indent="0">
              <a:buNone/>
            </a:pPr>
            <a:endParaRPr lang="en-US" altLang="zh-TW" dirty="0"/>
          </a:p>
          <a:p>
            <a:endParaRPr lang="zh-TW" altLang="en-US" dirty="0"/>
          </a:p>
        </p:txBody>
      </p:sp>
    </p:spTree>
    <p:extLst>
      <p:ext uri="{BB962C8B-B14F-4D97-AF65-F5344CB8AC3E}">
        <p14:creationId xmlns:p14="http://schemas.microsoft.com/office/powerpoint/2010/main" val="9254493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三、如何創造企業價值</a:t>
            </a:r>
            <a:endParaRPr lang="zh-TW" altLang="en-US" dirty="0"/>
          </a:p>
        </p:txBody>
      </p:sp>
      <p:sp>
        <p:nvSpPr>
          <p:cNvPr id="3" name="內容版面配置區 2"/>
          <p:cNvSpPr>
            <a:spLocks noGrp="1"/>
          </p:cNvSpPr>
          <p:nvPr>
            <p:ph idx="1"/>
          </p:nvPr>
        </p:nvSpPr>
        <p:spPr/>
        <p:txBody>
          <a:bodyPr/>
          <a:lstStyle/>
          <a:p>
            <a:r>
              <a:rPr lang="zh-TW" altLang="en-US" dirty="0" smtClean="0"/>
              <a:t>如何分析企業價值動因：</a:t>
            </a:r>
            <a:endParaRPr lang="en-US" altLang="zh-TW" dirty="0"/>
          </a:p>
          <a:p>
            <a:pPr lvl="1"/>
            <a:r>
              <a:rPr lang="zh-TW" altLang="en-US" dirty="0"/>
              <a:t>敏感度分析：將財務績效指標分解到適當層次，並將分解後的財務績效指標與策略性績效指標做有效連結，經理人可以利用敏感度分析</a:t>
            </a:r>
            <a:r>
              <a:rPr lang="en-US" altLang="zh-TW" dirty="0"/>
              <a:t>(Sensitivity Analysis)</a:t>
            </a:r>
            <a:r>
              <a:rPr lang="zh-TW" altLang="en-US" dirty="0"/>
              <a:t>確認企業價值最關鍵財務價值動因。</a:t>
            </a:r>
          </a:p>
          <a:p>
            <a:pPr lvl="1"/>
            <a:endParaRPr lang="zh-TW" altLang="en-US" dirty="0"/>
          </a:p>
        </p:txBody>
      </p:sp>
    </p:spTree>
    <p:extLst>
      <p:ext uri="{BB962C8B-B14F-4D97-AF65-F5344CB8AC3E}">
        <p14:creationId xmlns:p14="http://schemas.microsoft.com/office/powerpoint/2010/main" val="10139927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三、如何創造企業價值</a:t>
            </a: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1872515458"/>
              </p:ext>
            </p:extLst>
          </p:nvPr>
        </p:nvGraphicFramePr>
        <p:xfrm>
          <a:off x="467544" y="1700808"/>
          <a:ext cx="8229600" cy="2595880"/>
        </p:xfrm>
        <a:graphic>
          <a:graphicData uri="http://schemas.openxmlformats.org/drawingml/2006/table">
            <a:tbl>
              <a:tblPr firstRow="1" bandRow="1">
                <a:tableStyleId>{5C22544A-7EE6-4342-B048-85BDC9FD1C3A}</a:tableStyleId>
              </a:tblPr>
              <a:tblGrid>
                <a:gridCol w="2386608"/>
                <a:gridCol w="1944216"/>
                <a:gridCol w="1656184"/>
                <a:gridCol w="1080120"/>
                <a:gridCol w="1162472"/>
              </a:tblGrid>
              <a:tr h="370840">
                <a:tc>
                  <a:txBody>
                    <a:bodyPr/>
                    <a:lstStyle/>
                    <a:p>
                      <a:endParaRPr lang="zh-TW" altLang="en-US" dirty="0"/>
                    </a:p>
                  </a:txBody>
                  <a:tcPr/>
                </a:tc>
                <a:tc>
                  <a:txBody>
                    <a:bodyPr/>
                    <a:lstStyle/>
                    <a:p>
                      <a:r>
                        <a:rPr lang="zh-TW" altLang="en-US" dirty="0" smtClean="0"/>
                        <a:t>變數改善</a:t>
                      </a:r>
                      <a:r>
                        <a:rPr lang="en-US" altLang="zh-TW" dirty="0" smtClean="0"/>
                        <a:t>1%</a:t>
                      </a:r>
                      <a:endParaRPr lang="zh-TW" altLang="en-US" dirty="0"/>
                    </a:p>
                  </a:txBody>
                  <a:tcPr/>
                </a:tc>
                <a:tc>
                  <a:txBody>
                    <a:bodyPr/>
                    <a:lstStyle/>
                    <a:p>
                      <a:r>
                        <a:rPr lang="zh-TW" altLang="en-US" dirty="0" smtClean="0"/>
                        <a:t>基本預測</a:t>
                      </a:r>
                      <a:endParaRPr lang="zh-TW" altLang="en-US" dirty="0"/>
                    </a:p>
                  </a:txBody>
                  <a:tcPr/>
                </a:tc>
                <a:tc>
                  <a:txBody>
                    <a:bodyPr/>
                    <a:lstStyle/>
                    <a:p>
                      <a:r>
                        <a:rPr lang="zh-TW" altLang="en-US" dirty="0" smtClean="0"/>
                        <a:t>價差</a:t>
                      </a:r>
                      <a:endParaRPr lang="zh-TW" altLang="en-US" dirty="0"/>
                    </a:p>
                  </a:txBody>
                  <a:tcPr/>
                </a:tc>
                <a:tc>
                  <a:txBody>
                    <a:bodyPr/>
                    <a:lstStyle/>
                    <a:p>
                      <a:r>
                        <a:rPr lang="zh-TW" altLang="en-US" dirty="0" smtClean="0"/>
                        <a:t>價差</a:t>
                      </a:r>
                      <a:r>
                        <a:rPr lang="en-US" altLang="zh-TW" dirty="0" smtClean="0"/>
                        <a:t>%</a:t>
                      </a:r>
                      <a:endParaRPr lang="zh-TW" altLang="en-US" dirty="0"/>
                    </a:p>
                  </a:txBody>
                  <a:tcPr/>
                </a:tc>
              </a:tr>
              <a:tr h="370840">
                <a:tc>
                  <a:txBody>
                    <a:bodyPr/>
                    <a:lstStyle/>
                    <a:p>
                      <a:r>
                        <a:rPr lang="zh-TW" altLang="en-US" dirty="0" smtClean="0"/>
                        <a:t>第一階段銷貨成長率</a:t>
                      </a:r>
                      <a:endParaRPr lang="zh-TW" altLang="en-US" dirty="0"/>
                    </a:p>
                  </a:txBody>
                  <a:tcPr/>
                </a:tc>
                <a:tc>
                  <a:txBody>
                    <a:bodyPr/>
                    <a:lstStyle/>
                    <a:p>
                      <a:r>
                        <a:rPr lang="en-US" altLang="zh-TW" dirty="0" smtClean="0"/>
                        <a:t>124.97</a:t>
                      </a:r>
                      <a:endParaRPr lang="zh-TW" altLang="en-US" dirty="0"/>
                    </a:p>
                  </a:txBody>
                  <a:tcPr/>
                </a:tc>
                <a:tc>
                  <a:txBody>
                    <a:bodyPr/>
                    <a:lstStyle/>
                    <a:p>
                      <a:r>
                        <a:rPr lang="en-US" altLang="zh-TW" dirty="0" smtClean="0"/>
                        <a:t>123.75</a:t>
                      </a:r>
                      <a:endParaRPr lang="zh-TW" altLang="en-US" dirty="0"/>
                    </a:p>
                  </a:txBody>
                  <a:tcPr/>
                </a:tc>
                <a:tc>
                  <a:txBody>
                    <a:bodyPr/>
                    <a:lstStyle/>
                    <a:p>
                      <a:r>
                        <a:rPr lang="en-US" altLang="zh-TW" dirty="0" smtClean="0"/>
                        <a:t>1.22</a:t>
                      </a:r>
                      <a:endParaRPr lang="zh-TW" altLang="en-US" dirty="0"/>
                    </a:p>
                  </a:txBody>
                  <a:tcPr/>
                </a:tc>
                <a:tc>
                  <a:txBody>
                    <a:bodyPr/>
                    <a:lstStyle/>
                    <a:p>
                      <a:r>
                        <a:rPr lang="en-US" altLang="zh-TW" dirty="0" smtClean="0"/>
                        <a:t>0.98%</a:t>
                      </a:r>
                      <a:endParaRPr lang="zh-TW" altLang="en-US" dirty="0"/>
                    </a:p>
                  </a:txBody>
                  <a:tcPr/>
                </a:tc>
              </a:tr>
              <a:tr h="370840">
                <a:tc>
                  <a:txBody>
                    <a:bodyPr/>
                    <a:lstStyle/>
                    <a:p>
                      <a:r>
                        <a:rPr lang="zh-TW" altLang="en-US" dirty="0" smtClean="0"/>
                        <a:t>營業利潤率</a:t>
                      </a:r>
                      <a:endParaRPr lang="zh-TW" altLang="en-US" dirty="0"/>
                    </a:p>
                  </a:txBody>
                  <a:tcPr/>
                </a:tc>
                <a:tc>
                  <a:txBody>
                    <a:bodyPr/>
                    <a:lstStyle/>
                    <a:p>
                      <a:r>
                        <a:rPr lang="en-US" altLang="zh-TW" dirty="0" smtClean="0"/>
                        <a:t>130.70</a:t>
                      </a:r>
                      <a:endParaRPr lang="zh-TW" altLang="en-US" dirty="0"/>
                    </a:p>
                  </a:txBody>
                  <a:tcPr/>
                </a:tc>
                <a:tc>
                  <a:txBody>
                    <a:bodyPr/>
                    <a:lstStyle/>
                    <a:p>
                      <a:r>
                        <a:rPr lang="en-US" altLang="zh-TW" dirty="0" smtClean="0"/>
                        <a:t>123.75</a:t>
                      </a:r>
                      <a:endParaRPr lang="zh-TW" altLang="en-US" dirty="0"/>
                    </a:p>
                  </a:txBody>
                  <a:tcPr/>
                </a:tc>
                <a:tc>
                  <a:txBody>
                    <a:bodyPr/>
                    <a:lstStyle/>
                    <a:p>
                      <a:r>
                        <a:rPr lang="en-US" altLang="zh-TW" dirty="0" smtClean="0"/>
                        <a:t>7.04</a:t>
                      </a:r>
                      <a:endParaRPr lang="zh-TW" altLang="en-US" dirty="0"/>
                    </a:p>
                  </a:txBody>
                  <a:tcPr/>
                </a:tc>
                <a:tc>
                  <a:txBody>
                    <a:bodyPr/>
                    <a:lstStyle/>
                    <a:p>
                      <a:r>
                        <a:rPr lang="en-US" altLang="zh-TW" dirty="0" smtClean="0"/>
                        <a:t>5.69%</a:t>
                      </a:r>
                      <a:endParaRPr lang="zh-TW" altLang="en-US" dirty="0"/>
                    </a:p>
                  </a:txBody>
                  <a:tcPr/>
                </a:tc>
              </a:tr>
              <a:tr h="370840">
                <a:tc>
                  <a:txBody>
                    <a:bodyPr/>
                    <a:lstStyle/>
                    <a:p>
                      <a:r>
                        <a:rPr lang="zh-TW" altLang="en-US" dirty="0" smtClean="0"/>
                        <a:t>營運資金周轉率</a:t>
                      </a:r>
                      <a:endParaRPr lang="zh-TW" altLang="en-US" dirty="0"/>
                    </a:p>
                  </a:txBody>
                  <a:tcPr/>
                </a:tc>
                <a:tc>
                  <a:txBody>
                    <a:bodyPr/>
                    <a:lstStyle/>
                    <a:p>
                      <a:r>
                        <a:rPr lang="en-US" altLang="zh-TW" dirty="0" smtClean="0"/>
                        <a:t>125.57</a:t>
                      </a:r>
                      <a:endParaRPr lang="zh-TW" altLang="en-US" dirty="0"/>
                    </a:p>
                  </a:txBody>
                  <a:tcPr/>
                </a:tc>
                <a:tc>
                  <a:txBody>
                    <a:bodyPr/>
                    <a:lstStyle/>
                    <a:p>
                      <a:r>
                        <a:rPr lang="en-US" altLang="zh-TW" dirty="0" smtClean="0"/>
                        <a:t>123.75</a:t>
                      </a:r>
                      <a:endParaRPr lang="zh-TW" altLang="en-US" dirty="0"/>
                    </a:p>
                  </a:txBody>
                  <a:tcPr/>
                </a:tc>
                <a:tc>
                  <a:txBody>
                    <a:bodyPr/>
                    <a:lstStyle/>
                    <a:p>
                      <a:r>
                        <a:rPr lang="en-US" altLang="zh-TW" dirty="0" smtClean="0"/>
                        <a:t>1.83</a:t>
                      </a:r>
                      <a:endParaRPr lang="zh-TW" altLang="en-US" dirty="0"/>
                    </a:p>
                  </a:txBody>
                  <a:tcPr/>
                </a:tc>
                <a:tc>
                  <a:txBody>
                    <a:bodyPr/>
                    <a:lstStyle/>
                    <a:p>
                      <a:r>
                        <a:rPr lang="en-US" altLang="zh-TW" dirty="0" smtClean="0"/>
                        <a:t>1.47%</a:t>
                      </a:r>
                      <a:endParaRPr lang="zh-TW" altLang="en-US" dirty="0"/>
                    </a:p>
                  </a:txBody>
                  <a:tcPr/>
                </a:tc>
              </a:tr>
              <a:tr h="370840">
                <a:tc>
                  <a:txBody>
                    <a:bodyPr/>
                    <a:lstStyle/>
                    <a:p>
                      <a:r>
                        <a:rPr lang="zh-TW" altLang="en-US" dirty="0" smtClean="0"/>
                        <a:t>固定資產周轉率</a:t>
                      </a:r>
                      <a:endParaRPr lang="zh-TW" altLang="en-US" dirty="0"/>
                    </a:p>
                  </a:txBody>
                  <a:tcPr/>
                </a:tc>
                <a:tc>
                  <a:txBody>
                    <a:bodyPr/>
                    <a:lstStyle/>
                    <a:p>
                      <a:r>
                        <a:rPr lang="en-US" altLang="zh-TW" dirty="0" smtClean="0"/>
                        <a:t>125.57</a:t>
                      </a:r>
                      <a:endParaRPr lang="zh-TW" altLang="en-US" dirty="0"/>
                    </a:p>
                  </a:txBody>
                  <a:tcPr/>
                </a:tc>
                <a:tc>
                  <a:txBody>
                    <a:bodyPr/>
                    <a:lstStyle/>
                    <a:p>
                      <a:r>
                        <a:rPr lang="en-US" altLang="zh-TW" dirty="0" smtClean="0"/>
                        <a:t>123.75</a:t>
                      </a:r>
                      <a:endParaRPr lang="zh-TW" altLang="en-US" dirty="0"/>
                    </a:p>
                  </a:txBody>
                  <a:tcPr/>
                </a:tc>
                <a:tc>
                  <a:txBody>
                    <a:bodyPr/>
                    <a:lstStyle/>
                    <a:p>
                      <a:r>
                        <a:rPr lang="en-US" altLang="zh-TW" dirty="0" smtClean="0"/>
                        <a:t>1.83</a:t>
                      </a:r>
                      <a:endParaRPr lang="zh-TW" altLang="en-US" dirty="0"/>
                    </a:p>
                  </a:txBody>
                  <a:tcPr/>
                </a:tc>
                <a:tc>
                  <a:txBody>
                    <a:bodyPr/>
                    <a:lstStyle/>
                    <a:p>
                      <a:r>
                        <a:rPr lang="en-US" altLang="zh-TW" dirty="0" smtClean="0"/>
                        <a:t>1.47%</a:t>
                      </a:r>
                      <a:endParaRPr lang="zh-TW" altLang="en-US" dirty="0"/>
                    </a:p>
                  </a:txBody>
                  <a:tcPr/>
                </a:tc>
              </a:tr>
              <a:tr h="370840">
                <a:tc>
                  <a:txBody>
                    <a:bodyPr/>
                    <a:lstStyle/>
                    <a:p>
                      <a:r>
                        <a:rPr lang="zh-TW" altLang="en-US" dirty="0" smtClean="0"/>
                        <a:t>加權平均資金成本</a:t>
                      </a:r>
                      <a:endParaRPr lang="zh-TW" altLang="en-US" dirty="0"/>
                    </a:p>
                  </a:txBody>
                  <a:tcPr/>
                </a:tc>
                <a:tc>
                  <a:txBody>
                    <a:bodyPr/>
                    <a:lstStyle/>
                    <a:p>
                      <a:r>
                        <a:rPr lang="en-US" altLang="zh-TW" dirty="0" smtClean="0"/>
                        <a:t>188.40</a:t>
                      </a:r>
                      <a:endParaRPr lang="zh-TW" altLang="en-US" dirty="0"/>
                    </a:p>
                  </a:txBody>
                  <a:tcPr/>
                </a:tc>
                <a:tc>
                  <a:txBody>
                    <a:bodyPr/>
                    <a:lstStyle/>
                    <a:p>
                      <a:r>
                        <a:rPr lang="en-US" altLang="zh-TW" dirty="0" smtClean="0"/>
                        <a:t>123.75</a:t>
                      </a:r>
                      <a:endParaRPr lang="zh-TW" altLang="en-US" dirty="0"/>
                    </a:p>
                  </a:txBody>
                  <a:tcPr/>
                </a:tc>
                <a:tc>
                  <a:txBody>
                    <a:bodyPr/>
                    <a:lstStyle/>
                    <a:p>
                      <a:r>
                        <a:rPr lang="en-US" altLang="zh-TW" dirty="0" smtClean="0"/>
                        <a:t>64.65</a:t>
                      </a:r>
                      <a:endParaRPr lang="zh-TW" altLang="en-US" dirty="0"/>
                    </a:p>
                  </a:txBody>
                  <a:tcPr/>
                </a:tc>
                <a:tc>
                  <a:txBody>
                    <a:bodyPr/>
                    <a:lstStyle/>
                    <a:p>
                      <a:r>
                        <a:rPr lang="en-US" altLang="zh-TW" dirty="0" smtClean="0"/>
                        <a:t>52.24%</a:t>
                      </a:r>
                      <a:endParaRPr lang="zh-TW" altLang="en-US" dirty="0"/>
                    </a:p>
                  </a:txBody>
                  <a:tcPr/>
                </a:tc>
              </a:tr>
              <a:tr h="370840">
                <a:tc>
                  <a:txBody>
                    <a:bodyPr/>
                    <a:lstStyle/>
                    <a:p>
                      <a:r>
                        <a:rPr lang="zh-TW" altLang="en-US" dirty="0" smtClean="0"/>
                        <a:t>第二階段銷貨成長率</a:t>
                      </a:r>
                      <a:endParaRPr lang="zh-TW" altLang="en-US" dirty="0"/>
                    </a:p>
                  </a:txBody>
                  <a:tcPr/>
                </a:tc>
                <a:tc>
                  <a:txBody>
                    <a:bodyPr/>
                    <a:lstStyle/>
                    <a:p>
                      <a:r>
                        <a:rPr lang="en-US" altLang="zh-TW" dirty="0" smtClean="0"/>
                        <a:t>124.78</a:t>
                      </a:r>
                      <a:endParaRPr lang="zh-TW" altLang="en-US" dirty="0"/>
                    </a:p>
                  </a:txBody>
                  <a:tcPr/>
                </a:tc>
                <a:tc>
                  <a:txBody>
                    <a:bodyPr/>
                    <a:lstStyle/>
                    <a:p>
                      <a:r>
                        <a:rPr lang="en-US" altLang="zh-TW" dirty="0" smtClean="0"/>
                        <a:t>123.75</a:t>
                      </a:r>
                      <a:endParaRPr lang="zh-TW" altLang="en-US" dirty="0"/>
                    </a:p>
                  </a:txBody>
                  <a:tcPr/>
                </a:tc>
                <a:tc>
                  <a:txBody>
                    <a:bodyPr/>
                    <a:lstStyle/>
                    <a:p>
                      <a:r>
                        <a:rPr lang="en-US" altLang="zh-TW" dirty="0" smtClean="0"/>
                        <a:t>1.03</a:t>
                      </a:r>
                      <a:endParaRPr lang="zh-TW" altLang="en-US" dirty="0"/>
                    </a:p>
                  </a:txBody>
                  <a:tcPr/>
                </a:tc>
                <a:tc>
                  <a:txBody>
                    <a:bodyPr/>
                    <a:lstStyle/>
                    <a:p>
                      <a:r>
                        <a:rPr lang="en-US" altLang="zh-TW" dirty="0" smtClean="0"/>
                        <a:t>0.84%</a:t>
                      </a:r>
                      <a:endParaRPr lang="zh-TW" altLang="en-US" dirty="0"/>
                    </a:p>
                  </a:txBody>
                  <a:tcPr/>
                </a:tc>
              </a:tr>
            </a:tbl>
          </a:graphicData>
        </a:graphic>
      </p:graphicFrame>
      <p:sp>
        <p:nvSpPr>
          <p:cNvPr id="5" name="文字方塊 4"/>
          <p:cNvSpPr txBox="1"/>
          <p:nvPr/>
        </p:nvSpPr>
        <p:spPr>
          <a:xfrm>
            <a:off x="971600" y="4725144"/>
            <a:ext cx="6768752" cy="1200329"/>
          </a:xfrm>
          <a:prstGeom prst="rect">
            <a:avLst/>
          </a:prstGeom>
          <a:noFill/>
        </p:spPr>
        <p:txBody>
          <a:bodyPr wrap="square" rtlCol="0">
            <a:spAutoFit/>
          </a:bodyPr>
          <a:lstStyle/>
          <a:p>
            <a:r>
              <a:rPr lang="zh-TW" altLang="en-US" dirty="0" smtClean="0"/>
              <a:t>營業利潤率，</a:t>
            </a:r>
            <a:r>
              <a:rPr lang="en-US" altLang="zh-TW" dirty="0" smtClean="0"/>
              <a:t>EBIT/Sales : EBIT : earning before interest and tax</a:t>
            </a:r>
            <a:endParaRPr lang="en-US" altLang="zh-TW" dirty="0" smtClean="0"/>
          </a:p>
          <a:p>
            <a:r>
              <a:rPr lang="zh-TW" altLang="en-US" dirty="0" smtClean="0"/>
              <a:t>營運資金周轉率，</a:t>
            </a:r>
            <a:r>
              <a:rPr lang="en-US" altLang="zh-TW" dirty="0" smtClean="0"/>
              <a:t>WC/Sales ; WC : working capital </a:t>
            </a:r>
            <a:endParaRPr lang="en-US" altLang="zh-TW" dirty="0" smtClean="0"/>
          </a:p>
          <a:p>
            <a:r>
              <a:rPr lang="zh-TW" altLang="en-US" dirty="0"/>
              <a:t>固定資產</a:t>
            </a:r>
            <a:r>
              <a:rPr lang="zh-TW" altLang="en-US" dirty="0" smtClean="0"/>
              <a:t>周轉率，</a:t>
            </a:r>
            <a:r>
              <a:rPr lang="en-US" altLang="zh-TW" dirty="0" smtClean="0"/>
              <a:t>PPE/Sales ; PPE </a:t>
            </a:r>
            <a:r>
              <a:rPr lang="en-US" altLang="zh-TW" dirty="0"/>
              <a:t>: Property</a:t>
            </a:r>
            <a:r>
              <a:rPr lang="zh-TW" altLang="en-US" dirty="0"/>
              <a:t>、</a:t>
            </a:r>
            <a:r>
              <a:rPr lang="en-US" altLang="zh-TW" dirty="0"/>
              <a:t>Plant and Equipment</a:t>
            </a:r>
            <a:endParaRPr lang="en-US" altLang="zh-TW" dirty="0" smtClean="0"/>
          </a:p>
          <a:p>
            <a:endParaRPr lang="zh-TW" altLang="en-US" dirty="0"/>
          </a:p>
        </p:txBody>
      </p:sp>
    </p:spTree>
    <p:extLst>
      <p:ext uri="{BB962C8B-B14F-4D97-AF65-F5344CB8AC3E}">
        <p14:creationId xmlns:p14="http://schemas.microsoft.com/office/powerpoint/2010/main" val="3486646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outline</a:t>
            </a:r>
            <a:endParaRPr lang="zh-TW" altLang="en-US" dirty="0"/>
          </a:p>
        </p:txBody>
      </p:sp>
      <p:sp>
        <p:nvSpPr>
          <p:cNvPr id="3" name="內容版面配置區 2"/>
          <p:cNvSpPr>
            <a:spLocks noGrp="1"/>
          </p:cNvSpPr>
          <p:nvPr>
            <p:ph idx="1"/>
          </p:nvPr>
        </p:nvSpPr>
        <p:spPr/>
        <p:txBody>
          <a:bodyPr/>
          <a:lstStyle/>
          <a:p>
            <a:r>
              <a:rPr lang="zh-TW" altLang="en-US" dirty="0" smtClean="0"/>
              <a:t>前言</a:t>
            </a:r>
            <a:endParaRPr lang="en-US" altLang="zh-TW" dirty="0" smtClean="0"/>
          </a:p>
          <a:p>
            <a:r>
              <a:rPr lang="zh-TW" altLang="en-US" dirty="0" smtClean="0"/>
              <a:t>什麼是企業價值</a:t>
            </a:r>
            <a:endParaRPr lang="en-US" altLang="zh-TW" dirty="0" smtClean="0"/>
          </a:p>
          <a:p>
            <a:r>
              <a:rPr lang="zh-TW" altLang="en-US" dirty="0" smtClean="0"/>
              <a:t>為何</a:t>
            </a:r>
            <a:r>
              <a:rPr lang="zh-TW" altLang="en-US" dirty="0"/>
              <a:t>企業價值需要評估與</a:t>
            </a:r>
            <a:r>
              <a:rPr lang="zh-TW" altLang="en-US" dirty="0" smtClean="0"/>
              <a:t>管理</a:t>
            </a:r>
            <a:endParaRPr lang="en-US" altLang="zh-TW" dirty="0" smtClean="0"/>
          </a:p>
          <a:p>
            <a:r>
              <a:rPr lang="zh-TW" altLang="en-US" dirty="0" smtClean="0"/>
              <a:t>如何創造企業價值</a:t>
            </a:r>
            <a:endParaRPr lang="en-US" altLang="zh-TW" dirty="0" smtClean="0"/>
          </a:p>
          <a:p>
            <a:r>
              <a:rPr lang="zh-TW" altLang="en-US" dirty="0" smtClean="0"/>
              <a:t>結論</a:t>
            </a:r>
            <a:endParaRPr lang="zh-TW" altLang="en-US" dirty="0"/>
          </a:p>
        </p:txBody>
      </p:sp>
    </p:spTree>
    <p:extLst>
      <p:ext uri="{BB962C8B-B14F-4D97-AF65-F5344CB8AC3E}">
        <p14:creationId xmlns:p14="http://schemas.microsoft.com/office/powerpoint/2010/main" val="7565797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三、如何創造企業價值</a:t>
            </a:r>
          </a:p>
        </p:txBody>
      </p:sp>
      <p:sp>
        <p:nvSpPr>
          <p:cNvPr id="3" name="內容版面配置區 2"/>
          <p:cNvSpPr>
            <a:spLocks noGrp="1"/>
          </p:cNvSpPr>
          <p:nvPr>
            <p:ph idx="1"/>
          </p:nvPr>
        </p:nvSpPr>
        <p:spPr/>
        <p:txBody>
          <a:bodyPr/>
          <a:lstStyle/>
          <a:p>
            <a:pPr lvl="1"/>
            <a:r>
              <a:rPr lang="zh-TW" altLang="en-US" dirty="0" smtClean="0"/>
              <a:t>情境分析：經理</a:t>
            </a:r>
            <a:r>
              <a:rPr lang="zh-TW" altLang="en-US" dirty="0"/>
              <a:t>人亦可利用情境分析</a:t>
            </a:r>
            <a:r>
              <a:rPr lang="en-US" altLang="zh-TW" dirty="0"/>
              <a:t>(Scenario Analysis)</a:t>
            </a:r>
            <a:r>
              <a:rPr lang="zh-TW" altLang="en-US" dirty="0"/>
              <a:t>評估在不同環境下，企業價值動因整體改變及該情境發生機率大小，並計算在不同情境的企業價值、企業價值的期望值和變異程度。</a:t>
            </a:r>
          </a:p>
          <a:p>
            <a:pPr lvl="1"/>
            <a:endParaRPr lang="zh-TW" altLang="en-US" dirty="0"/>
          </a:p>
        </p:txBody>
      </p:sp>
    </p:spTree>
    <p:extLst>
      <p:ext uri="{BB962C8B-B14F-4D97-AF65-F5344CB8AC3E}">
        <p14:creationId xmlns:p14="http://schemas.microsoft.com/office/powerpoint/2010/main" val="16905731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三、如何創造企業價值</a:t>
            </a: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3253678799"/>
              </p:ext>
            </p:extLst>
          </p:nvPr>
        </p:nvGraphicFramePr>
        <p:xfrm>
          <a:off x="457200" y="1600200"/>
          <a:ext cx="8229600" cy="2966720"/>
        </p:xfrm>
        <a:graphic>
          <a:graphicData uri="http://schemas.openxmlformats.org/drawingml/2006/table">
            <a:tbl>
              <a:tblPr firstRow="1" bandRow="1">
                <a:tableStyleId>{5C22544A-7EE6-4342-B048-85BDC9FD1C3A}</a:tableStyleId>
              </a:tblPr>
              <a:tblGrid>
                <a:gridCol w="2674640"/>
                <a:gridCol w="1872208"/>
                <a:gridCol w="1944216"/>
                <a:gridCol w="1738536"/>
              </a:tblGrid>
              <a:tr h="370840">
                <a:tc>
                  <a:txBody>
                    <a:bodyPr/>
                    <a:lstStyle/>
                    <a:p>
                      <a:r>
                        <a:rPr lang="zh-TW" altLang="en-US" dirty="0" smtClean="0"/>
                        <a:t>第一階段銷貨成長率</a:t>
                      </a:r>
                      <a:endParaRPr lang="zh-TW" altLang="en-US" dirty="0"/>
                    </a:p>
                  </a:txBody>
                  <a:tcPr/>
                </a:tc>
                <a:tc>
                  <a:txBody>
                    <a:bodyPr/>
                    <a:lstStyle/>
                    <a:p>
                      <a:r>
                        <a:rPr lang="en-US" altLang="zh-TW" dirty="0" smtClean="0"/>
                        <a:t>35.00%</a:t>
                      </a:r>
                      <a:endParaRPr lang="zh-TW" altLang="en-US" dirty="0"/>
                    </a:p>
                  </a:txBody>
                  <a:tcPr/>
                </a:tc>
                <a:tc>
                  <a:txBody>
                    <a:bodyPr/>
                    <a:lstStyle/>
                    <a:p>
                      <a:r>
                        <a:rPr lang="en-US" altLang="zh-TW" dirty="0" smtClean="0"/>
                        <a:t>50.00%</a:t>
                      </a:r>
                      <a:endParaRPr lang="zh-TW" altLang="en-US" dirty="0"/>
                    </a:p>
                  </a:txBody>
                  <a:tcPr/>
                </a:tc>
                <a:tc>
                  <a:txBody>
                    <a:bodyPr/>
                    <a:lstStyle/>
                    <a:p>
                      <a:r>
                        <a:rPr lang="en-US" altLang="zh-TW" dirty="0" smtClean="0"/>
                        <a:t>20.00%</a:t>
                      </a:r>
                      <a:endParaRPr lang="zh-TW" altLang="en-US" dirty="0"/>
                    </a:p>
                  </a:txBody>
                  <a:tcPr/>
                </a:tc>
              </a:tr>
              <a:tr h="370840">
                <a:tc>
                  <a:txBody>
                    <a:bodyPr/>
                    <a:lstStyle/>
                    <a:p>
                      <a:r>
                        <a:rPr lang="zh-TW" altLang="en-US" dirty="0" smtClean="0"/>
                        <a:t>營業利潤率</a:t>
                      </a:r>
                      <a:endParaRPr lang="zh-TW" altLang="en-US" dirty="0"/>
                    </a:p>
                  </a:txBody>
                  <a:tcPr/>
                </a:tc>
                <a:tc>
                  <a:txBody>
                    <a:bodyPr/>
                    <a:lstStyle/>
                    <a:p>
                      <a:r>
                        <a:rPr lang="en-US" altLang="zh-TW" dirty="0" smtClean="0"/>
                        <a:t>40.00%</a:t>
                      </a:r>
                      <a:endParaRPr lang="zh-TW" altLang="en-US" dirty="0"/>
                    </a:p>
                  </a:txBody>
                  <a:tcPr/>
                </a:tc>
                <a:tc>
                  <a:txBody>
                    <a:bodyPr/>
                    <a:lstStyle/>
                    <a:p>
                      <a:r>
                        <a:rPr lang="en-US" altLang="zh-TW" dirty="0" smtClean="0"/>
                        <a:t>40.00%</a:t>
                      </a:r>
                      <a:endParaRPr lang="zh-TW" altLang="en-US" dirty="0"/>
                    </a:p>
                  </a:txBody>
                  <a:tcPr/>
                </a:tc>
                <a:tc>
                  <a:txBody>
                    <a:bodyPr/>
                    <a:lstStyle/>
                    <a:p>
                      <a:r>
                        <a:rPr lang="en-US" altLang="zh-TW" dirty="0" smtClean="0"/>
                        <a:t>30.00%</a:t>
                      </a:r>
                      <a:endParaRPr lang="zh-TW" altLang="en-US" dirty="0"/>
                    </a:p>
                  </a:txBody>
                  <a:tcPr/>
                </a:tc>
              </a:tr>
              <a:tr h="370840">
                <a:tc>
                  <a:txBody>
                    <a:bodyPr/>
                    <a:lstStyle/>
                    <a:p>
                      <a:r>
                        <a:rPr lang="zh-TW" altLang="en-US" dirty="0" smtClean="0"/>
                        <a:t>營運資金周轉率</a:t>
                      </a:r>
                      <a:endParaRPr lang="zh-TW" altLang="en-US" dirty="0"/>
                    </a:p>
                  </a:txBody>
                  <a:tcPr/>
                </a:tc>
                <a:tc>
                  <a:txBody>
                    <a:bodyPr/>
                    <a:lstStyle/>
                    <a:p>
                      <a:r>
                        <a:rPr lang="en-US" altLang="zh-TW" dirty="0" smtClean="0"/>
                        <a:t>70.00%</a:t>
                      </a:r>
                      <a:endParaRPr lang="zh-TW" altLang="en-US" dirty="0"/>
                    </a:p>
                  </a:txBody>
                  <a:tcPr/>
                </a:tc>
                <a:tc>
                  <a:txBody>
                    <a:bodyPr/>
                    <a:lstStyle/>
                    <a:p>
                      <a:r>
                        <a:rPr lang="en-US" altLang="zh-TW" dirty="0" smtClean="0"/>
                        <a:t>50.00%</a:t>
                      </a:r>
                      <a:endParaRPr lang="zh-TW" altLang="en-US" dirty="0"/>
                    </a:p>
                  </a:txBody>
                  <a:tcPr/>
                </a:tc>
                <a:tc>
                  <a:txBody>
                    <a:bodyPr/>
                    <a:lstStyle/>
                    <a:p>
                      <a:r>
                        <a:rPr lang="en-US" altLang="zh-TW" dirty="0" smtClean="0"/>
                        <a:t>150.00%</a:t>
                      </a:r>
                      <a:endParaRPr lang="zh-TW" altLang="en-US" dirty="0"/>
                    </a:p>
                  </a:txBody>
                  <a:tcPr/>
                </a:tc>
              </a:tr>
              <a:tr h="370840">
                <a:tc>
                  <a:txBody>
                    <a:bodyPr/>
                    <a:lstStyle/>
                    <a:p>
                      <a:r>
                        <a:rPr lang="zh-TW" altLang="en-US" dirty="0" smtClean="0"/>
                        <a:t>固定資產周轉率</a:t>
                      </a:r>
                      <a:endParaRPr lang="zh-TW" altLang="en-US" dirty="0"/>
                    </a:p>
                  </a:txBody>
                  <a:tcPr/>
                </a:tc>
                <a:tc>
                  <a:txBody>
                    <a:bodyPr/>
                    <a:lstStyle/>
                    <a:p>
                      <a:r>
                        <a:rPr lang="en-US" altLang="zh-TW" dirty="0" smtClean="0"/>
                        <a:t>15.00%</a:t>
                      </a:r>
                      <a:endParaRPr lang="zh-TW" altLang="en-US" dirty="0"/>
                    </a:p>
                  </a:txBody>
                  <a:tcPr/>
                </a:tc>
                <a:tc>
                  <a:txBody>
                    <a:bodyPr/>
                    <a:lstStyle/>
                    <a:p>
                      <a:r>
                        <a:rPr lang="en-US" altLang="zh-TW" dirty="0" smtClean="0"/>
                        <a:t>15.00%</a:t>
                      </a:r>
                      <a:endParaRPr lang="zh-TW" altLang="en-US" dirty="0"/>
                    </a:p>
                  </a:txBody>
                  <a:tcPr/>
                </a:tc>
                <a:tc>
                  <a:txBody>
                    <a:bodyPr/>
                    <a:lstStyle/>
                    <a:p>
                      <a:r>
                        <a:rPr lang="en-US" altLang="zh-TW" dirty="0" smtClean="0"/>
                        <a:t>30.00%</a:t>
                      </a:r>
                      <a:endParaRPr lang="zh-TW" altLang="en-US" dirty="0"/>
                    </a:p>
                  </a:txBody>
                  <a:tcPr/>
                </a:tc>
              </a:tr>
              <a:tr h="370840">
                <a:tc>
                  <a:txBody>
                    <a:bodyPr/>
                    <a:lstStyle/>
                    <a:p>
                      <a:r>
                        <a:rPr lang="zh-TW" altLang="en-US" dirty="0" smtClean="0"/>
                        <a:t>加權平均資金成本</a:t>
                      </a:r>
                      <a:endParaRPr lang="zh-TW" altLang="en-US" dirty="0"/>
                    </a:p>
                  </a:txBody>
                  <a:tcPr/>
                </a:tc>
                <a:tc>
                  <a:txBody>
                    <a:bodyPr/>
                    <a:lstStyle/>
                    <a:p>
                      <a:r>
                        <a:rPr lang="en-US" altLang="zh-TW" dirty="0" smtClean="0"/>
                        <a:t>13.00%</a:t>
                      </a:r>
                      <a:endParaRPr lang="zh-TW" altLang="en-US" dirty="0"/>
                    </a:p>
                  </a:txBody>
                  <a:tcPr/>
                </a:tc>
                <a:tc>
                  <a:txBody>
                    <a:bodyPr/>
                    <a:lstStyle/>
                    <a:p>
                      <a:r>
                        <a:rPr lang="en-US" altLang="zh-TW" dirty="0" smtClean="0"/>
                        <a:t>13.00%</a:t>
                      </a:r>
                      <a:endParaRPr lang="zh-TW" altLang="en-US" dirty="0"/>
                    </a:p>
                  </a:txBody>
                  <a:tcPr/>
                </a:tc>
                <a:tc>
                  <a:txBody>
                    <a:bodyPr/>
                    <a:lstStyle/>
                    <a:p>
                      <a:r>
                        <a:rPr lang="en-US" altLang="zh-TW" dirty="0" smtClean="0"/>
                        <a:t>13.00%</a:t>
                      </a:r>
                      <a:endParaRPr lang="zh-TW" altLang="en-US" dirty="0"/>
                    </a:p>
                  </a:txBody>
                  <a:tcPr/>
                </a:tc>
              </a:tr>
              <a:tr h="370840">
                <a:tc>
                  <a:txBody>
                    <a:bodyPr/>
                    <a:lstStyle/>
                    <a:p>
                      <a:r>
                        <a:rPr lang="zh-TW" altLang="en-US" dirty="0" smtClean="0"/>
                        <a:t>第二階段銷貨成長率</a:t>
                      </a:r>
                      <a:endParaRPr lang="zh-TW" altLang="en-US" dirty="0"/>
                    </a:p>
                  </a:txBody>
                  <a:tcPr/>
                </a:tc>
                <a:tc>
                  <a:txBody>
                    <a:bodyPr/>
                    <a:lstStyle/>
                    <a:p>
                      <a:r>
                        <a:rPr lang="en-US" altLang="zh-TW" dirty="0" smtClean="0"/>
                        <a:t>10.00%</a:t>
                      </a:r>
                      <a:endParaRPr lang="zh-TW" altLang="en-US" dirty="0"/>
                    </a:p>
                  </a:txBody>
                  <a:tcPr/>
                </a:tc>
                <a:tc>
                  <a:txBody>
                    <a:bodyPr/>
                    <a:lstStyle/>
                    <a:p>
                      <a:r>
                        <a:rPr lang="en-US" altLang="zh-TW" dirty="0" smtClean="0"/>
                        <a:t>10.00%</a:t>
                      </a:r>
                      <a:endParaRPr lang="zh-TW" altLang="en-US" dirty="0"/>
                    </a:p>
                  </a:txBody>
                  <a:tcPr/>
                </a:tc>
                <a:tc>
                  <a:txBody>
                    <a:bodyPr/>
                    <a:lstStyle/>
                    <a:p>
                      <a:r>
                        <a:rPr lang="en-US" altLang="zh-TW" dirty="0" smtClean="0"/>
                        <a:t>10.00%</a:t>
                      </a:r>
                      <a:endParaRPr lang="zh-TW" altLang="en-US" dirty="0"/>
                    </a:p>
                  </a:txBody>
                  <a:tcPr/>
                </a:tc>
              </a:tr>
              <a:tr h="370840">
                <a:tc>
                  <a:txBody>
                    <a:bodyPr/>
                    <a:lstStyle/>
                    <a:p>
                      <a:r>
                        <a:rPr lang="zh-TW" altLang="en-US" dirty="0" smtClean="0"/>
                        <a:t>每股價值</a:t>
                      </a:r>
                      <a:endParaRPr lang="zh-TW" altLang="en-US" dirty="0"/>
                    </a:p>
                  </a:txBody>
                  <a:tcPr/>
                </a:tc>
                <a:tc>
                  <a:txBody>
                    <a:bodyPr/>
                    <a:lstStyle/>
                    <a:p>
                      <a:r>
                        <a:rPr lang="en-US" altLang="zh-TW" dirty="0" smtClean="0"/>
                        <a:t>$123.75</a:t>
                      </a:r>
                      <a:endParaRPr lang="zh-TW" altLang="en-US" dirty="0"/>
                    </a:p>
                  </a:txBody>
                  <a:tcPr/>
                </a:tc>
                <a:tc>
                  <a:txBody>
                    <a:bodyPr/>
                    <a:lstStyle/>
                    <a:p>
                      <a:r>
                        <a:rPr lang="en-US" altLang="zh-TW" dirty="0" smtClean="0"/>
                        <a:t>$212.57</a:t>
                      </a:r>
                      <a:endParaRPr lang="zh-TW" altLang="en-US" dirty="0"/>
                    </a:p>
                  </a:txBody>
                  <a:tcPr/>
                </a:tc>
                <a:tc>
                  <a:txBody>
                    <a:bodyPr/>
                    <a:lstStyle/>
                    <a:p>
                      <a:r>
                        <a:rPr lang="en-US" altLang="zh-TW" dirty="0" smtClean="0"/>
                        <a:t>$30.59</a:t>
                      </a:r>
                      <a:endParaRPr lang="zh-TW" altLang="en-US" dirty="0"/>
                    </a:p>
                  </a:txBody>
                  <a:tcPr/>
                </a:tc>
              </a:tr>
              <a:tr h="370840">
                <a:tc>
                  <a:txBody>
                    <a:bodyPr/>
                    <a:lstStyle/>
                    <a:p>
                      <a:r>
                        <a:rPr lang="zh-TW" altLang="en-US" dirty="0" smtClean="0"/>
                        <a:t>股價變動百分比</a:t>
                      </a:r>
                      <a:endParaRPr lang="zh-TW" altLang="en-US" dirty="0"/>
                    </a:p>
                  </a:txBody>
                  <a:tcPr/>
                </a:tc>
                <a:tc>
                  <a:txBody>
                    <a:bodyPr/>
                    <a:lstStyle/>
                    <a:p>
                      <a:r>
                        <a:rPr lang="en-US" altLang="zh-TW" dirty="0" smtClean="0"/>
                        <a:t>0%</a:t>
                      </a:r>
                      <a:endParaRPr lang="zh-TW" altLang="en-US" dirty="0"/>
                    </a:p>
                  </a:txBody>
                  <a:tcPr/>
                </a:tc>
                <a:tc>
                  <a:txBody>
                    <a:bodyPr/>
                    <a:lstStyle/>
                    <a:p>
                      <a:r>
                        <a:rPr lang="en-US" altLang="zh-TW" dirty="0" smtClean="0"/>
                        <a:t>72%</a:t>
                      </a:r>
                      <a:endParaRPr lang="zh-TW" altLang="en-US" dirty="0"/>
                    </a:p>
                  </a:txBody>
                  <a:tcPr/>
                </a:tc>
                <a:tc>
                  <a:txBody>
                    <a:bodyPr/>
                    <a:lstStyle/>
                    <a:p>
                      <a:r>
                        <a:rPr lang="en-US" altLang="zh-TW" dirty="0" smtClean="0"/>
                        <a:t>-75%</a:t>
                      </a:r>
                      <a:endParaRPr lang="zh-TW" altLang="en-US" dirty="0"/>
                    </a:p>
                  </a:txBody>
                  <a:tcPr/>
                </a:tc>
              </a:tr>
            </a:tbl>
          </a:graphicData>
        </a:graphic>
      </p:graphicFrame>
      <p:sp>
        <p:nvSpPr>
          <p:cNvPr id="6" name="文字方塊 5"/>
          <p:cNvSpPr txBox="1"/>
          <p:nvPr/>
        </p:nvSpPr>
        <p:spPr>
          <a:xfrm>
            <a:off x="3419872" y="4706115"/>
            <a:ext cx="1107996" cy="369332"/>
          </a:xfrm>
          <a:prstGeom prst="rect">
            <a:avLst/>
          </a:prstGeom>
          <a:noFill/>
        </p:spPr>
        <p:txBody>
          <a:bodyPr wrap="none" rtlCol="0">
            <a:spAutoFit/>
          </a:bodyPr>
          <a:lstStyle/>
          <a:p>
            <a:r>
              <a:rPr lang="zh-TW" altLang="en-US" dirty="0" smtClean="0"/>
              <a:t>景氣持平</a:t>
            </a:r>
            <a:endParaRPr lang="zh-TW" altLang="en-US" dirty="0"/>
          </a:p>
        </p:txBody>
      </p:sp>
      <p:sp>
        <p:nvSpPr>
          <p:cNvPr id="7" name="文字方塊 6"/>
          <p:cNvSpPr txBox="1"/>
          <p:nvPr/>
        </p:nvSpPr>
        <p:spPr>
          <a:xfrm>
            <a:off x="5436096" y="4706115"/>
            <a:ext cx="1107996" cy="369332"/>
          </a:xfrm>
          <a:prstGeom prst="rect">
            <a:avLst/>
          </a:prstGeom>
          <a:noFill/>
        </p:spPr>
        <p:txBody>
          <a:bodyPr wrap="none" rtlCol="0">
            <a:spAutoFit/>
          </a:bodyPr>
          <a:lstStyle/>
          <a:p>
            <a:r>
              <a:rPr lang="zh-TW" altLang="en-US" dirty="0" smtClean="0"/>
              <a:t>景氣樂觀</a:t>
            </a:r>
            <a:endParaRPr lang="zh-TW" altLang="en-US" dirty="0"/>
          </a:p>
        </p:txBody>
      </p:sp>
      <p:sp>
        <p:nvSpPr>
          <p:cNvPr id="8" name="文字方塊 7"/>
          <p:cNvSpPr txBox="1"/>
          <p:nvPr/>
        </p:nvSpPr>
        <p:spPr>
          <a:xfrm>
            <a:off x="7236296" y="4706115"/>
            <a:ext cx="1107996" cy="369332"/>
          </a:xfrm>
          <a:prstGeom prst="rect">
            <a:avLst/>
          </a:prstGeom>
          <a:noFill/>
        </p:spPr>
        <p:txBody>
          <a:bodyPr wrap="none" rtlCol="0">
            <a:spAutoFit/>
          </a:bodyPr>
          <a:lstStyle/>
          <a:p>
            <a:r>
              <a:rPr lang="zh-TW" altLang="en-US" dirty="0" smtClean="0"/>
              <a:t>景氣悲觀</a:t>
            </a:r>
            <a:endParaRPr lang="zh-TW" altLang="en-US" dirty="0"/>
          </a:p>
        </p:txBody>
      </p:sp>
    </p:spTree>
    <p:extLst>
      <p:ext uri="{BB962C8B-B14F-4D97-AF65-F5344CB8AC3E}">
        <p14:creationId xmlns:p14="http://schemas.microsoft.com/office/powerpoint/2010/main" val="19744579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三、如何創造企業價值</a:t>
            </a:r>
          </a:p>
        </p:txBody>
      </p:sp>
      <p:sp>
        <p:nvSpPr>
          <p:cNvPr id="3" name="內容版面配置區 2"/>
          <p:cNvSpPr>
            <a:spLocks noGrp="1"/>
          </p:cNvSpPr>
          <p:nvPr>
            <p:ph idx="1"/>
          </p:nvPr>
        </p:nvSpPr>
        <p:spPr/>
        <p:txBody>
          <a:bodyPr>
            <a:normAutofit fontScale="85000" lnSpcReduction="10000"/>
          </a:bodyPr>
          <a:lstStyle/>
          <a:p>
            <a:r>
              <a:rPr lang="zh-TW" altLang="en-US" dirty="0"/>
              <a:t>平衡計分卡提供經理人創造企業價值的主要途徑或價值平台。</a:t>
            </a:r>
          </a:p>
          <a:p>
            <a:endParaRPr lang="zh-TW" altLang="en-US" dirty="0"/>
          </a:p>
          <a:p>
            <a:r>
              <a:rPr lang="zh-TW" altLang="en-US" dirty="0"/>
              <a:t>經理人也可以從集團角度思考收購</a:t>
            </a:r>
            <a:r>
              <a:rPr lang="en-US" altLang="zh-TW" dirty="0"/>
              <a:t>(Acquisition) </a:t>
            </a:r>
            <a:r>
              <a:rPr lang="zh-TW" altLang="en-US" dirty="0"/>
              <a:t>、撤資</a:t>
            </a:r>
            <a:r>
              <a:rPr lang="en-US" altLang="zh-TW" dirty="0"/>
              <a:t>(Sales to Strategic Buyers) </a:t>
            </a:r>
            <a:r>
              <a:rPr lang="zh-TW" altLang="en-US" dirty="0"/>
              <a:t>、分割</a:t>
            </a:r>
            <a:r>
              <a:rPr lang="en-US" altLang="zh-TW" dirty="0"/>
              <a:t>(Spinoff) </a:t>
            </a:r>
            <a:r>
              <a:rPr lang="zh-TW" altLang="en-US" dirty="0"/>
              <a:t>、清算</a:t>
            </a:r>
            <a:r>
              <a:rPr lang="en-US" altLang="zh-TW" dirty="0"/>
              <a:t>(Liquidation) </a:t>
            </a:r>
            <a:r>
              <a:rPr lang="zh-TW" altLang="en-US" dirty="0"/>
              <a:t>、融資收購</a:t>
            </a:r>
            <a:r>
              <a:rPr lang="en-US" altLang="zh-TW" dirty="0"/>
              <a:t>(Leveraged Buyouts)</a:t>
            </a:r>
            <a:r>
              <a:rPr lang="zh-TW" altLang="en-US" dirty="0"/>
              <a:t>等企業併購交易是否能為股東創造價值。</a:t>
            </a:r>
          </a:p>
          <a:p>
            <a:endParaRPr lang="zh-TW" altLang="en-US" dirty="0"/>
          </a:p>
          <a:p>
            <a:r>
              <a:rPr lang="zh-TW" altLang="en-US" dirty="0"/>
              <a:t>最後，企業經理人可以從財務工程</a:t>
            </a:r>
            <a:r>
              <a:rPr lang="en-US" altLang="zh-TW" dirty="0"/>
              <a:t>(Financial Engineering)</a:t>
            </a:r>
            <a:r>
              <a:rPr lang="zh-TW" altLang="en-US" dirty="0"/>
              <a:t>的</a:t>
            </a:r>
            <a:r>
              <a:rPr lang="zh-TW" altLang="en-US" dirty="0" smtClean="0"/>
              <a:t>途徑</a:t>
            </a:r>
            <a:r>
              <a:rPr lang="en-US" altLang="zh-TW" dirty="0" smtClean="0"/>
              <a:t>(</a:t>
            </a:r>
            <a:r>
              <a:rPr lang="zh-TW" altLang="en-US" dirty="0" smtClean="0"/>
              <a:t>利差交易、調整財務結構等</a:t>
            </a:r>
            <a:r>
              <a:rPr lang="en-US" altLang="zh-TW" dirty="0" smtClean="0"/>
              <a:t>)</a:t>
            </a:r>
            <a:r>
              <a:rPr lang="zh-TW" altLang="en-US" dirty="0" smtClean="0"/>
              <a:t>創造</a:t>
            </a:r>
            <a:r>
              <a:rPr lang="zh-TW" altLang="en-US" dirty="0"/>
              <a:t>企業價值。</a:t>
            </a:r>
          </a:p>
          <a:p>
            <a:endParaRPr lang="zh-TW" altLang="en-US" dirty="0"/>
          </a:p>
        </p:txBody>
      </p:sp>
    </p:spTree>
    <p:extLst>
      <p:ext uri="{BB962C8B-B14F-4D97-AF65-F5344CB8AC3E}">
        <p14:creationId xmlns:p14="http://schemas.microsoft.com/office/powerpoint/2010/main" val="31726426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三、如何創造企業價值</a:t>
            </a:r>
          </a:p>
        </p:txBody>
      </p:sp>
      <p:pic>
        <p:nvPicPr>
          <p:cNvPr id="6147"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1628800"/>
            <a:ext cx="8092781"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275094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四、結論</a:t>
            </a:r>
          </a:p>
        </p:txBody>
      </p:sp>
      <p:sp>
        <p:nvSpPr>
          <p:cNvPr id="3" name="內容版面配置區 2"/>
          <p:cNvSpPr>
            <a:spLocks noGrp="1"/>
          </p:cNvSpPr>
          <p:nvPr>
            <p:ph idx="1"/>
          </p:nvPr>
        </p:nvSpPr>
        <p:spPr/>
        <p:txBody>
          <a:bodyPr/>
          <a:lstStyle/>
          <a:p>
            <a:r>
              <a:rPr lang="zh-TW" altLang="en-US" dirty="0" smtClean="0"/>
              <a:t>企業價值決定於企業在未來存續期間所能創造自由現金流量現值的大小。</a:t>
            </a:r>
            <a:endParaRPr lang="en-US" altLang="zh-TW" dirty="0" smtClean="0"/>
          </a:p>
          <a:p>
            <a:r>
              <a:rPr lang="zh-TW" altLang="en-US" dirty="0" smtClean="0"/>
              <a:t>經營環境發生</a:t>
            </a:r>
            <a:r>
              <a:rPr lang="zh-TW" altLang="en-US" dirty="0"/>
              <a:t>結構性改變的二十一世紀使得企業價值評估與管理的重要性</a:t>
            </a:r>
            <a:r>
              <a:rPr lang="zh-TW" altLang="en-US" dirty="0" smtClean="0"/>
              <a:t>更加突顯。</a:t>
            </a:r>
            <a:endParaRPr lang="en-US" altLang="zh-TW" dirty="0" smtClean="0"/>
          </a:p>
          <a:p>
            <a:r>
              <a:rPr lang="zh-TW" altLang="en-US" dirty="0"/>
              <a:t>建立企業經營模式，將財務績效指標與策略性績效指標有效連結，經理人可以充分掌握企業價值轉移</a:t>
            </a:r>
            <a:r>
              <a:rPr lang="en-US" altLang="zh-TW" dirty="0"/>
              <a:t>(Value Migration)</a:t>
            </a:r>
            <a:r>
              <a:rPr lang="zh-TW" altLang="en-US" dirty="0"/>
              <a:t>的軌跡，並擬定有效策略捕捉創造價值的機會。</a:t>
            </a:r>
          </a:p>
          <a:p>
            <a:endParaRPr lang="zh-TW" altLang="en-US" dirty="0"/>
          </a:p>
        </p:txBody>
      </p:sp>
    </p:spTree>
    <p:extLst>
      <p:ext uri="{BB962C8B-B14F-4D97-AF65-F5344CB8AC3E}">
        <p14:creationId xmlns:p14="http://schemas.microsoft.com/office/powerpoint/2010/main" val="22467157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前言</a:t>
            </a:r>
            <a:endParaRPr lang="zh-TW" altLang="en-US" dirty="0"/>
          </a:p>
        </p:txBody>
      </p:sp>
      <p:sp>
        <p:nvSpPr>
          <p:cNvPr id="3" name="內容版面配置區 2"/>
          <p:cNvSpPr>
            <a:spLocks noGrp="1"/>
          </p:cNvSpPr>
          <p:nvPr>
            <p:ph idx="1"/>
          </p:nvPr>
        </p:nvSpPr>
        <p:spPr/>
        <p:txBody>
          <a:bodyPr/>
          <a:lstStyle/>
          <a:p>
            <a:r>
              <a:rPr lang="zh-TW" altLang="en-US" dirty="0" smtClean="0"/>
              <a:t>價值分析是一個產出企業真實價值評估的過程。</a:t>
            </a:r>
            <a:endParaRPr lang="en-US" altLang="zh-TW" dirty="0" smtClean="0"/>
          </a:p>
          <a:p>
            <a:endParaRPr lang="en-US" altLang="zh-TW" dirty="0"/>
          </a:p>
          <a:p>
            <a:r>
              <a:rPr lang="zh-TW" altLang="en-US" dirty="0" smtClean="0"/>
              <a:t>對於企業價值有興趣的人：</a:t>
            </a:r>
            <a:endParaRPr lang="en-US" altLang="zh-TW" dirty="0" smtClean="0"/>
          </a:p>
          <a:p>
            <a:pPr lvl="1"/>
            <a:r>
              <a:rPr lang="zh-TW" altLang="en-US" dirty="0" smtClean="0"/>
              <a:t>投資人</a:t>
            </a:r>
            <a:endParaRPr lang="en-US" altLang="zh-TW" dirty="0" smtClean="0"/>
          </a:p>
          <a:p>
            <a:pPr lvl="1"/>
            <a:r>
              <a:rPr lang="zh-TW" altLang="en-US" dirty="0"/>
              <a:t>賣方財務分析</a:t>
            </a:r>
            <a:r>
              <a:rPr lang="zh-TW" altLang="en-US" dirty="0" smtClean="0"/>
              <a:t>師</a:t>
            </a:r>
            <a:endParaRPr lang="en-US" altLang="zh-TW" dirty="0" smtClean="0"/>
          </a:p>
          <a:p>
            <a:pPr lvl="1"/>
            <a:r>
              <a:rPr lang="zh-TW" altLang="en-US" dirty="0"/>
              <a:t>企業經理人</a:t>
            </a:r>
            <a:endParaRPr lang="en-US" altLang="zh-TW" dirty="0" smtClean="0"/>
          </a:p>
        </p:txBody>
      </p:sp>
    </p:spTree>
    <p:extLst>
      <p:ext uri="{BB962C8B-B14F-4D97-AF65-F5344CB8AC3E}">
        <p14:creationId xmlns:p14="http://schemas.microsoft.com/office/powerpoint/2010/main" val="31155896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一、什麼是企業價值</a:t>
            </a:r>
            <a:endParaRPr lang="zh-TW" altLang="en-US" dirty="0"/>
          </a:p>
        </p:txBody>
      </p:sp>
      <p:sp>
        <p:nvSpPr>
          <p:cNvPr id="3" name="內容版面配置區 2"/>
          <p:cNvSpPr>
            <a:spLocks noGrp="1"/>
          </p:cNvSpPr>
          <p:nvPr>
            <p:ph idx="1"/>
          </p:nvPr>
        </p:nvSpPr>
        <p:spPr/>
        <p:txBody>
          <a:bodyPr/>
          <a:lstStyle/>
          <a:p>
            <a:r>
              <a:rPr lang="zh-TW" altLang="en-US" dirty="0" smtClean="0"/>
              <a:t>不同場合定義不同</a:t>
            </a:r>
            <a:endParaRPr lang="en-US" altLang="zh-TW" dirty="0" smtClean="0"/>
          </a:p>
          <a:p>
            <a:pPr marL="0" indent="0">
              <a:buNone/>
            </a:pPr>
            <a:r>
              <a:rPr lang="zh-TW" altLang="en-US" dirty="0" smtClean="0">
                <a:solidFill>
                  <a:srgbClr val="FF0000"/>
                </a:solidFill>
              </a:rPr>
              <a:t>帳面價值</a:t>
            </a:r>
            <a:r>
              <a:rPr lang="zh-TW" altLang="en-US" dirty="0" smtClean="0"/>
              <a:t>：資產負債表上的資產、負債、股</a:t>
            </a:r>
            <a:r>
              <a:rPr lang="en-US" altLang="zh-TW" dirty="0" smtClean="0"/>
              <a:t>	</a:t>
            </a:r>
            <a:r>
              <a:rPr lang="zh-TW" altLang="en-US" dirty="0" smtClean="0"/>
              <a:t>東權益。</a:t>
            </a:r>
            <a:endParaRPr lang="en-US" altLang="zh-TW" dirty="0" smtClean="0"/>
          </a:p>
          <a:p>
            <a:pPr marL="0" indent="0">
              <a:buNone/>
            </a:pPr>
            <a:r>
              <a:rPr lang="zh-TW" altLang="en-US" dirty="0" smtClean="0">
                <a:solidFill>
                  <a:srgbClr val="FF0000"/>
                </a:solidFill>
              </a:rPr>
              <a:t>清算價值</a:t>
            </a:r>
            <a:r>
              <a:rPr lang="zh-TW" altLang="en-US" dirty="0" smtClean="0"/>
              <a:t>：處分資產的淨變現值扣除會計、</a:t>
            </a:r>
            <a:r>
              <a:rPr lang="en-US" altLang="zh-TW" dirty="0" smtClean="0"/>
              <a:t>	</a:t>
            </a:r>
            <a:r>
              <a:rPr lang="zh-TW" altLang="en-US" dirty="0" smtClean="0"/>
              <a:t>律師、其他費用之後的餘額。</a:t>
            </a:r>
            <a:endParaRPr lang="en-US" altLang="zh-TW" dirty="0" smtClean="0"/>
          </a:p>
          <a:p>
            <a:pPr marL="0" indent="0">
              <a:buNone/>
            </a:pPr>
            <a:r>
              <a:rPr lang="zh-TW" altLang="en-US" dirty="0">
                <a:solidFill>
                  <a:srgbClr val="FF0000"/>
                </a:solidFill>
              </a:rPr>
              <a:t>市場</a:t>
            </a:r>
            <a:r>
              <a:rPr lang="zh-TW" altLang="en-US" dirty="0" smtClean="0">
                <a:solidFill>
                  <a:srgbClr val="FF0000"/>
                </a:solidFill>
              </a:rPr>
              <a:t>價值</a:t>
            </a:r>
            <a:r>
              <a:rPr lang="zh-TW" altLang="en-US" dirty="0" smtClean="0"/>
              <a:t>：市場對於上市公司的股票的供給、</a:t>
            </a:r>
            <a:r>
              <a:rPr lang="en-US" altLang="zh-TW" dirty="0" smtClean="0"/>
              <a:t>	</a:t>
            </a:r>
            <a:r>
              <a:rPr lang="zh-TW" altLang="en-US" dirty="0" smtClean="0"/>
              <a:t>需求所決定的均衡價格。</a:t>
            </a:r>
            <a:r>
              <a:rPr lang="en-US" altLang="zh-TW" dirty="0"/>
              <a:t>	</a:t>
            </a:r>
            <a:endParaRPr lang="zh-TW" altLang="en-US" dirty="0"/>
          </a:p>
        </p:txBody>
      </p:sp>
    </p:spTree>
    <p:extLst>
      <p:ext uri="{BB962C8B-B14F-4D97-AF65-F5344CB8AC3E}">
        <p14:creationId xmlns:p14="http://schemas.microsoft.com/office/powerpoint/2010/main" val="8193941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一、什麼是企業價值</a:t>
            </a:r>
            <a:endParaRPr lang="zh-TW" altLang="en-US" dirty="0"/>
          </a:p>
        </p:txBody>
      </p:sp>
      <p:sp>
        <p:nvSpPr>
          <p:cNvPr id="3" name="內容版面配置區 2"/>
          <p:cNvSpPr>
            <a:spLocks noGrp="1"/>
          </p:cNvSpPr>
          <p:nvPr>
            <p:ph idx="1"/>
          </p:nvPr>
        </p:nvSpPr>
        <p:spPr/>
        <p:txBody>
          <a:bodyPr/>
          <a:lstStyle/>
          <a:p>
            <a:r>
              <a:rPr lang="zh-TW" altLang="en-US" dirty="0" smtClean="0"/>
              <a:t>上述價值定義皆不適合衡量永續經營企業的價值。</a:t>
            </a:r>
            <a:endParaRPr lang="en-US" altLang="zh-TW" dirty="0" smtClean="0"/>
          </a:p>
          <a:p>
            <a:pPr marL="0" indent="0">
              <a:buNone/>
            </a:pPr>
            <a:r>
              <a:rPr lang="en-US" altLang="zh-TW" sz="2000" dirty="0"/>
              <a:t>	</a:t>
            </a:r>
            <a:r>
              <a:rPr lang="zh-TW" altLang="en-US" sz="2000" dirty="0" smtClean="0"/>
              <a:t>帳面價值：是會計師依據</a:t>
            </a:r>
            <a:r>
              <a:rPr lang="en-US" altLang="zh-TW" sz="2000" dirty="0" smtClean="0"/>
              <a:t>GAAP(Generally Accepted Accounting 		Principles)</a:t>
            </a:r>
            <a:r>
              <a:rPr lang="zh-TW" altLang="en-US" sz="2000" dirty="0" smtClean="0"/>
              <a:t>編製的歷史數字，與真實價值有出入。</a:t>
            </a:r>
            <a:endParaRPr lang="en-US" altLang="zh-TW" sz="2000" dirty="0" smtClean="0"/>
          </a:p>
          <a:p>
            <a:pPr marL="0" indent="0">
              <a:buNone/>
            </a:pPr>
            <a:r>
              <a:rPr lang="en-US" altLang="zh-TW" sz="2000" dirty="0"/>
              <a:t>	</a:t>
            </a:r>
            <a:r>
              <a:rPr lang="zh-TW" altLang="en-US" sz="2000" dirty="0" smtClean="0"/>
              <a:t>清算價值：清算程序的企業資產價值本於變現性，而永續經營企</a:t>
            </a:r>
            <a:r>
              <a:rPr lang="en-US" altLang="zh-TW" sz="2000" dirty="0" smtClean="0"/>
              <a:t>		</a:t>
            </a:r>
            <a:r>
              <a:rPr lang="zh-TW" altLang="en-US" sz="2000" dirty="0" smtClean="0"/>
              <a:t>業的企業價值則本於未來經濟活動所創造的經濟效益。</a:t>
            </a:r>
            <a:endParaRPr lang="en-US" altLang="zh-TW" sz="2000" dirty="0" smtClean="0"/>
          </a:p>
          <a:p>
            <a:pPr marL="0" indent="0">
              <a:buNone/>
            </a:pPr>
            <a:r>
              <a:rPr lang="en-US" altLang="zh-TW" sz="2000" dirty="0"/>
              <a:t>	</a:t>
            </a:r>
            <a:r>
              <a:rPr lang="zh-TW" altLang="en-US" sz="2000" dirty="0" smtClean="0"/>
              <a:t>市場價值：會受到短期企業外部的因素衝擊而產生波動，未能完</a:t>
            </a:r>
            <a:r>
              <a:rPr lang="en-US" altLang="zh-TW" sz="2000" dirty="0" smtClean="0"/>
              <a:t>		</a:t>
            </a:r>
            <a:r>
              <a:rPr lang="zh-TW" altLang="en-US" sz="2000" dirty="0" smtClean="0"/>
              <a:t>全反映企業的真實價值。</a:t>
            </a:r>
            <a:endParaRPr lang="en-US" altLang="zh-TW" sz="2000" dirty="0" smtClean="0"/>
          </a:p>
          <a:p>
            <a:r>
              <a:rPr lang="zh-TW" altLang="en-US" dirty="0" smtClean="0"/>
              <a:t>價格是看的見的、客觀的；價值是看不見、主觀的。</a:t>
            </a:r>
            <a:endParaRPr lang="en-US" altLang="zh-TW" dirty="0"/>
          </a:p>
        </p:txBody>
      </p:sp>
    </p:spTree>
    <p:extLst>
      <p:ext uri="{BB962C8B-B14F-4D97-AF65-F5344CB8AC3E}">
        <p14:creationId xmlns:p14="http://schemas.microsoft.com/office/powerpoint/2010/main" val="12517206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一、什麼是企業價值</a:t>
            </a:r>
            <a:endParaRPr lang="zh-TW" altLang="en-US" dirty="0"/>
          </a:p>
        </p:txBody>
      </p:sp>
      <p:sp>
        <p:nvSpPr>
          <p:cNvPr id="3" name="內容版面配置區 2"/>
          <p:cNvSpPr>
            <a:spLocks noGrp="1"/>
          </p:cNvSpPr>
          <p:nvPr>
            <p:ph idx="1"/>
          </p:nvPr>
        </p:nvSpPr>
        <p:spPr/>
        <p:txBody>
          <a:bodyPr>
            <a:normAutofit/>
          </a:bodyPr>
          <a:lstStyle/>
          <a:p>
            <a:r>
              <a:rPr lang="zh-TW" altLang="en-US" dirty="0" smtClean="0"/>
              <a:t>如何衡量企業價值？</a:t>
            </a:r>
            <a:endParaRPr lang="en-US" altLang="zh-TW" dirty="0" smtClean="0"/>
          </a:p>
          <a:p>
            <a:pPr lvl="1"/>
            <a:r>
              <a:rPr lang="zh-TW" altLang="en-US" dirty="0"/>
              <a:t>自由現金流量評價</a:t>
            </a:r>
            <a:r>
              <a:rPr lang="zh-TW" altLang="en-US" dirty="0" smtClean="0"/>
              <a:t>模式。</a:t>
            </a:r>
            <a:endParaRPr lang="en-US" altLang="zh-TW" dirty="0" smtClean="0"/>
          </a:p>
          <a:p>
            <a:pPr marL="914400" lvl="2" indent="0">
              <a:buNone/>
            </a:pPr>
            <a:r>
              <a:rPr lang="en-US" altLang="zh-TW" dirty="0"/>
              <a:t>	</a:t>
            </a:r>
            <a:r>
              <a:rPr lang="en-US" altLang="zh-TW" dirty="0" smtClean="0"/>
              <a:t>			</a:t>
            </a:r>
            <a:r>
              <a:rPr lang="en-US" altLang="zh-TW" sz="2000" dirty="0" smtClean="0"/>
              <a:t>FCF:</a:t>
            </a:r>
            <a:r>
              <a:rPr lang="zh-TW" altLang="en-US" sz="2000" dirty="0" smtClean="0"/>
              <a:t>自由現金流量</a:t>
            </a:r>
            <a:endParaRPr lang="en-US" altLang="zh-TW" sz="2000" dirty="0" smtClean="0"/>
          </a:p>
          <a:p>
            <a:pPr marL="914400" lvl="2" indent="0">
              <a:buNone/>
            </a:pPr>
            <a:r>
              <a:rPr lang="en-US" altLang="zh-TW" sz="2000" dirty="0" smtClean="0"/>
              <a:t>				WACC:</a:t>
            </a:r>
            <a:r>
              <a:rPr lang="zh-TW" altLang="en-US" sz="2000" dirty="0" smtClean="0"/>
              <a:t>平均加權資金成本</a:t>
            </a:r>
            <a:endParaRPr lang="en-US" altLang="zh-TW" sz="2000" dirty="0"/>
          </a:p>
          <a:p>
            <a:pPr marL="457200" lvl="1" indent="0">
              <a:buNone/>
            </a:pPr>
            <a:r>
              <a:rPr lang="en-US" altLang="zh-TW" dirty="0" smtClean="0"/>
              <a:t>                                           	</a:t>
            </a:r>
          </a:p>
          <a:p>
            <a:pPr lvl="1"/>
            <a:r>
              <a:rPr lang="zh-TW" altLang="en-US" dirty="0"/>
              <a:t>經濟附加價值評價</a:t>
            </a:r>
            <a:r>
              <a:rPr lang="zh-TW" altLang="en-US" dirty="0" smtClean="0"/>
              <a:t>模式。</a:t>
            </a:r>
            <a:endParaRPr lang="en-US" altLang="zh-TW" dirty="0" smtClean="0"/>
          </a:p>
          <a:p>
            <a:pPr marL="457200" lvl="1" indent="0">
              <a:buNone/>
            </a:pPr>
            <a:r>
              <a:rPr lang="en-US" altLang="zh-TW" dirty="0" smtClean="0"/>
              <a:t>					</a:t>
            </a:r>
            <a:r>
              <a:rPr lang="en-US" altLang="zh-TW" sz="2000" dirty="0" smtClean="0"/>
              <a:t>EVA:</a:t>
            </a:r>
            <a:r>
              <a:rPr lang="zh-TW" altLang="en-US" sz="2000" dirty="0" smtClean="0"/>
              <a:t>第</a:t>
            </a:r>
            <a:r>
              <a:rPr lang="en-US" altLang="zh-TW" sz="2000" dirty="0" smtClean="0"/>
              <a:t>t</a:t>
            </a:r>
            <a:r>
              <a:rPr lang="zh-TW" altLang="en-US" sz="2000" dirty="0" smtClean="0"/>
              <a:t>期經濟附加價值</a:t>
            </a:r>
            <a:endParaRPr lang="en-US" altLang="zh-TW" sz="2000" dirty="0" smtClean="0"/>
          </a:p>
          <a:p>
            <a:pPr marL="457200" lvl="1" indent="0">
              <a:buNone/>
            </a:pPr>
            <a:r>
              <a:rPr lang="en-US" altLang="zh-TW" sz="2000" dirty="0" smtClean="0"/>
              <a:t>					IC:</a:t>
            </a:r>
            <a:r>
              <a:rPr lang="zh-TW" altLang="en-US" sz="2000" dirty="0" smtClean="0"/>
              <a:t>企業現已投入資本</a:t>
            </a:r>
            <a:r>
              <a:rPr lang="en-US" altLang="zh-TW" sz="2000" dirty="0" smtClean="0"/>
              <a:t>					</a:t>
            </a:r>
            <a:r>
              <a:rPr lang="zh-TW" altLang="en-US" sz="2000" dirty="0" smtClean="0"/>
              <a:t>     </a:t>
            </a:r>
            <a:r>
              <a:rPr lang="en-US" altLang="zh-TW" sz="2000" dirty="0" smtClean="0"/>
              <a:t>	</a:t>
            </a:r>
            <a:r>
              <a:rPr lang="zh-TW" altLang="en-US" sz="2000" dirty="0" smtClean="0"/>
              <a:t>     價值</a:t>
            </a:r>
            <a:endParaRPr lang="en-US" altLang="zh-TW" sz="2000" dirty="0" smtClean="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4275" y="2852936"/>
            <a:ext cx="2667000" cy="93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4284" y="4725144"/>
            <a:ext cx="3524250" cy="93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848345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sp>
        <p:nvSpPr>
          <p:cNvPr id="3" name="內容版面配置區 2"/>
          <p:cNvSpPr>
            <a:spLocks noGrp="1"/>
          </p:cNvSpPr>
          <p:nvPr>
            <p:ph idx="1"/>
          </p:nvPr>
        </p:nvSpPr>
        <p:spPr/>
        <p:txBody>
          <a:bodyPr/>
          <a:lstStyle/>
          <a:p>
            <a:r>
              <a:rPr lang="en-US" altLang="zh-TW" dirty="0" smtClean="0"/>
              <a:t>EXAMPLE</a:t>
            </a:r>
            <a:endParaRPr lang="zh-TW" altLang="en-US" dirty="0"/>
          </a:p>
        </p:txBody>
      </p:sp>
    </p:spTree>
    <p:extLst>
      <p:ext uri="{BB962C8B-B14F-4D97-AF65-F5344CB8AC3E}">
        <p14:creationId xmlns:p14="http://schemas.microsoft.com/office/powerpoint/2010/main" val="8866449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二</a:t>
            </a:r>
            <a:r>
              <a:rPr lang="zh-TW" altLang="en-US" dirty="0" smtClean="0"/>
              <a:t>、為何</a:t>
            </a:r>
            <a:r>
              <a:rPr lang="zh-TW" altLang="en-US" dirty="0"/>
              <a:t>需要價值</a:t>
            </a:r>
            <a:r>
              <a:rPr lang="zh-TW" altLang="en-US" dirty="0" smtClean="0"/>
              <a:t>評估與管理</a:t>
            </a:r>
            <a:endParaRPr lang="zh-TW" altLang="en-US" dirty="0"/>
          </a:p>
        </p:txBody>
      </p:sp>
      <p:sp>
        <p:nvSpPr>
          <p:cNvPr id="3" name="內容版面配置區 2"/>
          <p:cNvSpPr>
            <a:spLocks noGrp="1"/>
          </p:cNvSpPr>
          <p:nvPr>
            <p:ph idx="1"/>
          </p:nvPr>
        </p:nvSpPr>
        <p:spPr/>
        <p:txBody>
          <a:bodyPr/>
          <a:lstStyle/>
          <a:p>
            <a:r>
              <a:rPr lang="zh-TW" altLang="en-US" dirty="0" smtClean="0"/>
              <a:t>創造企業價值是企業存在的目的：</a:t>
            </a:r>
            <a:endParaRPr lang="en-US" altLang="zh-TW" dirty="0" smtClean="0"/>
          </a:p>
          <a:p>
            <a:pPr marL="0" indent="0">
              <a:buNone/>
            </a:pPr>
            <a:r>
              <a:rPr lang="en-US" altLang="zh-TW" dirty="0"/>
              <a:t>	</a:t>
            </a:r>
            <a:r>
              <a:rPr lang="zh-TW" altLang="en-US" dirty="0"/>
              <a:t>傳統上企業著重於提升營收成長率</a:t>
            </a:r>
            <a:r>
              <a:rPr lang="zh-TW" altLang="en-US" dirty="0" smtClean="0"/>
              <a:t>以及</a:t>
            </a:r>
            <a:r>
              <a:rPr lang="en-US" altLang="zh-TW" dirty="0" smtClean="0"/>
              <a:t>	</a:t>
            </a:r>
            <a:r>
              <a:rPr lang="zh-TW" altLang="en-US" dirty="0" smtClean="0"/>
              <a:t>獲利率。</a:t>
            </a:r>
            <a:endParaRPr lang="en-US" altLang="zh-TW" dirty="0" smtClean="0"/>
          </a:p>
          <a:p>
            <a:pPr marL="0" indent="0">
              <a:buNone/>
            </a:pPr>
            <a:endParaRPr lang="zh-TW" alt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3117039"/>
            <a:ext cx="7371606" cy="3310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26989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二、為何需要價值評估與管理</a:t>
            </a:r>
          </a:p>
        </p:txBody>
      </p:sp>
      <p:sp>
        <p:nvSpPr>
          <p:cNvPr id="3" name="內容版面配置區 2"/>
          <p:cNvSpPr>
            <a:spLocks noGrp="1"/>
          </p:cNvSpPr>
          <p:nvPr>
            <p:ph idx="1"/>
          </p:nvPr>
        </p:nvSpPr>
        <p:spPr/>
        <p:txBody>
          <a:bodyPr/>
          <a:lstStyle/>
          <a:p>
            <a:r>
              <a:rPr lang="zh-TW" altLang="en-US" dirty="0" smtClean="0"/>
              <a:t>美國奇異公司前總裁</a:t>
            </a:r>
            <a:r>
              <a:rPr lang="en-US" altLang="zh-TW" dirty="0" smtClean="0"/>
              <a:t>Jack Welch</a:t>
            </a:r>
            <a:r>
              <a:rPr lang="zh-TW" altLang="en-US" dirty="0" smtClean="0"/>
              <a:t>認為</a:t>
            </a:r>
            <a:endParaRPr lang="en-US" altLang="zh-TW" dirty="0" smtClean="0"/>
          </a:p>
          <a:p>
            <a:endParaRPr lang="zh-TW" alt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2492896"/>
            <a:ext cx="5943600" cy="3560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9702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TotalTime>
  <Words>934</Words>
  <Application>Microsoft Office PowerPoint</Application>
  <PresentationFormat>如螢幕大小 (4:3)</PresentationFormat>
  <Paragraphs>162</Paragraphs>
  <Slides>24</Slides>
  <Notes>0</Notes>
  <HiddenSlides>0</HiddenSlides>
  <MMClips>0</MMClips>
  <ScaleCrop>false</ScaleCrop>
  <HeadingPairs>
    <vt:vector size="4" baseType="variant">
      <vt:variant>
        <vt:lpstr>佈景主題</vt:lpstr>
      </vt:variant>
      <vt:variant>
        <vt:i4>1</vt:i4>
      </vt:variant>
      <vt:variant>
        <vt:lpstr>投影片標題</vt:lpstr>
      </vt:variant>
      <vt:variant>
        <vt:i4>24</vt:i4>
      </vt:variant>
    </vt:vector>
  </HeadingPairs>
  <TitlesOfParts>
    <vt:vector size="25" baseType="lpstr">
      <vt:lpstr>Office 佈景主題</vt:lpstr>
      <vt:lpstr>企業金融的十二堂課 第三課-企業價值評估與管理</vt:lpstr>
      <vt:lpstr>outline</vt:lpstr>
      <vt:lpstr>前言</vt:lpstr>
      <vt:lpstr>一、什麼是企業價值</vt:lpstr>
      <vt:lpstr>一、什麼是企業價值</vt:lpstr>
      <vt:lpstr>一、什麼是企業價值</vt:lpstr>
      <vt:lpstr>PowerPoint 簡報</vt:lpstr>
      <vt:lpstr>二、為何需要價值評估與管理</vt:lpstr>
      <vt:lpstr>二、為何需要價值評估與管理</vt:lpstr>
      <vt:lpstr>二、為何需要價值評估與管理</vt:lpstr>
      <vt:lpstr>二、為何需要價值評估與管理</vt:lpstr>
      <vt:lpstr>二、為何需要價值評估與管理</vt:lpstr>
      <vt:lpstr>二、為何需要價值評估與管理</vt:lpstr>
      <vt:lpstr>二、為何需要價值評估與管理</vt:lpstr>
      <vt:lpstr>二、為何需要價值評估與管理</vt:lpstr>
      <vt:lpstr>PowerPoint 簡報</vt:lpstr>
      <vt:lpstr>二、為何需要價值評估與管理</vt:lpstr>
      <vt:lpstr>三、如何創造企業價值</vt:lpstr>
      <vt:lpstr>三、如何創造企業價值</vt:lpstr>
      <vt:lpstr>三、如何創造企業價值</vt:lpstr>
      <vt:lpstr>三、如何創造企業價值</vt:lpstr>
      <vt:lpstr>三、如何創造企業價值</vt:lpstr>
      <vt:lpstr>三、如何創造企業價值</vt:lpstr>
      <vt:lpstr>四、結論</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企業金融的十二堂課 第三課-企業價值評估與管理</dc:title>
  <dc:creator>L.W.Huang</dc:creator>
  <cp:lastModifiedBy>L.W.Huang</cp:lastModifiedBy>
  <cp:revision>13</cp:revision>
  <cp:lastPrinted>2010-10-27T04:46:59Z</cp:lastPrinted>
  <dcterms:created xsi:type="dcterms:W3CDTF">2010-10-26T10:33:22Z</dcterms:created>
  <dcterms:modified xsi:type="dcterms:W3CDTF">2010-10-27T04:59:28Z</dcterms:modified>
</cp:coreProperties>
</file>