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1" r:id="rId1"/>
  </p:sldMasterIdLst>
  <p:notesMasterIdLst>
    <p:notesMasterId r:id="rId48"/>
  </p:notesMasterIdLst>
  <p:sldIdLst>
    <p:sldId id="256" r:id="rId2"/>
    <p:sldId id="301" r:id="rId3"/>
    <p:sldId id="281" r:id="rId4"/>
    <p:sldId id="257" r:id="rId5"/>
    <p:sldId id="262" r:id="rId6"/>
    <p:sldId id="258" r:id="rId7"/>
    <p:sldId id="302" r:id="rId8"/>
    <p:sldId id="260" r:id="rId9"/>
    <p:sldId id="261" r:id="rId10"/>
    <p:sldId id="263" r:id="rId11"/>
    <p:sldId id="264" r:id="rId12"/>
    <p:sldId id="303" r:id="rId13"/>
    <p:sldId id="265" r:id="rId14"/>
    <p:sldId id="266" r:id="rId15"/>
    <p:sldId id="267" r:id="rId16"/>
    <p:sldId id="268" r:id="rId17"/>
    <p:sldId id="269" r:id="rId18"/>
    <p:sldId id="270" r:id="rId19"/>
    <p:sldId id="271" r:id="rId20"/>
    <p:sldId id="304" r:id="rId21"/>
    <p:sldId id="294" r:id="rId22"/>
    <p:sldId id="272" r:id="rId23"/>
    <p:sldId id="274" r:id="rId24"/>
    <p:sldId id="275" r:id="rId25"/>
    <p:sldId id="295" r:id="rId26"/>
    <p:sldId id="296" r:id="rId27"/>
    <p:sldId id="297" r:id="rId28"/>
    <p:sldId id="298" r:id="rId29"/>
    <p:sldId id="299" r:id="rId30"/>
    <p:sldId id="276" r:id="rId31"/>
    <p:sldId id="277" r:id="rId32"/>
    <p:sldId id="278" r:id="rId33"/>
    <p:sldId id="282" r:id="rId34"/>
    <p:sldId id="279" r:id="rId35"/>
    <p:sldId id="280" r:id="rId36"/>
    <p:sldId id="283" r:id="rId37"/>
    <p:sldId id="284" r:id="rId38"/>
    <p:sldId id="285" r:id="rId39"/>
    <p:sldId id="286" r:id="rId40"/>
    <p:sldId id="287" r:id="rId41"/>
    <p:sldId id="288" r:id="rId42"/>
    <p:sldId id="289" r:id="rId43"/>
    <p:sldId id="290" r:id="rId44"/>
    <p:sldId id="291" r:id="rId45"/>
    <p:sldId id="292" r:id="rId46"/>
    <p:sldId id="293" r:id="rId47"/>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Times New Roman" pitchFamily="18" charset="0"/>
        <a:ea typeface="標楷體" pitchFamily="65" charset="-120"/>
        <a:cs typeface="+mn-cs"/>
      </a:defRPr>
    </a:lvl1pPr>
    <a:lvl2pPr marL="457200" algn="l" rtl="0" fontAlgn="base">
      <a:spcBef>
        <a:spcPct val="0"/>
      </a:spcBef>
      <a:spcAft>
        <a:spcPct val="0"/>
      </a:spcAft>
      <a:defRPr kumimoji="1" kern="1200">
        <a:solidFill>
          <a:schemeClr val="tx1"/>
        </a:solidFill>
        <a:latin typeface="Times New Roman" pitchFamily="18" charset="0"/>
        <a:ea typeface="標楷體" pitchFamily="65" charset="-120"/>
        <a:cs typeface="+mn-cs"/>
      </a:defRPr>
    </a:lvl2pPr>
    <a:lvl3pPr marL="914400" algn="l" rtl="0" fontAlgn="base">
      <a:spcBef>
        <a:spcPct val="0"/>
      </a:spcBef>
      <a:spcAft>
        <a:spcPct val="0"/>
      </a:spcAft>
      <a:defRPr kumimoji="1" kern="1200">
        <a:solidFill>
          <a:schemeClr val="tx1"/>
        </a:solidFill>
        <a:latin typeface="Times New Roman" pitchFamily="18" charset="0"/>
        <a:ea typeface="標楷體" pitchFamily="65" charset="-120"/>
        <a:cs typeface="+mn-cs"/>
      </a:defRPr>
    </a:lvl3pPr>
    <a:lvl4pPr marL="1371600" algn="l" rtl="0" fontAlgn="base">
      <a:spcBef>
        <a:spcPct val="0"/>
      </a:spcBef>
      <a:spcAft>
        <a:spcPct val="0"/>
      </a:spcAft>
      <a:defRPr kumimoji="1" kern="1200">
        <a:solidFill>
          <a:schemeClr val="tx1"/>
        </a:solidFill>
        <a:latin typeface="Times New Roman" pitchFamily="18" charset="0"/>
        <a:ea typeface="標楷體" pitchFamily="65" charset="-120"/>
        <a:cs typeface="+mn-cs"/>
      </a:defRPr>
    </a:lvl4pPr>
    <a:lvl5pPr marL="1828800" algn="l" rtl="0" fontAlgn="base">
      <a:spcBef>
        <a:spcPct val="0"/>
      </a:spcBef>
      <a:spcAft>
        <a:spcPct val="0"/>
      </a:spcAft>
      <a:defRPr kumimoji="1" kern="1200">
        <a:solidFill>
          <a:schemeClr val="tx1"/>
        </a:solidFill>
        <a:latin typeface="Times New Roman" pitchFamily="18" charset="0"/>
        <a:ea typeface="標楷體" pitchFamily="65" charset="-120"/>
        <a:cs typeface="+mn-cs"/>
      </a:defRPr>
    </a:lvl5pPr>
    <a:lvl6pPr marL="2286000" algn="l" defTabSz="914400" rtl="0" eaLnBrk="1" latinLnBrk="0" hangingPunct="1">
      <a:defRPr kumimoji="1" kern="1200">
        <a:solidFill>
          <a:schemeClr val="tx1"/>
        </a:solidFill>
        <a:latin typeface="Times New Roman" pitchFamily="18" charset="0"/>
        <a:ea typeface="標楷體" pitchFamily="65" charset="-120"/>
        <a:cs typeface="+mn-cs"/>
      </a:defRPr>
    </a:lvl6pPr>
    <a:lvl7pPr marL="2743200" algn="l" defTabSz="914400" rtl="0" eaLnBrk="1" latinLnBrk="0" hangingPunct="1">
      <a:defRPr kumimoji="1" kern="1200">
        <a:solidFill>
          <a:schemeClr val="tx1"/>
        </a:solidFill>
        <a:latin typeface="Times New Roman" pitchFamily="18" charset="0"/>
        <a:ea typeface="標楷體" pitchFamily="65" charset="-120"/>
        <a:cs typeface="+mn-cs"/>
      </a:defRPr>
    </a:lvl7pPr>
    <a:lvl8pPr marL="3200400" algn="l" defTabSz="914400" rtl="0" eaLnBrk="1" latinLnBrk="0" hangingPunct="1">
      <a:defRPr kumimoji="1" kern="1200">
        <a:solidFill>
          <a:schemeClr val="tx1"/>
        </a:solidFill>
        <a:latin typeface="Times New Roman" pitchFamily="18" charset="0"/>
        <a:ea typeface="標楷體" pitchFamily="65" charset="-120"/>
        <a:cs typeface="+mn-cs"/>
      </a:defRPr>
    </a:lvl8pPr>
    <a:lvl9pPr marL="3657600" algn="l" defTabSz="914400" rtl="0" eaLnBrk="1" latinLnBrk="0" hangingPunct="1">
      <a:defRPr kumimoji="1" kern="1200">
        <a:solidFill>
          <a:schemeClr val="tx1"/>
        </a:solidFill>
        <a:latin typeface="Times New Roman" pitchFamily="18" charset="0"/>
        <a:ea typeface="標楷體" pitchFamily="65"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55" autoAdjust="0"/>
    <p:restoredTop sz="76628" autoAdjust="0"/>
  </p:normalViewPr>
  <p:slideViewPr>
    <p:cSldViewPr>
      <p:cViewPr varScale="1">
        <p:scale>
          <a:sx n="60" d="100"/>
          <a:sy n="60" d="100"/>
        </p:scale>
        <p:origin x="-82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34.wmf"/><Relationship Id="rId13" Type="http://schemas.openxmlformats.org/officeDocument/2006/relationships/image" Target="../media/image39.wmf"/><Relationship Id="rId3" Type="http://schemas.openxmlformats.org/officeDocument/2006/relationships/image" Target="../media/image29.wmf"/><Relationship Id="rId7" Type="http://schemas.openxmlformats.org/officeDocument/2006/relationships/image" Target="../media/image33.wmf"/><Relationship Id="rId12" Type="http://schemas.openxmlformats.org/officeDocument/2006/relationships/image" Target="../media/image38.wmf"/><Relationship Id="rId17" Type="http://schemas.openxmlformats.org/officeDocument/2006/relationships/image" Target="../media/image43.wmf"/><Relationship Id="rId2" Type="http://schemas.openxmlformats.org/officeDocument/2006/relationships/image" Target="../media/image28.wmf"/><Relationship Id="rId16" Type="http://schemas.openxmlformats.org/officeDocument/2006/relationships/image" Target="../media/image42.wmf"/><Relationship Id="rId1" Type="http://schemas.openxmlformats.org/officeDocument/2006/relationships/image" Target="../media/image27.wmf"/><Relationship Id="rId6" Type="http://schemas.openxmlformats.org/officeDocument/2006/relationships/image" Target="../media/image32.wmf"/><Relationship Id="rId11" Type="http://schemas.openxmlformats.org/officeDocument/2006/relationships/image" Target="../media/image37.wmf"/><Relationship Id="rId5" Type="http://schemas.openxmlformats.org/officeDocument/2006/relationships/image" Target="../media/image31.wmf"/><Relationship Id="rId15" Type="http://schemas.openxmlformats.org/officeDocument/2006/relationships/image" Target="../media/image41.wmf"/><Relationship Id="rId10" Type="http://schemas.openxmlformats.org/officeDocument/2006/relationships/image" Target="../media/image36.wmf"/><Relationship Id="rId4" Type="http://schemas.openxmlformats.org/officeDocument/2006/relationships/image" Target="../media/image30.wmf"/><Relationship Id="rId9" Type="http://schemas.openxmlformats.org/officeDocument/2006/relationships/image" Target="../media/image35.wmf"/><Relationship Id="rId14" Type="http://schemas.openxmlformats.org/officeDocument/2006/relationships/image" Target="../media/image40.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1246D0-D1F3-4DE7-8F33-461F50CDC138}" type="datetimeFigureOut">
              <a:rPr lang="zh-TW" altLang="en-US" smtClean="0"/>
              <a:pPr/>
              <a:t>2011/1/12</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42158B-9FF7-49B3-AE74-C2A65EC46CFC}"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zh.wikipedia.org/zh-tw/%E6%8A%98%E7%8F%BE%E7%8E%87"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zh.wikipedia.org/zh-tw/%E6%B7%A8%E7%8F%BE%E5%80%BC" TargetMode="External"/><Relationship Id="rId4" Type="http://schemas.openxmlformats.org/officeDocument/2006/relationships/hyperlink" Target="http://zh.wikipedia.org/zh-tw/%E7%8F%BE%E5%80%BC"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B342158B-9FF7-49B3-AE74-C2A65EC46CFC}" type="slidenum">
              <a:rPr lang="zh-TW" altLang="en-US" smtClean="0"/>
              <a:pPr/>
              <a:t>4</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B342158B-9FF7-49B3-AE74-C2A65EC46CFC}" type="slidenum">
              <a:rPr lang="zh-TW" altLang="en-US" smtClean="0"/>
              <a:pPr/>
              <a:t>7</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B342158B-9FF7-49B3-AE74-C2A65EC46CFC}" type="slidenum">
              <a:rPr lang="zh-TW" altLang="en-US" smtClean="0"/>
              <a:pPr/>
              <a:t>8</a:t>
            </a:fld>
            <a:endParaRPr lang="zh-TW"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dirty="0" smtClean="0"/>
              <a:t>缺點</a:t>
            </a:r>
            <a:r>
              <a:rPr lang="en-US" altLang="zh-TW" dirty="0" smtClean="0"/>
              <a:t>2</a:t>
            </a:r>
            <a:r>
              <a:rPr lang="zh-TW" altLang="en-US" dirty="0" smtClean="0"/>
              <a:t>：如果時間拉太常會導致計算上的錯誤。</a:t>
            </a:r>
            <a:endParaRPr lang="zh-TW" altLang="en-US" dirty="0"/>
          </a:p>
        </p:txBody>
      </p:sp>
      <p:sp>
        <p:nvSpPr>
          <p:cNvPr id="4" name="投影片編號版面配置區 3"/>
          <p:cNvSpPr>
            <a:spLocks noGrp="1"/>
          </p:cNvSpPr>
          <p:nvPr>
            <p:ph type="sldNum" sz="quarter" idx="10"/>
          </p:nvPr>
        </p:nvSpPr>
        <p:spPr/>
        <p:txBody>
          <a:bodyPr/>
          <a:lstStyle/>
          <a:p>
            <a:fld id="{B342158B-9FF7-49B3-AE74-C2A65EC46CFC}" type="slidenum">
              <a:rPr lang="zh-TW" altLang="en-US" smtClean="0"/>
              <a:pPr/>
              <a:t>14</a:t>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dirty="0" smtClean="0"/>
              <a:t>資本成本常常被用來用作</a:t>
            </a:r>
            <a:r>
              <a:rPr lang="zh-TW" altLang="en-US" dirty="0" smtClean="0">
                <a:hlinkClick r:id="rId3" tooltip="折現率"/>
              </a:rPr>
              <a:t>折現率</a:t>
            </a:r>
            <a:r>
              <a:rPr lang="zh-TW" altLang="en-US" dirty="0" smtClean="0"/>
              <a:t>，將未來預計的現金流折現成</a:t>
            </a:r>
            <a:r>
              <a:rPr lang="zh-TW" altLang="en-US" dirty="0" smtClean="0">
                <a:hlinkClick r:id="rId4" tooltip="現值"/>
              </a:rPr>
              <a:t>現值</a:t>
            </a:r>
            <a:r>
              <a:rPr lang="zh-TW" altLang="en-US" dirty="0" smtClean="0"/>
              <a:t>或者</a:t>
            </a:r>
            <a:r>
              <a:rPr lang="zh-TW" altLang="en-US" dirty="0" smtClean="0">
                <a:hlinkClick r:id="rId5" tooltip="淨現值"/>
              </a:rPr>
              <a:t>淨現值</a:t>
            </a:r>
            <a:r>
              <a:rPr lang="zh-TW" altLang="en-US" dirty="0" smtClean="0"/>
              <a:t>。</a:t>
            </a:r>
            <a:endParaRPr lang="zh-TW" altLang="en-US" dirty="0"/>
          </a:p>
        </p:txBody>
      </p:sp>
      <p:sp>
        <p:nvSpPr>
          <p:cNvPr id="4" name="投影片編號版面配置區 3"/>
          <p:cNvSpPr>
            <a:spLocks noGrp="1"/>
          </p:cNvSpPr>
          <p:nvPr>
            <p:ph type="sldNum" sz="quarter" idx="10"/>
          </p:nvPr>
        </p:nvSpPr>
        <p:spPr/>
        <p:txBody>
          <a:bodyPr/>
          <a:lstStyle/>
          <a:p>
            <a:fld id="{B342158B-9FF7-49B3-AE74-C2A65EC46CFC}" type="slidenum">
              <a:rPr lang="zh-TW" altLang="en-US" smtClean="0"/>
              <a:pPr/>
              <a:t>17</a:t>
            </a:fld>
            <a:endParaRPr lang="zh-TW"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B342158B-9FF7-49B3-AE74-C2A65EC46CFC}" type="slidenum">
              <a:rPr lang="zh-TW" altLang="en-US" smtClean="0"/>
              <a:pPr/>
              <a:t>37</a:t>
            </a:fld>
            <a:endParaRPr lang="zh-TW"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B342158B-9FF7-49B3-AE74-C2A65EC46CFC}" type="slidenum">
              <a:rPr lang="zh-TW" altLang="en-US" smtClean="0"/>
              <a:pPr/>
              <a:t>42</a:t>
            </a:fld>
            <a:endParaRPr lang="zh-TW"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8" name="標題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zh-TW" altLang="en-US" smtClean="0"/>
              <a:t>按一下以編輯母片標題樣式</a:t>
            </a:r>
            <a:endParaRPr kumimoji="0" lang="en-US"/>
          </a:p>
        </p:txBody>
      </p:sp>
      <p:sp>
        <p:nvSpPr>
          <p:cNvPr id="9" name="副標題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TW" altLang="en-US" smtClean="0"/>
              <a:t>按一下以編輯母片副標題樣式</a:t>
            </a:r>
            <a:endParaRPr kumimoji="0" lang="en-US"/>
          </a:p>
        </p:txBody>
      </p:sp>
      <p:sp>
        <p:nvSpPr>
          <p:cNvPr id="28" name="日期版面配置區 27"/>
          <p:cNvSpPr>
            <a:spLocks noGrp="1"/>
          </p:cNvSpPr>
          <p:nvPr>
            <p:ph type="dt" sz="half" idx="10"/>
          </p:nvPr>
        </p:nvSpPr>
        <p:spPr>
          <a:xfrm>
            <a:off x="6400800" y="6355080"/>
            <a:ext cx="2286000" cy="365760"/>
          </a:xfrm>
        </p:spPr>
        <p:txBody>
          <a:bodyPr/>
          <a:lstStyle>
            <a:lvl1pPr>
              <a:defRPr sz="1400"/>
            </a:lvl1pPr>
          </a:lstStyle>
          <a:p>
            <a:endParaRPr lang="en-US" altLang="zh-TW"/>
          </a:p>
        </p:txBody>
      </p:sp>
      <p:sp>
        <p:nvSpPr>
          <p:cNvPr id="17" name="頁尾版面配置區 16"/>
          <p:cNvSpPr>
            <a:spLocks noGrp="1"/>
          </p:cNvSpPr>
          <p:nvPr>
            <p:ph type="ftr" sz="quarter" idx="11"/>
          </p:nvPr>
        </p:nvSpPr>
        <p:spPr>
          <a:xfrm>
            <a:off x="2898648" y="6355080"/>
            <a:ext cx="3474720" cy="365760"/>
          </a:xfrm>
        </p:spPr>
        <p:txBody>
          <a:bodyPr/>
          <a:lstStyle/>
          <a:p>
            <a:endParaRPr lang="en-US" altLang="zh-TW"/>
          </a:p>
        </p:txBody>
      </p:sp>
      <p:sp>
        <p:nvSpPr>
          <p:cNvPr id="29" name="投影片編號版面配置區 28"/>
          <p:cNvSpPr>
            <a:spLocks noGrp="1"/>
          </p:cNvSpPr>
          <p:nvPr>
            <p:ph type="sldNum" sz="quarter" idx="12"/>
          </p:nvPr>
        </p:nvSpPr>
        <p:spPr>
          <a:xfrm>
            <a:off x="1216152" y="6355080"/>
            <a:ext cx="1219200" cy="365760"/>
          </a:xfrm>
        </p:spPr>
        <p:txBody>
          <a:bodyPr/>
          <a:lstStyle/>
          <a:p>
            <a:fld id="{748007F2-20B9-4321-B494-0E439B2AE515}" type="slidenum">
              <a:rPr lang="en-US" altLang="zh-TW" smtClean="0"/>
              <a:pPr/>
              <a:t>‹#›</a:t>
            </a:fld>
            <a:endParaRPr lang="en-US" altLang="zh-TW"/>
          </a:p>
        </p:txBody>
      </p:sp>
      <p:sp>
        <p:nvSpPr>
          <p:cNvPr id="21" name="矩形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矩形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矩形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矩形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endParaRPr lang="en-US" altLang="zh-TW"/>
          </a:p>
        </p:txBody>
      </p:sp>
      <p:sp>
        <p:nvSpPr>
          <p:cNvPr id="5" name="頁尾版面配置區 4"/>
          <p:cNvSpPr>
            <a:spLocks noGrp="1"/>
          </p:cNvSpPr>
          <p:nvPr>
            <p:ph type="ftr" sz="quarter" idx="11"/>
          </p:nvPr>
        </p:nvSpPr>
        <p:spPr/>
        <p:txBody>
          <a:bodyPr/>
          <a:lstStyle/>
          <a:p>
            <a:endParaRPr lang="en-US" altLang="zh-TW"/>
          </a:p>
        </p:txBody>
      </p:sp>
      <p:sp>
        <p:nvSpPr>
          <p:cNvPr id="6" name="投影片編號版面配置區 5"/>
          <p:cNvSpPr>
            <a:spLocks noGrp="1"/>
          </p:cNvSpPr>
          <p:nvPr>
            <p:ph type="sldNum" sz="quarter" idx="12"/>
          </p:nvPr>
        </p:nvSpPr>
        <p:spPr/>
        <p:txBody>
          <a:bodyPr/>
          <a:lstStyle/>
          <a:p>
            <a:fld id="{E7235ABE-8059-4823-9AC3-2FAFBD26B305}" type="slidenum">
              <a:rPr lang="en-US" altLang="zh-TW" smtClean="0"/>
              <a:pPr/>
              <a:t>‹#›</a:t>
            </a:fld>
            <a:endParaRPr lang="en-US" altLang="zh-TW"/>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endParaRPr lang="en-US" altLang="zh-TW"/>
          </a:p>
        </p:txBody>
      </p:sp>
      <p:sp>
        <p:nvSpPr>
          <p:cNvPr id="5" name="頁尾版面配置區 4"/>
          <p:cNvSpPr>
            <a:spLocks noGrp="1"/>
          </p:cNvSpPr>
          <p:nvPr>
            <p:ph type="ftr" sz="quarter" idx="11"/>
          </p:nvPr>
        </p:nvSpPr>
        <p:spPr/>
        <p:txBody>
          <a:bodyPr/>
          <a:lstStyle/>
          <a:p>
            <a:endParaRPr lang="en-US" altLang="zh-TW"/>
          </a:p>
        </p:txBody>
      </p:sp>
      <p:sp>
        <p:nvSpPr>
          <p:cNvPr id="6" name="投影片編號版面配置區 5"/>
          <p:cNvSpPr>
            <a:spLocks noGrp="1"/>
          </p:cNvSpPr>
          <p:nvPr>
            <p:ph type="sldNum" sz="quarter" idx="12"/>
          </p:nvPr>
        </p:nvSpPr>
        <p:spPr/>
        <p:txBody>
          <a:bodyPr/>
          <a:lstStyle/>
          <a:p>
            <a:fld id="{CE0E7B96-14A3-4B62-B919-6706D06DF07F}" type="slidenum">
              <a:rPr lang="en-US" altLang="zh-TW" smtClean="0"/>
              <a:pPr/>
              <a:t>‹#›</a:t>
            </a:fld>
            <a:endParaRPr lang="en-US" altLang="zh-TW"/>
          </a:p>
        </p:txBody>
      </p:sp>
      <p:sp>
        <p:nvSpPr>
          <p:cNvPr id="7" name="直線接點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等腰三角形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直線接點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600200"/>
            <a:ext cx="8229600" cy="4525963"/>
          </a:xfrm>
        </p:spPr>
        <p:txBody>
          <a:bodyPr/>
          <a:lstStyle/>
          <a:p>
            <a:endParaRPr lang="zh-TW" altLang="en-US"/>
          </a:p>
        </p:txBody>
      </p:sp>
      <p:sp>
        <p:nvSpPr>
          <p:cNvPr id="4" name="日期版面配置區 3"/>
          <p:cNvSpPr>
            <a:spLocks noGrp="1"/>
          </p:cNvSpPr>
          <p:nvPr>
            <p:ph type="dt" sz="half" idx="10"/>
          </p:nvPr>
        </p:nvSpPr>
        <p:spPr>
          <a:xfrm>
            <a:off x="457200" y="6245225"/>
            <a:ext cx="2133600" cy="476250"/>
          </a:xfrm>
        </p:spPr>
        <p:txBody>
          <a:bodyPr/>
          <a:lstStyle>
            <a:lvl1pPr>
              <a:defRPr/>
            </a:lvl1pPr>
          </a:lstStyle>
          <a:p>
            <a:endParaRPr lang="en-US" altLang="zh-TW"/>
          </a:p>
        </p:txBody>
      </p:sp>
      <p:sp>
        <p:nvSpPr>
          <p:cNvPr id="5" name="頁尾版面配置區 4"/>
          <p:cNvSpPr>
            <a:spLocks noGrp="1"/>
          </p:cNvSpPr>
          <p:nvPr>
            <p:ph type="ftr" sz="quarter" idx="11"/>
          </p:nvPr>
        </p:nvSpPr>
        <p:spPr>
          <a:xfrm>
            <a:off x="3124200" y="6245225"/>
            <a:ext cx="2895600" cy="476250"/>
          </a:xfrm>
        </p:spPr>
        <p:txBody>
          <a:bodyPr/>
          <a:lstStyle>
            <a:lvl1pPr>
              <a:defRPr/>
            </a:lvl1pPr>
          </a:lstStyle>
          <a:p>
            <a:endParaRPr lang="en-US" altLang="zh-TW"/>
          </a:p>
        </p:txBody>
      </p:sp>
      <p:sp>
        <p:nvSpPr>
          <p:cNvPr id="6" name="投影片編號版面配置區 5"/>
          <p:cNvSpPr>
            <a:spLocks noGrp="1"/>
          </p:cNvSpPr>
          <p:nvPr>
            <p:ph type="sldNum" sz="quarter" idx="12"/>
          </p:nvPr>
        </p:nvSpPr>
        <p:spPr>
          <a:xfrm>
            <a:off x="6553200" y="6245225"/>
            <a:ext cx="2133600" cy="476250"/>
          </a:xfrm>
        </p:spPr>
        <p:txBody>
          <a:bodyPr/>
          <a:lstStyle>
            <a:lvl1pPr>
              <a:defRPr/>
            </a:lvl1pPr>
          </a:lstStyle>
          <a:p>
            <a:fld id="{5366BB57-3F93-4637-9739-493C2ED64118}" type="slidenum">
              <a:rPr lang="en-US" altLang="zh-TW"/>
              <a:pPr/>
              <a:t>‹#›</a:t>
            </a:fld>
            <a:endParaRPr lang="en-US" altLang="zh-T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4" name="日期版面配置區 3"/>
          <p:cNvSpPr>
            <a:spLocks noGrp="1"/>
          </p:cNvSpPr>
          <p:nvPr>
            <p:ph type="dt" sz="half" idx="10"/>
          </p:nvPr>
        </p:nvSpPr>
        <p:spPr/>
        <p:txBody>
          <a:bodyPr/>
          <a:lstStyle/>
          <a:p>
            <a:endParaRPr lang="en-US" altLang="zh-TW"/>
          </a:p>
        </p:txBody>
      </p:sp>
      <p:sp>
        <p:nvSpPr>
          <p:cNvPr id="5" name="頁尾版面配置區 4"/>
          <p:cNvSpPr>
            <a:spLocks noGrp="1"/>
          </p:cNvSpPr>
          <p:nvPr>
            <p:ph type="ftr" sz="quarter" idx="11"/>
          </p:nvPr>
        </p:nvSpPr>
        <p:spPr/>
        <p:txBody>
          <a:bodyPr/>
          <a:lstStyle/>
          <a:p>
            <a:endParaRPr lang="en-US" altLang="zh-TW"/>
          </a:p>
        </p:txBody>
      </p:sp>
      <p:sp>
        <p:nvSpPr>
          <p:cNvPr id="6" name="投影片編號版面配置區 5"/>
          <p:cNvSpPr>
            <a:spLocks noGrp="1"/>
          </p:cNvSpPr>
          <p:nvPr>
            <p:ph type="sldNum" sz="quarter" idx="12"/>
          </p:nvPr>
        </p:nvSpPr>
        <p:spPr/>
        <p:txBody>
          <a:bodyPr/>
          <a:lstStyle/>
          <a:p>
            <a:fld id="{44FC118E-0A24-4B53-B4BF-1968B1BBFA3B}" type="slidenum">
              <a:rPr lang="en-US" altLang="zh-TW" smtClean="0"/>
              <a:pPr/>
              <a:t>‹#›</a:t>
            </a:fld>
            <a:endParaRPr lang="en-US" altLang="zh-TW"/>
          </a:p>
        </p:txBody>
      </p:sp>
      <p:sp>
        <p:nvSpPr>
          <p:cNvPr id="8" name="內容版面配置區 7"/>
          <p:cNvSpPr>
            <a:spLocks noGrp="1"/>
          </p:cNvSpPr>
          <p:nvPr>
            <p:ph sz="quarter" idx="1"/>
          </p:nvPr>
        </p:nvSpPr>
        <p:spPr>
          <a:xfrm>
            <a:off x="457200" y="1219200"/>
            <a:ext cx="8229600" cy="493776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區段標題">
    <p:bg>
      <p:bgRef idx="1001">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TW" altLang="en-US" smtClean="0"/>
              <a:t>按一下以編輯母片文字樣式</a:t>
            </a:r>
          </a:p>
        </p:txBody>
      </p:sp>
      <p:sp>
        <p:nvSpPr>
          <p:cNvPr id="4" name="日期版面配置區 3"/>
          <p:cNvSpPr>
            <a:spLocks noGrp="1"/>
          </p:cNvSpPr>
          <p:nvPr>
            <p:ph type="dt" sz="half" idx="10"/>
          </p:nvPr>
        </p:nvSpPr>
        <p:spPr>
          <a:xfrm>
            <a:off x="6400800" y="6355080"/>
            <a:ext cx="2286000" cy="365760"/>
          </a:xfrm>
        </p:spPr>
        <p:txBody>
          <a:bodyPr/>
          <a:lstStyle/>
          <a:p>
            <a:endParaRPr lang="en-US" altLang="zh-TW"/>
          </a:p>
        </p:txBody>
      </p:sp>
      <p:sp>
        <p:nvSpPr>
          <p:cNvPr id="5" name="頁尾版面配置區 4"/>
          <p:cNvSpPr>
            <a:spLocks noGrp="1"/>
          </p:cNvSpPr>
          <p:nvPr>
            <p:ph type="ftr" sz="quarter" idx="11"/>
          </p:nvPr>
        </p:nvSpPr>
        <p:spPr>
          <a:xfrm>
            <a:off x="2898648" y="6355080"/>
            <a:ext cx="3474720" cy="365760"/>
          </a:xfrm>
        </p:spPr>
        <p:txBody>
          <a:bodyPr/>
          <a:lstStyle/>
          <a:p>
            <a:endParaRPr lang="en-US" altLang="zh-TW"/>
          </a:p>
        </p:txBody>
      </p:sp>
      <p:sp>
        <p:nvSpPr>
          <p:cNvPr id="6" name="投影片編號版面配置區 5"/>
          <p:cNvSpPr>
            <a:spLocks noGrp="1"/>
          </p:cNvSpPr>
          <p:nvPr>
            <p:ph type="sldNum" sz="quarter" idx="12"/>
          </p:nvPr>
        </p:nvSpPr>
        <p:spPr>
          <a:xfrm>
            <a:off x="1069848" y="6355080"/>
            <a:ext cx="1520952" cy="365760"/>
          </a:xfrm>
        </p:spPr>
        <p:txBody>
          <a:bodyPr/>
          <a:lstStyle/>
          <a:p>
            <a:fld id="{CB8A0A87-249C-4738-8A69-9CC44521C755}" type="slidenum">
              <a:rPr lang="en-US" altLang="zh-TW" smtClean="0"/>
              <a:pPr/>
              <a:t>‹#›</a:t>
            </a:fld>
            <a:endParaRPr lang="en-US" altLang="zh-TW"/>
          </a:p>
        </p:txBody>
      </p:sp>
      <p:sp>
        <p:nvSpPr>
          <p:cNvPr id="7" name="矩形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28600"/>
            <a:ext cx="8229600" cy="914400"/>
          </a:xfrm>
        </p:spPr>
        <p:txBody>
          <a:bodyPr/>
          <a:lstStyle/>
          <a:p>
            <a:r>
              <a:rPr kumimoji="0" lang="zh-TW" altLang="en-US" smtClean="0"/>
              <a:t>按一下以編輯母片標題樣式</a:t>
            </a:r>
            <a:endParaRPr kumimoji="0" lang="en-US"/>
          </a:p>
        </p:txBody>
      </p:sp>
      <p:sp>
        <p:nvSpPr>
          <p:cNvPr id="5" name="日期版面配置區 4"/>
          <p:cNvSpPr>
            <a:spLocks noGrp="1"/>
          </p:cNvSpPr>
          <p:nvPr>
            <p:ph type="dt" sz="half" idx="10"/>
          </p:nvPr>
        </p:nvSpPr>
        <p:spPr/>
        <p:txBody>
          <a:bodyPr/>
          <a:lstStyle/>
          <a:p>
            <a:endParaRPr lang="en-US" altLang="zh-TW"/>
          </a:p>
        </p:txBody>
      </p:sp>
      <p:sp>
        <p:nvSpPr>
          <p:cNvPr id="6" name="頁尾版面配置區 5"/>
          <p:cNvSpPr>
            <a:spLocks noGrp="1"/>
          </p:cNvSpPr>
          <p:nvPr>
            <p:ph type="ftr" sz="quarter" idx="11"/>
          </p:nvPr>
        </p:nvSpPr>
        <p:spPr/>
        <p:txBody>
          <a:bodyPr/>
          <a:lstStyle/>
          <a:p>
            <a:endParaRPr lang="en-US" altLang="zh-TW"/>
          </a:p>
        </p:txBody>
      </p:sp>
      <p:sp>
        <p:nvSpPr>
          <p:cNvPr id="7" name="投影片編號版面配置區 6"/>
          <p:cNvSpPr>
            <a:spLocks noGrp="1"/>
          </p:cNvSpPr>
          <p:nvPr>
            <p:ph type="sldNum" sz="quarter" idx="12"/>
          </p:nvPr>
        </p:nvSpPr>
        <p:spPr/>
        <p:txBody>
          <a:bodyPr/>
          <a:lstStyle/>
          <a:p>
            <a:fld id="{4F6E0207-FE2E-4CFC-A25D-1934E2E9A117}" type="slidenum">
              <a:rPr lang="en-US" altLang="zh-TW" smtClean="0"/>
              <a:pPr/>
              <a:t>‹#›</a:t>
            </a:fld>
            <a:endParaRPr lang="en-US" altLang="zh-TW"/>
          </a:p>
        </p:txBody>
      </p:sp>
      <p:sp>
        <p:nvSpPr>
          <p:cNvPr id="9" name="內容版面配置區 8"/>
          <p:cNvSpPr>
            <a:spLocks noGrp="1"/>
          </p:cNvSpPr>
          <p:nvPr>
            <p:ph sz="quarter" idx="1"/>
          </p:nvPr>
        </p:nvSpPr>
        <p:spPr>
          <a:xfrm>
            <a:off x="457200" y="1219200"/>
            <a:ext cx="4041648" cy="493776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1" name="內容版面配置區 10"/>
          <p:cNvSpPr>
            <a:spLocks noGrp="1"/>
          </p:cNvSpPr>
          <p:nvPr>
            <p:ph sz="quarter" idx="2"/>
          </p:nvPr>
        </p:nvSpPr>
        <p:spPr>
          <a:xfrm>
            <a:off x="4632198" y="1216152"/>
            <a:ext cx="4041648" cy="493776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28600"/>
            <a:ext cx="8229600" cy="914400"/>
          </a:xfrm>
        </p:spPr>
        <p:txBody>
          <a:bodyPr anchor="ctr"/>
          <a:lstStyle>
            <a:lvl1pPr>
              <a:defRPr/>
            </a:lvl1pPr>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4" name="文字版面配置區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7" name="日期版面配置區 6"/>
          <p:cNvSpPr>
            <a:spLocks noGrp="1"/>
          </p:cNvSpPr>
          <p:nvPr>
            <p:ph type="dt" sz="half" idx="10"/>
          </p:nvPr>
        </p:nvSpPr>
        <p:spPr/>
        <p:txBody>
          <a:bodyPr/>
          <a:lstStyle/>
          <a:p>
            <a:endParaRPr lang="en-US" altLang="zh-TW"/>
          </a:p>
        </p:txBody>
      </p:sp>
      <p:sp>
        <p:nvSpPr>
          <p:cNvPr id="8" name="頁尾版面配置區 7"/>
          <p:cNvSpPr>
            <a:spLocks noGrp="1"/>
          </p:cNvSpPr>
          <p:nvPr>
            <p:ph type="ftr" sz="quarter" idx="11"/>
          </p:nvPr>
        </p:nvSpPr>
        <p:spPr/>
        <p:txBody>
          <a:bodyPr/>
          <a:lstStyle/>
          <a:p>
            <a:endParaRPr lang="en-US" altLang="zh-TW"/>
          </a:p>
        </p:txBody>
      </p:sp>
      <p:sp>
        <p:nvSpPr>
          <p:cNvPr id="9" name="投影片編號版面配置區 8"/>
          <p:cNvSpPr>
            <a:spLocks noGrp="1"/>
          </p:cNvSpPr>
          <p:nvPr>
            <p:ph type="sldNum" sz="quarter" idx="12"/>
          </p:nvPr>
        </p:nvSpPr>
        <p:spPr/>
        <p:txBody>
          <a:bodyPr/>
          <a:lstStyle/>
          <a:p>
            <a:fld id="{67E28488-5AD7-4910-AB3D-85C359B84940}" type="slidenum">
              <a:rPr lang="en-US" altLang="zh-TW" smtClean="0"/>
              <a:pPr/>
              <a:t>‹#›</a:t>
            </a:fld>
            <a:endParaRPr lang="en-US" altLang="zh-TW"/>
          </a:p>
        </p:txBody>
      </p:sp>
      <p:sp>
        <p:nvSpPr>
          <p:cNvPr id="11" name="內容版面配置區 10"/>
          <p:cNvSpPr>
            <a:spLocks noGrp="1"/>
          </p:cNvSpPr>
          <p:nvPr>
            <p:ph sz="quarter" idx="2"/>
          </p:nvPr>
        </p:nvSpPr>
        <p:spPr>
          <a:xfrm>
            <a:off x="457200" y="2133600"/>
            <a:ext cx="4038600" cy="40386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3" name="內容版面配置區 12"/>
          <p:cNvSpPr>
            <a:spLocks noGrp="1"/>
          </p:cNvSpPr>
          <p:nvPr>
            <p:ph sz="quarter" idx="4"/>
          </p:nvPr>
        </p:nvSpPr>
        <p:spPr>
          <a:xfrm>
            <a:off x="4648200" y="2133600"/>
            <a:ext cx="4038600" cy="40386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228600"/>
            <a:ext cx="8229600" cy="914400"/>
          </a:xfrm>
        </p:spPr>
        <p:txBody>
          <a:bodyPr/>
          <a:lstStyle/>
          <a:p>
            <a:r>
              <a:rPr kumimoji="0" lang="zh-TW" altLang="en-US" smtClean="0"/>
              <a:t>按一下以編輯母片標題樣式</a:t>
            </a:r>
            <a:endParaRPr kumimoji="0" lang="en-US"/>
          </a:p>
        </p:txBody>
      </p:sp>
      <p:sp>
        <p:nvSpPr>
          <p:cNvPr id="3" name="日期版面配置區 2"/>
          <p:cNvSpPr>
            <a:spLocks noGrp="1"/>
          </p:cNvSpPr>
          <p:nvPr>
            <p:ph type="dt" sz="half" idx="10"/>
          </p:nvPr>
        </p:nvSpPr>
        <p:spPr/>
        <p:txBody>
          <a:bodyPr/>
          <a:lstStyle/>
          <a:p>
            <a:endParaRPr lang="en-US" altLang="zh-TW"/>
          </a:p>
        </p:txBody>
      </p:sp>
      <p:sp>
        <p:nvSpPr>
          <p:cNvPr id="4" name="頁尾版面配置區 3"/>
          <p:cNvSpPr>
            <a:spLocks noGrp="1"/>
          </p:cNvSpPr>
          <p:nvPr>
            <p:ph type="ftr" sz="quarter" idx="11"/>
          </p:nvPr>
        </p:nvSpPr>
        <p:spPr/>
        <p:txBody>
          <a:bodyPr/>
          <a:lstStyle/>
          <a:p>
            <a:endParaRPr lang="en-US" altLang="zh-TW"/>
          </a:p>
        </p:txBody>
      </p:sp>
      <p:sp>
        <p:nvSpPr>
          <p:cNvPr id="5" name="投影片編號版面配置區 4"/>
          <p:cNvSpPr>
            <a:spLocks noGrp="1"/>
          </p:cNvSpPr>
          <p:nvPr>
            <p:ph type="sldNum" sz="quarter" idx="12"/>
          </p:nvPr>
        </p:nvSpPr>
        <p:spPr/>
        <p:txBody>
          <a:bodyPr/>
          <a:lstStyle/>
          <a:p>
            <a:fld id="{906B73C6-A79F-4B15-B153-02A2FC3ACC3A}" type="slidenum">
              <a:rPr lang="en-US" altLang="zh-TW" smtClean="0"/>
              <a:pPr/>
              <a:t>‹#›</a:t>
            </a:fld>
            <a:endParaRPr lang="en-US" altLang="zh-TW"/>
          </a:p>
        </p:txBody>
      </p:sp>
      <p:sp>
        <p:nvSpPr>
          <p:cNvPr id="6" name="等腰三角形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endParaRPr lang="en-US" altLang="zh-TW"/>
          </a:p>
        </p:txBody>
      </p:sp>
      <p:sp>
        <p:nvSpPr>
          <p:cNvPr id="3" name="頁尾版面配置區 2"/>
          <p:cNvSpPr>
            <a:spLocks noGrp="1"/>
          </p:cNvSpPr>
          <p:nvPr>
            <p:ph type="ftr" sz="quarter" idx="11"/>
          </p:nvPr>
        </p:nvSpPr>
        <p:spPr/>
        <p:txBody>
          <a:bodyPr/>
          <a:lstStyle/>
          <a:p>
            <a:endParaRPr lang="en-US" altLang="zh-TW"/>
          </a:p>
        </p:txBody>
      </p:sp>
      <p:sp>
        <p:nvSpPr>
          <p:cNvPr id="4" name="投影片編號版面配置區 3"/>
          <p:cNvSpPr>
            <a:spLocks noGrp="1"/>
          </p:cNvSpPr>
          <p:nvPr>
            <p:ph type="sldNum" sz="quarter" idx="12"/>
          </p:nvPr>
        </p:nvSpPr>
        <p:spPr/>
        <p:txBody>
          <a:bodyPr/>
          <a:lstStyle/>
          <a:p>
            <a:fld id="{85F8A74D-266C-4A75-BA03-5EE781C40730}" type="slidenum">
              <a:rPr lang="en-US" altLang="zh-TW" smtClean="0"/>
              <a:pPr/>
              <a:t>‹#›</a:t>
            </a:fld>
            <a:endParaRPr lang="en-US" altLang="zh-TW"/>
          </a:p>
        </p:txBody>
      </p:sp>
      <p:sp>
        <p:nvSpPr>
          <p:cNvPr id="5" name="直線接點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等腰三角形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zh-TW" altLang="en-US" smtClean="0"/>
              <a:t>按一下以編輯母片標題樣式</a:t>
            </a:r>
            <a:endParaRPr kumimoji="0" lang="en-US"/>
          </a:p>
        </p:txBody>
      </p:sp>
      <p:sp>
        <p:nvSpPr>
          <p:cNvPr id="3" name="文字版面配置區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zh-TW" altLang="en-US" smtClean="0"/>
              <a:t>按一下以編輯母片文字樣式</a:t>
            </a:r>
          </a:p>
        </p:txBody>
      </p:sp>
      <p:sp>
        <p:nvSpPr>
          <p:cNvPr id="5" name="日期版面配置區 4"/>
          <p:cNvSpPr>
            <a:spLocks noGrp="1"/>
          </p:cNvSpPr>
          <p:nvPr>
            <p:ph type="dt" sz="half" idx="10"/>
          </p:nvPr>
        </p:nvSpPr>
        <p:spPr/>
        <p:txBody>
          <a:bodyPr/>
          <a:lstStyle/>
          <a:p>
            <a:endParaRPr lang="en-US" altLang="zh-TW"/>
          </a:p>
        </p:txBody>
      </p:sp>
      <p:sp>
        <p:nvSpPr>
          <p:cNvPr id="6" name="頁尾版面配置區 5"/>
          <p:cNvSpPr>
            <a:spLocks noGrp="1"/>
          </p:cNvSpPr>
          <p:nvPr>
            <p:ph type="ftr" sz="quarter" idx="11"/>
          </p:nvPr>
        </p:nvSpPr>
        <p:spPr/>
        <p:txBody>
          <a:bodyPr/>
          <a:lstStyle/>
          <a:p>
            <a:endParaRPr lang="en-US" altLang="zh-TW"/>
          </a:p>
        </p:txBody>
      </p:sp>
      <p:sp>
        <p:nvSpPr>
          <p:cNvPr id="7" name="投影片編號版面配置區 6"/>
          <p:cNvSpPr>
            <a:spLocks noGrp="1"/>
          </p:cNvSpPr>
          <p:nvPr>
            <p:ph type="sldNum" sz="quarter" idx="12"/>
          </p:nvPr>
        </p:nvSpPr>
        <p:spPr/>
        <p:txBody>
          <a:bodyPr/>
          <a:lstStyle/>
          <a:p>
            <a:fld id="{B3D47C18-2D60-47CB-A2C4-03F1CC894E56}" type="slidenum">
              <a:rPr lang="en-US" altLang="zh-TW" smtClean="0"/>
              <a:pPr/>
              <a:t>‹#›</a:t>
            </a:fld>
            <a:endParaRPr lang="en-US" altLang="zh-TW"/>
          </a:p>
        </p:txBody>
      </p:sp>
      <p:sp>
        <p:nvSpPr>
          <p:cNvPr id="8" name="直線接點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直線接點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等腰三角形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內容版面配置區 11"/>
          <p:cNvSpPr>
            <a:spLocks noGrp="1"/>
          </p:cNvSpPr>
          <p:nvPr>
            <p:ph sz="quarter" idx="1"/>
          </p:nvPr>
        </p:nvSpPr>
        <p:spPr>
          <a:xfrm>
            <a:off x="304800" y="304800"/>
            <a:ext cx="5715000" cy="57150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bg>
      <p:bgRef idx="1001">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zh-TW" altLang="en-US" smtClean="0"/>
              <a:t>按一下以編輯母片標題樣式</a:t>
            </a:r>
            <a:endParaRPr kumimoji="0" lang="en-US"/>
          </a:p>
        </p:txBody>
      </p:sp>
      <p:sp>
        <p:nvSpPr>
          <p:cNvPr id="3" name="圖片版面配置區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zh-TW" altLang="en-US" smtClean="0"/>
              <a:t>按一下圖示以新增圖片</a:t>
            </a:r>
            <a:endParaRPr kumimoji="0" lang="en-US" dirty="0"/>
          </a:p>
        </p:txBody>
      </p:sp>
      <p:sp>
        <p:nvSpPr>
          <p:cNvPr id="4" name="文字版面配置區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zh-TW" altLang="en-US" smtClean="0"/>
              <a:t>按一下以編輯母片文字樣式</a:t>
            </a:r>
          </a:p>
        </p:txBody>
      </p:sp>
      <p:sp>
        <p:nvSpPr>
          <p:cNvPr id="5" name="日期版面配置區 4"/>
          <p:cNvSpPr>
            <a:spLocks noGrp="1"/>
          </p:cNvSpPr>
          <p:nvPr>
            <p:ph type="dt" sz="half" idx="10"/>
          </p:nvPr>
        </p:nvSpPr>
        <p:spPr/>
        <p:txBody>
          <a:bodyPr/>
          <a:lstStyle/>
          <a:p>
            <a:endParaRPr lang="en-US" altLang="zh-TW"/>
          </a:p>
        </p:txBody>
      </p:sp>
      <p:sp>
        <p:nvSpPr>
          <p:cNvPr id="6" name="頁尾版面配置區 5"/>
          <p:cNvSpPr>
            <a:spLocks noGrp="1"/>
          </p:cNvSpPr>
          <p:nvPr>
            <p:ph type="ftr" sz="quarter" idx="11"/>
          </p:nvPr>
        </p:nvSpPr>
        <p:spPr/>
        <p:txBody>
          <a:bodyPr/>
          <a:lstStyle/>
          <a:p>
            <a:endParaRPr lang="en-US" altLang="zh-TW"/>
          </a:p>
        </p:txBody>
      </p:sp>
      <p:sp>
        <p:nvSpPr>
          <p:cNvPr id="7" name="投影片編號版面配置區 6"/>
          <p:cNvSpPr>
            <a:spLocks noGrp="1"/>
          </p:cNvSpPr>
          <p:nvPr>
            <p:ph type="sldNum" sz="quarter" idx="12"/>
          </p:nvPr>
        </p:nvSpPr>
        <p:spPr/>
        <p:txBody>
          <a:bodyPr/>
          <a:lstStyle/>
          <a:p>
            <a:fld id="{D10554B4-711B-42D9-961A-3FE38FE12DDB}" type="slidenum">
              <a:rPr lang="en-US" altLang="zh-TW" smtClean="0"/>
              <a:pPr/>
              <a:t>‹#›</a:t>
            </a:fld>
            <a:endParaRPr lang="en-US" altLang="zh-TW"/>
          </a:p>
        </p:txBody>
      </p:sp>
      <p:sp>
        <p:nvSpPr>
          <p:cNvPr id="8" name="直線接點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等腰三角形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標題版面配置區 21"/>
          <p:cNvSpPr>
            <a:spLocks noGrp="1"/>
          </p:cNvSpPr>
          <p:nvPr>
            <p:ph type="title"/>
          </p:nvPr>
        </p:nvSpPr>
        <p:spPr>
          <a:xfrm>
            <a:off x="457200" y="152400"/>
            <a:ext cx="8229600" cy="990600"/>
          </a:xfrm>
          <a:prstGeom prst="rect">
            <a:avLst/>
          </a:prstGeom>
        </p:spPr>
        <p:txBody>
          <a:bodyPr vert="horz" anchor="b" anchorCtr="0">
            <a:normAutofit/>
          </a:bodyPr>
          <a:lstStyle/>
          <a:p>
            <a:r>
              <a:rPr kumimoji="0" lang="zh-TW" altLang="en-US" smtClean="0"/>
              <a:t>按一下以編輯母片標題樣式</a:t>
            </a:r>
            <a:endParaRPr kumimoji="0" lang="en-US"/>
          </a:p>
        </p:txBody>
      </p:sp>
      <p:sp>
        <p:nvSpPr>
          <p:cNvPr id="13" name="文字版面配置區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
        <p:nvSpPr>
          <p:cNvPr id="14" name="日期版面配置區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endParaRPr lang="en-US" altLang="zh-TW"/>
          </a:p>
        </p:txBody>
      </p:sp>
      <p:sp>
        <p:nvSpPr>
          <p:cNvPr id="3" name="頁尾版面配置區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ltLang="zh-TW"/>
          </a:p>
        </p:txBody>
      </p:sp>
      <p:sp>
        <p:nvSpPr>
          <p:cNvPr id="23" name="投影片編號版面配置區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C44BEC42-ACC8-4189-9B56-4036060A1919}" type="slidenum">
              <a:rPr lang="en-US" altLang="zh-TW" smtClean="0"/>
              <a:pPr/>
              <a:t>‹#›</a:t>
            </a:fld>
            <a:endParaRPr lang="en-US" altLang="zh-TW"/>
          </a:p>
        </p:txBody>
      </p:sp>
      <p:sp>
        <p:nvSpPr>
          <p:cNvPr id="28" name="直線接點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直線接點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等腰三角形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oleObject" Target="../embeddings/oleObject7.bin"/><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oleObject" Target="../embeddings/oleObject13.bin"/><Relationship Id="rId7"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6.bin"/><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19.bin"/></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oleObject" Target="../embeddings/oleObject24.bin"/><Relationship Id="rId4" Type="http://schemas.openxmlformats.org/officeDocument/2006/relationships/oleObject" Target="../embeddings/oleObject23.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30.bin"/><Relationship Id="rId13" Type="http://schemas.openxmlformats.org/officeDocument/2006/relationships/oleObject" Target="../embeddings/oleObject35.bin"/><Relationship Id="rId18" Type="http://schemas.openxmlformats.org/officeDocument/2006/relationships/oleObject" Target="../embeddings/oleObject40.bin"/><Relationship Id="rId3" Type="http://schemas.openxmlformats.org/officeDocument/2006/relationships/oleObject" Target="../embeddings/oleObject25.bin"/><Relationship Id="rId21" Type="http://schemas.openxmlformats.org/officeDocument/2006/relationships/oleObject" Target="../embeddings/oleObject43.bin"/><Relationship Id="rId7" Type="http://schemas.openxmlformats.org/officeDocument/2006/relationships/oleObject" Target="../embeddings/oleObject29.bin"/><Relationship Id="rId12" Type="http://schemas.openxmlformats.org/officeDocument/2006/relationships/oleObject" Target="../embeddings/oleObject34.bin"/><Relationship Id="rId17" Type="http://schemas.openxmlformats.org/officeDocument/2006/relationships/oleObject" Target="../embeddings/oleObject39.bin"/><Relationship Id="rId2" Type="http://schemas.openxmlformats.org/officeDocument/2006/relationships/slideLayout" Target="../slideLayouts/slideLayout12.xml"/><Relationship Id="rId16" Type="http://schemas.openxmlformats.org/officeDocument/2006/relationships/oleObject" Target="../embeddings/oleObject38.bin"/><Relationship Id="rId20" Type="http://schemas.openxmlformats.org/officeDocument/2006/relationships/oleObject" Target="../embeddings/oleObject42.bin"/><Relationship Id="rId1" Type="http://schemas.openxmlformats.org/officeDocument/2006/relationships/vmlDrawing" Target="../drawings/vmlDrawing10.vml"/><Relationship Id="rId6" Type="http://schemas.openxmlformats.org/officeDocument/2006/relationships/oleObject" Target="../embeddings/oleObject28.bin"/><Relationship Id="rId11" Type="http://schemas.openxmlformats.org/officeDocument/2006/relationships/oleObject" Target="../embeddings/oleObject33.bin"/><Relationship Id="rId5" Type="http://schemas.openxmlformats.org/officeDocument/2006/relationships/oleObject" Target="../embeddings/oleObject27.bin"/><Relationship Id="rId15" Type="http://schemas.openxmlformats.org/officeDocument/2006/relationships/oleObject" Target="../embeddings/oleObject37.bin"/><Relationship Id="rId23" Type="http://schemas.openxmlformats.org/officeDocument/2006/relationships/oleObject" Target="../embeddings/oleObject45.bin"/><Relationship Id="rId10" Type="http://schemas.openxmlformats.org/officeDocument/2006/relationships/oleObject" Target="../embeddings/oleObject32.bin"/><Relationship Id="rId19" Type="http://schemas.openxmlformats.org/officeDocument/2006/relationships/oleObject" Target="../embeddings/oleObject41.bin"/><Relationship Id="rId4" Type="http://schemas.openxmlformats.org/officeDocument/2006/relationships/oleObject" Target="../embeddings/oleObject26.bin"/><Relationship Id="rId9" Type="http://schemas.openxmlformats.org/officeDocument/2006/relationships/oleObject" Target="../embeddings/oleObject31.bin"/><Relationship Id="rId14" Type="http://schemas.openxmlformats.org/officeDocument/2006/relationships/oleObject" Target="../embeddings/oleObject36.bin"/><Relationship Id="rId22" Type="http://schemas.openxmlformats.org/officeDocument/2006/relationships/oleObject" Target="../embeddings/oleObject44.bin"/></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627784" y="2492896"/>
            <a:ext cx="3598168" cy="936104"/>
          </a:xfrm>
        </p:spPr>
        <p:txBody>
          <a:bodyPr>
            <a:normAutofit/>
          </a:bodyPr>
          <a:lstStyle/>
          <a:p>
            <a:r>
              <a:rPr lang="zh-TW" altLang="en-US" dirty="0" smtClean="0">
                <a:latin typeface="+mn-ea"/>
                <a:ea typeface="+mn-ea"/>
              </a:rPr>
              <a:t>企業金融的</a:t>
            </a:r>
            <a:r>
              <a:rPr lang="en-US" altLang="zh-TW" dirty="0" smtClean="0">
                <a:latin typeface="+mn-ea"/>
                <a:ea typeface="+mn-ea"/>
              </a:rPr>
              <a:t>12</a:t>
            </a:r>
            <a:r>
              <a:rPr lang="zh-TW" altLang="en-US" dirty="0">
                <a:latin typeface="+mn-ea"/>
                <a:ea typeface="+mn-ea"/>
              </a:rPr>
              <a:t>堂</a:t>
            </a:r>
            <a:r>
              <a:rPr lang="zh-TW" altLang="en-US" dirty="0" smtClean="0">
                <a:latin typeface="+mn-ea"/>
                <a:ea typeface="+mn-ea"/>
              </a:rPr>
              <a:t>課</a:t>
            </a:r>
            <a:endParaRPr lang="zh-TW" altLang="en-US" dirty="0">
              <a:latin typeface="+mn-ea"/>
              <a:ea typeface="+mn-ea"/>
            </a:endParaRPr>
          </a:p>
        </p:txBody>
      </p:sp>
      <p:sp>
        <p:nvSpPr>
          <p:cNvPr id="2051" name="Rectangle 3"/>
          <p:cNvSpPr>
            <a:spLocks noGrp="1" noChangeArrowheads="1"/>
          </p:cNvSpPr>
          <p:nvPr>
            <p:ph type="subTitle" idx="1"/>
          </p:nvPr>
        </p:nvSpPr>
        <p:spPr/>
        <p:txBody>
          <a:bodyPr/>
          <a:lstStyle/>
          <a:p>
            <a:r>
              <a:rPr lang="zh-TW" altLang="en-US" dirty="0">
                <a:latin typeface="+mn-ea"/>
                <a:ea typeface="+mn-ea"/>
              </a:rPr>
              <a:t>報告者</a:t>
            </a:r>
            <a:r>
              <a:rPr lang="zh-TW" altLang="en-US" dirty="0" smtClean="0">
                <a:latin typeface="+mn-ea"/>
                <a:ea typeface="+mn-ea"/>
              </a:rPr>
              <a:t>：陳詩凱</a:t>
            </a:r>
            <a:endParaRPr lang="zh-TW" altLang="en-US" dirty="0">
              <a:latin typeface="+mn-ea"/>
              <a:ea typeface="+mn-ea"/>
            </a:endParaRPr>
          </a:p>
        </p:txBody>
      </p:sp>
      <p:sp>
        <p:nvSpPr>
          <p:cNvPr id="4" name="Rectangle 2"/>
          <p:cNvSpPr txBox="1">
            <a:spLocks noChangeArrowheads="1"/>
          </p:cNvSpPr>
          <p:nvPr/>
        </p:nvSpPr>
        <p:spPr>
          <a:xfrm>
            <a:off x="1442392" y="3933056"/>
            <a:ext cx="6369968" cy="792088"/>
          </a:xfrm>
          <a:prstGeom prst="rect">
            <a:avLst/>
          </a:prstGeom>
        </p:spPr>
        <p:txBody>
          <a:bodyPr vert="horz" anchor="t" anchorCtr="0">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zh-TW" altLang="en-US" sz="3200" b="0" i="0" u="none" strike="noStrike" kern="1200" cap="none" spc="0" normalizeH="0" baseline="0" noProof="0" dirty="0" smtClean="0">
                <a:ln>
                  <a:noFill/>
                </a:ln>
                <a:solidFill>
                  <a:schemeClr val="tx1"/>
                </a:solidFill>
                <a:effectLst/>
                <a:uLnTx/>
                <a:uFillTx/>
                <a:latin typeface="+mn-ea"/>
                <a:ea typeface="+mn-ea"/>
                <a:cs typeface="+mj-cs"/>
              </a:rPr>
              <a:t>第四課</a:t>
            </a:r>
            <a:r>
              <a:rPr kumimoji="0" lang="en-US" altLang="zh-TW" sz="3200" b="0" i="0" u="none" strike="noStrike" kern="1200" cap="none" spc="0" normalizeH="0" baseline="0" noProof="0" dirty="0" smtClean="0">
                <a:ln>
                  <a:noFill/>
                </a:ln>
                <a:solidFill>
                  <a:schemeClr val="tx1"/>
                </a:solidFill>
                <a:effectLst/>
                <a:uLnTx/>
                <a:uFillTx/>
                <a:latin typeface="+mn-ea"/>
                <a:ea typeface="+mn-ea"/>
                <a:cs typeface="+mj-cs"/>
              </a:rPr>
              <a:t>-</a:t>
            </a:r>
            <a:r>
              <a:rPr kumimoji="0" lang="zh-TW" altLang="en-US" sz="3200" b="0" i="0" u="none" strike="noStrike" kern="1200" cap="none" spc="0" normalizeH="0" baseline="0" noProof="0" dirty="0" smtClean="0">
                <a:ln>
                  <a:noFill/>
                </a:ln>
                <a:solidFill>
                  <a:schemeClr val="tx1"/>
                </a:solidFill>
                <a:effectLst/>
                <a:uLnTx/>
                <a:uFillTx/>
                <a:latin typeface="+mn-ea"/>
                <a:ea typeface="+mn-ea"/>
                <a:cs typeface="+mj-cs"/>
              </a:rPr>
              <a:t>資本預算與專案計畫評估</a:t>
            </a:r>
            <a:endParaRPr kumimoji="0" lang="zh-TW" altLang="en-US" sz="3200" b="0" i="0" u="none" strike="noStrike" kern="1200" cap="none" spc="0" normalizeH="0" baseline="0" noProof="0" dirty="0">
              <a:ln>
                <a:noFill/>
              </a:ln>
              <a:solidFill>
                <a:schemeClr val="tx1"/>
              </a:solidFill>
              <a:effectLst/>
              <a:uLnTx/>
              <a:uFillTx/>
              <a:latin typeface="+mn-ea"/>
              <a:ea typeface="+mn-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a:bodyPr>
          <a:lstStyle/>
          <a:p>
            <a:r>
              <a:rPr lang="zh-TW" altLang="en-US" sz="3600" dirty="0">
                <a:latin typeface="+mn-ea"/>
                <a:ea typeface="+mn-ea"/>
              </a:rPr>
              <a:t>二、常見的傳統資本預算決策方法</a:t>
            </a:r>
          </a:p>
        </p:txBody>
      </p:sp>
      <p:sp>
        <p:nvSpPr>
          <p:cNvPr id="10243" name="Rectangle 3"/>
          <p:cNvSpPr>
            <a:spLocks noGrp="1" noChangeArrowheads="1"/>
          </p:cNvSpPr>
          <p:nvPr>
            <p:ph sz="quarter" idx="1"/>
          </p:nvPr>
        </p:nvSpPr>
        <p:spPr/>
        <p:txBody>
          <a:bodyPr/>
          <a:lstStyle/>
          <a:p>
            <a:r>
              <a:rPr lang="zh-TW" altLang="en-US" dirty="0" smtClean="0">
                <a:latin typeface="+mn-ea"/>
              </a:rPr>
              <a:t>需要</a:t>
            </a:r>
            <a:r>
              <a:rPr lang="zh-TW" altLang="en-US" dirty="0">
                <a:latin typeface="+mn-ea"/>
              </a:rPr>
              <a:t>估計計算期間</a:t>
            </a:r>
            <a:r>
              <a:rPr lang="zh-TW" altLang="en-US" dirty="0">
                <a:solidFill>
                  <a:srgbClr val="FF0000"/>
                </a:solidFill>
                <a:latin typeface="+mn-ea"/>
              </a:rPr>
              <a:t>每期的現金流量</a:t>
            </a:r>
            <a:r>
              <a:rPr lang="zh-TW" altLang="en-US" dirty="0">
                <a:latin typeface="+mn-ea"/>
              </a:rPr>
              <a:t>，以及現金流量的</a:t>
            </a:r>
            <a:r>
              <a:rPr lang="zh-TW" altLang="en-US" dirty="0">
                <a:solidFill>
                  <a:srgbClr val="FF0000"/>
                </a:solidFill>
                <a:latin typeface="+mn-ea"/>
              </a:rPr>
              <a:t>風險程度</a:t>
            </a:r>
            <a:r>
              <a:rPr lang="zh-TW" altLang="en-US" dirty="0">
                <a:latin typeface="+mn-ea"/>
              </a:rPr>
              <a:t>，而且都必須使用</a:t>
            </a:r>
            <a:r>
              <a:rPr lang="zh-TW" altLang="en-US" dirty="0">
                <a:solidFill>
                  <a:srgbClr val="FF0000"/>
                </a:solidFill>
                <a:latin typeface="+mn-ea"/>
              </a:rPr>
              <a:t>適當的折現率</a:t>
            </a:r>
            <a:r>
              <a:rPr lang="zh-TW" altLang="en-US" dirty="0">
                <a:latin typeface="+mn-ea"/>
              </a:rPr>
              <a:t>，以計算出預期現金流量的淨現值</a:t>
            </a:r>
            <a:r>
              <a:rPr lang="zh-TW" altLang="en-US" dirty="0" smtClean="0">
                <a:latin typeface="+mn-ea"/>
              </a:rPr>
              <a:t>。</a:t>
            </a:r>
            <a:endParaRPr lang="en-US" altLang="zh-TW" dirty="0" smtClean="0">
              <a:latin typeface="+mn-ea"/>
            </a:endParaRPr>
          </a:p>
          <a:p>
            <a:pPr lvl="1"/>
            <a:r>
              <a:rPr lang="zh-TW" altLang="en-US" dirty="0" smtClean="0">
                <a:latin typeface="+mn-ea"/>
              </a:rPr>
              <a:t>資本預算的評估方法與證券評價分析類似。</a:t>
            </a:r>
            <a:endParaRPr lang="en-US" altLang="zh-TW" dirty="0" smtClean="0">
              <a:latin typeface="+mn-ea"/>
            </a:endParaRPr>
          </a:p>
          <a:p>
            <a:endParaRPr lang="zh-TW" altLang="en-US" dirty="0">
              <a:latin typeface="+mn-ea"/>
            </a:endParaRPr>
          </a:p>
          <a:p>
            <a:r>
              <a:rPr lang="zh-TW" altLang="en-US" dirty="0">
                <a:latin typeface="+mn-ea"/>
              </a:rPr>
              <a:t>傳統資本</a:t>
            </a:r>
            <a:r>
              <a:rPr lang="zh-TW" altLang="en-US" dirty="0" smtClean="0">
                <a:latin typeface="+mn-ea"/>
              </a:rPr>
              <a:t>預算指的是：</a:t>
            </a:r>
            <a:endParaRPr lang="en-US" altLang="zh-TW" dirty="0" smtClean="0">
              <a:latin typeface="+mn-ea"/>
            </a:endParaRPr>
          </a:p>
          <a:p>
            <a:pPr marL="514350" indent="-514350">
              <a:buFont typeface="+mj-lt"/>
              <a:buAutoNum type="arabicPeriod"/>
            </a:pPr>
            <a:r>
              <a:rPr lang="zh-TW" altLang="en-US" dirty="0" smtClean="0">
                <a:latin typeface="+mn-ea"/>
              </a:rPr>
              <a:t>公司</a:t>
            </a:r>
            <a:r>
              <a:rPr lang="zh-TW" altLang="en-US" dirty="0">
                <a:latin typeface="+mn-ea"/>
              </a:rPr>
              <a:t>固定資產的</a:t>
            </a:r>
            <a:r>
              <a:rPr lang="zh-TW" altLang="en-US" dirty="0" smtClean="0">
                <a:latin typeface="+mn-ea"/>
              </a:rPr>
              <a:t>購買</a:t>
            </a:r>
            <a:endParaRPr lang="en-US" altLang="zh-TW" dirty="0" smtClean="0">
              <a:latin typeface="+mn-ea"/>
            </a:endParaRPr>
          </a:p>
          <a:p>
            <a:pPr marL="514350" indent="-514350">
              <a:buFont typeface="+mj-lt"/>
              <a:buAutoNum type="arabicPeriod"/>
            </a:pPr>
            <a:r>
              <a:rPr lang="zh-TW" altLang="en-US" dirty="0" smtClean="0">
                <a:latin typeface="+mn-ea"/>
              </a:rPr>
              <a:t>汰舊換新</a:t>
            </a:r>
            <a:r>
              <a:rPr lang="zh-TW" altLang="en-US" dirty="0">
                <a:latin typeface="+mn-ea"/>
              </a:rPr>
              <a:t>的重置決策分析  </a:t>
            </a:r>
            <a:endParaRPr lang="en-US" altLang="zh-TW" dirty="0" smtClean="0">
              <a:latin typeface="+mn-ea"/>
            </a:endParaRPr>
          </a:p>
          <a:p>
            <a:pPr>
              <a:buFontTx/>
              <a:buNone/>
            </a:pPr>
            <a:endParaRPr lang="en-US" altLang="zh-TW" dirty="0" smtClean="0">
              <a:latin typeface="+mn-ea"/>
            </a:endParaRPr>
          </a:p>
          <a:p>
            <a:r>
              <a:rPr lang="zh-TW" altLang="en-US" sz="2400" dirty="0" smtClean="0">
                <a:latin typeface="+mn-ea"/>
              </a:rPr>
              <a:t>基本判斷法則：若</a:t>
            </a:r>
            <a:r>
              <a:rPr lang="zh-TW" altLang="en-US" sz="2400" dirty="0" smtClean="0">
                <a:solidFill>
                  <a:srgbClr val="FF0000"/>
                </a:solidFill>
                <a:latin typeface="+mn-ea"/>
              </a:rPr>
              <a:t>現金流量的現值大於投資成本</a:t>
            </a:r>
            <a:r>
              <a:rPr lang="zh-TW" altLang="en-US" sz="2400" dirty="0" smtClean="0">
                <a:latin typeface="+mn-ea"/>
              </a:rPr>
              <a:t>，或</a:t>
            </a:r>
            <a:r>
              <a:rPr lang="zh-TW" altLang="en-US" sz="2400" dirty="0" smtClean="0">
                <a:solidFill>
                  <a:srgbClr val="FF0000"/>
                </a:solidFill>
                <a:latin typeface="+mn-ea"/>
              </a:rPr>
              <a:t>預期報酬率大於要求報酬率</a:t>
            </a:r>
            <a:r>
              <a:rPr lang="zh-TW" altLang="en-US" sz="2400" dirty="0" smtClean="0">
                <a:latin typeface="+mn-ea"/>
              </a:rPr>
              <a:t>，就接受該投資專案。</a:t>
            </a:r>
            <a:endParaRPr lang="zh-TW" altLang="en-US" dirty="0">
              <a:latin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152400"/>
            <a:ext cx="8939336" cy="990600"/>
          </a:xfrm>
        </p:spPr>
        <p:txBody>
          <a:bodyPr>
            <a:noAutofit/>
          </a:bodyPr>
          <a:lstStyle/>
          <a:p>
            <a:r>
              <a:rPr lang="zh-TW" altLang="en-US" sz="3600" dirty="0">
                <a:latin typeface="+mn-ea"/>
                <a:ea typeface="+mn-ea"/>
              </a:rPr>
              <a:t>二、常見的傳統資本預算決策方法</a:t>
            </a:r>
            <a:r>
              <a:rPr lang="en-US" altLang="zh-TW" sz="3600" dirty="0">
                <a:latin typeface="+mn-ea"/>
                <a:ea typeface="+mn-ea"/>
              </a:rPr>
              <a:t>(</a:t>
            </a:r>
            <a:r>
              <a:rPr lang="zh-TW" altLang="en-US" sz="3600" dirty="0">
                <a:latin typeface="+mn-ea"/>
                <a:ea typeface="+mn-ea"/>
              </a:rPr>
              <a:t>續</a:t>
            </a:r>
            <a:r>
              <a:rPr lang="en-US" altLang="zh-TW" sz="3600" dirty="0">
                <a:latin typeface="+mn-ea"/>
                <a:ea typeface="+mn-ea"/>
              </a:rPr>
              <a:t>)</a:t>
            </a:r>
          </a:p>
        </p:txBody>
      </p:sp>
      <p:sp>
        <p:nvSpPr>
          <p:cNvPr id="11267" name="Rectangle 3"/>
          <p:cNvSpPr>
            <a:spLocks noGrp="1" noChangeArrowheads="1"/>
          </p:cNvSpPr>
          <p:nvPr>
            <p:ph sz="quarter" idx="1"/>
          </p:nvPr>
        </p:nvSpPr>
        <p:spPr>
          <a:xfrm>
            <a:off x="323850" y="1124744"/>
            <a:ext cx="8820150" cy="5256584"/>
          </a:xfrm>
        </p:spPr>
        <p:txBody>
          <a:bodyPr>
            <a:normAutofit fontScale="77500" lnSpcReduction="20000"/>
          </a:bodyPr>
          <a:lstStyle/>
          <a:p>
            <a:pPr>
              <a:lnSpc>
                <a:spcPct val="120000"/>
              </a:lnSpc>
            </a:pPr>
            <a:r>
              <a:rPr lang="zh-TW" altLang="en-US" sz="2800" dirty="0" smtClean="0">
                <a:latin typeface="+mn-ea"/>
              </a:rPr>
              <a:t>良好</a:t>
            </a:r>
            <a:r>
              <a:rPr lang="zh-TW" altLang="en-US" sz="2800" dirty="0">
                <a:latin typeface="+mn-ea"/>
              </a:rPr>
              <a:t>的評估方法需具備的特性：</a:t>
            </a:r>
          </a:p>
          <a:p>
            <a:pPr marL="457200" indent="-457200">
              <a:lnSpc>
                <a:spcPct val="120000"/>
              </a:lnSpc>
              <a:buFont typeface="+mj-lt"/>
              <a:buAutoNum type="arabicPeriod"/>
            </a:pPr>
            <a:r>
              <a:rPr lang="zh-TW" altLang="en-US" sz="2800" dirty="0" smtClean="0">
                <a:latin typeface="+mn-ea"/>
              </a:rPr>
              <a:t>計算</a:t>
            </a:r>
            <a:r>
              <a:rPr lang="zh-TW" altLang="en-US" sz="2800" dirty="0">
                <a:latin typeface="+mn-ea"/>
              </a:rPr>
              <a:t>期間必須</a:t>
            </a:r>
            <a:r>
              <a:rPr lang="zh-TW" altLang="en-US" sz="2800" dirty="0">
                <a:solidFill>
                  <a:srgbClr val="FF0000"/>
                </a:solidFill>
                <a:latin typeface="+mn-ea"/>
              </a:rPr>
              <a:t>涵蓋整個投資方案存續期間內</a:t>
            </a:r>
            <a:r>
              <a:rPr lang="zh-TW" altLang="en-US" sz="2800" dirty="0">
                <a:latin typeface="+mn-ea"/>
              </a:rPr>
              <a:t>所有攸關的現金流量</a:t>
            </a:r>
            <a:r>
              <a:rPr lang="zh-TW" altLang="en-US" sz="2800" dirty="0" smtClean="0">
                <a:latin typeface="+mn-ea"/>
              </a:rPr>
              <a:t>。</a:t>
            </a:r>
            <a:endParaRPr lang="en-US" altLang="zh-TW" sz="2800" dirty="0" smtClean="0">
              <a:latin typeface="+mn-ea"/>
            </a:endParaRPr>
          </a:p>
          <a:p>
            <a:pPr marL="457200" indent="-457200">
              <a:lnSpc>
                <a:spcPct val="120000"/>
              </a:lnSpc>
              <a:buFont typeface="+mj-lt"/>
              <a:buAutoNum type="arabicPeriod"/>
            </a:pPr>
            <a:endParaRPr lang="zh-TW" altLang="en-US" sz="2800" dirty="0">
              <a:latin typeface="+mn-ea"/>
            </a:endParaRPr>
          </a:p>
          <a:p>
            <a:pPr marL="457200" indent="-457200">
              <a:lnSpc>
                <a:spcPct val="120000"/>
              </a:lnSpc>
              <a:buFont typeface="+mj-lt"/>
              <a:buAutoNum type="arabicPeriod"/>
            </a:pPr>
            <a:r>
              <a:rPr lang="zh-TW" altLang="en-US" sz="2800" dirty="0" smtClean="0">
                <a:latin typeface="+mn-ea"/>
              </a:rPr>
              <a:t>為了</a:t>
            </a:r>
            <a:r>
              <a:rPr lang="zh-TW" altLang="en-US" sz="2800" dirty="0">
                <a:latin typeface="+mn-ea"/>
              </a:rPr>
              <a:t>反應貨幣的時間價值，必須</a:t>
            </a:r>
            <a:r>
              <a:rPr lang="zh-TW" altLang="en-US" sz="2800" dirty="0">
                <a:solidFill>
                  <a:srgbClr val="FF0000"/>
                </a:solidFill>
                <a:latin typeface="+mn-ea"/>
              </a:rPr>
              <a:t>使用某一適當的折現率</a:t>
            </a:r>
            <a:r>
              <a:rPr lang="zh-TW" altLang="en-US" sz="2800" dirty="0">
                <a:latin typeface="+mn-ea"/>
              </a:rPr>
              <a:t>，代表該</a:t>
            </a:r>
            <a:r>
              <a:rPr lang="zh-TW" altLang="en-US" sz="2800" dirty="0" smtClean="0">
                <a:latin typeface="+mn-ea"/>
              </a:rPr>
              <a:t>專案</a:t>
            </a:r>
            <a:r>
              <a:rPr lang="zh-TW" altLang="en-US" sz="2800" dirty="0">
                <a:latin typeface="+mn-ea"/>
              </a:rPr>
              <a:t>的機會成本</a:t>
            </a:r>
            <a:r>
              <a:rPr lang="zh-TW" altLang="en-US" sz="2800" dirty="0" smtClean="0">
                <a:latin typeface="+mn-ea"/>
              </a:rPr>
              <a:t>。</a:t>
            </a:r>
            <a:endParaRPr lang="en-US" altLang="zh-TW" sz="2800" dirty="0" smtClean="0">
              <a:latin typeface="+mn-ea"/>
            </a:endParaRPr>
          </a:p>
          <a:p>
            <a:pPr marL="731520" lvl="1" indent="-457200">
              <a:lnSpc>
                <a:spcPct val="120000"/>
              </a:lnSpc>
            </a:pPr>
            <a:r>
              <a:rPr lang="zh-TW" altLang="en-US" sz="2200" dirty="0" smtClean="0">
                <a:latin typeface="+mn-ea"/>
              </a:rPr>
              <a:t>一般採用公司之</a:t>
            </a:r>
            <a:r>
              <a:rPr lang="zh-TW" altLang="en-US" sz="2200" dirty="0" smtClean="0">
                <a:solidFill>
                  <a:srgbClr val="FF0000"/>
                </a:solidFill>
                <a:latin typeface="+mn-ea"/>
              </a:rPr>
              <a:t>加權平均資金成本</a:t>
            </a:r>
            <a:r>
              <a:rPr lang="en-US" altLang="zh-TW" sz="2200" dirty="0" smtClean="0">
                <a:solidFill>
                  <a:srgbClr val="FF0000"/>
                </a:solidFill>
                <a:latin typeface="+mn-ea"/>
              </a:rPr>
              <a:t>(WACC)</a:t>
            </a:r>
            <a:r>
              <a:rPr lang="zh-TW" altLang="en-US" sz="2200" dirty="0" smtClean="0">
                <a:solidFill>
                  <a:schemeClr val="tx1"/>
                </a:solidFill>
                <a:latin typeface="+mn-ea"/>
              </a:rPr>
              <a:t>。</a:t>
            </a:r>
            <a:endParaRPr lang="en-US" altLang="zh-TW" sz="2200" dirty="0" smtClean="0">
              <a:solidFill>
                <a:schemeClr val="tx1"/>
              </a:solidFill>
              <a:latin typeface="+mn-ea"/>
            </a:endParaRPr>
          </a:p>
          <a:p>
            <a:pPr marL="457200" indent="-457200">
              <a:lnSpc>
                <a:spcPct val="120000"/>
              </a:lnSpc>
              <a:buFont typeface="+mj-lt"/>
              <a:buAutoNum type="arabicPeriod"/>
            </a:pPr>
            <a:endParaRPr lang="zh-TW" altLang="en-US" sz="2800" dirty="0">
              <a:latin typeface="+mn-ea"/>
            </a:endParaRPr>
          </a:p>
          <a:p>
            <a:pPr marL="457200" indent="-457200">
              <a:lnSpc>
                <a:spcPct val="120000"/>
              </a:lnSpc>
              <a:buFont typeface="+mj-lt"/>
              <a:buAutoNum type="arabicPeriod"/>
            </a:pPr>
            <a:r>
              <a:rPr lang="zh-TW" altLang="en-US" sz="2800" dirty="0" smtClean="0">
                <a:latin typeface="+mn-ea"/>
              </a:rPr>
              <a:t>若</a:t>
            </a:r>
            <a:r>
              <a:rPr lang="zh-TW" altLang="en-US" sz="2800" dirty="0">
                <a:latin typeface="+mn-ea"/>
              </a:rPr>
              <a:t>兩專案為互斥方案</a:t>
            </a:r>
            <a:r>
              <a:rPr lang="en-US" altLang="zh-TW" sz="2800" dirty="0">
                <a:latin typeface="+mn-ea"/>
              </a:rPr>
              <a:t>(mutually exclusive project) </a:t>
            </a:r>
            <a:r>
              <a:rPr lang="zh-TW" altLang="en-US" sz="2800" dirty="0">
                <a:latin typeface="+mn-ea"/>
              </a:rPr>
              <a:t>，則必須能選出</a:t>
            </a:r>
            <a:r>
              <a:rPr lang="zh-TW" altLang="en-US" sz="2800" dirty="0" smtClean="0">
                <a:solidFill>
                  <a:srgbClr val="FF0000"/>
                </a:solidFill>
                <a:latin typeface="+mn-ea"/>
              </a:rPr>
              <a:t>使股東</a:t>
            </a:r>
            <a:r>
              <a:rPr lang="zh-TW" altLang="en-US" sz="2800" dirty="0">
                <a:solidFill>
                  <a:srgbClr val="FF0000"/>
                </a:solidFill>
                <a:latin typeface="+mn-ea"/>
              </a:rPr>
              <a:t>價值極大化</a:t>
            </a:r>
            <a:r>
              <a:rPr lang="zh-TW" altLang="en-US" sz="2800" dirty="0">
                <a:latin typeface="+mn-ea"/>
              </a:rPr>
              <a:t>的方案</a:t>
            </a:r>
            <a:r>
              <a:rPr lang="zh-TW" altLang="en-US" sz="2800" dirty="0" smtClean="0">
                <a:latin typeface="+mn-ea"/>
              </a:rPr>
              <a:t>。</a:t>
            </a:r>
            <a:endParaRPr lang="en-US" altLang="zh-TW" sz="2800" dirty="0" smtClean="0">
              <a:latin typeface="+mn-ea"/>
            </a:endParaRPr>
          </a:p>
          <a:p>
            <a:pPr marL="457200" indent="-457200">
              <a:lnSpc>
                <a:spcPct val="120000"/>
              </a:lnSpc>
              <a:buFont typeface="+mj-lt"/>
              <a:buAutoNum type="arabicPeriod"/>
            </a:pPr>
            <a:endParaRPr lang="zh-TW" altLang="en-US" sz="2800" dirty="0">
              <a:latin typeface="+mn-ea"/>
            </a:endParaRPr>
          </a:p>
          <a:p>
            <a:pPr marL="457200" indent="-457200">
              <a:lnSpc>
                <a:spcPct val="120000"/>
              </a:lnSpc>
              <a:buFont typeface="+mj-lt"/>
              <a:buAutoNum type="arabicPeriod"/>
            </a:pPr>
            <a:r>
              <a:rPr lang="zh-TW" altLang="en-US" sz="2800" dirty="0" smtClean="0">
                <a:latin typeface="+mn-ea"/>
              </a:rPr>
              <a:t>須</a:t>
            </a:r>
            <a:r>
              <a:rPr lang="zh-TW" altLang="en-US" sz="2800" dirty="0">
                <a:latin typeface="+mn-ea"/>
              </a:rPr>
              <a:t>符合價值</a:t>
            </a:r>
            <a:r>
              <a:rPr lang="zh-TW" altLang="en-US" sz="2800" dirty="0">
                <a:solidFill>
                  <a:srgbClr val="FF0000"/>
                </a:solidFill>
                <a:latin typeface="+mn-ea"/>
              </a:rPr>
              <a:t>相加定律</a:t>
            </a:r>
            <a:r>
              <a:rPr lang="en-US" altLang="zh-TW" sz="2800" dirty="0">
                <a:solidFill>
                  <a:srgbClr val="FF0000"/>
                </a:solidFill>
                <a:latin typeface="+mn-ea"/>
              </a:rPr>
              <a:t>(Value-Additive Principle</a:t>
            </a:r>
            <a:r>
              <a:rPr lang="en-US" altLang="zh-TW" sz="2800" dirty="0" smtClean="0">
                <a:solidFill>
                  <a:srgbClr val="FF0000"/>
                </a:solidFill>
                <a:latin typeface="+mn-ea"/>
              </a:rPr>
              <a:t>)</a:t>
            </a:r>
            <a:r>
              <a:rPr lang="zh-TW" altLang="en-US" sz="2800" dirty="0" smtClean="0">
                <a:latin typeface="+mn-ea"/>
              </a:rPr>
              <a:t>。</a:t>
            </a:r>
            <a:endParaRPr lang="en-US" altLang="zh-TW" sz="2800" dirty="0" smtClean="0">
              <a:latin typeface="+mn-ea"/>
            </a:endParaRPr>
          </a:p>
          <a:p>
            <a:pPr marL="731520" lvl="1" indent="-457200">
              <a:lnSpc>
                <a:spcPct val="120000"/>
              </a:lnSpc>
            </a:pPr>
            <a:r>
              <a:rPr lang="zh-TW" altLang="en-US" sz="2500" dirty="0" smtClean="0">
                <a:latin typeface="+mn-ea"/>
              </a:rPr>
              <a:t>管理者將所接受的所有專案個別價值累加，就可以算出各專案的總價值。</a:t>
            </a:r>
            <a:endParaRPr lang="en-US" altLang="zh-TW" sz="2500" dirty="0">
              <a:latin typeface="+mn-ea"/>
            </a:endParaRPr>
          </a:p>
          <a:p>
            <a:pPr>
              <a:lnSpc>
                <a:spcPct val="120000"/>
              </a:lnSpc>
              <a:buFontTx/>
              <a:buNone/>
            </a:pPr>
            <a:endParaRPr lang="en-US" altLang="zh-TW" sz="2000" dirty="0">
              <a:latin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sz="4000" dirty="0" smtClean="0">
                <a:latin typeface="+mn-ea"/>
                <a:ea typeface="+mn-ea"/>
              </a:rPr>
              <a:t>代表性的傳統評估方法</a:t>
            </a:r>
            <a:endParaRPr lang="zh-TW" altLang="en-US" sz="4000" dirty="0">
              <a:latin typeface="+mn-ea"/>
              <a:ea typeface="+mn-ea"/>
            </a:endParaRPr>
          </a:p>
        </p:txBody>
      </p:sp>
      <p:sp>
        <p:nvSpPr>
          <p:cNvPr id="3" name="內容版面配置區 2"/>
          <p:cNvSpPr>
            <a:spLocks noGrp="1"/>
          </p:cNvSpPr>
          <p:nvPr>
            <p:ph sz="quarter" idx="1"/>
          </p:nvPr>
        </p:nvSpPr>
        <p:spPr/>
        <p:txBody>
          <a:bodyPr>
            <a:normAutofit fontScale="92500"/>
          </a:bodyPr>
          <a:lstStyle/>
          <a:p>
            <a:r>
              <a:rPr lang="zh-TW" altLang="en-US" dirty="0" smtClean="0"/>
              <a:t>傳統的評估方法種類繁多，這邊只針對具有代表性的方法予以說明，並評析各種投資方法是否符合上述良好評估方法所必須具備的特性：</a:t>
            </a:r>
            <a:endParaRPr lang="en-US" altLang="zh-TW" dirty="0" smtClean="0"/>
          </a:p>
          <a:p>
            <a:endParaRPr lang="en-US" altLang="zh-TW" dirty="0" smtClean="0"/>
          </a:p>
          <a:p>
            <a:pPr marL="514350" indent="-514350">
              <a:buFont typeface="+mj-lt"/>
              <a:buAutoNum type="arabicPeriod"/>
            </a:pPr>
            <a:r>
              <a:rPr lang="zh-TW" altLang="en-US" dirty="0" smtClean="0"/>
              <a:t>還本期間法</a:t>
            </a:r>
            <a:r>
              <a:rPr lang="en-US" altLang="zh-TW" dirty="0" smtClean="0"/>
              <a:t>(Payback Period Method)</a:t>
            </a:r>
          </a:p>
          <a:p>
            <a:pPr marL="514350" indent="-514350">
              <a:buFont typeface="+mj-lt"/>
              <a:buAutoNum type="arabicPeriod"/>
            </a:pPr>
            <a:endParaRPr lang="en-US" altLang="zh-TW" dirty="0" smtClean="0"/>
          </a:p>
          <a:p>
            <a:pPr marL="514350" indent="-514350">
              <a:buFont typeface="+mj-lt"/>
              <a:buAutoNum type="arabicPeriod"/>
            </a:pPr>
            <a:r>
              <a:rPr lang="zh-TW" altLang="en-US" dirty="0" smtClean="0"/>
              <a:t>平均會計報酬率法</a:t>
            </a:r>
            <a:r>
              <a:rPr lang="en-US" altLang="zh-TW" dirty="0" smtClean="0"/>
              <a:t>(Average Accounting Return, ARR)</a:t>
            </a:r>
          </a:p>
          <a:p>
            <a:pPr marL="514350" indent="-514350">
              <a:buFont typeface="+mj-lt"/>
              <a:buAutoNum type="arabicPeriod"/>
            </a:pPr>
            <a:endParaRPr lang="en-US" altLang="zh-TW" dirty="0" smtClean="0"/>
          </a:p>
          <a:p>
            <a:pPr marL="514350" indent="-514350">
              <a:buFont typeface="+mj-lt"/>
              <a:buAutoNum type="arabicPeriod"/>
            </a:pPr>
            <a:r>
              <a:rPr lang="zh-TW" altLang="en-US" dirty="0" smtClean="0"/>
              <a:t>淨線值法</a:t>
            </a:r>
            <a:r>
              <a:rPr lang="en-US" altLang="zh-TW" dirty="0" smtClean="0"/>
              <a:t>(Net Present Value Method, NPV)</a:t>
            </a:r>
          </a:p>
          <a:p>
            <a:pPr marL="514350" indent="-514350">
              <a:buFont typeface="+mj-lt"/>
              <a:buAutoNum type="arabicPeriod"/>
            </a:pPr>
            <a:endParaRPr lang="en-US" altLang="zh-TW" dirty="0" smtClean="0"/>
          </a:p>
          <a:p>
            <a:pPr marL="514350" indent="-514350">
              <a:buFont typeface="+mj-lt"/>
              <a:buAutoNum type="arabicPeriod"/>
            </a:pPr>
            <a:r>
              <a:rPr lang="zh-TW" altLang="en-US" dirty="0" smtClean="0"/>
              <a:t>內部報酬律法</a:t>
            </a:r>
            <a:r>
              <a:rPr lang="en-US" altLang="zh-TW" dirty="0" smtClean="0"/>
              <a:t>(Internal Rate of Return Method, IRR)</a:t>
            </a:r>
            <a:endParaRPr lang="zh-TW"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a:bodyPr>
          <a:lstStyle/>
          <a:p>
            <a:r>
              <a:rPr lang="en-US" altLang="zh-TW" sz="4000" dirty="0" smtClean="0">
                <a:latin typeface="+mn-ea"/>
                <a:ea typeface="+mn-ea"/>
              </a:rPr>
              <a:t>1.</a:t>
            </a:r>
            <a:r>
              <a:rPr lang="zh-TW" altLang="en-US" sz="4000" dirty="0" smtClean="0">
                <a:latin typeface="+mn-ea"/>
                <a:ea typeface="+mn-ea"/>
              </a:rPr>
              <a:t>還本</a:t>
            </a:r>
            <a:r>
              <a:rPr lang="zh-TW" altLang="en-US" sz="4000" dirty="0">
                <a:latin typeface="+mn-ea"/>
                <a:ea typeface="+mn-ea"/>
              </a:rPr>
              <a:t>期間法</a:t>
            </a:r>
            <a:r>
              <a:rPr lang="en-US" altLang="zh-TW" sz="4000" dirty="0">
                <a:latin typeface="+mn-ea"/>
                <a:ea typeface="+mn-ea"/>
              </a:rPr>
              <a:t>(Payback Period Method)</a:t>
            </a:r>
          </a:p>
        </p:txBody>
      </p:sp>
      <p:sp>
        <p:nvSpPr>
          <p:cNvPr id="12291" name="Rectangle 3"/>
          <p:cNvSpPr>
            <a:spLocks noGrp="1" noChangeArrowheads="1"/>
          </p:cNvSpPr>
          <p:nvPr>
            <p:ph sz="quarter" idx="1"/>
          </p:nvPr>
        </p:nvSpPr>
        <p:spPr/>
        <p:txBody>
          <a:bodyPr>
            <a:normAutofit fontScale="92500" lnSpcReduction="10000"/>
          </a:bodyPr>
          <a:lstStyle/>
          <a:p>
            <a:pPr>
              <a:lnSpc>
                <a:spcPct val="110000"/>
              </a:lnSpc>
            </a:pPr>
            <a:r>
              <a:rPr lang="zh-TW" altLang="en-US" sz="2800" dirty="0">
                <a:latin typeface="+mn-ea"/>
              </a:rPr>
              <a:t>指某一投資方案</a:t>
            </a:r>
            <a:r>
              <a:rPr lang="zh-TW" altLang="en-US" sz="2800" dirty="0">
                <a:solidFill>
                  <a:srgbClr val="FF0000"/>
                </a:solidFill>
                <a:latin typeface="+mn-ea"/>
              </a:rPr>
              <a:t>期初投入的成本，需花多少時間才能</a:t>
            </a:r>
            <a:r>
              <a:rPr lang="zh-TW" altLang="en-US" sz="2800" dirty="0" smtClean="0">
                <a:solidFill>
                  <a:srgbClr val="FF0000"/>
                </a:solidFill>
                <a:latin typeface="+mn-ea"/>
              </a:rPr>
              <a:t>回收</a:t>
            </a:r>
            <a:r>
              <a:rPr lang="zh-TW" altLang="en-US" sz="2800" dirty="0" smtClean="0">
                <a:latin typeface="+mn-ea"/>
              </a:rPr>
              <a:t>。</a:t>
            </a:r>
            <a:endParaRPr lang="en-US" altLang="zh-TW" sz="2800" dirty="0" smtClean="0">
              <a:latin typeface="+mn-ea"/>
            </a:endParaRPr>
          </a:p>
          <a:p>
            <a:pPr lvl="1">
              <a:lnSpc>
                <a:spcPct val="110000"/>
              </a:lnSpc>
            </a:pPr>
            <a:r>
              <a:rPr lang="zh-TW" altLang="en-US" sz="2500" dirty="0" smtClean="0">
                <a:latin typeface="+mn-ea"/>
              </a:rPr>
              <a:t>計算</a:t>
            </a:r>
            <a:r>
              <a:rPr lang="zh-TW" altLang="en-US" sz="2500" dirty="0">
                <a:latin typeface="+mn-ea"/>
              </a:rPr>
              <a:t>的結果可以提供管理者了解該投資方案何時可達到收支平衡。</a:t>
            </a:r>
          </a:p>
          <a:p>
            <a:pPr>
              <a:lnSpc>
                <a:spcPct val="110000"/>
              </a:lnSpc>
              <a:buFontTx/>
              <a:buNone/>
            </a:pPr>
            <a:endParaRPr lang="zh-TW" altLang="en-US" sz="2800" dirty="0">
              <a:latin typeface="+mn-ea"/>
            </a:endParaRPr>
          </a:p>
          <a:p>
            <a:pPr>
              <a:lnSpc>
                <a:spcPct val="110000"/>
              </a:lnSpc>
            </a:pPr>
            <a:r>
              <a:rPr lang="zh-TW" altLang="en-US" sz="2800" dirty="0">
                <a:latin typeface="+mn-ea"/>
              </a:rPr>
              <a:t>計算方法：由</a:t>
            </a:r>
            <a:r>
              <a:rPr lang="zh-TW" altLang="en-US" sz="2800" dirty="0" smtClean="0">
                <a:latin typeface="+mn-ea"/>
              </a:rPr>
              <a:t>投資方案的</a:t>
            </a:r>
            <a:r>
              <a:rPr lang="zh-TW" altLang="en-US" sz="2800" dirty="0">
                <a:latin typeface="+mn-ea"/>
              </a:rPr>
              <a:t>第一期開始累加各期的現金流量，直到累積的現金流量等於該專案期初投入的成本，其所經歷的時間即為該專案之還本期間。</a:t>
            </a:r>
          </a:p>
          <a:p>
            <a:pPr>
              <a:lnSpc>
                <a:spcPct val="110000"/>
              </a:lnSpc>
            </a:pPr>
            <a:endParaRPr lang="en-US" altLang="zh-TW" sz="2800" dirty="0" smtClean="0">
              <a:latin typeface="+mn-ea"/>
            </a:endParaRPr>
          </a:p>
          <a:p>
            <a:pPr>
              <a:lnSpc>
                <a:spcPct val="110000"/>
              </a:lnSpc>
            </a:pPr>
            <a:r>
              <a:rPr lang="zh-TW" altLang="en-US" sz="2800" dirty="0" smtClean="0">
                <a:latin typeface="+mn-ea"/>
              </a:rPr>
              <a:t>判斷方法：該方案的回收期間是否小於管理者認為最大可接受的回收期間。</a:t>
            </a:r>
            <a:endParaRPr lang="en-US" altLang="zh-TW" sz="2800" dirty="0" smtClean="0">
              <a:latin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ltLang="zh-TW" sz="4000" dirty="0" smtClean="0">
                <a:latin typeface="+mn-ea"/>
                <a:ea typeface="+mn-ea"/>
              </a:rPr>
              <a:t>1.</a:t>
            </a:r>
            <a:r>
              <a:rPr lang="zh-TW" altLang="en-US" sz="4000" dirty="0" smtClean="0">
                <a:latin typeface="+mn-ea"/>
                <a:ea typeface="+mn-ea"/>
              </a:rPr>
              <a:t>還本期間法</a:t>
            </a:r>
            <a:r>
              <a:rPr lang="en-US" altLang="zh-TW" sz="4000" dirty="0" smtClean="0">
                <a:latin typeface="+mn-ea"/>
                <a:ea typeface="+mn-ea"/>
              </a:rPr>
              <a:t>(Payback Period Method)</a:t>
            </a:r>
            <a:endParaRPr lang="en-US" altLang="zh-TW" sz="4000" dirty="0">
              <a:latin typeface="+mn-ea"/>
              <a:ea typeface="+mn-ea"/>
            </a:endParaRPr>
          </a:p>
        </p:txBody>
      </p:sp>
      <p:sp>
        <p:nvSpPr>
          <p:cNvPr id="13315" name="Rectangle 3"/>
          <p:cNvSpPr>
            <a:spLocks noGrp="1" noChangeArrowheads="1"/>
          </p:cNvSpPr>
          <p:nvPr>
            <p:ph sz="quarter" idx="1"/>
          </p:nvPr>
        </p:nvSpPr>
        <p:spPr/>
        <p:txBody>
          <a:bodyPr/>
          <a:lstStyle/>
          <a:p>
            <a:pPr>
              <a:lnSpc>
                <a:spcPct val="90000"/>
              </a:lnSpc>
            </a:pPr>
            <a:r>
              <a:rPr lang="zh-TW" altLang="en-US" dirty="0">
                <a:latin typeface="+mn-ea"/>
              </a:rPr>
              <a:t>優點：</a:t>
            </a:r>
          </a:p>
          <a:p>
            <a:pPr marL="514350" indent="-514350">
              <a:lnSpc>
                <a:spcPct val="90000"/>
              </a:lnSpc>
              <a:buFont typeface="+mj-lt"/>
              <a:buAutoNum type="arabicPeriod"/>
            </a:pPr>
            <a:r>
              <a:rPr lang="zh-TW" altLang="en-US" sz="2800" dirty="0" smtClean="0">
                <a:latin typeface="+mn-ea"/>
              </a:rPr>
              <a:t>計算</a:t>
            </a:r>
            <a:r>
              <a:rPr lang="zh-TW" altLang="en-US" sz="2800" dirty="0">
                <a:latin typeface="+mn-ea"/>
              </a:rPr>
              <a:t>方法簡單</a:t>
            </a:r>
          </a:p>
          <a:p>
            <a:pPr marL="514350" indent="-514350">
              <a:lnSpc>
                <a:spcPct val="90000"/>
              </a:lnSpc>
              <a:buFont typeface="+mj-lt"/>
              <a:buAutoNum type="arabicPeriod"/>
            </a:pPr>
            <a:r>
              <a:rPr lang="zh-TW" altLang="en-US" sz="2800" dirty="0" smtClean="0">
                <a:latin typeface="+mn-ea"/>
              </a:rPr>
              <a:t>可</a:t>
            </a:r>
            <a:r>
              <a:rPr lang="zh-TW" altLang="en-US" sz="2800" dirty="0">
                <a:latin typeface="+mn-ea"/>
              </a:rPr>
              <a:t>看出該計畫的變現能力</a:t>
            </a:r>
          </a:p>
          <a:p>
            <a:pPr marL="514350" indent="-514350">
              <a:lnSpc>
                <a:spcPct val="90000"/>
              </a:lnSpc>
              <a:buFont typeface="+mj-lt"/>
              <a:buAutoNum type="arabicPeriod"/>
            </a:pPr>
            <a:r>
              <a:rPr lang="zh-TW" altLang="en-US" sz="2800" dirty="0" smtClean="0">
                <a:latin typeface="+mn-ea"/>
              </a:rPr>
              <a:t>提供</a:t>
            </a:r>
            <a:r>
              <a:rPr lang="zh-TW" altLang="en-US" sz="2800" dirty="0">
                <a:latin typeface="+mn-ea"/>
              </a:rPr>
              <a:t>評估各專案相對風險指標</a:t>
            </a:r>
          </a:p>
          <a:p>
            <a:pPr>
              <a:lnSpc>
                <a:spcPct val="90000"/>
              </a:lnSpc>
            </a:pPr>
            <a:endParaRPr lang="en-US" altLang="zh-TW" dirty="0" smtClean="0">
              <a:latin typeface="+mn-ea"/>
            </a:endParaRPr>
          </a:p>
          <a:p>
            <a:pPr>
              <a:lnSpc>
                <a:spcPct val="90000"/>
              </a:lnSpc>
            </a:pPr>
            <a:r>
              <a:rPr lang="zh-TW" altLang="en-US" dirty="0" smtClean="0">
                <a:latin typeface="+mn-ea"/>
              </a:rPr>
              <a:t>缺點</a:t>
            </a:r>
            <a:r>
              <a:rPr lang="zh-TW" altLang="en-US" dirty="0">
                <a:latin typeface="+mn-ea"/>
              </a:rPr>
              <a:t>：</a:t>
            </a:r>
          </a:p>
          <a:p>
            <a:pPr marL="514350" indent="-514350">
              <a:lnSpc>
                <a:spcPct val="90000"/>
              </a:lnSpc>
              <a:buFont typeface="+mj-lt"/>
              <a:buAutoNum type="arabicPeriod"/>
            </a:pPr>
            <a:r>
              <a:rPr lang="zh-TW" altLang="en-US" sz="2800" dirty="0" smtClean="0">
                <a:latin typeface="+mn-ea"/>
              </a:rPr>
              <a:t>未</a:t>
            </a:r>
            <a:r>
              <a:rPr lang="zh-TW" altLang="en-US" sz="2800" dirty="0">
                <a:latin typeface="+mn-ea"/>
              </a:rPr>
              <a:t>考慮貨幣的時間價值</a:t>
            </a:r>
          </a:p>
          <a:p>
            <a:pPr marL="514350" indent="-514350">
              <a:lnSpc>
                <a:spcPct val="90000"/>
              </a:lnSpc>
              <a:buFont typeface="+mj-lt"/>
              <a:buAutoNum type="arabicPeriod"/>
            </a:pPr>
            <a:r>
              <a:rPr lang="zh-TW" altLang="en-US" sz="2800" dirty="0" smtClean="0">
                <a:latin typeface="+mn-ea"/>
              </a:rPr>
              <a:t>未</a:t>
            </a:r>
            <a:r>
              <a:rPr lang="zh-TW" altLang="en-US" sz="2800" dirty="0">
                <a:latin typeface="+mn-ea"/>
              </a:rPr>
              <a:t>涵蓋專案存續期間的所有現金流量</a:t>
            </a:r>
          </a:p>
          <a:p>
            <a:pPr marL="514350" indent="-514350">
              <a:lnSpc>
                <a:spcPct val="90000"/>
              </a:lnSpc>
              <a:buFont typeface="+mj-lt"/>
              <a:buAutoNum type="arabicPeriod"/>
            </a:pPr>
            <a:r>
              <a:rPr lang="zh-TW" altLang="en-US" sz="2800" dirty="0" smtClean="0">
                <a:latin typeface="+mn-ea"/>
              </a:rPr>
              <a:t>缺乏</a:t>
            </a:r>
            <a:r>
              <a:rPr lang="zh-TW" altLang="en-US" sz="2800" dirty="0">
                <a:latin typeface="+mn-ea"/>
              </a:rPr>
              <a:t>判定最大可接受的回收期間的客觀標準</a:t>
            </a:r>
          </a:p>
          <a:p>
            <a:pPr marL="514350" indent="-514350">
              <a:lnSpc>
                <a:spcPct val="90000"/>
              </a:lnSpc>
              <a:buFont typeface="+mj-lt"/>
              <a:buAutoNum type="arabicPeriod"/>
            </a:pPr>
            <a:r>
              <a:rPr lang="zh-TW" altLang="en-US" sz="2800" dirty="0" smtClean="0">
                <a:latin typeface="+mn-ea"/>
              </a:rPr>
              <a:t>無法</a:t>
            </a:r>
            <a:r>
              <a:rPr lang="zh-TW" altLang="en-US" sz="2800" dirty="0">
                <a:latin typeface="+mn-ea"/>
              </a:rPr>
              <a:t>達成股東財富極大化的長期目標</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bodyPr>
          <a:lstStyle/>
          <a:p>
            <a:r>
              <a:rPr lang="en-US" altLang="zh-TW" sz="4000" dirty="0" smtClean="0">
                <a:latin typeface="+mn-ea"/>
                <a:ea typeface="+mn-ea"/>
              </a:rPr>
              <a:t>2.</a:t>
            </a:r>
            <a:r>
              <a:rPr lang="zh-TW" altLang="en-US" sz="4000" dirty="0" smtClean="0">
                <a:latin typeface="+mn-ea"/>
                <a:ea typeface="+mn-ea"/>
              </a:rPr>
              <a:t>平均</a:t>
            </a:r>
            <a:r>
              <a:rPr lang="zh-TW" altLang="en-US" sz="4000" dirty="0">
                <a:latin typeface="+mn-ea"/>
                <a:ea typeface="+mn-ea"/>
              </a:rPr>
              <a:t>會計報酬法</a:t>
            </a:r>
            <a:br>
              <a:rPr lang="zh-TW" altLang="en-US" sz="4000" dirty="0">
                <a:latin typeface="+mn-ea"/>
                <a:ea typeface="+mn-ea"/>
              </a:rPr>
            </a:br>
            <a:r>
              <a:rPr lang="en-US" altLang="zh-TW" sz="4000" dirty="0">
                <a:latin typeface="+mn-ea"/>
                <a:ea typeface="+mn-ea"/>
              </a:rPr>
              <a:t>(Average Accounting Return </a:t>
            </a:r>
            <a:r>
              <a:rPr lang="zh-TW" altLang="en-US" sz="4000" dirty="0">
                <a:latin typeface="+mn-ea"/>
                <a:ea typeface="+mn-ea"/>
              </a:rPr>
              <a:t>， </a:t>
            </a:r>
            <a:r>
              <a:rPr lang="en-US" altLang="zh-TW" sz="4000" dirty="0">
                <a:latin typeface="+mn-ea"/>
                <a:ea typeface="+mn-ea"/>
              </a:rPr>
              <a:t>AAR)</a:t>
            </a:r>
          </a:p>
        </p:txBody>
      </p:sp>
      <p:sp>
        <p:nvSpPr>
          <p:cNvPr id="14339" name="Rectangle 3"/>
          <p:cNvSpPr>
            <a:spLocks noGrp="1" noChangeArrowheads="1"/>
          </p:cNvSpPr>
          <p:nvPr>
            <p:ph sz="quarter" idx="1"/>
          </p:nvPr>
        </p:nvSpPr>
        <p:spPr/>
        <p:txBody>
          <a:bodyPr>
            <a:normAutofit/>
          </a:bodyPr>
          <a:lstStyle/>
          <a:p>
            <a:r>
              <a:rPr lang="zh-TW" altLang="en-US" dirty="0">
                <a:latin typeface="+mn-ea"/>
              </a:rPr>
              <a:t>利用</a:t>
            </a:r>
            <a:r>
              <a:rPr lang="zh-TW" altLang="en-US" dirty="0">
                <a:solidFill>
                  <a:srgbClr val="FF0000"/>
                </a:solidFill>
                <a:latin typeface="+mn-ea"/>
              </a:rPr>
              <a:t>平均的會計利潤除以平均的會計成本</a:t>
            </a:r>
            <a:r>
              <a:rPr lang="zh-TW" altLang="en-US" dirty="0">
                <a:latin typeface="+mn-ea"/>
              </a:rPr>
              <a:t>所得的</a:t>
            </a:r>
            <a:r>
              <a:rPr lang="zh-TW" altLang="en-US" dirty="0">
                <a:solidFill>
                  <a:srgbClr val="FF0000"/>
                </a:solidFill>
                <a:latin typeface="+mn-ea"/>
              </a:rPr>
              <a:t>平均會計報酬率</a:t>
            </a:r>
            <a:r>
              <a:rPr lang="zh-TW" altLang="en-US" dirty="0">
                <a:latin typeface="+mn-ea"/>
              </a:rPr>
              <a:t>當作指標</a:t>
            </a:r>
            <a:r>
              <a:rPr lang="zh-TW" altLang="en-US" dirty="0" smtClean="0">
                <a:latin typeface="+mn-ea"/>
              </a:rPr>
              <a:t>。</a:t>
            </a:r>
            <a:endParaRPr lang="en-US" altLang="zh-TW" dirty="0">
              <a:latin typeface="+mn-ea"/>
            </a:endParaRPr>
          </a:p>
          <a:p>
            <a:pPr>
              <a:buNone/>
            </a:pPr>
            <a:endParaRPr lang="en-US" altLang="zh-TW" dirty="0" smtClean="0">
              <a:latin typeface="+mn-ea"/>
            </a:endParaRPr>
          </a:p>
          <a:p>
            <a:r>
              <a:rPr lang="zh-TW" altLang="en-US" dirty="0" smtClean="0">
                <a:latin typeface="+mn-ea"/>
              </a:rPr>
              <a:t>須明確估計每期現金收入及現金支出的增額以計算稅後淨利。（與回收期間法的僅估計每期的現金流量不同）</a:t>
            </a:r>
            <a:endParaRPr lang="en-US" altLang="zh-TW" dirty="0" smtClean="0">
              <a:latin typeface="+mn-ea"/>
            </a:endParaRPr>
          </a:p>
          <a:p>
            <a:endParaRPr lang="en-US" altLang="zh-TW" dirty="0" smtClean="0">
              <a:latin typeface="+mn-ea"/>
            </a:endParaRPr>
          </a:p>
          <a:p>
            <a:r>
              <a:rPr lang="zh-TW" altLang="en-US" dirty="0" smtClean="0">
                <a:latin typeface="+mn-ea"/>
              </a:rPr>
              <a:t>判斷方法：投資計畫 </a:t>
            </a:r>
            <a:r>
              <a:rPr lang="en-US" altLang="zh-TW" dirty="0" smtClean="0">
                <a:latin typeface="+mn-ea"/>
              </a:rPr>
              <a:t>ARR </a:t>
            </a:r>
            <a:r>
              <a:rPr lang="zh-TW" altLang="en-US" dirty="0" smtClean="0">
                <a:latin typeface="+mn-ea"/>
              </a:rPr>
              <a:t>大於管理決策者心中之</a:t>
            </a:r>
            <a:r>
              <a:rPr lang="en-US" altLang="zh-TW" dirty="0" smtClean="0">
                <a:latin typeface="+mn-ea"/>
              </a:rPr>
              <a:t>ARR</a:t>
            </a:r>
            <a:r>
              <a:rPr lang="zh-TW" altLang="en-US" dirty="0" smtClean="0">
                <a:latin typeface="+mn-ea"/>
              </a:rPr>
              <a:t>，則接受該計畫，否則拒絕之。</a:t>
            </a:r>
            <a:endParaRPr lang="en-US" altLang="zh-TW" dirty="0" smtClean="0">
              <a:latin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zh-TW" sz="4000" dirty="0" smtClean="0">
                <a:latin typeface="+mn-ea"/>
                <a:ea typeface="+mn-ea"/>
              </a:rPr>
              <a:t>2.</a:t>
            </a:r>
            <a:r>
              <a:rPr lang="zh-TW" altLang="en-US" sz="4000" dirty="0" smtClean="0">
                <a:latin typeface="+mn-ea"/>
                <a:ea typeface="+mn-ea"/>
              </a:rPr>
              <a:t>平均</a:t>
            </a:r>
            <a:r>
              <a:rPr lang="zh-TW" altLang="en-US" sz="4000" dirty="0">
                <a:latin typeface="+mn-ea"/>
                <a:ea typeface="+mn-ea"/>
              </a:rPr>
              <a:t>會計報酬</a:t>
            </a:r>
            <a:r>
              <a:rPr lang="zh-TW" altLang="en-US" sz="4000" dirty="0" smtClean="0">
                <a:latin typeface="+mn-ea"/>
                <a:ea typeface="+mn-ea"/>
              </a:rPr>
              <a:t>法 </a:t>
            </a:r>
            <a:r>
              <a:rPr lang="en-US" altLang="zh-TW" sz="4000" dirty="0" smtClean="0">
                <a:latin typeface="+mn-ea"/>
                <a:ea typeface="+mn-ea"/>
              </a:rPr>
              <a:t>(</a:t>
            </a:r>
            <a:r>
              <a:rPr lang="zh-TW" altLang="en-US" sz="4000" dirty="0">
                <a:latin typeface="+mn-ea"/>
                <a:ea typeface="+mn-ea"/>
              </a:rPr>
              <a:t>續</a:t>
            </a:r>
            <a:r>
              <a:rPr lang="en-US" altLang="zh-TW" sz="4000" dirty="0">
                <a:latin typeface="+mn-ea"/>
                <a:ea typeface="+mn-ea"/>
              </a:rPr>
              <a:t>)</a:t>
            </a:r>
          </a:p>
        </p:txBody>
      </p:sp>
      <p:sp>
        <p:nvSpPr>
          <p:cNvPr id="15364" name="Rectangle 4"/>
          <p:cNvSpPr>
            <a:spLocks noGrp="1" noChangeArrowheads="1"/>
          </p:cNvSpPr>
          <p:nvPr>
            <p:ph sz="quarter" idx="1"/>
          </p:nvPr>
        </p:nvSpPr>
        <p:spPr>
          <a:noFill/>
          <a:ln/>
        </p:spPr>
        <p:txBody>
          <a:bodyPr>
            <a:normAutofit/>
          </a:bodyPr>
          <a:lstStyle/>
          <a:p>
            <a:pPr>
              <a:lnSpc>
                <a:spcPct val="80000"/>
              </a:lnSpc>
            </a:pPr>
            <a:r>
              <a:rPr lang="zh-TW" altLang="en-US" dirty="0">
                <a:latin typeface="+mn-ea"/>
              </a:rPr>
              <a:t>優點：</a:t>
            </a:r>
          </a:p>
          <a:p>
            <a:pPr marL="514350" indent="-514350">
              <a:lnSpc>
                <a:spcPct val="80000"/>
              </a:lnSpc>
              <a:buFont typeface="+mj-lt"/>
              <a:buAutoNum type="arabicPeriod"/>
            </a:pPr>
            <a:r>
              <a:rPr lang="zh-TW" altLang="en-US" sz="2800" dirty="0" smtClean="0">
                <a:latin typeface="+mn-ea"/>
              </a:rPr>
              <a:t>會計</a:t>
            </a:r>
            <a:r>
              <a:rPr lang="zh-TW" altLang="en-US" sz="2800" dirty="0">
                <a:latin typeface="+mn-ea"/>
              </a:rPr>
              <a:t>數字容易取得</a:t>
            </a:r>
          </a:p>
          <a:p>
            <a:pPr marL="514350" indent="-514350">
              <a:lnSpc>
                <a:spcPct val="80000"/>
              </a:lnSpc>
              <a:buFont typeface="+mj-lt"/>
              <a:buAutoNum type="arabicPeriod"/>
            </a:pPr>
            <a:r>
              <a:rPr lang="zh-TW" altLang="en-US" sz="2800" dirty="0" smtClean="0">
                <a:latin typeface="+mn-ea"/>
              </a:rPr>
              <a:t>可以</a:t>
            </a:r>
            <a:r>
              <a:rPr lang="zh-TW" altLang="en-US" sz="2800" dirty="0">
                <a:latin typeface="+mn-ea"/>
              </a:rPr>
              <a:t>清楚地看出每期現金收入及費用的</a:t>
            </a:r>
            <a:r>
              <a:rPr lang="zh-TW" altLang="en-US" sz="2800" dirty="0" smtClean="0">
                <a:latin typeface="+mn-ea"/>
              </a:rPr>
              <a:t>關係</a:t>
            </a:r>
            <a:endParaRPr lang="en-US" altLang="zh-TW" sz="2800" dirty="0" smtClean="0">
              <a:latin typeface="+mn-ea"/>
            </a:endParaRPr>
          </a:p>
          <a:p>
            <a:pPr marL="514350" indent="-514350">
              <a:lnSpc>
                <a:spcPct val="80000"/>
              </a:lnSpc>
              <a:buNone/>
            </a:pPr>
            <a:endParaRPr lang="zh-TW" altLang="en-US" sz="2800" dirty="0">
              <a:latin typeface="+mn-ea"/>
            </a:endParaRPr>
          </a:p>
          <a:p>
            <a:pPr>
              <a:lnSpc>
                <a:spcPct val="80000"/>
              </a:lnSpc>
            </a:pPr>
            <a:r>
              <a:rPr lang="zh-TW" altLang="en-US" dirty="0">
                <a:latin typeface="+mn-ea"/>
              </a:rPr>
              <a:t>缺點：</a:t>
            </a:r>
          </a:p>
          <a:p>
            <a:pPr marL="514350" indent="-514350">
              <a:lnSpc>
                <a:spcPct val="80000"/>
              </a:lnSpc>
              <a:buFont typeface="+mj-lt"/>
              <a:buAutoNum type="arabicPeriod"/>
            </a:pPr>
            <a:r>
              <a:rPr lang="zh-TW" altLang="en-US" sz="2800" dirty="0" smtClean="0">
                <a:latin typeface="+mn-ea"/>
              </a:rPr>
              <a:t>所</a:t>
            </a:r>
            <a:r>
              <a:rPr lang="zh-TW" altLang="en-US" sz="2800" dirty="0">
                <a:latin typeface="+mn-ea"/>
              </a:rPr>
              <a:t>考慮的為會計利潤，而非攸關的增量</a:t>
            </a:r>
            <a:r>
              <a:rPr lang="zh-TW" altLang="en-US" sz="2800" dirty="0" smtClean="0">
                <a:latin typeface="+mn-ea"/>
              </a:rPr>
              <a:t>現金流量</a:t>
            </a:r>
            <a:endParaRPr lang="zh-TW" altLang="en-US" sz="2800" dirty="0">
              <a:latin typeface="+mn-ea"/>
            </a:endParaRPr>
          </a:p>
          <a:p>
            <a:pPr marL="514350" indent="-514350">
              <a:lnSpc>
                <a:spcPct val="80000"/>
              </a:lnSpc>
              <a:buFont typeface="+mj-lt"/>
              <a:buAutoNum type="arabicPeriod"/>
            </a:pPr>
            <a:r>
              <a:rPr lang="zh-TW" altLang="en-US" sz="2800" dirty="0" smtClean="0">
                <a:latin typeface="+mn-ea"/>
              </a:rPr>
              <a:t>未</a:t>
            </a:r>
            <a:r>
              <a:rPr lang="zh-TW" altLang="en-US" sz="2800" dirty="0">
                <a:latin typeface="+mn-ea"/>
              </a:rPr>
              <a:t>考慮投資方案的機會成本</a:t>
            </a:r>
          </a:p>
          <a:p>
            <a:pPr marL="514350" indent="-514350">
              <a:lnSpc>
                <a:spcPct val="80000"/>
              </a:lnSpc>
              <a:buFont typeface="+mj-lt"/>
              <a:buAutoNum type="arabicPeriod"/>
            </a:pPr>
            <a:r>
              <a:rPr lang="zh-TW" altLang="en-US" sz="2800" dirty="0" smtClean="0">
                <a:latin typeface="+mn-ea"/>
              </a:rPr>
              <a:t>忽略</a:t>
            </a:r>
            <a:r>
              <a:rPr lang="zh-TW" altLang="en-US" sz="2800" dirty="0">
                <a:latin typeface="+mn-ea"/>
              </a:rPr>
              <a:t>了貨幣的時間價值</a:t>
            </a:r>
          </a:p>
          <a:p>
            <a:pPr marL="514350" indent="-514350">
              <a:lnSpc>
                <a:spcPct val="80000"/>
              </a:lnSpc>
              <a:buFont typeface="+mj-lt"/>
              <a:buAutoNum type="arabicPeriod"/>
            </a:pPr>
            <a:r>
              <a:rPr lang="zh-TW" altLang="en-US" sz="2800" dirty="0" smtClean="0">
                <a:latin typeface="+mn-ea"/>
              </a:rPr>
              <a:t>管理</a:t>
            </a:r>
            <a:r>
              <a:rPr lang="zh-TW" altLang="en-US" sz="2800" dirty="0">
                <a:latin typeface="+mn-ea"/>
              </a:rPr>
              <a:t>者對訂定所要求的最低可接受會計</a:t>
            </a:r>
            <a:r>
              <a:rPr lang="zh-TW" altLang="en-US" sz="2800" dirty="0" smtClean="0">
                <a:latin typeface="+mn-ea"/>
              </a:rPr>
              <a:t>報酬率</a:t>
            </a:r>
            <a:r>
              <a:rPr lang="zh-TW" altLang="en-US" sz="2800" dirty="0">
                <a:latin typeface="+mn-ea"/>
              </a:rPr>
              <a:t>很難有客觀的標準</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bodyPr>
          <a:lstStyle/>
          <a:p>
            <a:r>
              <a:rPr lang="en-US" altLang="zh-TW" sz="4000" dirty="0" smtClean="0">
                <a:latin typeface="+mn-ea"/>
                <a:ea typeface="+mn-ea"/>
              </a:rPr>
              <a:t>3.</a:t>
            </a:r>
            <a:r>
              <a:rPr lang="zh-TW" altLang="en-US" sz="4000" dirty="0" smtClean="0">
                <a:latin typeface="+mn-ea"/>
                <a:ea typeface="+mn-ea"/>
              </a:rPr>
              <a:t>淨</a:t>
            </a:r>
            <a:r>
              <a:rPr lang="zh-TW" altLang="en-US" sz="4000" dirty="0">
                <a:latin typeface="+mn-ea"/>
                <a:ea typeface="+mn-ea"/>
              </a:rPr>
              <a:t>現值法</a:t>
            </a:r>
            <a:r>
              <a:rPr lang="zh-TW" altLang="en-US" sz="4000" dirty="0">
                <a:latin typeface="Times New Roman" pitchFamily="18" charset="0"/>
                <a:ea typeface="標楷體" pitchFamily="65" charset="-120"/>
              </a:rPr>
              <a:t/>
            </a:r>
            <a:br>
              <a:rPr lang="zh-TW" altLang="en-US" sz="4000" dirty="0">
                <a:latin typeface="Times New Roman" pitchFamily="18" charset="0"/>
                <a:ea typeface="標楷體" pitchFamily="65" charset="-120"/>
              </a:rPr>
            </a:br>
            <a:r>
              <a:rPr lang="en-US" altLang="zh-TW" sz="4000" dirty="0">
                <a:latin typeface="Times New Roman" pitchFamily="18" charset="0"/>
                <a:ea typeface="標楷體" pitchFamily="65" charset="-120"/>
              </a:rPr>
              <a:t>(Net Present Value Method </a:t>
            </a:r>
            <a:r>
              <a:rPr lang="zh-TW" altLang="en-US" sz="4000" dirty="0">
                <a:latin typeface="Times New Roman" pitchFamily="18" charset="0"/>
                <a:ea typeface="標楷體" pitchFamily="65" charset="-120"/>
              </a:rPr>
              <a:t>； </a:t>
            </a:r>
            <a:r>
              <a:rPr lang="en-US" altLang="zh-TW" sz="4000" dirty="0">
                <a:latin typeface="Times New Roman" pitchFamily="18" charset="0"/>
                <a:ea typeface="標楷體" pitchFamily="65" charset="-120"/>
              </a:rPr>
              <a:t>NPV)</a:t>
            </a:r>
          </a:p>
        </p:txBody>
      </p:sp>
      <p:sp>
        <p:nvSpPr>
          <p:cNvPr id="16387" name="Rectangle 3"/>
          <p:cNvSpPr>
            <a:spLocks noGrp="1" noChangeArrowheads="1"/>
          </p:cNvSpPr>
          <p:nvPr>
            <p:ph sz="quarter" idx="1"/>
          </p:nvPr>
        </p:nvSpPr>
        <p:spPr/>
        <p:txBody>
          <a:bodyPr>
            <a:normAutofit fontScale="77500" lnSpcReduction="20000"/>
          </a:bodyPr>
          <a:lstStyle/>
          <a:p>
            <a:pPr>
              <a:lnSpc>
                <a:spcPct val="120000"/>
              </a:lnSpc>
            </a:pPr>
            <a:r>
              <a:rPr lang="zh-TW" altLang="en-US" sz="2800" dirty="0">
                <a:latin typeface="+mn-ea"/>
              </a:rPr>
              <a:t>此法又</a:t>
            </a:r>
            <a:r>
              <a:rPr lang="zh-TW" altLang="en-US" sz="2800" dirty="0" smtClean="0">
                <a:latin typeface="+mn-ea"/>
              </a:rPr>
              <a:t>稱為</a:t>
            </a:r>
            <a:r>
              <a:rPr lang="zh-TW" altLang="en-US" sz="2800" dirty="0" smtClean="0">
                <a:solidFill>
                  <a:srgbClr val="FF0000"/>
                </a:solidFill>
                <a:latin typeface="+mn-ea"/>
              </a:rPr>
              <a:t>折算現金</a:t>
            </a:r>
            <a:r>
              <a:rPr lang="zh-TW" altLang="en-US" sz="2800" dirty="0">
                <a:solidFill>
                  <a:srgbClr val="FF0000"/>
                </a:solidFill>
                <a:latin typeface="+mn-ea"/>
              </a:rPr>
              <a:t>流量法 </a:t>
            </a:r>
            <a:r>
              <a:rPr lang="en-US" altLang="zh-TW" sz="2800" dirty="0">
                <a:latin typeface="+mn-ea"/>
              </a:rPr>
              <a:t>(Discounted Cash Flow Method</a:t>
            </a:r>
            <a:r>
              <a:rPr lang="en-US" altLang="zh-TW" sz="2800" dirty="0" smtClean="0">
                <a:latin typeface="+mn-ea"/>
              </a:rPr>
              <a:t>)</a:t>
            </a:r>
          </a:p>
          <a:p>
            <a:pPr>
              <a:lnSpc>
                <a:spcPct val="120000"/>
              </a:lnSpc>
            </a:pPr>
            <a:endParaRPr lang="en-US" altLang="zh-TW" sz="2800" dirty="0">
              <a:latin typeface="+mn-ea"/>
            </a:endParaRPr>
          </a:p>
          <a:p>
            <a:pPr>
              <a:lnSpc>
                <a:spcPct val="120000"/>
              </a:lnSpc>
            </a:pPr>
            <a:r>
              <a:rPr lang="zh-TW" altLang="en-US" sz="2800" dirty="0" smtClean="0">
                <a:latin typeface="+mn-ea"/>
              </a:rPr>
              <a:t>計算方式：將專案存續期間內各期所產生的現金流量，</a:t>
            </a:r>
            <a:r>
              <a:rPr lang="zh-TW" altLang="en-US" sz="2800" dirty="0" smtClean="0">
                <a:solidFill>
                  <a:srgbClr val="FF0000"/>
                </a:solidFill>
                <a:latin typeface="+mn-ea"/>
              </a:rPr>
              <a:t>以決定的資金成本折現回原始決策點，加總後減去期初現金流出</a:t>
            </a:r>
            <a:r>
              <a:rPr lang="zh-TW" altLang="en-US" sz="2800" dirty="0" smtClean="0">
                <a:latin typeface="+mn-ea"/>
              </a:rPr>
              <a:t>，其差額即為該計劃之淨現值。</a:t>
            </a:r>
            <a:endParaRPr lang="en-US" altLang="zh-TW" sz="2800" dirty="0" smtClean="0">
              <a:latin typeface="+mn-ea"/>
            </a:endParaRPr>
          </a:p>
          <a:p>
            <a:pPr>
              <a:lnSpc>
                <a:spcPct val="120000"/>
              </a:lnSpc>
              <a:buNone/>
            </a:pPr>
            <a:endParaRPr lang="en-US" altLang="zh-TW" sz="2800" dirty="0">
              <a:latin typeface="+mn-ea"/>
            </a:endParaRPr>
          </a:p>
          <a:p>
            <a:pPr>
              <a:lnSpc>
                <a:spcPct val="120000"/>
              </a:lnSpc>
            </a:pPr>
            <a:r>
              <a:rPr lang="zh-TW" altLang="en-US" sz="2800" dirty="0">
                <a:latin typeface="+mn-ea"/>
              </a:rPr>
              <a:t>使用此法需要在評估前決定適用於此評估計畫的資金成本，專案資金成本的決定攸關於投資者對於此投資計畫最低</a:t>
            </a:r>
            <a:r>
              <a:rPr lang="zh-TW" altLang="en-US" sz="2800" dirty="0" smtClean="0">
                <a:latin typeface="+mn-ea"/>
              </a:rPr>
              <a:t>的要求</a:t>
            </a:r>
            <a:r>
              <a:rPr lang="zh-TW" altLang="en-US" sz="2800" dirty="0">
                <a:latin typeface="+mn-ea"/>
              </a:rPr>
              <a:t>報酬</a:t>
            </a:r>
            <a:r>
              <a:rPr lang="zh-TW" altLang="en-US" sz="2800" dirty="0" smtClean="0">
                <a:latin typeface="+mn-ea"/>
              </a:rPr>
              <a:t>率。</a:t>
            </a:r>
            <a:endParaRPr lang="en-US" altLang="zh-TW" sz="2800" dirty="0" smtClean="0">
              <a:latin typeface="+mn-ea"/>
            </a:endParaRPr>
          </a:p>
          <a:p>
            <a:pPr lvl="1">
              <a:lnSpc>
                <a:spcPct val="120000"/>
              </a:lnSpc>
            </a:pPr>
            <a:r>
              <a:rPr lang="zh-TW" altLang="en-US" sz="2500" dirty="0" smtClean="0">
                <a:latin typeface="+mn-ea"/>
              </a:rPr>
              <a:t>若</a:t>
            </a:r>
            <a:r>
              <a:rPr lang="zh-TW" altLang="en-US" sz="2500" dirty="0">
                <a:latin typeface="+mn-ea"/>
              </a:rPr>
              <a:t>資金成本訂得過高，不見得對股東有利，因為可能會因此拒絕有利的投資方案</a:t>
            </a:r>
            <a:r>
              <a:rPr lang="zh-TW" altLang="en-US" sz="2500" dirty="0" smtClean="0">
                <a:latin typeface="+mn-ea"/>
              </a:rPr>
              <a:t>。</a:t>
            </a:r>
            <a:endParaRPr lang="en-US" altLang="zh-TW" sz="2500" dirty="0" smtClean="0">
              <a:latin typeface="+mn-ea"/>
            </a:endParaRPr>
          </a:p>
          <a:p>
            <a:pPr lvl="1">
              <a:lnSpc>
                <a:spcPct val="120000"/>
              </a:lnSpc>
            </a:pPr>
            <a:endParaRPr lang="en-US" altLang="zh-TW" sz="2500" dirty="0" smtClean="0">
              <a:latin typeface="+mn-ea"/>
            </a:endParaRPr>
          </a:p>
          <a:p>
            <a:pPr>
              <a:lnSpc>
                <a:spcPct val="120000"/>
              </a:lnSpc>
            </a:pPr>
            <a:r>
              <a:rPr lang="zh-TW" altLang="en-US" sz="2800" dirty="0" smtClean="0">
                <a:latin typeface="+mn-ea"/>
              </a:rPr>
              <a:t>判斷方法：</a:t>
            </a:r>
            <a:r>
              <a:rPr lang="en-US" altLang="zh-TW" sz="2800" dirty="0" smtClean="0">
                <a:latin typeface="+mn-ea"/>
              </a:rPr>
              <a:t> NPV &gt; 0</a:t>
            </a:r>
            <a:r>
              <a:rPr lang="zh-TW" altLang="en-US" sz="2800" dirty="0" smtClean="0">
                <a:latin typeface="+mn-ea"/>
              </a:rPr>
              <a:t>，則接受該計畫</a:t>
            </a:r>
            <a:endParaRPr lang="en-US" altLang="zh-TW" sz="3200" dirty="0" smtClean="0">
              <a:latin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zh-TW" sz="4000" dirty="0" smtClean="0">
                <a:latin typeface="+mn-ea"/>
                <a:ea typeface="+mn-ea"/>
              </a:rPr>
              <a:t>3.</a:t>
            </a:r>
            <a:r>
              <a:rPr lang="zh-TW" altLang="en-US" sz="4000" dirty="0" smtClean="0">
                <a:latin typeface="+mn-ea"/>
                <a:ea typeface="+mn-ea"/>
              </a:rPr>
              <a:t>淨</a:t>
            </a:r>
            <a:r>
              <a:rPr lang="zh-TW" altLang="en-US" sz="4000" dirty="0">
                <a:latin typeface="+mn-ea"/>
                <a:ea typeface="+mn-ea"/>
              </a:rPr>
              <a:t>現值</a:t>
            </a:r>
            <a:r>
              <a:rPr lang="zh-TW" altLang="en-US" sz="4000" dirty="0" smtClean="0">
                <a:latin typeface="+mn-ea"/>
                <a:ea typeface="+mn-ea"/>
              </a:rPr>
              <a:t>法 </a:t>
            </a:r>
            <a:r>
              <a:rPr lang="en-US" altLang="zh-TW" sz="4000" dirty="0" smtClean="0">
                <a:latin typeface="+mn-ea"/>
                <a:ea typeface="+mn-ea"/>
              </a:rPr>
              <a:t>(</a:t>
            </a:r>
            <a:r>
              <a:rPr lang="zh-TW" altLang="en-US" sz="4000" dirty="0">
                <a:latin typeface="+mn-ea"/>
                <a:ea typeface="+mn-ea"/>
              </a:rPr>
              <a:t>續</a:t>
            </a:r>
            <a:r>
              <a:rPr lang="en-US" altLang="zh-TW" sz="4000" dirty="0">
                <a:latin typeface="+mn-ea"/>
                <a:ea typeface="+mn-ea"/>
              </a:rPr>
              <a:t>)</a:t>
            </a:r>
          </a:p>
        </p:txBody>
      </p:sp>
      <p:sp>
        <p:nvSpPr>
          <p:cNvPr id="17411" name="Rectangle 3"/>
          <p:cNvSpPr>
            <a:spLocks noGrp="1" noChangeArrowheads="1"/>
          </p:cNvSpPr>
          <p:nvPr>
            <p:ph sz="quarter" idx="1"/>
          </p:nvPr>
        </p:nvSpPr>
        <p:spPr/>
        <p:txBody>
          <a:bodyPr>
            <a:normAutofit/>
          </a:bodyPr>
          <a:lstStyle/>
          <a:p>
            <a:r>
              <a:rPr lang="zh-TW" altLang="en-US" sz="2800" dirty="0">
                <a:latin typeface="+mn-ea"/>
              </a:rPr>
              <a:t>優點：</a:t>
            </a:r>
          </a:p>
          <a:p>
            <a:pPr marL="457200" indent="-457200">
              <a:buFont typeface="+mj-lt"/>
              <a:buAutoNum type="arabicPeriod"/>
            </a:pPr>
            <a:r>
              <a:rPr lang="zh-TW" altLang="en-US" sz="2400" dirty="0" smtClean="0">
                <a:latin typeface="+mn-ea"/>
              </a:rPr>
              <a:t>此</a:t>
            </a:r>
            <a:r>
              <a:rPr lang="zh-TW" altLang="en-US" sz="2400" dirty="0">
                <a:latin typeface="+mn-ea"/>
              </a:rPr>
              <a:t>法計算結果，已考慮投資者最低要求報酬率後之</a:t>
            </a:r>
            <a:r>
              <a:rPr lang="zh-TW" altLang="en-US" sz="2400" dirty="0" smtClean="0">
                <a:latin typeface="+mn-ea"/>
              </a:rPr>
              <a:t>計畫</a:t>
            </a:r>
            <a:r>
              <a:rPr lang="zh-TW" altLang="en-US" sz="2400" dirty="0">
                <a:latin typeface="+mn-ea"/>
              </a:rPr>
              <a:t>期間各期現金流量的總和，與期初投入資本的</a:t>
            </a:r>
            <a:r>
              <a:rPr lang="zh-TW" altLang="en-US" sz="2400" dirty="0" smtClean="0">
                <a:latin typeface="+mn-ea"/>
              </a:rPr>
              <a:t>差額</a:t>
            </a:r>
            <a:r>
              <a:rPr lang="zh-TW" altLang="en-US" sz="2400" dirty="0">
                <a:latin typeface="+mn-ea"/>
              </a:rPr>
              <a:t>，更能具體代表該投資計畫對公司 價值的貢獻</a:t>
            </a:r>
            <a:r>
              <a:rPr lang="zh-TW" altLang="en-US" sz="2400" dirty="0" smtClean="0">
                <a:latin typeface="+mn-ea"/>
              </a:rPr>
              <a:t>程度</a:t>
            </a:r>
            <a:r>
              <a:rPr lang="zh-TW" altLang="en-US" sz="2400" dirty="0">
                <a:latin typeface="+mn-ea"/>
              </a:rPr>
              <a:t>。</a:t>
            </a:r>
          </a:p>
          <a:p>
            <a:pPr marL="457200" indent="-457200">
              <a:buFont typeface="+mj-lt"/>
              <a:buAutoNum type="arabicPeriod"/>
            </a:pPr>
            <a:r>
              <a:rPr lang="zh-TW" altLang="en-US" sz="2400" dirty="0" smtClean="0">
                <a:latin typeface="+mn-ea"/>
              </a:rPr>
              <a:t>此</a:t>
            </a:r>
            <a:r>
              <a:rPr lang="zh-TW" altLang="en-US" sz="2400" dirty="0">
                <a:latin typeface="+mn-ea"/>
              </a:rPr>
              <a:t>法符合所有優良的資產預算評估方法所需具備的</a:t>
            </a:r>
            <a:r>
              <a:rPr lang="zh-TW" altLang="en-US" sz="2400" dirty="0" smtClean="0">
                <a:latin typeface="+mn-ea"/>
              </a:rPr>
              <a:t>特色。</a:t>
            </a:r>
            <a:endParaRPr lang="zh-TW" altLang="en-US" sz="2400" dirty="0">
              <a:latin typeface="+mn-ea"/>
            </a:endParaRPr>
          </a:p>
          <a:p>
            <a:endParaRPr lang="en-US" altLang="zh-TW" sz="2800" dirty="0" smtClean="0">
              <a:latin typeface="+mn-ea"/>
            </a:endParaRPr>
          </a:p>
          <a:p>
            <a:r>
              <a:rPr lang="zh-TW" altLang="en-US" sz="2800" dirty="0" smtClean="0">
                <a:latin typeface="+mn-ea"/>
              </a:rPr>
              <a:t>缺點</a:t>
            </a:r>
            <a:r>
              <a:rPr lang="zh-TW" altLang="en-US" sz="2800" dirty="0">
                <a:latin typeface="+mn-ea"/>
              </a:rPr>
              <a:t>：</a:t>
            </a:r>
          </a:p>
          <a:p>
            <a:pPr marL="457200" indent="-457200">
              <a:buFont typeface="+mj-lt"/>
              <a:buAutoNum type="arabicPeriod"/>
            </a:pPr>
            <a:r>
              <a:rPr lang="zh-TW" altLang="en-US" sz="2400" dirty="0" smtClean="0">
                <a:latin typeface="+mn-ea"/>
              </a:rPr>
              <a:t>需要</a:t>
            </a:r>
            <a:r>
              <a:rPr lang="zh-TW" altLang="en-US" sz="2400" dirty="0">
                <a:latin typeface="+mn-ea"/>
              </a:rPr>
              <a:t>有預測現金流量的良好</a:t>
            </a:r>
            <a:r>
              <a:rPr lang="zh-TW" altLang="en-US" sz="2400" dirty="0" smtClean="0">
                <a:latin typeface="+mn-ea"/>
              </a:rPr>
              <a:t>能力。</a:t>
            </a:r>
            <a:endParaRPr lang="en-US" altLang="zh-TW" sz="2400" dirty="0" smtClean="0">
              <a:latin typeface="+mn-ea"/>
            </a:endParaRPr>
          </a:p>
          <a:p>
            <a:pPr marL="457200" indent="-457200">
              <a:buFont typeface="+mj-lt"/>
              <a:buAutoNum type="arabicPeriod"/>
            </a:pPr>
            <a:r>
              <a:rPr lang="zh-TW" altLang="en-US" sz="2400" dirty="0" smtClean="0">
                <a:latin typeface="+mn-ea"/>
              </a:rPr>
              <a:t>決定</a:t>
            </a:r>
            <a:r>
              <a:rPr lang="zh-TW" altLang="en-US" sz="2400" dirty="0">
                <a:latin typeface="+mn-ea"/>
              </a:rPr>
              <a:t>專案</a:t>
            </a:r>
            <a:r>
              <a:rPr lang="zh-TW" altLang="en-US" sz="2400" dirty="0" smtClean="0">
                <a:latin typeface="+mn-ea"/>
              </a:rPr>
              <a:t>資金成本</a:t>
            </a:r>
            <a:r>
              <a:rPr lang="zh-TW" altLang="en-US" sz="2400" dirty="0">
                <a:latin typeface="+mn-ea"/>
              </a:rPr>
              <a:t>的能力。</a:t>
            </a:r>
          </a:p>
          <a:p>
            <a:pPr marL="457200" indent="-457200">
              <a:buFont typeface="+mj-lt"/>
              <a:buAutoNum type="arabicPeriod"/>
            </a:pPr>
            <a:r>
              <a:rPr lang="zh-TW" altLang="en-US" sz="2400" dirty="0" smtClean="0">
                <a:latin typeface="+mn-ea"/>
              </a:rPr>
              <a:t>規模</a:t>
            </a:r>
            <a:r>
              <a:rPr lang="zh-TW" altLang="en-US" sz="2400" dirty="0">
                <a:latin typeface="+mn-ea"/>
              </a:rPr>
              <a:t>較小的投資專案不傾向使用此法評估。</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51520" y="0"/>
            <a:ext cx="8642350" cy="1143000"/>
          </a:xfrm>
        </p:spPr>
        <p:txBody>
          <a:bodyPr>
            <a:normAutofit fontScale="90000"/>
          </a:bodyPr>
          <a:lstStyle/>
          <a:p>
            <a:r>
              <a:rPr lang="en-US" altLang="zh-TW" sz="4000" dirty="0" smtClean="0">
                <a:latin typeface="+mn-ea"/>
                <a:ea typeface="+mn-ea"/>
              </a:rPr>
              <a:t>4.</a:t>
            </a:r>
            <a:r>
              <a:rPr lang="zh-TW" altLang="en-US" sz="4000" dirty="0" smtClean="0">
                <a:latin typeface="+mn-ea"/>
                <a:ea typeface="+mn-ea"/>
              </a:rPr>
              <a:t>內部</a:t>
            </a:r>
            <a:r>
              <a:rPr lang="zh-TW" altLang="en-US" sz="4000" dirty="0">
                <a:latin typeface="+mn-ea"/>
                <a:ea typeface="+mn-ea"/>
              </a:rPr>
              <a:t>報酬率法</a:t>
            </a:r>
            <a:r>
              <a:rPr lang="zh-TW" altLang="en-US" sz="4000" dirty="0">
                <a:latin typeface="Times New Roman" pitchFamily="18" charset="0"/>
                <a:ea typeface="標楷體" pitchFamily="65" charset="-120"/>
              </a:rPr>
              <a:t/>
            </a:r>
            <a:br>
              <a:rPr lang="zh-TW" altLang="en-US" sz="4000" dirty="0">
                <a:latin typeface="Times New Roman" pitchFamily="18" charset="0"/>
                <a:ea typeface="標楷體" pitchFamily="65" charset="-120"/>
              </a:rPr>
            </a:br>
            <a:r>
              <a:rPr lang="en-US" altLang="zh-TW" sz="4000" dirty="0">
                <a:latin typeface="Times New Roman" pitchFamily="18" charset="0"/>
                <a:ea typeface="標楷體" pitchFamily="65" charset="-120"/>
              </a:rPr>
              <a:t>(Internal Rate of Return Method </a:t>
            </a:r>
            <a:r>
              <a:rPr lang="zh-TW" altLang="en-US" sz="4000" dirty="0">
                <a:latin typeface="Times New Roman" pitchFamily="18" charset="0"/>
                <a:ea typeface="標楷體" pitchFamily="65" charset="-120"/>
              </a:rPr>
              <a:t>； </a:t>
            </a:r>
            <a:r>
              <a:rPr lang="en-US" altLang="zh-TW" sz="4000" dirty="0">
                <a:latin typeface="Times New Roman" pitchFamily="18" charset="0"/>
                <a:ea typeface="標楷體" pitchFamily="65" charset="-120"/>
              </a:rPr>
              <a:t>IRR)</a:t>
            </a:r>
          </a:p>
        </p:txBody>
      </p:sp>
      <p:sp>
        <p:nvSpPr>
          <p:cNvPr id="18435" name="Rectangle 3"/>
          <p:cNvSpPr>
            <a:spLocks noGrp="1" noChangeArrowheads="1"/>
          </p:cNvSpPr>
          <p:nvPr>
            <p:ph sz="quarter" idx="1"/>
          </p:nvPr>
        </p:nvSpPr>
        <p:spPr/>
        <p:txBody>
          <a:bodyPr/>
          <a:lstStyle/>
          <a:p>
            <a:r>
              <a:rPr lang="zh-TW" altLang="en-US" sz="2400" dirty="0">
                <a:latin typeface="+mn-ea"/>
              </a:rPr>
              <a:t>指</a:t>
            </a:r>
            <a:r>
              <a:rPr lang="zh-TW" altLang="en-US" sz="2400" dirty="0">
                <a:solidFill>
                  <a:srgbClr val="FF0000"/>
                </a:solidFill>
                <a:latin typeface="+mn-ea"/>
              </a:rPr>
              <a:t>可使專案現金流量的折現值總和恰好等於期初投入成本的折現</a:t>
            </a:r>
            <a:r>
              <a:rPr lang="zh-TW" altLang="en-US" sz="2400" dirty="0" smtClean="0">
                <a:solidFill>
                  <a:srgbClr val="FF0000"/>
                </a:solidFill>
                <a:latin typeface="+mn-ea"/>
              </a:rPr>
              <a:t>率</a:t>
            </a:r>
            <a:r>
              <a:rPr lang="zh-TW" altLang="en-US" sz="2400" dirty="0" smtClean="0">
                <a:latin typeface="+mn-ea"/>
              </a:rPr>
              <a:t>（也就是令淨</a:t>
            </a:r>
            <a:r>
              <a:rPr lang="zh-TW" altLang="en-US" sz="2400" dirty="0">
                <a:latin typeface="+mn-ea"/>
              </a:rPr>
              <a:t>現值</a:t>
            </a:r>
            <a:r>
              <a:rPr lang="en-US" altLang="zh-TW" sz="2400" dirty="0">
                <a:latin typeface="+mn-ea"/>
              </a:rPr>
              <a:t>(NPV)</a:t>
            </a:r>
            <a:r>
              <a:rPr lang="zh-TW" altLang="en-US" sz="2400" dirty="0">
                <a:latin typeface="+mn-ea"/>
              </a:rPr>
              <a:t>為零的折現</a:t>
            </a:r>
            <a:r>
              <a:rPr lang="zh-TW" altLang="en-US" sz="2400" dirty="0" smtClean="0">
                <a:latin typeface="+mn-ea"/>
              </a:rPr>
              <a:t>率）。</a:t>
            </a:r>
            <a:endParaRPr lang="en-US" altLang="zh-TW" sz="2400" dirty="0">
              <a:latin typeface="+mn-ea"/>
            </a:endParaRPr>
          </a:p>
          <a:p>
            <a:pPr>
              <a:buNone/>
            </a:pPr>
            <a:endParaRPr lang="en-US" altLang="zh-TW" sz="2400" dirty="0">
              <a:latin typeface="+mn-ea"/>
            </a:endParaRPr>
          </a:p>
          <a:p>
            <a:r>
              <a:rPr lang="zh-TW" altLang="en-US" sz="2400" dirty="0">
                <a:latin typeface="+mn-ea"/>
              </a:rPr>
              <a:t>公式</a:t>
            </a:r>
            <a:r>
              <a:rPr lang="zh-TW" altLang="en-US" sz="2400" dirty="0" smtClean="0">
                <a:latin typeface="+mn-ea"/>
              </a:rPr>
              <a:t>：</a:t>
            </a:r>
            <a:endParaRPr lang="en-US" altLang="zh-TW" sz="2400" dirty="0" smtClean="0">
              <a:latin typeface="+mn-ea"/>
            </a:endParaRPr>
          </a:p>
          <a:p>
            <a:endParaRPr lang="en-US" altLang="zh-TW" sz="2400" dirty="0" smtClean="0">
              <a:latin typeface="+mn-ea"/>
            </a:endParaRPr>
          </a:p>
          <a:p>
            <a:endParaRPr lang="en-US" altLang="zh-TW" sz="2400" dirty="0" smtClean="0">
              <a:latin typeface="+mn-ea"/>
            </a:endParaRPr>
          </a:p>
          <a:p>
            <a:endParaRPr lang="en-US" altLang="zh-TW" sz="2400" dirty="0" smtClean="0">
              <a:latin typeface="+mn-ea"/>
            </a:endParaRPr>
          </a:p>
          <a:p>
            <a:r>
              <a:rPr lang="zh-TW" altLang="en-US" sz="2400" dirty="0" smtClean="0">
                <a:latin typeface="+mn-ea"/>
              </a:rPr>
              <a:t>判斷方法：</a:t>
            </a:r>
            <a:r>
              <a:rPr lang="en-US" altLang="zh-TW" sz="2400" dirty="0" smtClean="0">
                <a:latin typeface="+mn-ea"/>
              </a:rPr>
              <a:t> IRR &gt; </a:t>
            </a:r>
            <a:r>
              <a:rPr lang="zh-TW" altLang="en-US" sz="2400" dirty="0" smtClean="0">
                <a:latin typeface="+mn-ea"/>
              </a:rPr>
              <a:t>此計劃之加權平均資金成本，則接受該計畫。</a:t>
            </a:r>
            <a:endParaRPr lang="en-US" altLang="zh-TW" sz="2400" dirty="0" smtClean="0">
              <a:latin typeface="+mn-ea"/>
            </a:endParaRPr>
          </a:p>
        </p:txBody>
      </p:sp>
      <p:sp>
        <p:nvSpPr>
          <p:cNvPr id="18438" name="Rectangle 6"/>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18440" name="Rectangle 8"/>
          <p:cNvSpPr>
            <a:spLocks noChangeArrowheads="1"/>
          </p:cNvSpPr>
          <p:nvPr/>
        </p:nvSpPr>
        <p:spPr bwMode="auto">
          <a:xfrm>
            <a:off x="0" y="3205163"/>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18442" name="Rectangle 10"/>
          <p:cNvSpPr>
            <a:spLocks noChangeArrowheads="1"/>
          </p:cNvSpPr>
          <p:nvPr/>
        </p:nvSpPr>
        <p:spPr bwMode="auto">
          <a:xfrm>
            <a:off x="0" y="3205163"/>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18444" name="Rectangle 12"/>
          <p:cNvSpPr>
            <a:spLocks noChangeArrowheads="1"/>
          </p:cNvSpPr>
          <p:nvPr/>
        </p:nvSpPr>
        <p:spPr bwMode="auto">
          <a:xfrm>
            <a:off x="0" y="320516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18443" name="Object 11"/>
          <p:cNvGraphicFramePr>
            <a:graphicFrameLocks noChangeAspect="1"/>
          </p:cNvGraphicFramePr>
          <p:nvPr/>
        </p:nvGraphicFramePr>
        <p:xfrm>
          <a:off x="1907704" y="2420888"/>
          <a:ext cx="4792662" cy="603250"/>
        </p:xfrm>
        <a:graphic>
          <a:graphicData uri="http://schemas.openxmlformats.org/presentationml/2006/ole">
            <p:oleObj spid="_x0000_s18443" name="方程式" r:id="rId3" imgW="3454200" imgH="431640" progId="Equation.3">
              <p:embed/>
            </p:oleObj>
          </a:graphicData>
        </a:graphic>
      </p:graphicFrame>
      <p:sp>
        <p:nvSpPr>
          <p:cNvPr id="18446" name="Rectangle 14"/>
          <p:cNvSpPr>
            <a:spLocks noChangeArrowheads="1"/>
          </p:cNvSpPr>
          <p:nvPr/>
        </p:nvSpPr>
        <p:spPr bwMode="auto">
          <a:xfrm>
            <a:off x="0" y="320516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18445" name="Object 13"/>
          <p:cNvGraphicFramePr>
            <a:graphicFrameLocks noChangeAspect="1"/>
          </p:cNvGraphicFramePr>
          <p:nvPr/>
        </p:nvGraphicFramePr>
        <p:xfrm>
          <a:off x="2123728" y="3140968"/>
          <a:ext cx="1746250" cy="635000"/>
        </p:xfrm>
        <a:graphic>
          <a:graphicData uri="http://schemas.openxmlformats.org/presentationml/2006/ole">
            <p:oleObj spid="_x0000_s18445" name="方程式" r:id="rId4" imgW="1231560" imgH="444240" progId="Equation.3">
              <p:embed/>
            </p:oleObj>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smtClean="0"/>
              <a:t>Agenda</a:t>
            </a:r>
            <a:endParaRPr lang="zh-TW" altLang="en-US" sz="3600" dirty="0"/>
          </a:p>
        </p:txBody>
      </p:sp>
      <p:sp>
        <p:nvSpPr>
          <p:cNvPr id="3" name="內容版面配置區 2"/>
          <p:cNvSpPr>
            <a:spLocks noGrp="1"/>
          </p:cNvSpPr>
          <p:nvPr>
            <p:ph sz="quarter" idx="1"/>
          </p:nvPr>
        </p:nvSpPr>
        <p:spPr>
          <a:xfrm>
            <a:off x="457200" y="1219200"/>
            <a:ext cx="8229600" cy="5306144"/>
          </a:xfrm>
        </p:spPr>
        <p:txBody>
          <a:bodyPr>
            <a:normAutofit fontScale="92500" lnSpcReduction="10000"/>
          </a:bodyPr>
          <a:lstStyle/>
          <a:p>
            <a:r>
              <a:rPr lang="zh-TW" altLang="en-US" dirty="0" smtClean="0">
                <a:latin typeface="+mn-ea"/>
              </a:rPr>
              <a:t>前言</a:t>
            </a:r>
            <a:endParaRPr lang="en-US" altLang="zh-TW" dirty="0" smtClean="0">
              <a:latin typeface="+mn-ea"/>
            </a:endParaRPr>
          </a:p>
          <a:p>
            <a:endParaRPr lang="en-US" altLang="zh-TW" dirty="0" smtClean="0">
              <a:latin typeface="+mn-ea"/>
            </a:endParaRPr>
          </a:p>
          <a:p>
            <a:r>
              <a:rPr lang="zh-TW" altLang="en-US" dirty="0" smtClean="0">
                <a:latin typeface="+mn-ea"/>
              </a:rPr>
              <a:t>資本預算決策之意義與特色</a:t>
            </a:r>
            <a:endParaRPr lang="en-US" altLang="zh-TW" dirty="0" smtClean="0">
              <a:latin typeface="+mn-ea"/>
            </a:endParaRPr>
          </a:p>
          <a:p>
            <a:pPr lvl="1"/>
            <a:r>
              <a:rPr lang="zh-TW" altLang="en-US" dirty="0" smtClean="0">
                <a:latin typeface="+mn-ea"/>
              </a:rPr>
              <a:t>資本預算決策之意義</a:t>
            </a:r>
            <a:endParaRPr lang="en-US" altLang="zh-TW" dirty="0" smtClean="0">
              <a:latin typeface="+mn-ea"/>
            </a:endParaRPr>
          </a:p>
          <a:p>
            <a:pPr lvl="1"/>
            <a:r>
              <a:rPr lang="zh-TW" altLang="en-US" dirty="0" smtClean="0">
                <a:latin typeface="+mn-ea"/>
              </a:rPr>
              <a:t>常見的傳統資本預算決策方法</a:t>
            </a:r>
            <a:endParaRPr lang="en-US" altLang="zh-TW" dirty="0" smtClean="0">
              <a:latin typeface="+mn-ea"/>
            </a:endParaRPr>
          </a:p>
          <a:p>
            <a:pPr lvl="1"/>
            <a:endParaRPr lang="en-US" altLang="zh-TW" dirty="0" smtClean="0">
              <a:latin typeface="+mn-ea"/>
            </a:endParaRPr>
          </a:p>
          <a:p>
            <a:r>
              <a:rPr lang="zh-TW" altLang="en-US" dirty="0" smtClean="0">
                <a:latin typeface="+mn-ea"/>
              </a:rPr>
              <a:t>互斥計畫的決策方法</a:t>
            </a:r>
            <a:endParaRPr lang="en-US" altLang="zh-TW" dirty="0" smtClean="0">
              <a:latin typeface="+mn-ea"/>
            </a:endParaRPr>
          </a:p>
          <a:p>
            <a:endParaRPr lang="en-US" altLang="zh-TW" dirty="0" smtClean="0">
              <a:latin typeface="+mn-ea"/>
            </a:endParaRPr>
          </a:p>
          <a:p>
            <a:r>
              <a:rPr lang="zh-TW" altLang="en-US" dirty="0" smtClean="0">
                <a:latin typeface="+mn-ea"/>
              </a:rPr>
              <a:t>實質選擇權應用於資本預算決策分析</a:t>
            </a:r>
            <a:endParaRPr lang="en-US" altLang="zh-TW" dirty="0" smtClean="0">
              <a:latin typeface="+mn-ea"/>
            </a:endParaRPr>
          </a:p>
          <a:p>
            <a:pPr lvl="1"/>
            <a:r>
              <a:rPr lang="zh-TW" altLang="en-US" dirty="0" smtClean="0">
                <a:latin typeface="+mn-ea"/>
              </a:rPr>
              <a:t>傳統資本預算評估方法之缺點</a:t>
            </a:r>
            <a:endParaRPr lang="en-US" altLang="zh-TW" dirty="0" smtClean="0">
              <a:latin typeface="+mn-ea"/>
            </a:endParaRPr>
          </a:p>
          <a:p>
            <a:pPr lvl="1"/>
            <a:r>
              <a:rPr lang="zh-TW" altLang="en-US" dirty="0" smtClean="0">
                <a:latin typeface="+mn-ea"/>
              </a:rPr>
              <a:t>實質選擇權分析法</a:t>
            </a:r>
            <a:endParaRPr lang="en-US" altLang="zh-TW" dirty="0" smtClean="0">
              <a:latin typeface="+mn-ea"/>
            </a:endParaRPr>
          </a:p>
          <a:p>
            <a:endParaRPr lang="en-US" altLang="zh-TW" dirty="0" smtClean="0">
              <a:latin typeface="+mn-ea"/>
            </a:endParaRPr>
          </a:p>
          <a:p>
            <a:r>
              <a:rPr lang="zh-TW" altLang="en-US" dirty="0" smtClean="0">
                <a:latin typeface="+mn-ea"/>
              </a:rPr>
              <a:t>結論</a:t>
            </a:r>
            <a:endParaRPr lang="zh-TW" altLang="en-US" dirty="0">
              <a:latin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a:bodyPr>
          <a:lstStyle/>
          <a:p>
            <a:r>
              <a:rPr lang="en-US" altLang="zh-TW" sz="3600" dirty="0" smtClean="0">
                <a:latin typeface="+mn-ea"/>
                <a:ea typeface="+mn-ea"/>
              </a:rPr>
              <a:t>4.</a:t>
            </a:r>
            <a:r>
              <a:rPr lang="zh-TW" altLang="en-US" sz="3600" dirty="0" smtClean="0">
                <a:latin typeface="+mn-ea"/>
                <a:ea typeface="+mn-ea"/>
              </a:rPr>
              <a:t>內部</a:t>
            </a:r>
            <a:r>
              <a:rPr lang="zh-TW" altLang="en-US" sz="3600" dirty="0">
                <a:latin typeface="+mn-ea"/>
                <a:ea typeface="+mn-ea"/>
              </a:rPr>
              <a:t>報酬率</a:t>
            </a:r>
            <a:r>
              <a:rPr lang="zh-TW" altLang="en-US" sz="3600" dirty="0" smtClean="0">
                <a:latin typeface="+mn-ea"/>
                <a:ea typeface="+mn-ea"/>
              </a:rPr>
              <a:t>法 </a:t>
            </a:r>
            <a:r>
              <a:rPr lang="en-US" altLang="zh-TW" sz="3600" dirty="0" smtClean="0">
                <a:latin typeface="+mn-ea"/>
                <a:ea typeface="+mn-ea"/>
              </a:rPr>
              <a:t>(</a:t>
            </a:r>
            <a:r>
              <a:rPr lang="zh-TW" altLang="en-US" sz="3600" dirty="0">
                <a:latin typeface="+mn-ea"/>
                <a:ea typeface="+mn-ea"/>
              </a:rPr>
              <a:t>續</a:t>
            </a:r>
            <a:r>
              <a:rPr lang="en-US" altLang="zh-TW" sz="3600" dirty="0">
                <a:latin typeface="+mn-ea"/>
                <a:ea typeface="+mn-ea"/>
              </a:rPr>
              <a:t>)</a:t>
            </a:r>
          </a:p>
        </p:txBody>
      </p:sp>
      <p:sp>
        <p:nvSpPr>
          <p:cNvPr id="20483" name="Rectangle 3"/>
          <p:cNvSpPr>
            <a:spLocks noGrp="1" noChangeArrowheads="1"/>
          </p:cNvSpPr>
          <p:nvPr>
            <p:ph sz="quarter" idx="1"/>
          </p:nvPr>
        </p:nvSpPr>
        <p:spPr>
          <a:xfrm>
            <a:off x="395288" y="1557338"/>
            <a:ext cx="8229600" cy="4525962"/>
          </a:xfrm>
        </p:spPr>
        <p:txBody>
          <a:bodyPr/>
          <a:lstStyle/>
          <a:p>
            <a:r>
              <a:rPr lang="en-US" altLang="zh-TW" sz="2400" dirty="0">
                <a:latin typeface="+mn-ea"/>
              </a:rPr>
              <a:t>Example</a:t>
            </a:r>
            <a:r>
              <a:rPr lang="zh-TW" altLang="en-US" sz="2400" dirty="0">
                <a:latin typeface="+mn-ea"/>
                <a:sym typeface="Wingdings" pitchFamily="2" charset="2"/>
              </a:rPr>
              <a:t>：（</a:t>
            </a:r>
            <a:r>
              <a:rPr lang="en-US" altLang="zh-TW" sz="2400" dirty="0">
                <a:latin typeface="+mn-ea"/>
                <a:sym typeface="Wingdings" pitchFamily="2" charset="2"/>
              </a:rPr>
              <a:t>IRR</a:t>
            </a:r>
            <a:r>
              <a:rPr lang="zh-TW" altLang="en-US" sz="2400" dirty="0">
                <a:latin typeface="+mn-ea"/>
                <a:sym typeface="Wingdings" pitchFamily="2" charset="2"/>
              </a:rPr>
              <a:t>非唯一解）</a:t>
            </a:r>
          </a:p>
          <a:p>
            <a:endParaRPr lang="zh-TW" altLang="en-US" sz="2400" dirty="0">
              <a:latin typeface="+mn-ea"/>
              <a:sym typeface="Wingdings" pitchFamily="2" charset="2"/>
            </a:endParaRPr>
          </a:p>
          <a:p>
            <a:r>
              <a:rPr lang="zh-TW" altLang="en-US" sz="2400" dirty="0">
                <a:latin typeface="+mn-ea"/>
                <a:sym typeface="Wingdings" pitchFamily="2" charset="2"/>
              </a:rPr>
              <a:t>假設某一投資方案之現金流量為，第</a:t>
            </a:r>
            <a:r>
              <a:rPr lang="en-US" altLang="zh-TW" sz="2400" dirty="0">
                <a:latin typeface="+mn-ea"/>
                <a:sym typeface="Wingdings" pitchFamily="2" charset="2"/>
              </a:rPr>
              <a:t>0</a:t>
            </a:r>
            <a:r>
              <a:rPr lang="zh-TW" altLang="en-US" sz="2400" dirty="0">
                <a:latin typeface="+mn-ea"/>
                <a:sym typeface="Wingdings" pitchFamily="2" charset="2"/>
              </a:rPr>
              <a:t>期</a:t>
            </a:r>
            <a:r>
              <a:rPr lang="en-US" altLang="zh-TW" sz="2400" dirty="0">
                <a:latin typeface="+mn-ea"/>
                <a:sym typeface="Wingdings" pitchFamily="2" charset="2"/>
              </a:rPr>
              <a:t>-100,000</a:t>
            </a:r>
            <a:r>
              <a:rPr lang="zh-TW" altLang="en-US" sz="2400" dirty="0">
                <a:latin typeface="+mn-ea"/>
                <a:sym typeface="Wingdings" pitchFamily="2" charset="2"/>
              </a:rPr>
              <a:t>，第一期為</a:t>
            </a:r>
            <a:r>
              <a:rPr lang="en-US" altLang="zh-TW" sz="2400" dirty="0">
                <a:latin typeface="+mn-ea"/>
                <a:sym typeface="Wingdings" pitchFamily="2" charset="2"/>
              </a:rPr>
              <a:t>300,000</a:t>
            </a:r>
            <a:r>
              <a:rPr lang="zh-TW" altLang="en-US" sz="2400" dirty="0">
                <a:latin typeface="+mn-ea"/>
                <a:sym typeface="Wingdings" pitchFamily="2" charset="2"/>
              </a:rPr>
              <a:t>，第二期為</a:t>
            </a:r>
            <a:r>
              <a:rPr lang="en-US" altLang="zh-TW" sz="2400" dirty="0">
                <a:latin typeface="+mn-ea"/>
                <a:sym typeface="Wingdings" pitchFamily="2" charset="2"/>
              </a:rPr>
              <a:t>-204,750</a:t>
            </a:r>
            <a:r>
              <a:rPr lang="zh-TW" altLang="en-US" sz="2400" dirty="0">
                <a:latin typeface="+mn-ea"/>
                <a:sym typeface="Wingdings" pitchFamily="2" charset="2"/>
              </a:rPr>
              <a:t>，又該公司資金成本為</a:t>
            </a:r>
            <a:r>
              <a:rPr lang="en-US" altLang="zh-TW" sz="2400" dirty="0">
                <a:latin typeface="+mn-ea"/>
                <a:sym typeface="Wingdings" pitchFamily="2" charset="2"/>
              </a:rPr>
              <a:t>10%</a:t>
            </a:r>
            <a:r>
              <a:rPr lang="zh-TW" altLang="en-US" sz="2400" dirty="0">
                <a:latin typeface="+mn-ea"/>
                <a:sym typeface="Wingdings" pitchFamily="2" charset="2"/>
              </a:rPr>
              <a:t>，試以</a:t>
            </a:r>
            <a:r>
              <a:rPr lang="en-US" altLang="zh-TW" sz="2400" dirty="0">
                <a:latin typeface="+mn-ea"/>
                <a:sym typeface="Wingdings" pitchFamily="2" charset="2"/>
              </a:rPr>
              <a:t>IRR</a:t>
            </a:r>
            <a:r>
              <a:rPr lang="zh-TW" altLang="en-US" sz="2400" dirty="0">
                <a:latin typeface="+mn-ea"/>
                <a:sym typeface="Wingdings" pitchFamily="2" charset="2"/>
              </a:rPr>
              <a:t>法進行分析。</a:t>
            </a:r>
          </a:p>
          <a:p>
            <a:endParaRPr lang="zh-TW" altLang="en-US" sz="2400" dirty="0">
              <a:latin typeface="+mn-ea"/>
              <a:sym typeface="Wingdings" pitchFamily="2" charset="2"/>
            </a:endParaRPr>
          </a:p>
          <a:p>
            <a:r>
              <a:rPr lang="en-US" altLang="zh-TW" sz="2400" dirty="0" err="1">
                <a:latin typeface="+mn-ea"/>
                <a:sym typeface="Wingdings" pitchFamily="2" charset="2"/>
              </a:rPr>
              <a:t>Ans</a:t>
            </a:r>
            <a:r>
              <a:rPr lang="zh-TW" altLang="en-US" sz="2400" dirty="0">
                <a:latin typeface="+mn-ea"/>
                <a:sym typeface="Wingdings" pitchFamily="2" charset="2"/>
              </a:rPr>
              <a:t>：</a:t>
            </a:r>
          </a:p>
          <a:p>
            <a:pPr>
              <a:buFontTx/>
              <a:buNone/>
            </a:pPr>
            <a:endParaRPr lang="en-US" altLang="zh-TW" sz="2400" dirty="0">
              <a:latin typeface="+mn-ea"/>
              <a:sym typeface="Wingdings" pitchFamily="2" charset="2"/>
            </a:endParaRPr>
          </a:p>
        </p:txBody>
      </p:sp>
      <p:sp>
        <p:nvSpPr>
          <p:cNvPr id="20485" name="Rectangle 5"/>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20484" name="Object 4"/>
          <p:cNvGraphicFramePr>
            <a:graphicFrameLocks noChangeAspect="1"/>
          </p:cNvGraphicFramePr>
          <p:nvPr/>
        </p:nvGraphicFramePr>
        <p:xfrm>
          <a:off x="1763713" y="4005263"/>
          <a:ext cx="4537075" cy="681037"/>
        </p:xfrm>
        <a:graphic>
          <a:graphicData uri="http://schemas.openxmlformats.org/presentationml/2006/ole">
            <p:oleObj spid="_x0000_s82946" name="よ祘Α" r:id="rId3" imgW="2857500" imgH="431800" progId="Equation.3">
              <p:embed/>
            </p:oleObj>
          </a:graphicData>
        </a:graphic>
      </p:graphicFrame>
      <p:sp>
        <p:nvSpPr>
          <p:cNvPr id="20487" name="Rectangle 7"/>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20486" name="Object 6"/>
          <p:cNvGraphicFramePr>
            <a:graphicFrameLocks noChangeAspect="1"/>
          </p:cNvGraphicFramePr>
          <p:nvPr/>
        </p:nvGraphicFramePr>
        <p:xfrm>
          <a:off x="1763713" y="4868863"/>
          <a:ext cx="1081087" cy="298450"/>
        </p:xfrm>
        <a:graphic>
          <a:graphicData uri="http://schemas.openxmlformats.org/presentationml/2006/ole">
            <p:oleObj spid="_x0000_s82947" name="よ祘Α" r:id="rId4" imgW="660113" imgH="177723" progId="Equation.3">
              <p:embed/>
            </p:oleObj>
          </a:graphicData>
        </a:graphic>
      </p:graphicFrame>
      <p:sp>
        <p:nvSpPr>
          <p:cNvPr id="20489" name="Rectangle 9"/>
          <p:cNvSpPr>
            <a:spLocks noChangeArrowheads="1"/>
          </p:cNvSpPr>
          <p:nvPr/>
        </p:nvSpPr>
        <p:spPr bwMode="auto">
          <a:xfrm>
            <a:off x="0" y="335756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20488" name="Object 8"/>
          <p:cNvGraphicFramePr>
            <a:graphicFrameLocks noChangeAspect="1"/>
          </p:cNvGraphicFramePr>
          <p:nvPr/>
        </p:nvGraphicFramePr>
        <p:xfrm>
          <a:off x="2916238" y="4941888"/>
          <a:ext cx="287337" cy="215900"/>
        </p:xfrm>
        <a:graphic>
          <a:graphicData uri="http://schemas.openxmlformats.org/presentationml/2006/ole">
            <p:oleObj spid="_x0000_s82948" name="よ祘Α" r:id="rId5" imgW="190417" imgH="139639" progId="Equation.3">
              <p:embed/>
            </p:oleObj>
          </a:graphicData>
        </a:graphic>
      </p:graphicFrame>
      <p:sp>
        <p:nvSpPr>
          <p:cNvPr id="20491" name="Rectangle 11"/>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20490" name="Object 10"/>
          <p:cNvGraphicFramePr>
            <a:graphicFrameLocks noChangeAspect="1"/>
          </p:cNvGraphicFramePr>
          <p:nvPr/>
        </p:nvGraphicFramePr>
        <p:xfrm>
          <a:off x="3276600" y="4868863"/>
          <a:ext cx="503238" cy="290512"/>
        </p:xfrm>
        <a:graphic>
          <a:graphicData uri="http://schemas.openxmlformats.org/presentationml/2006/ole">
            <p:oleObj spid="_x0000_s82949" name="よ祘Α" r:id="rId6" imgW="317160" imgH="177480" progId="Equation.3">
              <p:embed/>
            </p:oleObj>
          </a:graphicData>
        </a:graphic>
      </p:graphicFrame>
      <p:sp>
        <p:nvSpPr>
          <p:cNvPr id="20492" name="Text Box 12"/>
          <p:cNvSpPr txBox="1">
            <a:spLocks noChangeArrowheads="1"/>
          </p:cNvSpPr>
          <p:nvPr/>
        </p:nvSpPr>
        <p:spPr bwMode="auto">
          <a:xfrm>
            <a:off x="5940425" y="6553200"/>
            <a:ext cx="3311525" cy="304800"/>
          </a:xfrm>
          <a:prstGeom prst="rect">
            <a:avLst/>
          </a:prstGeom>
          <a:noFill/>
          <a:ln w="9525">
            <a:noFill/>
            <a:miter lim="800000"/>
            <a:headEnd/>
            <a:tailEnd/>
          </a:ln>
          <a:effectLst/>
        </p:spPr>
        <p:txBody>
          <a:bodyPr>
            <a:spAutoFit/>
          </a:bodyPr>
          <a:lstStyle/>
          <a:p>
            <a:pPr>
              <a:spcBef>
                <a:spcPct val="50000"/>
              </a:spcBef>
            </a:pPr>
            <a:r>
              <a:rPr lang="zh-TW" altLang="en-US" sz="1400"/>
              <a:t>出處：商學趨勢導報</a:t>
            </a:r>
            <a:r>
              <a:rPr lang="en-US" altLang="zh-TW" sz="1400"/>
              <a:t>2003</a:t>
            </a:r>
            <a:r>
              <a:rPr lang="zh-TW" altLang="en-US" sz="1400"/>
              <a:t>年</a:t>
            </a:r>
            <a:r>
              <a:rPr lang="en-US" altLang="zh-TW" sz="1400"/>
              <a:t>4</a:t>
            </a:r>
            <a:r>
              <a:rPr lang="zh-TW" altLang="en-US" sz="1400"/>
              <a:t>月</a:t>
            </a:r>
            <a:r>
              <a:rPr lang="en-US" altLang="zh-TW" sz="1400"/>
              <a:t>-</a:t>
            </a:r>
            <a:r>
              <a:rPr lang="zh-TW" altLang="en-US" sz="1400"/>
              <a:t>創刊號</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normAutofit/>
          </a:bodyPr>
          <a:lstStyle/>
          <a:p>
            <a:r>
              <a:rPr lang="en-US" altLang="zh-TW" sz="3600" dirty="0" smtClean="0">
                <a:latin typeface="+mn-ea"/>
                <a:ea typeface="+mn-ea"/>
              </a:rPr>
              <a:t>4.</a:t>
            </a:r>
            <a:r>
              <a:rPr lang="zh-TW" altLang="en-US" sz="3600" dirty="0" smtClean="0">
                <a:latin typeface="+mn-ea"/>
                <a:ea typeface="+mn-ea"/>
              </a:rPr>
              <a:t>內部</a:t>
            </a:r>
            <a:r>
              <a:rPr lang="zh-TW" altLang="en-US" sz="3600" dirty="0">
                <a:latin typeface="+mn-ea"/>
                <a:ea typeface="+mn-ea"/>
              </a:rPr>
              <a:t>報酬率</a:t>
            </a:r>
            <a:r>
              <a:rPr lang="zh-TW" altLang="en-US" sz="3600" dirty="0" smtClean="0">
                <a:latin typeface="+mn-ea"/>
                <a:ea typeface="+mn-ea"/>
              </a:rPr>
              <a:t>法 </a:t>
            </a:r>
            <a:r>
              <a:rPr lang="en-US" altLang="zh-TW" sz="3600" dirty="0" smtClean="0">
                <a:latin typeface="+mn-ea"/>
                <a:ea typeface="+mn-ea"/>
              </a:rPr>
              <a:t>(</a:t>
            </a:r>
            <a:r>
              <a:rPr lang="zh-TW" altLang="en-US" sz="3600" dirty="0">
                <a:latin typeface="+mn-ea"/>
                <a:ea typeface="+mn-ea"/>
              </a:rPr>
              <a:t>續</a:t>
            </a:r>
            <a:r>
              <a:rPr lang="en-US" altLang="zh-TW" sz="3600" dirty="0">
                <a:latin typeface="+mn-ea"/>
                <a:ea typeface="+mn-ea"/>
              </a:rPr>
              <a:t>)</a:t>
            </a:r>
          </a:p>
        </p:txBody>
      </p:sp>
      <p:sp>
        <p:nvSpPr>
          <p:cNvPr id="49155" name="Rectangle 3"/>
          <p:cNvSpPr>
            <a:spLocks noGrp="1" noChangeArrowheads="1"/>
          </p:cNvSpPr>
          <p:nvPr>
            <p:ph sz="quarter" idx="1"/>
          </p:nvPr>
        </p:nvSpPr>
        <p:spPr/>
        <p:txBody>
          <a:bodyPr>
            <a:normAutofit fontScale="92500" lnSpcReduction="10000"/>
          </a:bodyPr>
          <a:lstStyle/>
          <a:p>
            <a:pPr marL="457200" indent="-457200">
              <a:lnSpc>
                <a:spcPct val="110000"/>
              </a:lnSpc>
            </a:pPr>
            <a:r>
              <a:rPr lang="zh-TW" altLang="en-US" sz="2800" dirty="0">
                <a:latin typeface="+mn-ea"/>
              </a:rPr>
              <a:t>不合理</a:t>
            </a:r>
            <a:r>
              <a:rPr lang="zh-TW" altLang="en-US" sz="2800" dirty="0" smtClean="0">
                <a:latin typeface="+mn-ea"/>
              </a:rPr>
              <a:t>：</a:t>
            </a:r>
            <a:endParaRPr lang="en-US" altLang="zh-TW" sz="2800" dirty="0" smtClean="0">
              <a:latin typeface="+mn-ea"/>
            </a:endParaRPr>
          </a:p>
          <a:p>
            <a:pPr marL="788670" lvl="1" indent="-514350">
              <a:lnSpc>
                <a:spcPct val="110000"/>
              </a:lnSpc>
            </a:pPr>
            <a:r>
              <a:rPr lang="zh-TW" altLang="en-US" sz="2400" dirty="0" smtClean="0">
                <a:latin typeface="+mn-ea"/>
              </a:rPr>
              <a:t>公司</a:t>
            </a:r>
            <a:r>
              <a:rPr lang="zh-TW" altLang="en-US" sz="2400" dirty="0">
                <a:latin typeface="+mn-ea"/>
              </a:rPr>
              <a:t>若將每期的現金流量再進行投資，由於</a:t>
            </a:r>
            <a:r>
              <a:rPr lang="zh-TW" altLang="en-US" sz="2400" dirty="0" smtClean="0">
                <a:solidFill>
                  <a:srgbClr val="FF0000"/>
                </a:solidFill>
                <a:latin typeface="+mn-ea"/>
              </a:rPr>
              <a:t>投資機會</a:t>
            </a:r>
            <a:r>
              <a:rPr lang="zh-TW" altLang="en-US" sz="2400" dirty="0">
                <a:solidFill>
                  <a:srgbClr val="FF0000"/>
                </a:solidFill>
                <a:latin typeface="+mn-ea"/>
              </a:rPr>
              <a:t>有限，不容易同時存在數個報酬率相當於</a:t>
            </a:r>
            <a:r>
              <a:rPr lang="en-US" altLang="zh-TW" sz="2400" dirty="0">
                <a:solidFill>
                  <a:srgbClr val="FF0000"/>
                </a:solidFill>
                <a:latin typeface="+mn-ea"/>
              </a:rPr>
              <a:t>IRR</a:t>
            </a:r>
            <a:r>
              <a:rPr lang="zh-TW" altLang="en-US" sz="2400" dirty="0">
                <a:solidFill>
                  <a:srgbClr val="FF0000"/>
                </a:solidFill>
                <a:latin typeface="+mn-ea"/>
              </a:rPr>
              <a:t>的投資計劃</a:t>
            </a:r>
            <a:r>
              <a:rPr lang="zh-TW" altLang="en-US" sz="2400" dirty="0">
                <a:latin typeface="+mn-ea"/>
              </a:rPr>
              <a:t>，但內部報酬率的計算上已經假設公司必須將投資計畫每期的現金流量以</a:t>
            </a:r>
            <a:r>
              <a:rPr lang="en-US" altLang="zh-TW" sz="2400" dirty="0">
                <a:latin typeface="+mn-ea"/>
              </a:rPr>
              <a:t>IRR</a:t>
            </a:r>
            <a:r>
              <a:rPr lang="zh-TW" altLang="en-US" sz="2400" dirty="0">
                <a:latin typeface="+mn-ea"/>
              </a:rPr>
              <a:t>重複再投資，才能獲得和</a:t>
            </a:r>
            <a:r>
              <a:rPr lang="en-US" altLang="zh-TW" sz="2400" dirty="0">
                <a:latin typeface="+mn-ea"/>
              </a:rPr>
              <a:t>IRR</a:t>
            </a:r>
            <a:r>
              <a:rPr lang="zh-TW" altLang="en-US" sz="2400" dirty="0">
                <a:latin typeface="+mn-ea"/>
              </a:rPr>
              <a:t>相同的投資報酬率</a:t>
            </a:r>
            <a:r>
              <a:rPr lang="zh-TW" altLang="en-US" sz="2400" dirty="0" smtClean="0">
                <a:latin typeface="+mn-ea"/>
              </a:rPr>
              <a:t>。</a:t>
            </a:r>
            <a:endParaRPr lang="en-US" altLang="zh-TW" sz="2400" dirty="0" smtClean="0">
              <a:latin typeface="+mn-ea"/>
            </a:endParaRPr>
          </a:p>
          <a:p>
            <a:pPr marL="788670" lvl="1" indent="-514350">
              <a:lnSpc>
                <a:spcPct val="110000"/>
              </a:lnSpc>
            </a:pPr>
            <a:endParaRPr lang="en-US" altLang="zh-TW" sz="2400" dirty="0" smtClean="0">
              <a:latin typeface="+mn-ea"/>
            </a:endParaRPr>
          </a:p>
          <a:p>
            <a:pPr marL="788670" lvl="1" indent="-514350">
              <a:lnSpc>
                <a:spcPct val="110000"/>
              </a:lnSpc>
            </a:pPr>
            <a:r>
              <a:rPr lang="zh-TW" altLang="en-US" sz="2400" dirty="0" smtClean="0">
                <a:latin typeface="+mn-ea"/>
              </a:rPr>
              <a:t>因此若</a:t>
            </a:r>
            <a:r>
              <a:rPr lang="zh-TW" altLang="en-US" sz="2400" dirty="0">
                <a:latin typeface="+mn-ea"/>
              </a:rPr>
              <a:t>未同時存在相當於</a:t>
            </a:r>
            <a:r>
              <a:rPr lang="en-US" altLang="zh-TW" sz="2400" dirty="0">
                <a:latin typeface="+mn-ea"/>
              </a:rPr>
              <a:t>IRR</a:t>
            </a:r>
            <a:r>
              <a:rPr lang="zh-TW" altLang="en-US" sz="2400" dirty="0">
                <a:latin typeface="+mn-ea"/>
              </a:rPr>
              <a:t>的投資機會，則以</a:t>
            </a:r>
            <a:r>
              <a:rPr lang="en-US" altLang="zh-TW" sz="2400" dirty="0">
                <a:latin typeface="+mn-ea"/>
              </a:rPr>
              <a:t>IRR</a:t>
            </a:r>
            <a:r>
              <a:rPr lang="zh-TW" altLang="en-US" sz="2400" dirty="0">
                <a:latin typeface="+mn-ea"/>
              </a:rPr>
              <a:t>為再投資報酬率的假設是非常不合理的。</a:t>
            </a:r>
          </a:p>
          <a:p>
            <a:pPr marL="457200" indent="-457200">
              <a:lnSpc>
                <a:spcPct val="110000"/>
              </a:lnSpc>
            </a:pPr>
            <a:endParaRPr lang="zh-TW" altLang="en-US" sz="2800" dirty="0">
              <a:latin typeface="+mn-ea"/>
            </a:endParaRPr>
          </a:p>
          <a:p>
            <a:pPr marL="457200" indent="-457200">
              <a:lnSpc>
                <a:spcPct val="110000"/>
              </a:lnSpc>
            </a:pPr>
            <a:r>
              <a:rPr lang="zh-TW" altLang="en-US" sz="2800" dirty="0" smtClean="0">
                <a:latin typeface="+mn-ea"/>
              </a:rPr>
              <a:t>一般來說，公司</a:t>
            </a:r>
            <a:r>
              <a:rPr lang="zh-TW" altLang="en-US" sz="2800" dirty="0">
                <a:latin typeface="+mn-ea"/>
              </a:rPr>
              <a:t>通常將計畫的再投資報酬率定為公司所使用的資金成本，這樣的假設較保守且容易達成。</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a:bodyPr>
          <a:lstStyle/>
          <a:p>
            <a:r>
              <a:rPr lang="en-US" altLang="zh-TW" sz="3600" dirty="0" smtClean="0">
                <a:latin typeface="+mn-ea"/>
                <a:ea typeface="+mn-ea"/>
              </a:rPr>
              <a:t>4.</a:t>
            </a:r>
            <a:r>
              <a:rPr lang="zh-TW" altLang="en-US" sz="3600" dirty="0" smtClean="0">
                <a:latin typeface="+mn-ea"/>
                <a:ea typeface="+mn-ea"/>
              </a:rPr>
              <a:t>內部</a:t>
            </a:r>
            <a:r>
              <a:rPr lang="zh-TW" altLang="en-US" sz="3600" dirty="0">
                <a:latin typeface="+mn-ea"/>
                <a:ea typeface="+mn-ea"/>
              </a:rPr>
              <a:t>報酬率</a:t>
            </a:r>
            <a:r>
              <a:rPr lang="zh-TW" altLang="en-US" sz="3600" dirty="0" smtClean="0">
                <a:latin typeface="+mn-ea"/>
                <a:ea typeface="+mn-ea"/>
              </a:rPr>
              <a:t>法 </a:t>
            </a:r>
            <a:r>
              <a:rPr lang="en-US" altLang="zh-TW" sz="3600" dirty="0" smtClean="0">
                <a:latin typeface="+mn-ea"/>
                <a:ea typeface="+mn-ea"/>
              </a:rPr>
              <a:t>(</a:t>
            </a:r>
            <a:r>
              <a:rPr lang="zh-TW" altLang="en-US" sz="3600" dirty="0">
                <a:latin typeface="+mn-ea"/>
                <a:ea typeface="+mn-ea"/>
              </a:rPr>
              <a:t>續</a:t>
            </a:r>
            <a:r>
              <a:rPr lang="en-US" altLang="zh-TW" sz="3600" dirty="0">
                <a:latin typeface="+mn-ea"/>
                <a:ea typeface="+mn-ea"/>
              </a:rPr>
              <a:t>)</a:t>
            </a:r>
          </a:p>
        </p:txBody>
      </p:sp>
      <p:sp>
        <p:nvSpPr>
          <p:cNvPr id="19459" name="Rectangle 3"/>
          <p:cNvSpPr>
            <a:spLocks noGrp="1" noChangeArrowheads="1"/>
          </p:cNvSpPr>
          <p:nvPr>
            <p:ph sz="quarter" idx="1"/>
          </p:nvPr>
        </p:nvSpPr>
        <p:spPr/>
        <p:txBody>
          <a:bodyPr>
            <a:normAutofit/>
          </a:bodyPr>
          <a:lstStyle/>
          <a:p>
            <a:pPr marL="533400" indent="-533400">
              <a:lnSpc>
                <a:spcPct val="80000"/>
              </a:lnSpc>
            </a:pPr>
            <a:r>
              <a:rPr lang="zh-TW" altLang="en-US" sz="2800" dirty="0">
                <a:latin typeface="+mn-ea"/>
              </a:rPr>
              <a:t>優點</a:t>
            </a:r>
            <a:r>
              <a:rPr lang="zh-TW" altLang="en-US" sz="2800" dirty="0" smtClean="0">
                <a:latin typeface="+mn-ea"/>
              </a:rPr>
              <a:t>：</a:t>
            </a:r>
            <a:endParaRPr lang="en-US" altLang="zh-TW" sz="2800" dirty="0" smtClean="0">
              <a:latin typeface="+mn-ea"/>
            </a:endParaRPr>
          </a:p>
          <a:p>
            <a:pPr marL="533400" indent="-533400">
              <a:lnSpc>
                <a:spcPct val="80000"/>
              </a:lnSpc>
              <a:buFont typeface="+mj-lt"/>
              <a:buAutoNum type="arabicPeriod"/>
            </a:pPr>
            <a:r>
              <a:rPr lang="zh-TW" altLang="en-US" dirty="0" smtClean="0">
                <a:latin typeface="+mn-ea"/>
              </a:rPr>
              <a:t>符合考慮投資期間內所有現金流量</a:t>
            </a:r>
            <a:endParaRPr lang="en-US" altLang="zh-TW" dirty="0" smtClean="0">
              <a:latin typeface="+mn-ea"/>
            </a:endParaRPr>
          </a:p>
          <a:p>
            <a:pPr marL="533400" indent="-533400">
              <a:lnSpc>
                <a:spcPct val="80000"/>
              </a:lnSpc>
              <a:buFont typeface="+mj-lt"/>
              <a:buAutoNum type="arabicPeriod"/>
            </a:pPr>
            <a:r>
              <a:rPr lang="zh-TW" altLang="en-US" dirty="0" smtClean="0">
                <a:latin typeface="+mn-ea"/>
              </a:rPr>
              <a:t>有考慮貨幣時間價值等特性</a:t>
            </a:r>
            <a:endParaRPr lang="en-US" altLang="zh-TW" dirty="0" smtClean="0">
              <a:latin typeface="+mn-ea"/>
            </a:endParaRPr>
          </a:p>
          <a:p>
            <a:pPr marL="533400" indent="-533400">
              <a:lnSpc>
                <a:spcPct val="80000"/>
              </a:lnSpc>
              <a:buFont typeface="+mj-lt"/>
              <a:buAutoNum type="arabicPeriod"/>
            </a:pPr>
            <a:r>
              <a:rPr lang="zh-TW" altLang="en-US" dirty="0" smtClean="0">
                <a:latin typeface="+mn-ea"/>
              </a:rPr>
              <a:t>有客觀明確之標準</a:t>
            </a:r>
          </a:p>
          <a:p>
            <a:pPr marL="533400" indent="-533400">
              <a:lnSpc>
                <a:spcPct val="80000"/>
              </a:lnSpc>
              <a:buFontTx/>
              <a:buNone/>
            </a:pPr>
            <a:endParaRPr lang="zh-TW" altLang="en-US" sz="2400" dirty="0">
              <a:latin typeface="+mn-ea"/>
            </a:endParaRPr>
          </a:p>
          <a:p>
            <a:pPr marL="533400" indent="-533400">
              <a:lnSpc>
                <a:spcPct val="80000"/>
              </a:lnSpc>
            </a:pPr>
            <a:r>
              <a:rPr lang="zh-TW" altLang="en-US" sz="2800" dirty="0">
                <a:latin typeface="+mn-ea"/>
              </a:rPr>
              <a:t>缺點</a:t>
            </a:r>
            <a:r>
              <a:rPr lang="zh-TW" altLang="en-US" sz="2800" dirty="0" smtClean="0">
                <a:latin typeface="+mn-ea"/>
              </a:rPr>
              <a:t>：</a:t>
            </a:r>
            <a:endParaRPr lang="en-US" altLang="zh-TW" sz="2800" dirty="0" smtClean="0">
              <a:latin typeface="+mn-ea"/>
            </a:endParaRPr>
          </a:p>
          <a:p>
            <a:pPr marL="533400" indent="-533400">
              <a:lnSpc>
                <a:spcPct val="80000"/>
              </a:lnSpc>
              <a:buFont typeface="+mj-lt"/>
              <a:buAutoNum type="arabicPeriod"/>
            </a:pPr>
            <a:r>
              <a:rPr lang="zh-TW" altLang="en-US" dirty="0" smtClean="0">
                <a:latin typeface="+mn-ea"/>
              </a:rPr>
              <a:t>計算</a:t>
            </a:r>
            <a:r>
              <a:rPr lang="zh-TW" altLang="en-US" dirty="0">
                <a:latin typeface="+mn-ea"/>
              </a:rPr>
              <a:t>方法較為</a:t>
            </a:r>
            <a:r>
              <a:rPr lang="zh-TW" altLang="en-US" dirty="0" smtClean="0">
                <a:latin typeface="+mn-ea"/>
              </a:rPr>
              <a:t>複雜</a:t>
            </a:r>
            <a:endParaRPr lang="en-US" altLang="zh-TW" dirty="0" smtClean="0">
              <a:latin typeface="+mn-ea"/>
            </a:endParaRPr>
          </a:p>
          <a:p>
            <a:pPr marL="533400" indent="-533400">
              <a:lnSpc>
                <a:spcPct val="80000"/>
              </a:lnSpc>
              <a:buFont typeface="+mj-lt"/>
              <a:buAutoNum type="arabicPeriod"/>
            </a:pPr>
            <a:r>
              <a:rPr lang="zh-TW" altLang="en-US" dirty="0" smtClean="0">
                <a:latin typeface="+mn-ea"/>
              </a:rPr>
              <a:t>須假設</a:t>
            </a:r>
            <a:r>
              <a:rPr lang="zh-TW" altLang="en-US" dirty="0">
                <a:latin typeface="+mn-ea"/>
              </a:rPr>
              <a:t>再投資報酬率亦會等於 </a:t>
            </a:r>
            <a:r>
              <a:rPr lang="en-US" altLang="zh-TW" dirty="0" smtClean="0">
                <a:latin typeface="+mn-ea"/>
              </a:rPr>
              <a:t>IRR</a:t>
            </a:r>
          </a:p>
          <a:p>
            <a:pPr marL="533400" indent="-533400">
              <a:lnSpc>
                <a:spcPct val="80000"/>
              </a:lnSpc>
              <a:buFont typeface="+mj-lt"/>
              <a:buAutoNum type="arabicPeriod"/>
            </a:pPr>
            <a:r>
              <a:rPr lang="zh-TW" altLang="en-US" dirty="0" smtClean="0">
                <a:latin typeface="+mn-ea"/>
              </a:rPr>
              <a:t>容易</a:t>
            </a:r>
            <a:r>
              <a:rPr lang="zh-TW" altLang="en-US" dirty="0">
                <a:latin typeface="+mn-ea"/>
              </a:rPr>
              <a:t>出現 </a:t>
            </a:r>
            <a:r>
              <a:rPr lang="en-US" altLang="zh-TW" dirty="0">
                <a:latin typeface="+mn-ea"/>
              </a:rPr>
              <a:t>IRR </a:t>
            </a:r>
            <a:r>
              <a:rPr lang="zh-TW" altLang="en-US" dirty="0">
                <a:latin typeface="+mn-ea"/>
              </a:rPr>
              <a:t>非單一</a:t>
            </a:r>
            <a:r>
              <a:rPr lang="zh-TW" altLang="en-US" dirty="0" smtClean="0">
                <a:latin typeface="+mn-ea"/>
              </a:rPr>
              <a:t>解</a:t>
            </a:r>
            <a:endParaRPr lang="en-US" altLang="zh-TW" dirty="0" smtClean="0">
              <a:latin typeface="+mn-ea"/>
            </a:endParaRPr>
          </a:p>
          <a:p>
            <a:pPr marL="533400" indent="-533400">
              <a:lnSpc>
                <a:spcPct val="80000"/>
              </a:lnSpc>
              <a:buFont typeface="+mj-lt"/>
              <a:buAutoNum type="arabicPeriod"/>
            </a:pPr>
            <a:r>
              <a:rPr lang="zh-TW" altLang="en-US" dirty="0" smtClean="0">
                <a:latin typeface="+mn-ea"/>
              </a:rPr>
              <a:t>在</a:t>
            </a:r>
            <a:r>
              <a:rPr lang="zh-TW" altLang="en-US" dirty="0">
                <a:latin typeface="+mn-ea"/>
              </a:rPr>
              <a:t>互斥方案中，無法找出使股東權益最大化之投資</a:t>
            </a:r>
            <a:r>
              <a:rPr lang="zh-TW" altLang="en-US" dirty="0" smtClean="0">
                <a:latin typeface="+mn-ea"/>
              </a:rPr>
              <a:t>方案</a:t>
            </a:r>
            <a:endParaRPr lang="en-US" altLang="zh-TW" dirty="0" smtClean="0">
              <a:latin typeface="+mn-ea"/>
            </a:endParaRPr>
          </a:p>
          <a:p>
            <a:pPr marL="533400" indent="-533400">
              <a:lnSpc>
                <a:spcPct val="80000"/>
              </a:lnSpc>
              <a:buFont typeface="+mj-lt"/>
              <a:buAutoNum type="arabicPeriod"/>
            </a:pPr>
            <a:r>
              <a:rPr lang="zh-TW" altLang="en-US" dirty="0" smtClean="0">
                <a:latin typeface="+mn-ea"/>
              </a:rPr>
              <a:t>不</a:t>
            </a:r>
            <a:r>
              <a:rPr lang="zh-TW" altLang="en-US" dirty="0">
                <a:latin typeface="+mn-ea"/>
              </a:rPr>
              <a:t>符合價值相加</a:t>
            </a:r>
            <a:r>
              <a:rPr lang="zh-TW" altLang="en-US" dirty="0" smtClean="0">
                <a:latin typeface="+mn-ea"/>
              </a:rPr>
              <a:t>定律</a:t>
            </a:r>
            <a:endParaRPr lang="zh-TW" altLang="en-US" dirty="0">
              <a:latin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a:bodyPr>
          <a:lstStyle/>
          <a:p>
            <a:r>
              <a:rPr lang="zh-TW" altLang="en-US" sz="3600" dirty="0">
                <a:latin typeface="+mn-ea"/>
                <a:ea typeface="+mn-ea"/>
              </a:rPr>
              <a:t>參、互斥計劃的決策方法</a:t>
            </a:r>
          </a:p>
        </p:txBody>
      </p:sp>
      <p:sp>
        <p:nvSpPr>
          <p:cNvPr id="21507" name="Rectangle 3"/>
          <p:cNvSpPr>
            <a:spLocks noGrp="1" noChangeArrowheads="1"/>
          </p:cNvSpPr>
          <p:nvPr>
            <p:ph sz="quarter" idx="1"/>
          </p:nvPr>
        </p:nvSpPr>
        <p:spPr/>
        <p:txBody>
          <a:bodyPr/>
          <a:lstStyle/>
          <a:p>
            <a:r>
              <a:rPr lang="zh-TW" altLang="en-US" dirty="0">
                <a:latin typeface="+mn-ea"/>
              </a:rPr>
              <a:t>由於公司的</a:t>
            </a:r>
            <a:r>
              <a:rPr lang="zh-TW" altLang="en-US" dirty="0">
                <a:solidFill>
                  <a:srgbClr val="FF0000"/>
                </a:solidFill>
                <a:latin typeface="+mn-ea"/>
              </a:rPr>
              <a:t>資源有限</a:t>
            </a:r>
            <a:r>
              <a:rPr lang="zh-TW" altLang="en-US" dirty="0">
                <a:latin typeface="+mn-ea"/>
              </a:rPr>
              <a:t>，因此常出現接受某一計畫就必須排擠另一計劃的情況，這種互相排擠的計劃稱為</a:t>
            </a:r>
            <a:r>
              <a:rPr lang="zh-TW" altLang="en-US" dirty="0">
                <a:solidFill>
                  <a:srgbClr val="FF0000"/>
                </a:solidFill>
                <a:latin typeface="+mn-ea"/>
              </a:rPr>
              <a:t>互斥計劃</a:t>
            </a:r>
            <a:r>
              <a:rPr lang="zh-TW" altLang="en-US" dirty="0">
                <a:latin typeface="+mn-ea"/>
              </a:rPr>
              <a:t>。</a:t>
            </a:r>
          </a:p>
          <a:p>
            <a:endParaRPr lang="zh-TW" altLang="en-US" dirty="0">
              <a:latin typeface="+mn-ea"/>
            </a:endParaRPr>
          </a:p>
          <a:p>
            <a:r>
              <a:rPr lang="zh-TW" altLang="en-US" dirty="0">
                <a:latin typeface="+mn-ea"/>
              </a:rPr>
              <a:t>選擇有利的投資專案必須站在</a:t>
            </a:r>
            <a:r>
              <a:rPr lang="zh-TW" altLang="en-US" dirty="0">
                <a:solidFill>
                  <a:srgbClr val="FF0000"/>
                </a:solidFill>
                <a:latin typeface="+mn-ea"/>
              </a:rPr>
              <a:t>使股東價值極大化</a:t>
            </a:r>
            <a:r>
              <a:rPr lang="zh-TW" altLang="en-US" dirty="0">
                <a:latin typeface="+mn-ea"/>
              </a:rPr>
              <a:t>的</a:t>
            </a:r>
            <a:r>
              <a:rPr lang="zh-TW" altLang="en-US" dirty="0" smtClean="0">
                <a:latin typeface="+mn-ea"/>
              </a:rPr>
              <a:t>立場。</a:t>
            </a:r>
            <a:endParaRPr lang="en-US" altLang="zh-TW" dirty="0" smtClean="0">
              <a:latin typeface="+mn-ea"/>
            </a:endParaRPr>
          </a:p>
          <a:p>
            <a:pPr lvl="1"/>
            <a:r>
              <a:rPr lang="zh-TW" altLang="en-US" dirty="0" smtClean="0">
                <a:latin typeface="+mn-ea"/>
              </a:rPr>
              <a:t>所以</a:t>
            </a:r>
            <a:r>
              <a:rPr lang="zh-TW" altLang="en-US" dirty="0">
                <a:latin typeface="+mn-ea"/>
              </a:rPr>
              <a:t>投資決策若與淨現值法決策有抵觸，以</a:t>
            </a:r>
            <a:r>
              <a:rPr lang="zh-TW" altLang="en-US" dirty="0">
                <a:solidFill>
                  <a:srgbClr val="FF0000"/>
                </a:solidFill>
                <a:latin typeface="+mn-ea"/>
              </a:rPr>
              <a:t>淨現值法</a:t>
            </a:r>
            <a:r>
              <a:rPr lang="zh-TW" altLang="en-US" dirty="0">
                <a:latin typeface="+mn-ea"/>
              </a:rPr>
              <a:t>為優先決策準則。</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a:bodyPr>
          <a:lstStyle/>
          <a:p>
            <a:r>
              <a:rPr lang="zh-TW" altLang="en-US" sz="3600" dirty="0">
                <a:latin typeface="+mn-ea"/>
                <a:ea typeface="+mn-ea"/>
              </a:rPr>
              <a:t>參、互斥計劃的決策方法</a:t>
            </a:r>
            <a:r>
              <a:rPr lang="en-US" altLang="zh-TW" sz="3600" dirty="0">
                <a:latin typeface="+mn-ea"/>
                <a:ea typeface="+mn-ea"/>
              </a:rPr>
              <a:t>(</a:t>
            </a:r>
            <a:r>
              <a:rPr lang="zh-TW" altLang="en-US" sz="3600" dirty="0">
                <a:latin typeface="+mn-ea"/>
                <a:ea typeface="+mn-ea"/>
              </a:rPr>
              <a:t>續</a:t>
            </a:r>
            <a:r>
              <a:rPr lang="en-US" altLang="zh-TW" sz="3600" dirty="0">
                <a:latin typeface="+mn-ea"/>
                <a:ea typeface="+mn-ea"/>
              </a:rPr>
              <a:t>)</a:t>
            </a:r>
          </a:p>
        </p:txBody>
      </p:sp>
      <p:sp>
        <p:nvSpPr>
          <p:cNvPr id="22531" name="Rectangle 3"/>
          <p:cNvSpPr>
            <a:spLocks noGrp="1" noChangeArrowheads="1"/>
          </p:cNvSpPr>
          <p:nvPr>
            <p:ph sz="quarter" idx="1"/>
          </p:nvPr>
        </p:nvSpPr>
        <p:spPr>
          <a:xfrm>
            <a:off x="457200" y="1268760"/>
            <a:ext cx="8229600" cy="5112990"/>
          </a:xfrm>
        </p:spPr>
        <p:txBody>
          <a:bodyPr/>
          <a:lstStyle/>
          <a:p>
            <a:pPr>
              <a:lnSpc>
                <a:spcPct val="80000"/>
              </a:lnSpc>
            </a:pPr>
            <a:r>
              <a:rPr lang="zh-TW" altLang="en-US" sz="2800" dirty="0">
                <a:latin typeface="+mn-ea"/>
              </a:rPr>
              <a:t>即使不為互斥專案，還是有可能因為有</a:t>
            </a:r>
            <a:r>
              <a:rPr lang="zh-TW" altLang="en-US" sz="2800" dirty="0">
                <a:solidFill>
                  <a:srgbClr val="FF0000"/>
                </a:solidFill>
                <a:latin typeface="+mn-ea"/>
              </a:rPr>
              <a:t>資本限額存在</a:t>
            </a:r>
            <a:r>
              <a:rPr lang="zh-TW" altLang="en-US" sz="2800" dirty="0">
                <a:latin typeface="+mn-ea"/>
              </a:rPr>
              <a:t>時，無法同時接受所有有利的投資專案。</a:t>
            </a:r>
          </a:p>
          <a:p>
            <a:pPr>
              <a:lnSpc>
                <a:spcPct val="80000"/>
              </a:lnSpc>
            </a:pPr>
            <a:endParaRPr lang="zh-TW" altLang="en-US" sz="2800" dirty="0">
              <a:latin typeface="+mn-ea"/>
            </a:endParaRPr>
          </a:p>
          <a:p>
            <a:pPr>
              <a:lnSpc>
                <a:spcPct val="80000"/>
              </a:lnSpc>
            </a:pPr>
            <a:r>
              <a:rPr lang="zh-TW" altLang="en-US" sz="2800" dirty="0">
                <a:latin typeface="+mn-ea"/>
              </a:rPr>
              <a:t>在此情況下，公司必須追求能在資本限額下，接受專案淨值總和最大者，此時可使用</a:t>
            </a:r>
            <a:r>
              <a:rPr lang="zh-TW" altLang="en-US" sz="2800" dirty="0">
                <a:solidFill>
                  <a:srgbClr val="FF0000"/>
                </a:solidFill>
                <a:latin typeface="+mn-ea"/>
              </a:rPr>
              <a:t>獲利能力指數法</a:t>
            </a:r>
            <a:r>
              <a:rPr lang="en-US" altLang="zh-TW" sz="2800" dirty="0">
                <a:latin typeface="+mn-ea"/>
              </a:rPr>
              <a:t>(Profitability Index Method </a:t>
            </a:r>
            <a:r>
              <a:rPr lang="zh-TW" altLang="en-US" sz="2800" dirty="0">
                <a:latin typeface="+mn-ea"/>
              </a:rPr>
              <a:t>； </a:t>
            </a:r>
            <a:r>
              <a:rPr lang="en-US" altLang="zh-TW" sz="2800" dirty="0">
                <a:latin typeface="+mn-ea"/>
              </a:rPr>
              <a:t>PI) </a:t>
            </a:r>
            <a:r>
              <a:rPr lang="zh-TW" altLang="en-US" sz="2800" dirty="0">
                <a:latin typeface="+mn-ea"/>
              </a:rPr>
              <a:t>。</a:t>
            </a:r>
          </a:p>
          <a:p>
            <a:pPr>
              <a:lnSpc>
                <a:spcPct val="80000"/>
              </a:lnSpc>
            </a:pPr>
            <a:endParaRPr lang="zh-TW" altLang="en-US" sz="2800" dirty="0">
              <a:latin typeface="+mn-ea"/>
            </a:endParaRPr>
          </a:p>
          <a:p>
            <a:pPr>
              <a:lnSpc>
                <a:spcPct val="80000"/>
              </a:lnSpc>
            </a:pPr>
            <a:r>
              <a:rPr lang="zh-TW" altLang="en-US" sz="2800" dirty="0" smtClean="0">
                <a:latin typeface="+mn-ea"/>
              </a:rPr>
              <a:t>計算公式：</a:t>
            </a:r>
            <a:endParaRPr lang="en-US" altLang="zh-TW" sz="2800" dirty="0" smtClean="0">
              <a:latin typeface="+mn-ea"/>
            </a:endParaRPr>
          </a:p>
          <a:p>
            <a:pPr>
              <a:lnSpc>
                <a:spcPct val="80000"/>
              </a:lnSpc>
            </a:pPr>
            <a:endParaRPr lang="en-US" altLang="zh-TW" sz="2800" dirty="0" smtClean="0">
              <a:latin typeface="+mn-ea"/>
            </a:endParaRPr>
          </a:p>
          <a:p>
            <a:pPr>
              <a:lnSpc>
                <a:spcPct val="80000"/>
              </a:lnSpc>
            </a:pPr>
            <a:endParaRPr lang="en-US" altLang="zh-TW" sz="2800" dirty="0" smtClean="0">
              <a:latin typeface="+mn-ea"/>
            </a:endParaRPr>
          </a:p>
          <a:p>
            <a:pPr>
              <a:lnSpc>
                <a:spcPct val="80000"/>
              </a:lnSpc>
            </a:pPr>
            <a:r>
              <a:rPr lang="zh-TW" altLang="en-US" sz="2800" dirty="0" smtClean="0">
                <a:latin typeface="+mn-ea"/>
              </a:rPr>
              <a:t>判斷方法：</a:t>
            </a:r>
            <a:r>
              <a:rPr lang="en-US" altLang="zh-TW" sz="2800" dirty="0" smtClean="0">
                <a:latin typeface="+mn-ea"/>
              </a:rPr>
              <a:t> PI &gt; 1</a:t>
            </a:r>
            <a:r>
              <a:rPr lang="zh-TW" altLang="en-US" sz="2800" dirty="0" smtClean="0">
                <a:latin typeface="+mn-ea"/>
              </a:rPr>
              <a:t>，則接受該計畫，否則代表該計畫的可行性有待商榷。</a:t>
            </a:r>
            <a:endParaRPr lang="en-US" altLang="zh-TW" sz="2800" dirty="0" smtClean="0">
              <a:latin typeface="+mn-ea"/>
            </a:endParaRPr>
          </a:p>
        </p:txBody>
      </p:sp>
      <p:sp>
        <p:nvSpPr>
          <p:cNvPr id="58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583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pic>
        <p:nvPicPr>
          <p:cNvPr id="58371" name="Picture 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601559" y="3717032"/>
            <a:ext cx="6434937" cy="930124"/>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32656" y="188640"/>
            <a:ext cx="9011344" cy="990600"/>
          </a:xfrm>
        </p:spPr>
        <p:txBody>
          <a:bodyPr>
            <a:normAutofit fontScale="90000"/>
          </a:bodyPr>
          <a:lstStyle/>
          <a:p>
            <a:r>
              <a:rPr lang="zh-TW" altLang="en-US" sz="4000" dirty="0">
                <a:latin typeface="+mn-ea"/>
                <a:ea typeface="+mn-ea"/>
              </a:rPr>
              <a:t>淨現值法</a:t>
            </a:r>
            <a:r>
              <a:rPr lang="en-US" altLang="zh-TW" sz="4000" dirty="0">
                <a:latin typeface="+mn-ea"/>
                <a:ea typeface="+mn-ea"/>
              </a:rPr>
              <a:t>(NPV)</a:t>
            </a:r>
            <a:r>
              <a:rPr lang="zh-TW" altLang="en-US" sz="4000" dirty="0">
                <a:latin typeface="+mn-ea"/>
                <a:ea typeface="+mn-ea"/>
              </a:rPr>
              <a:t>和內部報酬率法</a:t>
            </a:r>
            <a:r>
              <a:rPr lang="en-US" altLang="zh-TW" sz="4000" dirty="0">
                <a:latin typeface="+mn-ea"/>
                <a:ea typeface="+mn-ea"/>
              </a:rPr>
              <a:t>(IRR)</a:t>
            </a:r>
            <a:r>
              <a:rPr lang="zh-TW" altLang="en-US" sz="4000" dirty="0">
                <a:latin typeface="+mn-ea"/>
                <a:ea typeface="+mn-ea"/>
              </a:rPr>
              <a:t>之比較</a:t>
            </a:r>
          </a:p>
        </p:txBody>
      </p:sp>
      <p:sp>
        <p:nvSpPr>
          <p:cNvPr id="50179" name="Rectangle 3"/>
          <p:cNvSpPr>
            <a:spLocks noGrp="1" noChangeArrowheads="1"/>
          </p:cNvSpPr>
          <p:nvPr>
            <p:ph sz="quarter" idx="1"/>
          </p:nvPr>
        </p:nvSpPr>
        <p:spPr/>
        <p:txBody>
          <a:bodyPr>
            <a:normAutofit/>
          </a:bodyPr>
          <a:lstStyle/>
          <a:p>
            <a:pPr marL="609600" indent="-609600">
              <a:lnSpc>
                <a:spcPct val="80000"/>
              </a:lnSpc>
            </a:pPr>
            <a:r>
              <a:rPr lang="zh-TW" altLang="en-US" sz="2800" dirty="0">
                <a:latin typeface="+mn-ea"/>
              </a:rPr>
              <a:t>相同點</a:t>
            </a:r>
            <a:r>
              <a:rPr lang="zh-TW" altLang="en-US" sz="2800" dirty="0" smtClean="0">
                <a:latin typeface="+mn-ea"/>
              </a:rPr>
              <a:t>：</a:t>
            </a:r>
            <a:endParaRPr lang="en-US" altLang="zh-TW" sz="2800" dirty="0" smtClean="0">
              <a:latin typeface="+mn-ea"/>
            </a:endParaRPr>
          </a:p>
          <a:p>
            <a:pPr marL="609600" indent="-609600">
              <a:lnSpc>
                <a:spcPct val="80000"/>
              </a:lnSpc>
              <a:buFont typeface="+mj-lt"/>
              <a:buAutoNum type="arabicPeriod"/>
            </a:pPr>
            <a:r>
              <a:rPr lang="zh-TW" altLang="en-US" sz="2700" dirty="0" smtClean="0">
                <a:latin typeface="+mn-ea"/>
              </a:rPr>
              <a:t>考慮</a:t>
            </a:r>
            <a:r>
              <a:rPr lang="zh-TW" altLang="en-US" sz="2700" dirty="0">
                <a:latin typeface="+mn-ea"/>
              </a:rPr>
              <a:t>所有現金</a:t>
            </a:r>
            <a:r>
              <a:rPr lang="zh-TW" altLang="en-US" sz="2700" dirty="0" smtClean="0">
                <a:latin typeface="+mn-ea"/>
              </a:rPr>
              <a:t>流量</a:t>
            </a:r>
            <a:endParaRPr lang="en-US" altLang="zh-TW" sz="2700" dirty="0" smtClean="0">
              <a:latin typeface="+mn-ea"/>
            </a:endParaRPr>
          </a:p>
          <a:p>
            <a:pPr marL="609600" indent="-609600">
              <a:lnSpc>
                <a:spcPct val="80000"/>
              </a:lnSpc>
              <a:buFont typeface="+mj-lt"/>
              <a:buAutoNum type="arabicPeriod"/>
            </a:pPr>
            <a:r>
              <a:rPr lang="zh-TW" altLang="en-US" sz="2700" dirty="0" smtClean="0">
                <a:latin typeface="+mn-ea"/>
              </a:rPr>
              <a:t>考慮</a:t>
            </a:r>
            <a:r>
              <a:rPr lang="zh-TW" altLang="en-US" sz="2700" dirty="0">
                <a:latin typeface="+mn-ea"/>
              </a:rPr>
              <a:t>貨幣時間</a:t>
            </a:r>
            <a:r>
              <a:rPr lang="zh-TW" altLang="en-US" sz="2700" dirty="0" smtClean="0">
                <a:latin typeface="+mn-ea"/>
              </a:rPr>
              <a:t>價值</a:t>
            </a:r>
            <a:endParaRPr lang="en-US" altLang="zh-TW" sz="2700" dirty="0" smtClean="0">
              <a:latin typeface="+mn-ea"/>
            </a:endParaRPr>
          </a:p>
          <a:p>
            <a:pPr marL="609600" indent="-609600">
              <a:lnSpc>
                <a:spcPct val="80000"/>
              </a:lnSpc>
              <a:buFont typeface="+mj-lt"/>
              <a:buAutoNum type="arabicPeriod"/>
            </a:pPr>
            <a:r>
              <a:rPr lang="zh-TW" altLang="en-US" sz="2700" dirty="0" smtClean="0">
                <a:latin typeface="+mn-ea"/>
              </a:rPr>
              <a:t>有</a:t>
            </a:r>
            <a:r>
              <a:rPr lang="zh-TW" altLang="en-US" sz="2700" dirty="0">
                <a:latin typeface="+mn-ea"/>
              </a:rPr>
              <a:t>客觀明確之判斷標準</a:t>
            </a:r>
          </a:p>
          <a:p>
            <a:pPr marL="609600" indent="-609600">
              <a:lnSpc>
                <a:spcPct val="80000"/>
              </a:lnSpc>
            </a:pPr>
            <a:endParaRPr lang="zh-TW" altLang="en-US" sz="2800" dirty="0">
              <a:latin typeface="+mn-ea"/>
            </a:endParaRPr>
          </a:p>
          <a:p>
            <a:pPr marL="609600" indent="-609600">
              <a:lnSpc>
                <a:spcPct val="80000"/>
              </a:lnSpc>
            </a:pPr>
            <a:r>
              <a:rPr lang="zh-TW" altLang="en-US" sz="2800" dirty="0" smtClean="0">
                <a:latin typeface="+mn-ea"/>
              </a:rPr>
              <a:t>相異點：互斥方案中可能衝突，以</a:t>
            </a:r>
            <a:r>
              <a:rPr lang="en-US" altLang="zh-TW" sz="2800" dirty="0" smtClean="0">
                <a:latin typeface="+mn-ea"/>
              </a:rPr>
              <a:t>NPV</a:t>
            </a:r>
            <a:r>
              <a:rPr lang="zh-TW" altLang="en-US" sz="2800" dirty="0" smtClean="0">
                <a:latin typeface="+mn-ea"/>
              </a:rPr>
              <a:t>法為主</a:t>
            </a:r>
            <a:endParaRPr lang="en-US" altLang="zh-TW" sz="2800" dirty="0" smtClean="0">
              <a:latin typeface="+mn-ea"/>
            </a:endParaRPr>
          </a:p>
          <a:p>
            <a:pPr marL="609600" indent="-609600">
              <a:lnSpc>
                <a:spcPct val="80000"/>
              </a:lnSpc>
            </a:pPr>
            <a:endParaRPr lang="en-US" altLang="zh-TW" sz="2800" dirty="0" smtClean="0">
              <a:latin typeface="+mn-ea"/>
            </a:endParaRPr>
          </a:p>
          <a:p>
            <a:pPr marL="609600" indent="-609600">
              <a:lnSpc>
                <a:spcPct val="80000"/>
              </a:lnSpc>
            </a:pPr>
            <a:r>
              <a:rPr lang="zh-TW" altLang="en-US" sz="2800" dirty="0" smtClean="0">
                <a:latin typeface="+mn-ea"/>
              </a:rPr>
              <a:t>衝突原因如下：</a:t>
            </a:r>
            <a:endParaRPr lang="en-US" altLang="zh-TW" sz="2800" dirty="0" smtClean="0">
              <a:latin typeface="+mn-ea"/>
            </a:endParaRPr>
          </a:p>
          <a:p>
            <a:pPr marL="883920" lvl="1" indent="-609600">
              <a:lnSpc>
                <a:spcPct val="80000"/>
              </a:lnSpc>
            </a:pPr>
            <a:r>
              <a:rPr lang="zh-TW" altLang="en-US" sz="2400" dirty="0" smtClean="0">
                <a:latin typeface="+mn-ea"/>
              </a:rPr>
              <a:t>投資</a:t>
            </a:r>
            <a:r>
              <a:rPr lang="zh-TW" altLang="en-US" sz="2400" dirty="0">
                <a:latin typeface="+mn-ea"/>
              </a:rPr>
              <a:t>規模差異</a:t>
            </a:r>
            <a:r>
              <a:rPr lang="en-US" altLang="zh-TW" sz="2400" dirty="0">
                <a:latin typeface="+mn-ea"/>
              </a:rPr>
              <a:t>(size disparity</a:t>
            </a:r>
            <a:r>
              <a:rPr lang="en-US" altLang="zh-TW" sz="2400" dirty="0" smtClean="0">
                <a:latin typeface="+mn-ea"/>
              </a:rPr>
              <a:t>)</a:t>
            </a:r>
          </a:p>
          <a:p>
            <a:pPr marL="883920" lvl="1" indent="-609600">
              <a:lnSpc>
                <a:spcPct val="80000"/>
              </a:lnSpc>
            </a:pPr>
            <a:r>
              <a:rPr lang="zh-TW" altLang="en-US" sz="2400" dirty="0" smtClean="0">
                <a:latin typeface="+mn-ea"/>
              </a:rPr>
              <a:t>時間</a:t>
            </a:r>
            <a:r>
              <a:rPr lang="zh-TW" altLang="en-US" sz="2400" dirty="0">
                <a:latin typeface="+mn-ea"/>
              </a:rPr>
              <a:t>差異</a:t>
            </a:r>
            <a:r>
              <a:rPr lang="en-US" altLang="zh-TW" sz="2400" dirty="0">
                <a:latin typeface="+mn-ea"/>
              </a:rPr>
              <a:t>(time disparity</a:t>
            </a:r>
            <a:r>
              <a:rPr lang="en-US" altLang="zh-TW" sz="2400" dirty="0" smtClean="0">
                <a:latin typeface="+mn-ea"/>
              </a:rPr>
              <a:t>)</a:t>
            </a:r>
            <a:endParaRPr lang="en-US" altLang="zh-TW" sz="2400" dirty="0">
              <a:latin typeface="+mn-ea"/>
            </a:endParaRPr>
          </a:p>
        </p:txBody>
      </p:sp>
      <p:sp>
        <p:nvSpPr>
          <p:cNvPr id="50180" name="Text Box 4"/>
          <p:cNvSpPr txBox="1">
            <a:spLocks noChangeArrowheads="1"/>
          </p:cNvSpPr>
          <p:nvPr/>
        </p:nvSpPr>
        <p:spPr bwMode="auto">
          <a:xfrm>
            <a:off x="6011863" y="6553200"/>
            <a:ext cx="3311525" cy="304800"/>
          </a:xfrm>
          <a:prstGeom prst="rect">
            <a:avLst/>
          </a:prstGeom>
          <a:noFill/>
          <a:ln w="9525">
            <a:noFill/>
            <a:miter lim="800000"/>
            <a:headEnd/>
            <a:tailEnd/>
          </a:ln>
          <a:effectLst/>
        </p:spPr>
        <p:txBody>
          <a:bodyPr>
            <a:spAutoFit/>
          </a:bodyPr>
          <a:lstStyle/>
          <a:p>
            <a:pPr>
              <a:spcBef>
                <a:spcPct val="50000"/>
              </a:spcBef>
            </a:pPr>
            <a:r>
              <a:rPr lang="zh-TW" altLang="en-US" sz="1400"/>
              <a:t>出處：商學趨勢導報</a:t>
            </a:r>
            <a:r>
              <a:rPr lang="en-US" altLang="zh-TW" sz="1400"/>
              <a:t>2003</a:t>
            </a:r>
            <a:r>
              <a:rPr lang="zh-TW" altLang="en-US" sz="1400"/>
              <a:t>年</a:t>
            </a:r>
            <a:r>
              <a:rPr lang="en-US" altLang="zh-TW" sz="1400"/>
              <a:t>4</a:t>
            </a:r>
            <a:r>
              <a:rPr lang="zh-TW" altLang="en-US" sz="1400"/>
              <a:t>月</a:t>
            </a:r>
            <a:r>
              <a:rPr lang="en-US" altLang="zh-TW" sz="1400"/>
              <a:t>-</a:t>
            </a:r>
            <a:r>
              <a:rPr lang="zh-TW" altLang="en-US" sz="1400"/>
              <a:t>創刊號</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normAutofit/>
          </a:bodyPr>
          <a:lstStyle/>
          <a:p>
            <a:r>
              <a:rPr lang="zh-TW" altLang="en-US" sz="3600" dirty="0">
                <a:latin typeface="+mn-ea"/>
                <a:ea typeface="+mn-ea"/>
              </a:rPr>
              <a:t>投資規模差異</a:t>
            </a:r>
            <a:r>
              <a:rPr lang="en-US" altLang="zh-TW" sz="3600" dirty="0">
                <a:latin typeface="Times New Roman" pitchFamily="18" charset="0"/>
                <a:ea typeface="標楷體" pitchFamily="65" charset="-120"/>
              </a:rPr>
              <a:t>(size disparity)</a:t>
            </a:r>
          </a:p>
        </p:txBody>
      </p:sp>
      <p:sp>
        <p:nvSpPr>
          <p:cNvPr id="51203" name="Rectangle 3"/>
          <p:cNvSpPr>
            <a:spLocks noGrp="1" noChangeArrowheads="1"/>
          </p:cNvSpPr>
          <p:nvPr>
            <p:ph sz="quarter" idx="1"/>
          </p:nvPr>
        </p:nvSpPr>
        <p:spPr>
          <a:xfrm>
            <a:off x="457200" y="1600200"/>
            <a:ext cx="8229600" cy="4852988"/>
          </a:xfrm>
        </p:spPr>
        <p:txBody>
          <a:bodyPr>
            <a:normAutofit lnSpcReduction="10000"/>
          </a:bodyPr>
          <a:lstStyle/>
          <a:p>
            <a:r>
              <a:rPr lang="en-US" altLang="zh-TW" sz="2400" dirty="0">
                <a:latin typeface="+mn-ea"/>
              </a:rPr>
              <a:t>Example</a:t>
            </a:r>
            <a:r>
              <a:rPr lang="zh-TW" altLang="en-US" sz="2400" dirty="0">
                <a:latin typeface="+mn-ea"/>
              </a:rPr>
              <a:t>：</a:t>
            </a:r>
          </a:p>
          <a:p>
            <a:r>
              <a:rPr lang="zh-TW" altLang="en-US" sz="2400" dirty="0">
                <a:latin typeface="+mn-ea"/>
              </a:rPr>
              <a:t>首席公司正進行</a:t>
            </a:r>
            <a:r>
              <a:rPr lang="en-US" altLang="zh-TW" sz="2400" dirty="0">
                <a:latin typeface="+mn-ea"/>
              </a:rPr>
              <a:t>A</a:t>
            </a:r>
            <a:r>
              <a:rPr lang="zh-TW" altLang="en-US" sz="2400" dirty="0">
                <a:latin typeface="+mn-ea"/>
              </a:rPr>
              <a:t>、</a:t>
            </a:r>
            <a:r>
              <a:rPr lang="en-US" altLang="zh-TW" sz="2400" dirty="0">
                <a:latin typeface="+mn-ea"/>
              </a:rPr>
              <a:t>B</a:t>
            </a:r>
            <a:r>
              <a:rPr lang="zh-TW" altLang="en-US" sz="2400" dirty="0">
                <a:latin typeface="+mn-ea"/>
              </a:rPr>
              <a:t>兩互斥投資方案之評估，假設該公司資金成本為</a:t>
            </a:r>
            <a:r>
              <a:rPr lang="en-US" altLang="zh-TW" sz="2400" dirty="0">
                <a:latin typeface="+mn-ea"/>
              </a:rPr>
              <a:t>10%</a:t>
            </a:r>
            <a:r>
              <a:rPr lang="zh-TW" altLang="en-US" sz="2400" dirty="0">
                <a:latin typeface="+mn-ea"/>
              </a:rPr>
              <a:t>預期各年度之現金流量如下表所示：</a:t>
            </a:r>
          </a:p>
          <a:p>
            <a:endParaRPr lang="zh-TW" altLang="en-US" sz="2400" dirty="0">
              <a:latin typeface="+mn-ea"/>
            </a:endParaRPr>
          </a:p>
          <a:p>
            <a:endParaRPr lang="zh-TW" altLang="en-US" sz="2400" dirty="0">
              <a:latin typeface="+mn-ea"/>
            </a:endParaRPr>
          </a:p>
          <a:p>
            <a:endParaRPr lang="zh-TW" altLang="en-US" sz="2400" dirty="0">
              <a:latin typeface="+mn-ea"/>
            </a:endParaRPr>
          </a:p>
          <a:p>
            <a:endParaRPr lang="zh-TW" altLang="en-US" sz="2400" dirty="0">
              <a:latin typeface="+mn-ea"/>
            </a:endParaRPr>
          </a:p>
          <a:p>
            <a:r>
              <a:rPr lang="en-US" altLang="zh-TW" sz="2400" dirty="0">
                <a:latin typeface="+mn-ea"/>
              </a:rPr>
              <a:t>A</a:t>
            </a:r>
            <a:r>
              <a:rPr lang="zh-TW" altLang="en-US" sz="2400" dirty="0">
                <a:latin typeface="+mn-ea"/>
              </a:rPr>
              <a:t>方案之 </a:t>
            </a:r>
            <a:r>
              <a:rPr lang="en-US" altLang="zh-TW" sz="2400" dirty="0">
                <a:latin typeface="+mn-ea"/>
              </a:rPr>
              <a:t>NPV</a:t>
            </a:r>
          </a:p>
          <a:p>
            <a:r>
              <a:rPr lang="en-US" altLang="zh-TW" sz="2400" dirty="0">
                <a:latin typeface="+mn-ea"/>
              </a:rPr>
              <a:t>B</a:t>
            </a:r>
            <a:r>
              <a:rPr lang="zh-TW" altLang="en-US" sz="2400" dirty="0">
                <a:latin typeface="+mn-ea"/>
              </a:rPr>
              <a:t>方案之 </a:t>
            </a:r>
            <a:r>
              <a:rPr lang="en-US" altLang="zh-TW" sz="2400" dirty="0">
                <a:latin typeface="+mn-ea"/>
              </a:rPr>
              <a:t>NPV</a:t>
            </a:r>
          </a:p>
          <a:p>
            <a:endParaRPr lang="en-US" altLang="zh-TW" sz="2400" dirty="0">
              <a:latin typeface="+mn-ea"/>
            </a:endParaRPr>
          </a:p>
          <a:p>
            <a:r>
              <a:rPr lang="en-US" altLang="zh-TW" sz="2400" dirty="0">
                <a:latin typeface="+mn-ea"/>
              </a:rPr>
              <a:t>A</a:t>
            </a:r>
            <a:r>
              <a:rPr lang="zh-TW" altLang="en-US" sz="2400" dirty="0">
                <a:latin typeface="+mn-ea"/>
              </a:rPr>
              <a:t>方案之 </a:t>
            </a:r>
            <a:r>
              <a:rPr lang="en-US" altLang="zh-TW" sz="2400" dirty="0">
                <a:latin typeface="+mn-ea"/>
              </a:rPr>
              <a:t>IRR                                   </a:t>
            </a:r>
            <a:r>
              <a:rPr lang="zh-TW" altLang="en-US" sz="2400" dirty="0">
                <a:latin typeface="+mn-ea"/>
              </a:rPr>
              <a:t>，</a:t>
            </a:r>
          </a:p>
          <a:p>
            <a:r>
              <a:rPr lang="en-US" altLang="zh-TW" sz="2400" dirty="0">
                <a:latin typeface="+mn-ea"/>
              </a:rPr>
              <a:t>B</a:t>
            </a:r>
            <a:r>
              <a:rPr lang="zh-TW" altLang="en-US" sz="2400" dirty="0">
                <a:latin typeface="+mn-ea"/>
              </a:rPr>
              <a:t>方案之 </a:t>
            </a:r>
            <a:r>
              <a:rPr lang="en-US" altLang="zh-TW" sz="2400" dirty="0">
                <a:latin typeface="+mn-ea"/>
              </a:rPr>
              <a:t>IRR                                  </a:t>
            </a:r>
            <a:r>
              <a:rPr lang="zh-TW" altLang="en-US" sz="2400" dirty="0">
                <a:latin typeface="+mn-ea"/>
              </a:rPr>
              <a:t>，</a:t>
            </a:r>
          </a:p>
        </p:txBody>
      </p:sp>
      <p:sp>
        <p:nvSpPr>
          <p:cNvPr id="51204" name="Text Box 4"/>
          <p:cNvSpPr txBox="1">
            <a:spLocks noChangeArrowheads="1"/>
          </p:cNvSpPr>
          <p:nvPr/>
        </p:nvSpPr>
        <p:spPr bwMode="auto">
          <a:xfrm>
            <a:off x="6011863" y="6553200"/>
            <a:ext cx="3311525" cy="304800"/>
          </a:xfrm>
          <a:prstGeom prst="rect">
            <a:avLst/>
          </a:prstGeom>
          <a:noFill/>
          <a:ln w="9525">
            <a:noFill/>
            <a:miter lim="800000"/>
            <a:headEnd/>
            <a:tailEnd/>
          </a:ln>
          <a:effectLst/>
        </p:spPr>
        <p:txBody>
          <a:bodyPr>
            <a:spAutoFit/>
          </a:bodyPr>
          <a:lstStyle/>
          <a:p>
            <a:pPr>
              <a:spcBef>
                <a:spcPct val="50000"/>
              </a:spcBef>
            </a:pPr>
            <a:r>
              <a:rPr lang="zh-TW" altLang="en-US" sz="1400"/>
              <a:t>出處：商學趨勢導報</a:t>
            </a:r>
            <a:r>
              <a:rPr lang="en-US" altLang="zh-TW" sz="1400"/>
              <a:t>2003</a:t>
            </a:r>
            <a:r>
              <a:rPr lang="zh-TW" altLang="en-US" sz="1400"/>
              <a:t>年</a:t>
            </a:r>
            <a:r>
              <a:rPr lang="en-US" altLang="zh-TW" sz="1400"/>
              <a:t>4</a:t>
            </a:r>
            <a:r>
              <a:rPr lang="zh-TW" altLang="en-US" sz="1400"/>
              <a:t>月</a:t>
            </a:r>
            <a:r>
              <a:rPr lang="en-US" altLang="zh-TW" sz="1400"/>
              <a:t>-</a:t>
            </a:r>
            <a:r>
              <a:rPr lang="zh-TW" altLang="en-US" sz="1400"/>
              <a:t>創刊號</a:t>
            </a:r>
          </a:p>
        </p:txBody>
      </p:sp>
      <p:graphicFrame>
        <p:nvGraphicFramePr>
          <p:cNvPr id="51248" name="Group 48"/>
          <p:cNvGraphicFramePr>
            <a:graphicFrameLocks noGrp="1"/>
          </p:cNvGraphicFramePr>
          <p:nvPr/>
        </p:nvGraphicFramePr>
        <p:xfrm>
          <a:off x="2051050" y="2781300"/>
          <a:ext cx="4751388" cy="1371600"/>
        </p:xfrm>
        <a:graphic>
          <a:graphicData uri="http://schemas.openxmlformats.org/drawingml/2006/table">
            <a:tbl>
              <a:tblPr/>
              <a:tblGrid>
                <a:gridCol w="1800225"/>
                <a:gridCol w="1439863"/>
                <a:gridCol w="1511300"/>
              </a:tblGrid>
              <a:tr h="431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400" b="0" i="0" u="none" strike="noStrike" cap="none" normalizeH="0" baseline="0" dirty="0" smtClean="0">
                        <a:ln>
                          <a:noFill/>
                        </a:ln>
                        <a:solidFill>
                          <a:schemeClr val="tx1"/>
                        </a:solidFill>
                        <a:effectLst/>
                        <a:latin typeface="Times New Roman" pitchFamily="18" charset="0"/>
                        <a:ea typeface="標楷體" pitchFamily="65"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dirty="0" smtClean="0">
                          <a:ln>
                            <a:noFill/>
                          </a:ln>
                          <a:solidFill>
                            <a:schemeClr val="tx1"/>
                          </a:solidFill>
                          <a:effectLst/>
                          <a:latin typeface="Times New Roman" pitchFamily="18" charset="0"/>
                          <a:ea typeface="標楷體" pitchFamily="65" charset="-12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3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-100,000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dirty="0" smtClean="0">
                          <a:ln>
                            <a:noFill/>
                          </a:ln>
                          <a:solidFill>
                            <a:schemeClr val="tx1"/>
                          </a:solidFill>
                          <a:effectLst/>
                          <a:latin typeface="Times New Roman" pitchFamily="18" charset="0"/>
                          <a:ea typeface="標楷體" pitchFamily="65" charset="-120"/>
                        </a:rPr>
                        <a:t>120,000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-10,000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dirty="0" smtClean="0">
                          <a:ln>
                            <a:noFill/>
                          </a:ln>
                          <a:solidFill>
                            <a:schemeClr val="tx1"/>
                          </a:solidFill>
                          <a:effectLst/>
                          <a:latin typeface="Times New Roman" pitchFamily="18" charset="0"/>
                          <a:ea typeface="標楷體" pitchFamily="65" charset="-120"/>
                        </a:rPr>
                        <a:t>1,5000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1229" name="Line 29"/>
          <p:cNvSpPr>
            <a:spLocks noChangeShapeType="1"/>
          </p:cNvSpPr>
          <p:nvPr/>
        </p:nvSpPr>
        <p:spPr bwMode="auto">
          <a:xfrm>
            <a:off x="2051050" y="2781300"/>
            <a:ext cx="1800225" cy="431800"/>
          </a:xfrm>
          <a:prstGeom prst="line">
            <a:avLst/>
          </a:prstGeom>
          <a:noFill/>
          <a:ln w="9525">
            <a:solidFill>
              <a:schemeClr val="tx1"/>
            </a:solidFill>
            <a:round/>
            <a:headEnd/>
            <a:tailEnd/>
          </a:ln>
          <a:effectLst/>
        </p:spPr>
        <p:txBody>
          <a:bodyPr/>
          <a:lstStyle/>
          <a:p>
            <a:endParaRPr lang="zh-TW" altLang="en-US"/>
          </a:p>
        </p:txBody>
      </p:sp>
      <p:sp>
        <p:nvSpPr>
          <p:cNvPr id="51249" name="Text Box 49"/>
          <p:cNvSpPr txBox="1">
            <a:spLocks noChangeArrowheads="1"/>
          </p:cNvSpPr>
          <p:nvPr/>
        </p:nvSpPr>
        <p:spPr bwMode="auto">
          <a:xfrm>
            <a:off x="3276600" y="2708275"/>
            <a:ext cx="1152525" cy="366713"/>
          </a:xfrm>
          <a:prstGeom prst="rect">
            <a:avLst/>
          </a:prstGeom>
          <a:noFill/>
          <a:ln w="9525">
            <a:noFill/>
            <a:miter lim="800000"/>
            <a:headEnd/>
            <a:tailEnd/>
          </a:ln>
          <a:effectLst/>
        </p:spPr>
        <p:txBody>
          <a:bodyPr>
            <a:spAutoFit/>
          </a:bodyPr>
          <a:lstStyle/>
          <a:p>
            <a:pPr>
              <a:spcBef>
                <a:spcPct val="50000"/>
              </a:spcBef>
            </a:pPr>
            <a:r>
              <a:rPr lang="zh-TW" altLang="en-US" dirty="0"/>
              <a:t>期間</a:t>
            </a:r>
          </a:p>
        </p:txBody>
      </p:sp>
      <p:sp>
        <p:nvSpPr>
          <p:cNvPr id="51250" name="Text Box 50"/>
          <p:cNvSpPr txBox="1">
            <a:spLocks noChangeArrowheads="1"/>
          </p:cNvSpPr>
          <p:nvPr/>
        </p:nvSpPr>
        <p:spPr bwMode="auto">
          <a:xfrm>
            <a:off x="1979613" y="2924175"/>
            <a:ext cx="1152525" cy="366713"/>
          </a:xfrm>
          <a:prstGeom prst="rect">
            <a:avLst/>
          </a:prstGeom>
          <a:noFill/>
          <a:ln w="9525">
            <a:noFill/>
            <a:miter lim="800000"/>
            <a:headEnd/>
            <a:tailEnd/>
          </a:ln>
          <a:effectLst/>
        </p:spPr>
        <p:txBody>
          <a:bodyPr>
            <a:spAutoFit/>
          </a:bodyPr>
          <a:lstStyle/>
          <a:p>
            <a:pPr>
              <a:spcBef>
                <a:spcPct val="50000"/>
              </a:spcBef>
            </a:pPr>
            <a:r>
              <a:rPr lang="zh-TW" altLang="en-US"/>
              <a:t>方案</a:t>
            </a:r>
          </a:p>
        </p:txBody>
      </p:sp>
      <p:sp>
        <p:nvSpPr>
          <p:cNvPr id="51252" name="Rectangle 5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51251" name="Object 51"/>
          <p:cNvGraphicFramePr>
            <a:graphicFrameLocks noChangeAspect="1"/>
          </p:cNvGraphicFramePr>
          <p:nvPr/>
        </p:nvGraphicFramePr>
        <p:xfrm>
          <a:off x="2700338" y="4221163"/>
          <a:ext cx="2808287" cy="603250"/>
        </p:xfrm>
        <a:graphic>
          <a:graphicData uri="http://schemas.openxmlformats.org/presentationml/2006/ole">
            <p:oleObj spid="_x0000_s51251" name="よ祘Α" r:id="rId3" imgW="1955800" imgH="419100" progId="Equation.3">
              <p:embed/>
            </p:oleObj>
          </a:graphicData>
        </a:graphic>
      </p:graphicFrame>
      <p:sp>
        <p:nvSpPr>
          <p:cNvPr id="51254" name="Rectangle 54"/>
          <p:cNvSpPr>
            <a:spLocks noChangeArrowheads="1"/>
          </p:cNvSpPr>
          <p:nvPr/>
        </p:nvSpPr>
        <p:spPr bwMode="auto">
          <a:xfrm>
            <a:off x="0" y="321945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51253" name="Object 53"/>
          <p:cNvGraphicFramePr>
            <a:graphicFrameLocks noChangeAspect="1"/>
          </p:cNvGraphicFramePr>
          <p:nvPr/>
        </p:nvGraphicFramePr>
        <p:xfrm>
          <a:off x="2700338" y="4779491"/>
          <a:ext cx="2663825" cy="593725"/>
        </p:xfrm>
        <a:graphic>
          <a:graphicData uri="http://schemas.openxmlformats.org/presentationml/2006/ole">
            <p:oleObj spid="_x0000_s51253" name="よ祘Α" r:id="rId4" imgW="1879600" imgH="419100" progId="Equation.3">
              <p:embed/>
            </p:oleObj>
          </a:graphicData>
        </a:graphic>
      </p:graphicFrame>
      <p:sp>
        <p:nvSpPr>
          <p:cNvPr id="51256" name="Rectangle 56"/>
          <p:cNvSpPr>
            <a:spLocks noChangeArrowheads="1"/>
          </p:cNvSpPr>
          <p:nvPr/>
        </p:nvSpPr>
        <p:spPr bwMode="auto">
          <a:xfrm>
            <a:off x="0" y="3219450"/>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51258" name="Rectangle 58"/>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51257" name="Object 57"/>
          <p:cNvGraphicFramePr>
            <a:graphicFrameLocks noChangeAspect="1"/>
          </p:cNvGraphicFramePr>
          <p:nvPr/>
        </p:nvGraphicFramePr>
        <p:xfrm>
          <a:off x="5508625" y="5589588"/>
          <a:ext cx="1042988" cy="257175"/>
        </p:xfrm>
        <a:graphic>
          <a:graphicData uri="http://schemas.openxmlformats.org/presentationml/2006/ole">
            <p:oleObj spid="_x0000_s51257" name="よ祘Α" r:id="rId5" imgW="736280" imgH="177723" progId="Equation.3">
              <p:embed/>
            </p:oleObj>
          </a:graphicData>
        </a:graphic>
      </p:graphicFrame>
      <p:sp>
        <p:nvSpPr>
          <p:cNvPr id="51260" name="Rectangle 60"/>
          <p:cNvSpPr>
            <a:spLocks noChangeArrowheads="1"/>
          </p:cNvSpPr>
          <p:nvPr/>
        </p:nvSpPr>
        <p:spPr bwMode="auto">
          <a:xfrm>
            <a:off x="0" y="321945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51259" name="Object 59"/>
          <p:cNvGraphicFramePr>
            <a:graphicFrameLocks noChangeAspect="1"/>
          </p:cNvGraphicFramePr>
          <p:nvPr/>
        </p:nvGraphicFramePr>
        <p:xfrm>
          <a:off x="2627313" y="5949950"/>
          <a:ext cx="2447925" cy="615950"/>
        </p:xfrm>
        <a:graphic>
          <a:graphicData uri="http://schemas.openxmlformats.org/presentationml/2006/ole">
            <p:oleObj spid="_x0000_s51259" name="よ祘Α" r:id="rId6" imgW="1663700" imgH="419100" progId="Equation.3">
              <p:embed/>
            </p:oleObj>
          </a:graphicData>
        </a:graphic>
      </p:graphicFrame>
      <p:sp>
        <p:nvSpPr>
          <p:cNvPr id="51262" name="Rectangle 62"/>
          <p:cNvSpPr>
            <a:spLocks noChangeArrowheads="1"/>
          </p:cNvSpPr>
          <p:nvPr/>
        </p:nvSpPr>
        <p:spPr bwMode="auto">
          <a:xfrm>
            <a:off x="0" y="321945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51261" name="Object 61"/>
          <p:cNvGraphicFramePr>
            <a:graphicFrameLocks noChangeAspect="1"/>
          </p:cNvGraphicFramePr>
          <p:nvPr/>
        </p:nvGraphicFramePr>
        <p:xfrm>
          <a:off x="2627313" y="5373688"/>
          <a:ext cx="2592387" cy="623887"/>
        </p:xfrm>
        <a:graphic>
          <a:graphicData uri="http://schemas.openxmlformats.org/presentationml/2006/ole">
            <p:oleObj spid="_x0000_s51261" name="よ祘Α" r:id="rId7" imgW="1739900" imgH="419100" progId="Equation.3">
              <p:embed/>
            </p:oleObj>
          </a:graphicData>
        </a:graphic>
      </p:graphicFrame>
      <p:sp>
        <p:nvSpPr>
          <p:cNvPr id="51264" name="Rectangle 64"/>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51263" name="Object 63"/>
          <p:cNvGraphicFramePr>
            <a:graphicFrameLocks noChangeAspect="1"/>
          </p:cNvGraphicFramePr>
          <p:nvPr/>
        </p:nvGraphicFramePr>
        <p:xfrm>
          <a:off x="5435600" y="6021388"/>
          <a:ext cx="1116013" cy="274637"/>
        </p:xfrm>
        <a:graphic>
          <a:graphicData uri="http://schemas.openxmlformats.org/presentationml/2006/ole">
            <p:oleObj spid="_x0000_s51263" name="よ祘Α" r:id="rId8" imgW="736280" imgH="177723" progId="Equation.3">
              <p:embed/>
            </p:oleObj>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a:bodyPr>
          <a:lstStyle/>
          <a:p>
            <a:r>
              <a:rPr lang="zh-TW" altLang="en-US" sz="3600" dirty="0">
                <a:latin typeface="+mn-ea"/>
                <a:ea typeface="+mn-ea"/>
              </a:rPr>
              <a:t>投資規模差異</a:t>
            </a:r>
            <a:r>
              <a:rPr lang="en-US" altLang="zh-TW" sz="3600" dirty="0">
                <a:latin typeface="+mn-ea"/>
                <a:ea typeface="+mn-ea"/>
              </a:rPr>
              <a:t>(</a:t>
            </a:r>
            <a:r>
              <a:rPr lang="zh-TW" altLang="en-US" sz="3600" dirty="0">
                <a:latin typeface="+mn-ea"/>
                <a:ea typeface="+mn-ea"/>
              </a:rPr>
              <a:t>續</a:t>
            </a:r>
            <a:r>
              <a:rPr lang="en-US" altLang="zh-TW" sz="3600" dirty="0">
                <a:latin typeface="+mn-ea"/>
                <a:ea typeface="+mn-ea"/>
              </a:rPr>
              <a:t>)</a:t>
            </a:r>
          </a:p>
        </p:txBody>
      </p:sp>
      <p:sp>
        <p:nvSpPr>
          <p:cNvPr id="53251" name="Rectangle 3"/>
          <p:cNvSpPr>
            <a:spLocks noGrp="1" noChangeArrowheads="1"/>
          </p:cNvSpPr>
          <p:nvPr>
            <p:ph sz="quarter" idx="1"/>
          </p:nvPr>
        </p:nvSpPr>
        <p:spPr/>
        <p:txBody>
          <a:bodyPr>
            <a:normAutofit/>
          </a:bodyPr>
          <a:lstStyle/>
          <a:p>
            <a:r>
              <a:rPr lang="zh-TW" altLang="en-US" sz="2400" dirty="0">
                <a:latin typeface="+mn-ea"/>
              </a:rPr>
              <a:t>按照上題算法，於</a:t>
            </a:r>
            <a:r>
              <a:rPr lang="en-US" altLang="zh-TW" sz="2400" dirty="0">
                <a:latin typeface="+mn-ea"/>
              </a:rPr>
              <a:t>NPV</a:t>
            </a:r>
            <a:r>
              <a:rPr lang="zh-TW" altLang="en-US" sz="2400" dirty="0">
                <a:latin typeface="+mn-ea"/>
              </a:rPr>
              <a:t>法時需選</a:t>
            </a:r>
            <a:r>
              <a:rPr lang="en-US" altLang="zh-TW" sz="2400" dirty="0">
                <a:latin typeface="+mn-ea"/>
              </a:rPr>
              <a:t>A</a:t>
            </a:r>
            <a:r>
              <a:rPr lang="zh-TW" altLang="en-US" sz="2400" dirty="0">
                <a:latin typeface="+mn-ea"/>
              </a:rPr>
              <a:t>方案，但</a:t>
            </a:r>
            <a:r>
              <a:rPr lang="en-US" altLang="zh-TW" sz="2400" dirty="0">
                <a:latin typeface="+mn-ea"/>
              </a:rPr>
              <a:t>IRR</a:t>
            </a:r>
            <a:r>
              <a:rPr lang="zh-TW" altLang="en-US" sz="2400" dirty="0">
                <a:latin typeface="+mn-ea"/>
              </a:rPr>
              <a:t>法需選</a:t>
            </a:r>
            <a:r>
              <a:rPr lang="en-US" altLang="zh-TW" sz="2400" dirty="0">
                <a:latin typeface="+mn-ea"/>
              </a:rPr>
              <a:t>B</a:t>
            </a:r>
            <a:r>
              <a:rPr lang="zh-TW" altLang="en-US" sz="2400" dirty="0">
                <a:latin typeface="+mn-ea"/>
              </a:rPr>
              <a:t>方案，在此時產生結果不一致。</a:t>
            </a:r>
          </a:p>
          <a:p>
            <a:endParaRPr lang="zh-TW" altLang="en-US" sz="2400" dirty="0">
              <a:latin typeface="+mn-ea"/>
            </a:endParaRPr>
          </a:p>
          <a:p>
            <a:r>
              <a:rPr lang="zh-TW" altLang="en-US" sz="2400" dirty="0">
                <a:latin typeface="+mn-ea"/>
              </a:rPr>
              <a:t>此時應選擇</a:t>
            </a:r>
            <a:r>
              <a:rPr lang="en-US" altLang="zh-TW" sz="2400" dirty="0">
                <a:latin typeface="+mn-ea"/>
              </a:rPr>
              <a:t>A</a:t>
            </a:r>
            <a:r>
              <a:rPr lang="zh-TW" altLang="en-US" sz="2400" dirty="0">
                <a:latin typeface="+mn-ea"/>
              </a:rPr>
              <a:t>方案，因為</a:t>
            </a:r>
            <a:r>
              <a:rPr lang="en-US" altLang="zh-TW" sz="2400" dirty="0">
                <a:latin typeface="+mn-ea"/>
              </a:rPr>
              <a:t>A</a:t>
            </a:r>
            <a:r>
              <a:rPr lang="zh-TW" altLang="en-US" sz="2400" dirty="0">
                <a:latin typeface="+mn-ea"/>
              </a:rPr>
              <a:t>方案的</a:t>
            </a:r>
            <a:r>
              <a:rPr lang="en-US" altLang="zh-TW" sz="2400" dirty="0">
                <a:latin typeface="+mn-ea"/>
              </a:rPr>
              <a:t>NPV</a:t>
            </a:r>
            <a:r>
              <a:rPr lang="zh-TW" altLang="en-US" sz="2400" dirty="0">
                <a:latin typeface="+mn-ea"/>
              </a:rPr>
              <a:t>值較大，可以帶給股東較大的財富。</a:t>
            </a:r>
          </a:p>
          <a:p>
            <a:endParaRPr lang="zh-TW" altLang="en-US" sz="2400" dirty="0">
              <a:latin typeface="+mn-ea"/>
            </a:endParaRPr>
          </a:p>
          <a:p>
            <a:r>
              <a:rPr lang="zh-TW" altLang="en-US" sz="2400" dirty="0">
                <a:latin typeface="+mn-ea"/>
              </a:rPr>
              <a:t>在財務管理中，除金融性資產，如股票、債券可以複製外，一般的投資方案，如購買機器、廠房設備等，其投資方案具有唯一性，無法複製</a:t>
            </a:r>
            <a:r>
              <a:rPr lang="zh-TW" altLang="en-US" sz="2400" dirty="0" smtClean="0">
                <a:latin typeface="+mn-ea"/>
              </a:rPr>
              <a:t>。</a:t>
            </a:r>
            <a:endParaRPr lang="en-US" altLang="zh-TW" sz="2400" dirty="0" smtClean="0">
              <a:latin typeface="+mn-ea"/>
            </a:endParaRPr>
          </a:p>
        </p:txBody>
      </p:sp>
      <p:sp>
        <p:nvSpPr>
          <p:cNvPr id="53252" name="Text Box 4"/>
          <p:cNvSpPr txBox="1">
            <a:spLocks noChangeArrowheads="1"/>
          </p:cNvSpPr>
          <p:nvPr/>
        </p:nvSpPr>
        <p:spPr bwMode="auto">
          <a:xfrm>
            <a:off x="6011863" y="6553200"/>
            <a:ext cx="3311525" cy="304800"/>
          </a:xfrm>
          <a:prstGeom prst="rect">
            <a:avLst/>
          </a:prstGeom>
          <a:noFill/>
          <a:ln w="9525">
            <a:noFill/>
            <a:miter lim="800000"/>
            <a:headEnd/>
            <a:tailEnd/>
          </a:ln>
          <a:effectLst/>
        </p:spPr>
        <p:txBody>
          <a:bodyPr>
            <a:spAutoFit/>
          </a:bodyPr>
          <a:lstStyle/>
          <a:p>
            <a:pPr>
              <a:spcBef>
                <a:spcPct val="50000"/>
              </a:spcBef>
            </a:pPr>
            <a:r>
              <a:rPr lang="zh-TW" altLang="en-US" sz="1400"/>
              <a:t>出處：商學趨勢導報</a:t>
            </a:r>
            <a:r>
              <a:rPr lang="en-US" altLang="zh-TW" sz="1400"/>
              <a:t>2003</a:t>
            </a:r>
            <a:r>
              <a:rPr lang="zh-TW" altLang="en-US" sz="1400"/>
              <a:t>年</a:t>
            </a:r>
            <a:r>
              <a:rPr lang="en-US" altLang="zh-TW" sz="1400"/>
              <a:t>4</a:t>
            </a:r>
            <a:r>
              <a:rPr lang="zh-TW" altLang="en-US" sz="1400"/>
              <a:t>月</a:t>
            </a:r>
            <a:r>
              <a:rPr lang="en-US" altLang="zh-TW" sz="1400"/>
              <a:t>-</a:t>
            </a:r>
            <a:r>
              <a:rPr lang="zh-TW" altLang="en-US" sz="1400"/>
              <a:t>創刊號</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a:bodyPr>
          <a:lstStyle/>
          <a:p>
            <a:r>
              <a:rPr lang="zh-TW" altLang="en-US" sz="3600" dirty="0">
                <a:latin typeface="+mn-ea"/>
                <a:ea typeface="+mn-ea"/>
              </a:rPr>
              <a:t>時間差異</a:t>
            </a:r>
            <a:r>
              <a:rPr lang="en-US" altLang="zh-TW" sz="3600" dirty="0">
                <a:latin typeface="Times New Roman" pitchFamily="18" charset="0"/>
                <a:ea typeface="標楷體" pitchFamily="65" charset="-120"/>
              </a:rPr>
              <a:t>(time disparity)</a:t>
            </a:r>
          </a:p>
        </p:txBody>
      </p:sp>
      <p:sp>
        <p:nvSpPr>
          <p:cNvPr id="54275" name="Rectangle 3"/>
          <p:cNvSpPr>
            <a:spLocks noGrp="1" noChangeArrowheads="1"/>
          </p:cNvSpPr>
          <p:nvPr>
            <p:ph sz="quarter" idx="1"/>
          </p:nvPr>
        </p:nvSpPr>
        <p:spPr>
          <a:xfrm>
            <a:off x="457200" y="1600200"/>
            <a:ext cx="8229600" cy="4924425"/>
          </a:xfrm>
        </p:spPr>
        <p:txBody>
          <a:bodyPr>
            <a:normAutofit/>
          </a:bodyPr>
          <a:lstStyle/>
          <a:p>
            <a:pPr>
              <a:lnSpc>
                <a:spcPct val="90000"/>
              </a:lnSpc>
            </a:pPr>
            <a:r>
              <a:rPr lang="en-US" altLang="zh-TW" sz="2400" dirty="0">
                <a:latin typeface="+mn-ea"/>
              </a:rPr>
              <a:t>Example</a:t>
            </a:r>
            <a:r>
              <a:rPr lang="zh-TW" altLang="en-US" sz="2400" dirty="0">
                <a:latin typeface="+mn-ea"/>
              </a:rPr>
              <a:t>：</a:t>
            </a:r>
          </a:p>
          <a:p>
            <a:pPr>
              <a:lnSpc>
                <a:spcPct val="90000"/>
              </a:lnSpc>
            </a:pPr>
            <a:r>
              <a:rPr lang="zh-TW" altLang="en-US" sz="2400" dirty="0">
                <a:latin typeface="+mn-ea"/>
              </a:rPr>
              <a:t>首席公司正進行</a:t>
            </a:r>
            <a:r>
              <a:rPr lang="en-US" altLang="zh-TW" sz="2400" dirty="0">
                <a:latin typeface="+mn-ea"/>
              </a:rPr>
              <a:t>A</a:t>
            </a:r>
            <a:r>
              <a:rPr lang="zh-TW" altLang="en-US" sz="2400" dirty="0">
                <a:latin typeface="+mn-ea"/>
              </a:rPr>
              <a:t>、</a:t>
            </a:r>
            <a:r>
              <a:rPr lang="en-US" altLang="zh-TW" sz="2400" dirty="0">
                <a:latin typeface="+mn-ea"/>
              </a:rPr>
              <a:t>B</a:t>
            </a:r>
            <a:r>
              <a:rPr lang="zh-TW" altLang="en-US" sz="2400" dirty="0">
                <a:latin typeface="+mn-ea"/>
              </a:rPr>
              <a:t>兩互斥投資方案之評估，假設該公司資金成本為</a:t>
            </a:r>
            <a:r>
              <a:rPr lang="en-US" altLang="zh-TW" sz="2400" dirty="0">
                <a:latin typeface="+mn-ea"/>
              </a:rPr>
              <a:t>10%</a:t>
            </a:r>
            <a:r>
              <a:rPr lang="zh-TW" altLang="en-US" sz="2400" dirty="0">
                <a:latin typeface="+mn-ea"/>
              </a:rPr>
              <a:t>預期各年度之現金流量如下表所示：</a:t>
            </a:r>
          </a:p>
          <a:p>
            <a:pPr>
              <a:lnSpc>
                <a:spcPct val="90000"/>
              </a:lnSpc>
            </a:pPr>
            <a:endParaRPr lang="zh-TW" altLang="en-US" sz="2400" dirty="0">
              <a:latin typeface="+mn-ea"/>
            </a:endParaRPr>
          </a:p>
          <a:p>
            <a:pPr>
              <a:lnSpc>
                <a:spcPct val="90000"/>
              </a:lnSpc>
            </a:pPr>
            <a:endParaRPr lang="zh-TW" altLang="en-US" sz="2400" dirty="0">
              <a:latin typeface="+mn-ea"/>
            </a:endParaRPr>
          </a:p>
          <a:p>
            <a:pPr>
              <a:lnSpc>
                <a:spcPct val="90000"/>
              </a:lnSpc>
            </a:pPr>
            <a:endParaRPr lang="zh-TW" altLang="en-US" sz="2400" dirty="0">
              <a:latin typeface="+mn-ea"/>
            </a:endParaRPr>
          </a:p>
          <a:p>
            <a:pPr>
              <a:lnSpc>
                <a:spcPct val="90000"/>
              </a:lnSpc>
            </a:pPr>
            <a:endParaRPr lang="zh-TW" altLang="en-US" sz="2400" dirty="0">
              <a:latin typeface="+mn-ea"/>
            </a:endParaRPr>
          </a:p>
          <a:p>
            <a:pPr>
              <a:lnSpc>
                <a:spcPct val="90000"/>
              </a:lnSpc>
            </a:pPr>
            <a:r>
              <a:rPr lang="en-US" altLang="zh-TW" sz="2400" dirty="0">
                <a:latin typeface="+mn-ea"/>
              </a:rPr>
              <a:t>A</a:t>
            </a:r>
            <a:r>
              <a:rPr lang="zh-TW" altLang="en-US" sz="2400" dirty="0">
                <a:latin typeface="+mn-ea"/>
              </a:rPr>
              <a:t>方案之 </a:t>
            </a:r>
            <a:r>
              <a:rPr lang="en-US" altLang="zh-TW" sz="2400" dirty="0">
                <a:latin typeface="+mn-ea"/>
              </a:rPr>
              <a:t>NPV</a:t>
            </a:r>
          </a:p>
          <a:p>
            <a:pPr>
              <a:lnSpc>
                <a:spcPct val="90000"/>
              </a:lnSpc>
            </a:pPr>
            <a:r>
              <a:rPr lang="en-US" altLang="zh-TW" sz="2400" dirty="0">
                <a:latin typeface="+mn-ea"/>
              </a:rPr>
              <a:t>B</a:t>
            </a:r>
            <a:r>
              <a:rPr lang="zh-TW" altLang="en-US" sz="2400" dirty="0">
                <a:latin typeface="+mn-ea"/>
              </a:rPr>
              <a:t>方案之 </a:t>
            </a:r>
            <a:r>
              <a:rPr lang="en-US" altLang="zh-TW" sz="2400" dirty="0">
                <a:latin typeface="+mn-ea"/>
              </a:rPr>
              <a:t>NPV</a:t>
            </a:r>
          </a:p>
          <a:p>
            <a:pPr>
              <a:lnSpc>
                <a:spcPct val="90000"/>
              </a:lnSpc>
            </a:pPr>
            <a:endParaRPr lang="en-US" altLang="zh-TW" sz="2400" dirty="0">
              <a:latin typeface="+mn-ea"/>
            </a:endParaRPr>
          </a:p>
          <a:p>
            <a:pPr>
              <a:lnSpc>
                <a:spcPct val="90000"/>
              </a:lnSpc>
            </a:pPr>
            <a:r>
              <a:rPr lang="en-US" altLang="zh-TW" sz="2400" dirty="0">
                <a:latin typeface="+mn-ea"/>
              </a:rPr>
              <a:t>A</a:t>
            </a:r>
            <a:r>
              <a:rPr lang="zh-TW" altLang="en-US" sz="2400" dirty="0">
                <a:latin typeface="+mn-ea"/>
              </a:rPr>
              <a:t>方案之 </a:t>
            </a:r>
            <a:r>
              <a:rPr lang="en-US" altLang="zh-TW" sz="2400" dirty="0">
                <a:latin typeface="+mn-ea"/>
              </a:rPr>
              <a:t>IRR                                                    </a:t>
            </a:r>
            <a:r>
              <a:rPr lang="zh-TW" altLang="en-US" sz="2400" dirty="0">
                <a:latin typeface="+mn-ea"/>
              </a:rPr>
              <a:t>，</a:t>
            </a:r>
          </a:p>
          <a:p>
            <a:pPr>
              <a:lnSpc>
                <a:spcPct val="90000"/>
              </a:lnSpc>
            </a:pPr>
            <a:r>
              <a:rPr lang="en-US" altLang="zh-TW" sz="2400" dirty="0">
                <a:latin typeface="+mn-ea"/>
              </a:rPr>
              <a:t>B</a:t>
            </a:r>
            <a:r>
              <a:rPr lang="zh-TW" altLang="en-US" sz="2400" dirty="0">
                <a:latin typeface="+mn-ea"/>
              </a:rPr>
              <a:t>方案之 </a:t>
            </a:r>
            <a:r>
              <a:rPr lang="en-US" altLang="zh-TW" sz="2400" dirty="0">
                <a:latin typeface="+mn-ea"/>
              </a:rPr>
              <a:t>IRR                                                    </a:t>
            </a:r>
            <a:r>
              <a:rPr lang="zh-TW" altLang="en-US" sz="2400" dirty="0">
                <a:latin typeface="+mn-ea"/>
              </a:rPr>
              <a:t>，</a:t>
            </a:r>
          </a:p>
        </p:txBody>
      </p:sp>
      <p:graphicFrame>
        <p:nvGraphicFramePr>
          <p:cNvPr id="54318" name="Group 46"/>
          <p:cNvGraphicFramePr>
            <a:graphicFrameLocks noGrp="1"/>
          </p:cNvGraphicFramePr>
          <p:nvPr/>
        </p:nvGraphicFramePr>
        <p:xfrm>
          <a:off x="1692275" y="2852738"/>
          <a:ext cx="5543550" cy="1371600"/>
        </p:xfrm>
        <a:graphic>
          <a:graphicData uri="http://schemas.openxmlformats.org/drawingml/2006/table">
            <a:tbl>
              <a:tblPr/>
              <a:tblGrid>
                <a:gridCol w="1439863"/>
                <a:gridCol w="1333500"/>
                <a:gridCol w="1385887"/>
                <a:gridCol w="1384300"/>
              </a:tblGrid>
              <a:tr h="431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400" b="0" i="0" u="none" strike="noStrike" cap="none" normalizeH="0" baseline="0" dirty="0" smtClean="0">
                        <a:ln>
                          <a:noFill/>
                        </a:ln>
                        <a:solidFill>
                          <a:schemeClr val="tx1"/>
                        </a:solidFill>
                        <a:effectLst/>
                        <a:latin typeface="Times New Roman" pitchFamily="18" charset="0"/>
                        <a:ea typeface="標楷體" pitchFamily="65"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dirty="0" smtClean="0">
                          <a:ln>
                            <a:noFill/>
                          </a:ln>
                          <a:solidFill>
                            <a:schemeClr val="tx1"/>
                          </a:solidFill>
                          <a:effectLst/>
                          <a:latin typeface="Times New Roman" pitchFamily="18" charset="0"/>
                          <a:ea typeface="標楷體" pitchFamily="65" charset="-120"/>
                        </a:rPr>
                        <a:t>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3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-100,000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60,000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90,000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-100,000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Times New Roman" pitchFamily="18" charset="0"/>
                          <a:ea typeface="標楷體" pitchFamily="65" charset="-120"/>
                        </a:rPr>
                        <a:t>70,000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400" b="0" i="0" u="none" strike="noStrike" cap="none" normalizeH="0" baseline="0" dirty="0" smtClean="0">
                          <a:ln>
                            <a:noFill/>
                          </a:ln>
                          <a:solidFill>
                            <a:schemeClr val="tx1"/>
                          </a:solidFill>
                          <a:effectLst/>
                          <a:latin typeface="Times New Roman" pitchFamily="18" charset="0"/>
                          <a:ea typeface="標楷體" pitchFamily="65" charset="-120"/>
                        </a:rPr>
                        <a:t>78,000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4305" name="Rectangle 33"/>
          <p:cNvSpPr>
            <a:spLocks noChangeArrowheads="1"/>
          </p:cNvSpPr>
          <p:nvPr/>
        </p:nvSpPr>
        <p:spPr bwMode="auto">
          <a:xfrm>
            <a:off x="0" y="3214688"/>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54304" name="Object 32"/>
          <p:cNvGraphicFramePr>
            <a:graphicFrameLocks noChangeAspect="1"/>
          </p:cNvGraphicFramePr>
          <p:nvPr/>
        </p:nvGraphicFramePr>
        <p:xfrm>
          <a:off x="2771775" y="4221163"/>
          <a:ext cx="3816350" cy="579437"/>
        </p:xfrm>
        <a:graphic>
          <a:graphicData uri="http://schemas.openxmlformats.org/presentationml/2006/ole">
            <p:oleObj spid="_x0000_s54304" name="よ祘Α" r:id="rId3" imgW="2832100" imgH="431800" progId="Equation.3">
              <p:embed/>
            </p:oleObj>
          </a:graphicData>
        </a:graphic>
      </p:graphicFrame>
      <p:sp>
        <p:nvSpPr>
          <p:cNvPr id="54307" name="Rectangle 35"/>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54306" name="Object 34"/>
          <p:cNvGraphicFramePr>
            <a:graphicFrameLocks noChangeAspect="1"/>
          </p:cNvGraphicFramePr>
          <p:nvPr/>
        </p:nvGraphicFramePr>
        <p:xfrm>
          <a:off x="2771775" y="4724400"/>
          <a:ext cx="3889375" cy="588963"/>
        </p:xfrm>
        <a:graphic>
          <a:graphicData uri="http://schemas.openxmlformats.org/presentationml/2006/ole">
            <p:oleObj spid="_x0000_s54306" name="よ祘Α" r:id="rId4" imgW="2832100" imgH="431800" progId="Equation.3">
              <p:embed/>
            </p:oleObj>
          </a:graphicData>
        </a:graphic>
      </p:graphicFrame>
      <p:sp>
        <p:nvSpPr>
          <p:cNvPr id="54309" name="Rectangle 37"/>
          <p:cNvSpPr>
            <a:spLocks noChangeArrowheads="1"/>
          </p:cNvSpPr>
          <p:nvPr/>
        </p:nvSpPr>
        <p:spPr bwMode="auto">
          <a:xfrm>
            <a:off x="0" y="3214688"/>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54308" name="Object 36"/>
          <p:cNvGraphicFramePr>
            <a:graphicFrameLocks noChangeAspect="1"/>
          </p:cNvGraphicFramePr>
          <p:nvPr/>
        </p:nvGraphicFramePr>
        <p:xfrm>
          <a:off x="2700338" y="5373688"/>
          <a:ext cx="3816350" cy="642937"/>
        </p:xfrm>
        <a:graphic>
          <a:graphicData uri="http://schemas.openxmlformats.org/presentationml/2006/ole">
            <p:oleObj spid="_x0000_s54308" name="よ祘Α" r:id="rId5" imgW="2540000" imgH="431800" progId="Equation.3">
              <p:embed/>
            </p:oleObj>
          </a:graphicData>
        </a:graphic>
      </p:graphicFrame>
      <p:sp>
        <p:nvSpPr>
          <p:cNvPr id="54311" name="Rectangle 39"/>
          <p:cNvSpPr>
            <a:spLocks noChangeArrowheads="1"/>
          </p:cNvSpPr>
          <p:nvPr/>
        </p:nvSpPr>
        <p:spPr bwMode="auto">
          <a:xfrm>
            <a:off x="0" y="3214688"/>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54310" name="Object 38"/>
          <p:cNvGraphicFramePr>
            <a:graphicFrameLocks noChangeAspect="1"/>
          </p:cNvGraphicFramePr>
          <p:nvPr/>
        </p:nvGraphicFramePr>
        <p:xfrm>
          <a:off x="2700338" y="5949950"/>
          <a:ext cx="3816350" cy="638175"/>
        </p:xfrm>
        <a:graphic>
          <a:graphicData uri="http://schemas.openxmlformats.org/presentationml/2006/ole">
            <p:oleObj spid="_x0000_s54310" name="よ祘Α" r:id="rId6" imgW="2514600" imgH="431800" progId="Equation.3">
              <p:embed/>
            </p:oleObj>
          </a:graphicData>
        </a:graphic>
      </p:graphicFrame>
      <p:sp>
        <p:nvSpPr>
          <p:cNvPr id="54313" name="Rectangle 41"/>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54312" name="Object 40"/>
          <p:cNvGraphicFramePr>
            <a:graphicFrameLocks noChangeAspect="1"/>
          </p:cNvGraphicFramePr>
          <p:nvPr/>
        </p:nvGraphicFramePr>
        <p:xfrm>
          <a:off x="6877050" y="5516563"/>
          <a:ext cx="1331913" cy="260350"/>
        </p:xfrm>
        <a:graphic>
          <a:graphicData uri="http://schemas.openxmlformats.org/presentationml/2006/ole">
            <p:oleObj spid="_x0000_s54312" name="よ祘Α" r:id="rId7" imgW="926698" imgH="177723" progId="Equation.3">
              <p:embed/>
            </p:oleObj>
          </a:graphicData>
        </a:graphic>
      </p:graphicFrame>
      <p:sp>
        <p:nvSpPr>
          <p:cNvPr id="54315" name="Rectangle 43"/>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54314" name="Object 42"/>
          <p:cNvGraphicFramePr>
            <a:graphicFrameLocks noChangeAspect="1"/>
          </p:cNvGraphicFramePr>
          <p:nvPr/>
        </p:nvGraphicFramePr>
        <p:xfrm>
          <a:off x="6877050" y="5949950"/>
          <a:ext cx="1116013" cy="274638"/>
        </p:xfrm>
        <a:graphic>
          <a:graphicData uri="http://schemas.openxmlformats.org/presentationml/2006/ole">
            <p:oleObj spid="_x0000_s54314" name="よ祘Α" r:id="rId8" imgW="736280" imgH="177723" progId="Equation.3">
              <p:embed/>
            </p:oleObj>
          </a:graphicData>
        </a:graphic>
      </p:graphicFrame>
      <p:sp>
        <p:nvSpPr>
          <p:cNvPr id="54316" name="Text Box 44"/>
          <p:cNvSpPr txBox="1">
            <a:spLocks noChangeArrowheads="1"/>
          </p:cNvSpPr>
          <p:nvPr/>
        </p:nvSpPr>
        <p:spPr bwMode="auto">
          <a:xfrm>
            <a:off x="6011863" y="6553200"/>
            <a:ext cx="3311525" cy="304800"/>
          </a:xfrm>
          <a:prstGeom prst="rect">
            <a:avLst/>
          </a:prstGeom>
          <a:noFill/>
          <a:ln w="9525">
            <a:noFill/>
            <a:miter lim="800000"/>
            <a:headEnd/>
            <a:tailEnd/>
          </a:ln>
          <a:effectLst/>
        </p:spPr>
        <p:txBody>
          <a:bodyPr>
            <a:spAutoFit/>
          </a:bodyPr>
          <a:lstStyle/>
          <a:p>
            <a:pPr>
              <a:spcBef>
                <a:spcPct val="50000"/>
              </a:spcBef>
            </a:pPr>
            <a:r>
              <a:rPr lang="zh-TW" altLang="en-US" sz="1400"/>
              <a:t>出處：商學趨勢導報</a:t>
            </a:r>
            <a:r>
              <a:rPr lang="en-US" altLang="zh-TW" sz="1400"/>
              <a:t>2003</a:t>
            </a:r>
            <a:r>
              <a:rPr lang="zh-TW" altLang="en-US" sz="1400"/>
              <a:t>年</a:t>
            </a:r>
            <a:r>
              <a:rPr lang="en-US" altLang="zh-TW" sz="1400"/>
              <a:t>4</a:t>
            </a:r>
            <a:r>
              <a:rPr lang="zh-TW" altLang="en-US" sz="1400"/>
              <a:t>月</a:t>
            </a:r>
            <a:r>
              <a:rPr lang="en-US" altLang="zh-TW" sz="1400"/>
              <a:t>-</a:t>
            </a:r>
            <a:r>
              <a:rPr lang="zh-TW" altLang="en-US" sz="1400"/>
              <a:t>創刊號</a:t>
            </a:r>
          </a:p>
        </p:txBody>
      </p:sp>
      <p:sp>
        <p:nvSpPr>
          <p:cNvPr id="54317" name="Line 45"/>
          <p:cNvSpPr>
            <a:spLocks noChangeShapeType="1"/>
          </p:cNvSpPr>
          <p:nvPr/>
        </p:nvSpPr>
        <p:spPr bwMode="auto">
          <a:xfrm>
            <a:off x="1692275" y="2852738"/>
            <a:ext cx="1439863" cy="431800"/>
          </a:xfrm>
          <a:prstGeom prst="line">
            <a:avLst/>
          </a:prstGeom>
          <a:noFill/>
          <a:ln w="9525">
            <a:solidFill>
              <a:schemeClr val="tx1"/>
            </a:solidFill>
            <a:round/>
            <a:headEnd/>
            <a:tailEnd/>
          </a:ln>
          <a:effectLst/>
        </p:spPr>
        <p:txBody>
          <a:bodyPr/>
          <a:lstStyle/>
          <a:p>
            <a:endParaRPr lang="zh-TW" altLang="en-US"/>
          </a:p>
        </p:txBody>
      </p:sp>
      <p:sp>
        <p:nvSpPr>
          <p:cNvPr id="54319" name="Text Box 47"/>
          <p:cNvSpPr txBox="1">
            <a:spLocks noChangeArrowheads="1"/>
          </p:cNvSpPr>
          <p:nvPr/>
        </p:nvSpPr>
        <p:spPr bwMode="auto">
          <a:xfrm>
            <a:off x="2555875" y="2781300"/>
            <a:ext cx="1152525" cy="366713"/>
          </a:xfrm>
          <a:prstGeom prst="rect">
            <a:avLst/>
          </a:prstGeom>
          <a:noFill/>
          <a:ln w="9525">
            <a:noFill/>
            <a:miter lim="800000"/>
            <a:headEnd/>
            <a:tailEnd/>
          </a:ln>
          <a:effectLst/>
        </p:spPr>
        <p:txBody>
          <a:bodyPr>
            <a:spAutoFit/>
          </a:bodyPr>
          <a:lstStyle/>
          <a:p>
            <a:pPr>
              <a:spcBef>
                <a:spcPct val="50000"/>
              </a:spcBef>
            </a:pPr>
            <a:r>
              <a:rPr lang="zh-TW" altLang="en-US"/>
              <a:t>期間</a:t>
            </a:r>
          </a:p>
        </p:txBody>
      </p:sp>
      <p:sp>
        <p:nvSpPr>
          <p:cNvPr id="54320" name="Text Box 48"/>
          <p:cNvSpPr txBox="1">
            <a:spLocks noChangeArrowheads="1"/>
          </p:cNvSpPr>
          <p:nvPr/>
        </p:nvSpPr>
        <p:spPr bwMode="auto">
          <a:xfrm>
            <a:off x="1619250" y="2997200"/>
            <a:ext cx="1152525" cy="366713"/>
          </a:xfrm>
          <a:prstGeom prst="rect">
            <a:avLst/>
          </a:prstGeom>
          <a:noFill/>
          <a:ln w="9525">
            <a:noFill/>
            <a:miter lim="800000"/>
            <a:headEnd/>
            <a:tailEnd/>
          </a:ln>
          <a:effectLst/>
        </p:spPr>
        <p:txBody>
          <a:bodyPr>
            <a:spAutoFit/>
          </a:bodyPr>
          <a:lstStyle/>
          <a:p>
            <a:pPr>
              <a:spcBef>
                <a:spcPct val="50000"/>
              </a:spcBef>
            </a:pPr>
            <a:r>
              <a:rPr lang="zh-TW" altLang="en-US"/>
              <a:t>方案</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a:bodyPr>
          <a:lstStyle/>
          <a:p>
            <a:r>
              <a:rPr lang="zh-TW" altLang="en-US" sz="3600" dirty="0">
                <a:latin typeface="+mn-ea"/>
                <a:ea typeface="+mn-ea"/>
              </a:rPr>
              <a:t>時間差異</a:t>
            </a:r>
            <a:r>
              <a:rPr lang="en-US" altLang="zh-TW" sz="3600" dirty="0">
                <a:latin typeface="+mn-ea"/>
                <a:ea typeface="+mn-ea"/>
              </a:rPr>
              <a:t>(</a:t>
            </a:r>
            <a:r>
              <a:rPr lang="zh-TW" altLang="en-US" sz="3600" dirty="0">
                <a:latin typeface="+mn-ea"/>
                <a:ea typeface="+mn-ea"/>
              </a:rPr>
              <a:t>續</a:t>
            </a:r>
            <a:r>
              <a:rPr lang="en-US" altLang="zh-TW" sz="3600" dirty="0">
                <a:latin typeface="+mn-ea"/>
                <a:ea typeface="+mn-ea"/>
              </a:rPr>
              <a:t>)</a:t>
            </a:r>
          </a:p>
        </p:txBody>
      </p:sp>
      <p:sp>
        <p:nvSpPr>
          <p:cNvPr id="56323" name="Rectangle 3"/>
          <p:cNvSpPr>
            <a:spLocks noGrp="1" noChangeArrowheads="1"/>
          </p:cNvSpPr>
          <p:nvPr>
            <p:ph sz="quarter" idx="1"/>
          </p:nvPr>
        </p:nvSpPr>
        <p:spPr/>
        <p:txBody>
          <a:bodyPr/>
          <a:lstStyle/>
          <a:p>
            <a:pPr marL="609600" indent="-609600"/>
            <a:r>
              <a:rPr lang="zh-TW" altLang="en-US" sz="2400" dirty="0">
                <a:latin typeface="+mn-ea"/>
              </a:rPr>
              <a:t>按照上題算法，於</a:t>
            </a:r>
            <a:r>
              <a:rPr lang="en-US" altLang="zh-TW" sz="2400" dirty="0">
                <a:latin typeface="+mn-ea"/>
              </a:rPr>
              <a:t>NPV</a:t>
            </a:r>
            <a:r>
              <a:rPr lang="zh-TW" altLang="en-US" sz="2400" dirty="0">
                <a:latin typeface="+mn-ea"/>
              </a:rPr>
              <a:t>法時需選</a:t>
            </a:r>
            <a:r>
              <a:rPr lang="en-US" altLang="zh-TW" sz="2400" dirty="0">
                <a:latin typeface="+mn-ea"/>
              </a:rPr>
              <a:t>A</a:t>
            </a:r>
            <a:r>
              <a:rPr lang="zh-TW" altLang="en-US" sz="2400" dirty="0">
                <a:latin typeface="+mn-ea"/>
              </a:rPr>
              <a:t>方案，但</a:t>
            </a:r>
            <a:r>
              <a:rPr lang="en-US" altLang="zh-TW" sz="2400" dirty="0">
                <a:latin typeface="+mn-ea"/>
              </a:rPr>
              <a:t>IRR</a:t>
            </a:r>
            <a:r>
              <a:rPr lang="zh-TW" altLang="en-US" sz="2400" dirty="0">
                <a:latin typeface="+mn-ea"/>
              </a:rPr>
              <a:t>法需選</a:t>
            </a:r>
            <a:r>
              <a:rPr lang="en-US" altLang="zh-TW" sz="2400" dirty="0">
                <a:latin typeface="+mn-ea"/>
              </a:rPr>
              <a:t>B</a:t>
            </a:r>
            <a:r>
              <a:rPr lang="zh-TW" altLang="en-US" sz="2400" dirty="0">
                <a:latin typeface="+mn-ea"/>
              </a:rPr>
              <a:t>方案，在此時產生結果不一致。</a:t>
            </a:r>
          </a:p>
          <a:p>
            <a:pPr marL="609600" indent="-609600"/>
            <a:endParaRPr lang="zh-TW" altLang="en-US" sz="2400" dirty="0">
              <a:latin typeface="+mn-ea"/>
            </a:endParaRPr>
          </a:p>
          <a:p>
            <a:pPr marL="609600" indent="-609600"/>
            <a:r>
              <a:rPr lang="zh-TW" altLang="en-US" sz="2400" dirty="0">
                <a:latin typeface="+mn-ea"/>
              </a:rPr>
              <a:t>此時應選擇</a:t>
            </a:r>
            <a:r>
              <a:rPr lang="en-US" altLang="zh-TW" sz="2400" dirty="0">
                <a:latin typeface="+mn-ea"/>
              </a:rPr>
              <a:t>A</a:t>
            </a:r>
            <a:r>
              <a:rPr lang="zh-TW" altLang="en-US" sz="2400" dirty="0">
                <a:latin typeface="+mn-ea"/>
              </a:rPr>
              <a:t>方案，原因如下：</a:t>
            </a:r>
          </a:p>
          <a:p>
            <a:pPr marL="990600" lvl="1" indent="-533400">
              <a:buFontTx/>
              <a:buAutoNum type="arabicPeriod"/>
            </a:pPr>
            <a:r>
              <a:rPr lang="zh-TW" altLang="en-US" sz="2400" dirty="0">
                <a:latin typeface="+mn-ea"/>
              </a:rPr>
              <a:t>因為</a:t>
            </a:r>
            <a:r>
              <a:rPr lang="en-US" altLang="zh-TW" sz="2400" dirty="0">
                <a:latin typeface="+mn-ea"/>
              </a:rPr>
              <a:t>A</a:t>
            </a:r>
            <a:r>
              <a:rPr lang="zh-TW" altLang="en-US" sz="2400" dirty="0">
                <a:latin typeface="+mn-ea"/>
              </a:rPr>
              <a:t>方案之</a:t>
            </a:r>
            <a:r>
              <a:rPr lang="en-US" altLang="zh-TW" sz="2400" dirty="0">
                <a:latin typeface="+mn-ea"/>
              </a:rPr>
              <a:t>NPV</a:t>
            </a:r>
            <a:r>
              <a:rPr lang="zh-TW" altLang="en-US" sz="2400" dirty="0">
                <a:latin typeface="+mn-ea"/>
              </a:rPr>
              <a:t>較大，可以為股東帶來較大的財富</a:t>
            </a:r>
          </a:p>
          <a:p>
            <a:pPr marL="990600" lvl="1" indent="-533400">
              <a:buFontTx/>
              <a:buAutoNum type="arabicPeriod"/>
            </a:pPr>
            <a:r>
              <a:rPr lang="zh-TW" altLang="en-US" sz="2400" dirty="0">
                <a:latin typeface="+mn-ea"/>
              </a:rPr>
              <a:t>再投資率之假設，</a:t>
            </a:r>
            <a:r>
              <a:rPr lang="en-US" altLang="zh-TW" sz="2400" dirty="0">
                <a:latin typeface="+mn-ea"/>
              </a:rPr>
              <a:t>NPV</a:t>
            </a:r>
            <a:r>
              <a:rPr lang="zh-TW" altLang="en-US" sz="2400" dirty="0">
                <a:latin typeface="+mn-ea"/>
              </a:rPr>
              <a:t>較合理</a:t>
            </a:r>
          </a:p>
          <a:p>
            <a:pPr marL="609600" indent="-609600"/>
            <a:endParaRPr lang="en-US" altLang="zh-TW" sz="2400" dirty="0">
              <a:latin typeface="+mn-ea"/>
            </a:endParaRPr>
          </a:p>
        </p:txBody>
      </p:sp>
      <p:sp>
        <p:nvSpPr>
          <p:cNvPr id="56324" name="Text Box 4"/>
          <p:cNvSpPr txBox="1">
            <a:spLocks noChangeArrowheads="1"/>
          </p:cNvSpPr>
          <p:nvPr/>
        </p:nvSpPr>
        <p:spPr bwMode="auto">
          <a:xfrm>
            <a:off x="6011863" y="6553200"/>
            <a:ext cx="3311525" cy="304800"/>
          </a:xfrm>
          <a:prstGeom prst="rect">
            <a:avLst/>
          </a:prstGeom>
          <a:noFill/>
          <a:ln w="9525">
            <a:noFill/>
            <a:miter lim="800000"/>
            <a:headEnd/>
            <a:tailEnd/>
          </a:ln>
          <a:effectLst/>
        </p:spPr>
        <p:txBody>
          <a:bodyPr>
            <a:spAutoFit/>
          </a:bodyPr>
          <a:lstStyle/>
          <a:p>
            <a:pPr>
              <a:spcBef>
                <a:spcPct val="50000"/>
              </a:spcBef>
            </a:pPr>
            <a:r>
              <a:rPr lang="zh-TW" altLang="en-US" sz="1400"/>
              <a:t>出處：商學趨勢導報</a:t>
            </a:r>
            <a:r>
              <a:rPr lang="en-US" altLang="zh-TW" sz="1400"/>
              <a:t>2003</a:t>
            </a:r>
            <a:r>
              <a:rPr lang="zh-TW" altLang="en-US" sz="1400"/>
              <a:t>年</a:t>
            </a:r>
            <a:r>
              <a:rPr lang="en-US" altLang="zh-TW" sz="1400"/>
              <a:t>4</a:t>
            </a:r>
            <a:r>
              <a:rPr lang="zh-TW" altLang="en-US" sz="1400"/>
              <a:t>月</a:t>
            </a:r>
            <a:r>
              <a:rPr lang="en-US" altLang="zh-TW" sz="1400"/>
              <a:t>-</a:t>
            </a:r>
            <a:r>
              <a:rPr lang="zh-TW" altLang="en-US" sz="1400"/>
              <a:t>創刊號</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marL="609600" indent="-609600"/>
            <a:r>
              <a:rPr lang="zh-TW" altLang="en-US" sz="3600" dirty="0" smtClean="0">
                <a:latin typeface="+mn-ea"/>
                <a:ea typeface="+mn-ea"/>
              </a:rPr>
              <a:t>壹、前言</a:t>
            </a:r>
            <a:endParaRPr lang="en-US" altLang="zh-TW" sz="3600" dirty="0">
              <a:latin typeface="+mn-ea"/>
              <a:ea typeface="+mn-ea"/>
            </a:endParaRPr>
          </a:p>
        </p:txBody>
      </p:sp>
      <p:sp>
        <p:nvSpPr>
          <p:cNvPr id="28675" name="Rectangle 3"/>
          <p:cNvSpPr>
            <a:spLocks noGrp="1" noChangeArrowheads="1"/>
          </p:cNvSpPr>
          <p:nvPr>
            <p:ph sz="quarter" idx="1"/>
          </p:nvPr>
        </p:nvSpPr>
        <p:spPr/>
        <p:txBody>
          <a:bodyPr>
            <a:normAutofit lnSpcReduction="10000"/>
          </a:bodyPr>
          <a:lstStyle/>
          <a:p>
            <a:pPr marL="716280" indent="-533400"/>
            <a:r>
              <a:rPr lang="zh-TW" altLang="en-US" dirty="0" smtClean="0">
                <a:latin typeface="+mn-ea"/>
              </a:rPr>
              <a:t>環境：</a:t>
            </a:r>
            <a:endParaRPr lang="en-US" altLang="zh-TW" dirty="0" smtClean="0">
              <a:latin typeface="+mn-ea"/>
            </a:endParaRPr>
          </a:p>
          <a:p>
            <a:pPr marL="716280" indent="-533400">
              <a:buFontTx/>
              <a:buAutoNum type="arabicPeriod"/>
            </a:pPr>
            <a:r>
              <a:rPr lang="zh-TW" altLang="en-US" dirty="0" smtClean="0">
                <a:latin typeface="+mn-ea"/>
              </a:rPr>
              <a:t>公司</a:t>
            </a:r>
            <a:r>
              <a:rPr lang="zh-TW" altLang="en-US" dirty="0">
                <a:latin typeface="+mn-ea"/>
              </a:rPr>
              <a:t>因未做好完善的投資計劃，以致產能擴充太慢，失去佔有市場的</a:t>
            </a:r>
            <a:r>
              <a:rPr lang="zh-TW" altLang="en-US" dirty="0" smtClean="0">
                <a:latin typeface="+mn-ea"/>
              </a:rPr>
              <a:t>先佔優勢。</a:t>
            </a:r>
            <a:endParaRPr lang="zh-TW" altLang="en-US" dirty="0">
              <a:latin typeface="+mn-ea"/>
            </a:endParaRPr>
          </a:p>
          <a:p>
            <a:pPr marL="716280" indent="-533400">
              <a:buFontTx/>
              <a:buAutoNum type="arabicPeriod"/>
            </a:pPr>
            <a:r>
              <a:rPr lang="zh-TW" altLang="en-US" dirty="0">
                <a:latin typeface="+mn-ea"/>
              </a:rPr>
              <a:t>公司營業不斷成長，市場潛能擴大時，會有一連串的</a:t>
            </a:r>
            <a:r>
              <a:rPr lang="zh-TW" altLang="en-US" dirty="0" smtClean="0">
                <a:latin typeface="+mn-ea"/>
              </a:rPr>
              <a:t>問題。</a:t>
            </a:r>
            <a:endParaRPr lang="en-US" altLang="zh-TW" dirty="0" smtClean="0">
              <a:latin typeface="+mn-ea"/>
            </a:endParaRPr>
          </a:p>
          <a:p>
            <a:pPr marL="716280" indent="-533400">
              <a:buNone/>
            </a:pPr>
            <a:endParaRPr lang="en-US" altLang="zh-TW" dirty="0" smtClean="0">
              <a:latin typeface="+mn-ea"/>
            </a:endParaRPr>
          </a:p>
          <a:p>
            <a:pPr marL="716280" indent="-533400"/>
            <a:r>
              <a:rPr lang="zh-TW" altLang="en-US" dirty="0" smtClean="0">
                <a:latin typeface="+mn-ea"/>
              </a:rPr>
              <a:t>問題：</a:t>
            </a:r>
            <a:endParaRPr lang="en-US" altLang="zh-TW" dirty="0" smtClean="0">
              <a:latin typeface="+mn-ea"/>
            </a:endParaRPr>
          </a:p>
          <a:p>
            <a:pPr marL="716280" indent="-533400">
              <a:buFont typeface="+mj-lt"/>
              <a:buAutoNum type="arabicPeriod"/>
            </a:pPr>
            <a:r>
              <a:rPr lang="zh-TW" altLang="en-US" dirty="0" smtClean="0">
                <a:latin typeface="+mn-ea"/>
              </a:rPr>
              <a:t>公司投入資金後，未來收入划不划算？</a:t>
            </a:r>
            <a:endParaRPr lang="en-US" altLang="zh-TW" dirty="0" smtClean="0">
              <a:latin typeface="+mn-ea"/>
            </a:endParaRPr>
          </a:p>
          <a:p>
            <a:pPr marL="716280" indent="-533400">
              <a:buFont typeface="+mj-lt"/>
              <a:buAutoNum type="arabicPeriod"/>
            </a:pPr>
            <a:r>
              <a:rPr lang="zh-TW" altLang="en-US" dirty="0" smtClean="0">
                <a:latin typeface="+mn-ea"/>
              </a:rPr>
              <a:t>在數個投資方案中如何抉擇？</a:t>
            </a:r>
            <a:endParaRPr lang="en-US" altLang="zh-TW" dirty="0" smtClean="0">
              <a:latin typeface="+mn-ea"/>
            </a:endParaRPr>
          </a:p>
          <a:p>
            <a:pPr marL="990600" lvl="1" indent="-533400">
              <a:buNone/>
            </a:pPr>
            <a:endParaRPr lang="en-US" altLang="zh-TW" dirty="0" smtClean="0">
              <a:latin typeface="+mn-ea"/>
            </a:endParaRPr>
          </a:p>
          <a:p>
            <a:pPr marL="716280" indent="-533400"/>
            <a:r>
              <a:rPr lang="zh-TW" altLang="en-US" dirty="0" smtClean="0">
                <a:latin typeface="+mn-ea"/>
              </a:rPr>
              <a:t>以上情況有可能會因擴張太快而發生盲目投資的狀況。</a:t>
            </a:r>
            <a:endParaRPr lang="en-US" altLang="zh-TW" dirty="0" smtClean="0">
              <a:latin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152400"/>
            <a:ext cx="8686800" cy="990600"/>
          </a:xfrm>
        </p:spPr>
        <p:txBody>
          <a:bodyPr>
            <a:normAutofit fontScale="90000"/>
          </a:bodyPr>
          <a:lstStyle/>
          <a:p>
            <a:r>
              <a:rPr lang="zh-TW" altLang="en-US" sz="4000" dirty="0">
                <a:latin typeface="+mn-ea"/>
                <a:ea typeface="+mn-ea"/>
              </a:rPr>
              <a:t>肆、實質選擇權應用於資本預算決策分析</a:t>
            </a:r>
          </a:p>
        </p:txBody>
      </p:sp>
      <p:sp>
        <p:nvSpPr>
          <p:cNvPr id="23555" name="Rectangle 3"/>
          <p:cNvSpPr>
            <a:spLocks noGrp="1" noChangeArrowheads="1"/>
          </p:cNvSpPr>
          <p:nvPr>
            <p:ph sz="quarter" idx="1"/>
          </p:nvPr>
        </p:nvSpPr>
        <p:spPr/>
        <p:txBody>
          <a:bodyPr/>
          <a:lstStyle/>
          <a:p>
            <a:pPr>
              <a:buFontTx/>
              <a:buNone/>
            </a:pPr>
            <a:r>
              <a:rPr lang="zh-TW" altLang="en-US" dirty="0">
                <a:latin typeface="+mn-ea"/>
              </a:rPr>
              <a:t>一、傳統資本預算評估方法之缺點</a:t>
            </a:r>
          </a:p>
          <a:p>
            <a:pPr>
              <a:buFontTx/>
              <a:buNone/>
            </a:pPr>
            <a:endParaRPr lang="zh-TW" altLang="en-US" dirty="0">
              <a:latin typeface="+mn-ea"/>
            </a:endParaRPr>
          </a:p>
          <a:p>
            <a:pPr>
              <a:buFontTx/>
              <a:buNone/>
            </a:pPr>
            <a:r>
              <a:rPr lang="zh-TW" altLang="en-US" dirty="0">
                <a:latin typeface="+mn-ea"/>
              </a:rPr>
              <a:t>二、實質選擇權分析法</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r>
              <a:rPr lang="zh-TW" altLang="en-US" sz="3600" dirty="0">
                <a:latin typeface="+mn-ea"/>
                <a:ea typeface="+mn-ea"/>
              </a:rPr>
              <a:t>一、傳統資本預算評估方法之缺點</a:t>
            </a:r>
          </a:p>
        </p:txBody>
      </p:sp>
      <p:sp>
        <p:nvSpPr>
          <p:cNvPr id="24579" name="Rectangle 3"/>
          <p:cNvSpPr>
            <a:spLocks noGrp="1" noChangeArrowheads="1"/>
          </p:cNvSpPr>
          <p:nvPr>
            <p:ph sz="quarter" idx="1"/>
          </p:nvPr>
        </p:nvSpPr>
        <p:spPr>
          <a:xfrm>
            <a:off x="457200" y="1196752"/>
            <a:ext cx="8229600" cy="5328592"/>
          </a:xfrm>
        </p:spPr>
        <p:txBody>
          <a:bodyPr>
            <a:normAutofit fontScale="92500" lnSpcReduction="20000"/>
          </a:bodyPr>
          <a:lstStyle/>
          <a:p>
            <a:pPr>
              <a:lnSpc>
                <a:spcPct val="110000"/>
              </a:lnSpc>
            </a:pPr>
            <a:r>
              <a:rPr lang="zh-TW" altLang="en-US" sz="2800" dirty="0">
                <a:latin typeface="+mn-ea"/>
              </a:rPr>
              <a:t>傳統資本預算評估法</a:t>
            </a:r>
            <a:r>
              <a:rPr lang="en-US" altLang="zh-TW" sz="2800" dirty="0">
                <a:latin typeface="+mn-ea"/>
              </a:rPr>
              <a:t>(</a:t>
            </a:r>
            <a:r>
              <a:rPr lang="zh-TW" altLang="en-US" sz="2800" dirty="0">
                <a:latin typeface="+mn-ea"/>
              </a:rPr>
              <a:t>以 </a:t>
            </a:r>
            <a:r>
              <a:rPr lang="en-US" altLang="zh-TW" sz="2800" dirty="0">
                <a:latin typeface="+mn-ea"/>
              </a:rPr>
              <a:t>NPV </a:t>
            </a:r>
            <a:r>
              <a:rPr lang="zh-TW" altLang="en-US" sz="2800" dirty="0">
                <a:latin typeface="+mn-ea"/>
              </a:rPr>
              <a:t>最常被使用</a:t>
            </a:r>
            <a:r>
              <a:rPr lang="en-US" altLang="zh-TW" sz="2800" dirty="0">
                <a:latin typeface="+mn-ea"/>
              </a:rPr>
              <a:t>) </a:t>
            </a:r>
            <a:r>
              <a:rPr lang="zh-TW" altLang="en-US" sz="2800" dirty="0">
                <a:latin typeface="+mn-ea"/>
              </a:rPr>
              <a:t>，皆為管理者適當估計出公司進行投資計畫的各期現金流量，並選擇適當的資金成本，專案的風險也不會改變</a:t>
            </a:r>
            <a:r>
              <a:rPr lang="zh-TW" altLang="en-US" sz="2800" dirty="0" smtClean="0">
                <a:latin typeface="+mn-ea"/>
              </a:rPr>
              <a:t>。</a:t>
            </a:r>
            <a:endParaRPr lang="en-US" altLang="zh-TW" sz="2800" dirty="0" smtClean="0">
              <a:latin typeface="+mn-ea"/>
            </a:endParaRPr>
          </a:p>
          <a:p>
            <a:pPr lvl="1">
              <a:lnSpc>
                <a:spcPct val="110000"/>
              </a:lnSpc>
            </a:pPr>
            <a:r>
              <a:rPr lang="zh-TW" altLang="en-US" sz="2500" dirty="0" smtClean="0">
                <a:latin typeface="+mn-ea"/>
              </a:rPr>
              <a:t>但在實務上，未來收益具有不確定性，且可能存在後續的投資機會</a:t>
            </a:r>
            <a:r>
              <a:rPr lang="zh-TW" altLang="en-US" sz="2500" dirty="0" smtClean="0">
                <a:latin typeface="+mn-ea"/>
              </a:rPr>
              <a:t>。</a:t>
            </a:r>
            <a:r>
              <a:rPr lang="en-US" altLang="zh-TW" sz="2500" dirty="0" err="1" smtClean="0">
                <a:latin typeface="+mn-ea"/>
              </a:rPr>
              <a:t>Eg</a:t>
            </a:r>
            <a:r>
              <a:rPr lang="en-US" altLang="zh-TW" sz="2500" dirty="0" smtClean="0">
                <a:latin typeface="+mn-ea"/>
              </a:rPr>
              <a:t>.</a:t>
            </a:r>
            <a:r>
              <a:rPr lang="zh-TW" altLang="en-US" sz="2500" dirty="0" smtClean="0">
                <a:latin typeface="+mn-ea"/>
              </a:rPr>
              <a:t>研發活動</a:t>
            </a:r>
            <a:endParaRPr lang="en-US" altLang="zh-TW" sz="2500" dirty="0" smtClean="0">
              <a:latin typeface="+mn-ea"/>
            </a:endParaRPr>
          </a:p>
          <a:p>
            <a:pPr>
              <a:lnSpc>
                <a:spcPct val="110000"/>
              </a:lnSpc>
            </a:pPr>
            <a:endParaRPr lang="en-US" altLang="zh-TW" sz="2800" dirty="0" smtClean="0">
              <a:latin typeface="+mn-ea"/>
            </a:endParaRPr>
          </a:p>
          <a:p>
            <a:pPr>
              <a:lnSpc>
                <a:spcPct val="110000"/>
              </a:lnSpc>
            </a:pPr>
            <a:r>
              <a:rPr lang="zh-TW" altLang="en-US" sz="2800" dirty="0" smtClean="0">
                <a:latin typeface="+mn-ea"/>
              </a:rPr>
              <a:t>因此</a:t>
            </a:r>
            <a:r>
              <a:rPr lang="en-US" altLang="zh-TW" sz="2800" dirty="0" smtClean="0">
                <a:latin typeface="+mn-ea"/>
              </a:rPr>
              <a:t>NPV</a:t>
            </a:r>
            <a:r>
              <a:rPr lang="zh-TW" altLang="en-US" sz="2800" dirty="0" smtClean="0">
                <a:latin typeface="+mn-ea"/>
              </a:rPr>
              <a:t>無法針對未來不確定的經濟情況採取修正，或遞延決策作為回應。</a:t>
            </a:r>
            <a:endParaRPr lang="en-US" altLang="zh-TW" sz="2800" dirty="0" smtClean="0">
              <a:latin typeface="+mn-ea"/>
            </a:endParaRPr>
          </a:p>
          <a:p>
            <a:pPr>
              <a:lnSpc>
                <a:spcPct val="110000"/>
              </a:lnSpc>
            </a:pPr>
            <a:endParaRPr lang="zh-TW" altLang="en-US" sz="2800" dirty="0">
              <a:latin typeface="+mn-ea"/>
            </a:endParaRPr>
          </a:p>
          <a:p>
            <a:pPr>
              <a:lnSpc>
                <a:spcPct val="110000"/>
              </a:lnSpc>
            </a:pPr>
            <a:r>
              <a:rPr lang="zh-TW" altLang="en-US" sz="2800" dirty="0">
                <a:latin typeface="+mn-ea"/>
              </a:rPr>
              <a:t>平戴克</a:t>
            </a:r>
            <a:r>
              <a:rPr lang="en-US" altLang="zh-TW" sz="2800" dirty="0">
                <a:latin typeface="+mn-ea"/>
              </a:rPr>
              <a:t>(</a:t>
            </a:r>
            <a:r>
              <a:rPr lang="en-US" altLang="zh-TW" sz="2800" dirty="0" err="1">
                <a:latin typeface="+mn-ea"/>
              </a:rPr>
              <a:t>Pindyck</a:t>
            </a:r>
            <a:r>
              <a:rPr lang="en-US" altLang="zh-TW" sz="2800" dirty="0">
                <a:latin typeface="+mn-ea"/>
              </a:rPr>
              <a:t> </a:t>
            </a:r>
            <a:r>
              <a:rPr lang="zh-TW" altLang="en-US" sz="2800" dirty="0">
                <a:latin typeface="+mn-ea"/>
              </a:rPr>
              <a:t>， </a:t>
            </a:r>
            <a:r>
              <a:rPr lang="en-US" altLang="zh-TW" sz="2800" dirty="0">
                <a:latin typeface="+mn-ea"/>
              </a:rPr>
              <a:t>1994)</a:t>
            </a:r>
            <a:r>
              <a:rPr lang="zh-TW" altLang="en-US" sz="2800" dirty="0">
                <a:latin typeface="+mn-ea"/>
              </a:rPr>
              <a:t>所指出，傳統資本預算方法之</a:t>
            </a:r>
            <a:r>
              <a:rPr lang="en-US" altLang="zh-TW" sz="2800" dirty="0">
                <a:latin typeface="+mn-ea"/>
              </a:rPr>
              <a:t>NPV</a:t>
            </a:r>
            <a:r>
              <a:rPr lang="zh-TW" altLang="en-US" sz="2800" dirty="0">
                <a:latin typeface="+mn-ea"/>
              </a:rPr>
              <a:t>法在運用上雖然簡單，但是隱含了錯誤的假設</a:t>
            </a:r>
            <a:r>
              <a:rPr lang="zh-TW" altLang="en-US" sz="2800" dirty="0" smtClean="0">
                <a:latin typeface="+mn-ea"/>
              </a:rPr>
              <a:t>：</a:t>
            </a:r>
            <a:endParaRPr lang="en-US" altLang="zh-TW" sz="2800" dirty="0" smtClean="0">
              <a:latin typeface="+mn-ea"/>
            </a:endParaRPr>
          </a:p>
          <a:p>
            <a:pPr marL="514350" indent="-514350">
              <a:lnSpc>
                <a:spcPct val="110000"/>
              </a:lnSpc>
              <a:buFont typeface="+mj-lt"/>
              <a:buAutoNum type="arabicPeriod"/>
            </a:pPr>
            <a:r>
              <a:rPr lang="zh-TW" altLang="en-US" sz="2800" dirty="0" smtClean="0">
                <a:latin typeface="+mn-ea"/>
              </a:rPr>
              <a:t>投資是</a:t>
            </a:r>
            <a:r>
              <a:rPr lang="zh-TW" altLang="en-US" sz="2800" dirty="0" smtClean="0">
                <a:solidFill>
                  <a:srgbClr val="FF0000"/>
                </a:solidFill>
                <a:latin typeface="+mn-ea"/>
              </a:rPr>
              <a:t>可逆轉</a:t>
            </a:r>
            <a:r>
              <a:rPr lang="en-US" altLang="zh-TW" sz="2800" dirty="0" smtClean="0">
                <a:latin typeface="+mn-ea"/>
              </a:rPr>
              <a:t>(reversible)</a:t>
            </a:r>
          </a:p>
          <a:p>
            <a:pPr marL="514350" indent="-514350">
              <a:lnSpc>
                <a:spcPct val="110000"/>
              </a:lnSpc>
              <a:buFont typeface="+mj-lt"/>
              <a:buAutoNum type="arabicPeriod"/>
            </a:pPr>
            <a:r>
              <a:rPr lang="zh-TW" altLang="en-US" sz="2800" dirty="0" smtClean="0">
                <a:latin typeface="+mn-ea"/>
              </a:rPr>
              <a:t>投資是</a:t>
            </a:r>
            <a:r>
              <a:rPr lang="zh-TW" altLang="en-US" sz="2800" dirty="0" smtClean="0">
                <a:solidFill>
                  <a:srgbClr val="FF0000"/>
                </a:solidFill>
                <a:latin typeface="+mn-ea"/>
              </a:rPr>
              <a:t>可遞移的</a:t>
            </a:r>
            <a:r>
              <a:rPr lang="en-US" altLang="zh-TW" sz="2800" dirty="0" smtClean="0">
                <a:latin typeface="+mn-ea"/>
              </a:rPr>
              <a:t>(deferrable)</a:t>
            </a:r>
            <a:r>
              <a:rPr lang="zh-TW" altLang="en-US" sz="2800" dirty="0">
                <a:latin typeface="+mn-ea"/>
              </a:rPr>
              <a:t>　　</a:t>
            </a:r>
            <a:endParaRPr lang="en-US" altLang="zh-TW" sz="2800" dirty="0">
              <a:latin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152400"/>
            <a:ext cx="8686800" cy="990600"/>
          </a:xfrm>
        </p:spPr>
        <p:txBody>
          <a:bodyPr>
            <a:noAutofit/>
          </a:bodyPr>
          <a:lstStyle/>
          <a:p>
            <a:r>
              <a:rPr lang="zh-TW" altLang="en-US" sz="3600" dirty="0">
                <a:latin typeface="+mn-ea"/>
                <a:ea typeface="+mn-ea"/>
              </a:rPr>
              <a:t>二、實質選擇權分析</a:t>
            </a:r>
            <a:r>
              <a:rPr lang="zh-TW" altLang="en-US" sz="3600" dirty="0" smtClean="0">
                <a:latin typeface="+mn-ea"/>
                <a:ea typeface="+mn-ea"/>
              </a:rPr>
              <a:t>法</a:t>
            </a:r>
            <a:r>
              <a:rPr lang="en-US" altLang="zh-TW" sz="3600" dirty="0" smtClean="0">
                <a:latin typeface="+mn-ea"/>
                <a:ea typeface="+mn-ea"/>
              </a:rPr>
              <a:t/>
            </a:r>
            <a:br>
              <a:rPr lang="en-US" altLang="zh-TW" sz="3600" dirty="0" smtClean="0">
                <a:latin typeface="+mn-ea"/>
                <a:ea typeface="+mn-ea"/>
              </a:rPr>
            </a:br>
            <a:r>
              <a:rPr lang="en-US" altLang="zh-TW" sz="3600" dirty="0" smtClean="0">
                <a:latin typeface="Times New Roman" pitchFamily="18" charset="0"/>
                <a:ea typeface="+mn-ea"/>
                <a:cs typeface="Times New Roman" pitchFamily="18" charset="0"/>
              </a:rPr>
              <a:t>(Real option approaches)</a:t>
            </a:r>
            <a:endParaRPr lang="zh-TW" altLang="en-US" sz="3600" dirty="0">
              <a:latin typeface="Times New Roman" pitchFamily="18" charset="0"/>
              <a:ea typeface="+mn-ea"/>
              <a:cs typeface="Times New Roman" pitchFamily="18" charset="0"/>
            </a:endParaRPr>
          </a:p>
        </p:txBody>
      </p:sp>
      <p:sp>
        <p:nvSpPr>
          <p:cNvPr id="25603" name="Rectangle 3"/>
          <p:cNvSpPr>
            <a:spLocks noGrp="1" noChangeArrowheads="1"/>
          </p:cNvSpPr>
          <p:nvPr>
            <p:ph sz="quarter" idx="1"/>
          </p:nvPr>
        </p:nvSpPr>
        <p:spPr/>
        <p:txBody>
          <a:bodyPr>
            <a:normAutofit fontScale="92500" lnSpcReduction="10000"/>
          </a:bodyPr>
          <a:lstStyle/>
          <a:p>
            <a:pPr>
              <a:lnSpc>
                <a:spcPct val="90000"/>
              </a:lnSpc>
            </a:pPr>
            <a:r>
              <a:rPr lang="zh-TW" altLang="en-US" dirty="0" smtClean="0">
                <a:latin typeface="+mn-ea"/>
              </a:rPr>
              <a:t>將</a:t>
            </a:r>
            <a:r>
              <a:rPr lang="zh-TW" altLang="en-US" dirty="0">
                <a:latin typeface="+mn-ea"/>
              </a:rPr>
              <a:t>投資計劃</a:t>
            </a:r>
            <a:r>
              <a:rPr lang="zh-TW" altLang="en-US" dirty="0">
                <a:solidFill>
                  <a:srgbClr val="FF0000"/>
                </a:solidFill>
                <a:latin typeface="+mn-ea"/>
              </a:rPr>
              <a:t>視為公司擁有一個選擇</a:t>
            </a:r>
            <a:r>
              <a:rPr lang="zh-TW" altLang="en-US" dirty="0" smtClean="0">
                <a:solidFill>
                  <a:srgbClr val="FF0000"/>
                </a:solidFill>
                <a:latin typeface="+mn-ea"/>
              </a:rPr>
              <a:t>權</a:t>
            </a:r>
            <a:r>
              <a:rPr lang="en-US" altLang="zh-TW" dirty="0" smtClean="0">
                <a:solidFill>
                  <a:srgbClr val="FF0000"/>
                </a:solidFill>
                <a:latin typeface="+mn-ea"/>
              </a:rPr>
              <a:t>(Real Option)</a:t>
            </a:r>
            <a:r>
              <a:rPr lang="zh-TW" altLang="en-US" dirty="0" smtClean="0">
                <a:latin typeface="+mn-ea"/>
              </a:rPr>
              <a:t>。能比較準確評估具有管理性</a:t>
            </a:r>
            <a:r>
              <a:rPr lang="en-US" altLang="zh-TW" dirty="0" smtClean="0">
                <a:latin typeface="+mn-ea"/>
              </a:rPr>
              <a:t>(Managerial flexibility)</a:t>
            </a:r>
            <a:r>
              <a:rPr lang="zh-TW" altLang="en-US" dirty="0" smtClean="0">
                <a:latin typeface="+mn-ea"/>
              </a:rPr>
              <a:t>投資計畫的價值。</a:t>
            </a:r>
            <a:endParaRPr lang="en-US" altLang="zh-TW" dirty="0" smtClean="0">
              <a:latin typeface="+mn-ea"/>
            </a:endParaRPr>
          </a:p>
          <a:p>
            <a:pPr>
              <a:lnSpc>
                <a:spcPct val="90000"/>
              </a:lnSpc>
            </a:pPr>
            <a:endParaRPr lang="en-US" altLang="zh-TW" dirty="0" smtClean="0">
              <a:latin typeface="+mn-ea"/>
            </a:endParaRPr>
          </a:p>
          <a:p>
            <a:pPr>
              <a:lnSpc>
                <a:spcPct val="90000"/>
              </a:lnSpc>
            </a:pPr>
            <a:r>
              <a:rPr lang="zh-TW" altLang="en-US" dirty="0" smtClean="0">
                <a:latin typeface="+mn-ea"/>
              </a:rPr>
              <a:t>目前</a:t>
            </a:r>
            <a:r>
              <a:rPr lang="zh-TW" altLang="en-US" dirty="0">
                <a:latin typeface="+mn-ea"/>
              </a:rPr>
              <a:t>付出的投資金額相當於選擇權的權利</a:t>
            </a:r>
            <a:r>
              <a:rPr lang="zh-TW" altLang="en-US" dirty="0" smtClean="0">
                <a:latin typeface="+mn-ea"/>
              </a:rPr>
              <a:t>金</a:t>
            </a:r>
            <a:endParaRPr lang="en-US" altLang="zh-TW" dirty="0" smtClean="0">
              <a:latin typeface="+mn-ea"/>
            </a:endParaRPr>
          </a:p>
          <a:p>
            <a:pPr lvl="1">
              <a:lnSpc>
                <a:spcPct val="90000"/>
              </a:lnSpc>
            </a:pPr>
            <a:r>
              <a:rPr lang="zh-TW" altLang="en-US" dirty="0" smtClean="0">
                <a:latin typeface="+mn-ea"/>
              </a:rPr>
              <a:t>以</a:t>
            </a:r>
            <a:r>
              <a:rPr lang="zh-TW" altLang="en-US" dirty="0">
                <a:latin typeface="+mn-ea"/>
              </a:rPr>
              <a:t>有限的支出換取未來無限可能收益</a:t>
            </a:r>
            <a:r>
              <a:rPr lang="zh-TW" altLang="en-US" dirty="0" smtClean="0">
                <a:latin typeface="+mn-ea"/>
              </a:rPr>
              <a:t>。</a:t>
            </a:r>
            <a:endParaRPr lang="en-US" altLang="zh-TW" dirty="0" smtClean="0">
              <a:latin typeface="+mn-ea"/>
            </a:endParaRPr>
          </a:p>
          <a:p>
            <a:pPr>
              <a:lnSpc>
                <a:spcPct val="90000"/>
              </a:lnSpc>
            </a:pPr>
            <a:endParaRPr lang="zh-TW" altLang="en-US" dirty="0">
              <a:latin typeface="+mn-ea"/>
            </a:endParaRPr>
          </a:p>
          <a:p>
            <a:pPr>
              <a:lnSpc>
                <a:spcPct val="90000"/>
              </a:lnSpc>
            </a:pPr>
            <a:r>
              <a:rPr lang="zh-TW" altLang="en-US" sz="2800" dirty="0" smtClean="0">
                <a:latin typeface="+mn-ea"/>
              </a:rPr>
              <a:t>選擇權的性質：未來不確定性越高，選擇權的波動性越大，同時選擇權的價值也越大。</a:t>
            </a:r>
            <a:endParaRPr lang="en-US" altLang="zh-TW" sz="2800" dirty="0" smtClean="0">
              <a:latin typeface="+mn-ea"/>
            </a:endParaRPr>
          </a:p>
          <a:p>
            <a:pPr lvl="1">
              <a:lnSpc>
                <a:spcPct val="90000"/>
              </a:lnSpc>
            </a:pPr>
            <a:r>
              <a:rPr lang="zh-TW" altLang="en-US" sz="2400" dirty="0" smtClean="0">
                <a:latin typeface="+mn-ea"/>
              </a:rPr>
              <a:t>與傳統的專案評估方法認定相違背，因為計畫的風險愈高，應該使投資計畫的價值下降。</a:t>
            </a:r>
          </a:p>
          <a:p>
            <a:pPr>
              <a:lnSpc>
                <a:spcPct val="90000"/>
              </a:lnSpc>
            </a:pPr>
            <a:endParaRPr lang="zh-TW" altLang="en-US" dirty="0" smtClean="0">
              <a:latin typeface="+mn-ea"/>
            </a:endParaRPr>
          </a:p>
          <a:p>
            <a:pPr>
              <a:lnSpc>
                <a:spcPct val="90000"/>
              </a:lnSpc>
            </a:pPr>
            <a:r>
              <a:rPr lang="zh-TW" altLang="en-US" dirty="0" smtClean="0">
                <a:latin typeface="+mn-ea"/>
              </a:rPr>
              <a:t>選擇權評價模式被廣泛運用於</a:t>
            </a:r>
            <a:r>
              <a:rPr lang="zh-TW" altLang="en-US" dirty="0" smtClean="0">
                <a:solidFill>
                  <a:srgbClr val="FF0000"/>
                </a:solidFill>
                <a:latin typeface="+mn-ea"/>
              </a:rPr>
              <a:t>實質性投資評估</a:t>
            </a:r>
            <a:r>
              <a:rPr lang="zh-TW" altLang="en-US" dirty="0" smtClean="0">
                <a:latin typeface="+mn-ea"/>
              </a:rPr>
              <a:t>。</a:t>
            </a:r>
            <a:endParaRPr lang="en-US" altLang="zh-TW" dirty="0" smtClean="0">
              <a:latin typeface="+mn-ea"/>
            </a:endParaRPr>
          </a:p>
          <a:p>
            <a:pPr lvl="1">
              <a:lnSpc>
                <a:spcPct val="90000"/>
              </a:lnSpc>
            </a:pPr>
            <a:r>
              <a:rPr lang="zh-TW" altLang="en-US" dirty="0" smtClean="0">
                <a:latin typeface="+mn-ea"/>
              </a:rPr>
              <a:t>例如天然資源、土地開發、固定資產投資、研究開發計畫、證券分析等財務管理的層面。</a:t>
            </a:r>
            <a:endParaRPr lang="zh-TW" altLang="en-US" dirty="0">
              <a:latin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a:bodyPr>
          <a:lstStyle/>
          <a:p>
            <a:r>
              <a:rPr lang="zh-TW" altLang="en-US" sz="3600" dirty="0">
                <a:latin typeface="+mn-ea"/>
                <a:ea typeface="+mn-ea"/>
              </a:rPr>
              <a:t>二、實質選擇權分析法</a:t>
            </a:r>
            <a:r>
              <a:rPr lang="en-US" altLang="zh-TW" sz="3600" dirty="0">
                <a:latin typeface="+mn-ea"/>
                <a:ea typeface="+mn-ea"/>
              </a:rPr>
              <a:t>(</a:t>
            </a:r>
            <a:r>
              <a:rPr lang="zh-TW" altLang="en-US" sz="3600" dirty="0">
                <a:latin typeface="+mn-ea"/>
                <a:ea typeface="+mn-ea"/>
              </a:rPr>
              <a:t>續</a:t>
            </a:r>
            <a:r>
              <a:rPr lang="en-US" altLang="zh-TW" sz="3600" dirty="0">
                <a:latin typeface="+mn-ea"/>
                <a:ea typeface="+mn-ea"/>
              </a:rPr>
              <a:t>)</a:t>
            </a:r>
          </a:p>
        </p:txBody>
      </p:sp>
      <p:sp>
        <p:nvSpPr>
          <p:cNvPr id="29699" name="Rectangle 3"/>
          <p:cNvSpPr>
            <a:spLocks noGrp="1" noChangeArrowheads="1"/>
          </p:cNvSpPr>
          <p:nvPr>
            <p:ph sz="quarter" idx="1"/>
          </p:nvPr>
        </p:nvSpPr>
        <p:spPr/>
        <p:txBody>
          <a:bodyPr>
            <a:normAutofit/>
          </a:bodyPr>
          <a:lstStyle/>
          <a:p>
            <a:pPr>
              <a:lnSpc>
                <a:spcPct val="90000"/>
              </a:lnSpc>
            </a:pPr>
            <a:r>
              <a:rPr lang="zh-TW" altLang="en-US" sz="2800" dirty="0">
                <a:latin typeface="+mn-ea"/>
              </a:rPr>
              <a:t>崔喬吉司</a:t>
            </a:r>
            <a:r>
              <a:rPr lang="en-US" altLang="zh-TW" sz="2800" dirty="0">
                <a:latin typeface="+mn-ea"/>
              </a:rPr>
              <a:t>(</a:t>
            </a:r>
            <a:r>
              <a:rPr lang="en-US" altLang="zh-TW" sz="2800" dirty="0" err="1">
                <a:latin typeface="+mn-ea"/>
              </a:rPr>
              <a:t>Lenos</a:t>
            </a:r>
            <a:r>
              <a:rPr lang="en-US" altLang="zh-TW" sz="2800" dirty="0">
                <a:latin typeface="+mn-ea"/>
              </a:rPr>
              <a:t> </a:t>
            </a:r>
            <a:r>
              <a:rPr lang="en-US" altLang="zh-TW" sz="2800" dirty="0" err="1">
                <a:latin typeface="+mn-ea"/>
              </a:rPr>
              <a:t>Trigeorgis</a:t>
            </a:r>
            <a:r>
              <a:rPr lang="en-US" altLang="zh-TW" sz="2800" dirty="0">
                <a:latin typeface="+mn-ea"/>
              </a:rPr>
              <a:t>) </a:t>
            </a:r>
            <a:r>
              <a:rPr lang="zh-TW" altLang="en-US" sz="2800" dirty="0" smtClean="0">
                <a:latin typeface="+mn-ea"/>
              </a:rPr>
              <a:t>：提出</a:t>
            </a:r>
            <a:r>
              <a:rPr lang="zh-TW" altLang="en-US" sz="2800" dirty="0">
                <a:solidFill>
                  <a:srgbClr val="FF0000"/>
                </a:solidFill>
                <a:latin typeface="+mn-ea"/>
              </a:rPr>
              <a:t>衍生的淨現值</a:t>
            </a:r>
            <a:r>
              <a:rPr lang="en-US" altLang="zh-TW" sz="2800" dirty="0">
                <a:solidFill>
                  <a:srgbClr val="FF0000"/>
                </a:solidFill>
                <a:latin typeface="+mn-ea"/>
              </a:rPr>
              <a:t>(Expanded NPV) </a:t>
            </a:r>
            <a:r>
              <a:rPr lang="zh-TW" altLang="en-US" sz="2800" dirty="0">
                <a:latin typeface="+mn-ea"/>
              </a:rPr>
              <a:t>，為傳統的淨現值</a:t>
            </a:r>
            <a:r>
              <a:rPr lang="en-US" altLang="zh-TW" sz="2800" dirty="0">
                <a:latin typeface="+mn-ea"/>
              </a:rPr>
              <a:t>(Traditional NPV)</a:t>
            </a:r>
            <a:r>
              <a:rPr lang="zh-TW" altLang="en-US" sz="2800" dirty="0">
                <a:latin typeface="+mn-ea"/>
              </a:rPr>
              <a:t>加上一</a:t>
            </a:r>
            <a:r>
              <a:rPr lang="zh-TW" altLang="en-US" sz="2800" dirty="0">
                <a:solidFill>
                  <a:srgbClr val="FF0000"/>
                </a:solidFill>
                <a:latin typeface="+mn-ea"/>
              </a:rPr>
              <a:t>彈性選擇權的價值</a:t>
            </a:r>
            <a:r>
              <a:rPr lang="en-US" altLang="zh-TW" sz="2800" dirty="0">
                <a:solidFill>
                  <a:srgbClr val="FF0000"/>
                </a:solidFill>
                <a:latin typeface="+mn-ea"/>
              </a:rPr>
              <a:t>(Value of option flexibility)</a:t>
            </a:r>
            <a:r>
              <a:rPr lang="en-US" altLang="zh-TW" sz="2800" dirty="0">
                <a:latin typeface="+mn-ea"/>
              </a:rPr>
              <a:t> </a:t>
            </a:r>
          </a:p>
          <a:p>
            <a:pPr lvl="1">
              <a:lnSpc>
                <a:spcPct val="90000"/>
              </a:lnSpc>
            </a:pPr>
            <a:r>
              <a:rPr lang="zh-TW" altLang="en-US" sz="2400" dirty="0" smtClean="0">
                <a:latin typeface="+mn-ea"/>
              </a:rPr>
              <a:t>有效</a:t>
            </a:r>
            <a:r>
              <a:rPr lang="zh-TW" altLang="en-US" sz="2400" dirty="0">
                <a:latin typeface="+mn-ea"/>
              </a:rPr>
              <a:t>解決傳統淨現值法忽略不確定因素對投資計劃影響的部份，也同時考慮了管理者的投資決策</a:t>
            </a:r>
            <a:r>
              <a:rPr lang="zh-TW" altLang="en-US" sz="2400" dirty="0" smtClean="0">
                <a:latin typeface="+mn-ea"/>
              </a:rPr>
              <a:t>。</a:t>
            </a:r>
            <a:endParaRPr lang="zh-TW" altLang="en-US" sz="2400" dirty="0">
              <a:latin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a:bodyPr>
          <a:lstStyle/>
          <a:p>
            <a:r>
              <a:rPr lang="zh-TW" altLang="en-US" sz="3600" dirty="0">
                <a:latin typeface="+mn-ea"/>
                <a:ea typeface="+mn-ea"/>
              </a:rPr>
              <a:t>二、實質選擇權分析法</a:t>
            </a:r>
            <a:r>
              <a:rPr lang="en-US" altLang="zh-TW" sz="3600" dirty="0">
                <a:latin typeface="+mn-ea"/>
                <a:ea typeface="+mn-ea"/>
              </a:rPr>
              <a:t>(</a:t>
            </a:r>
            <a:r>
              <a:rPr lang="zh-TW" altLang="en-US" sz="3600" dirty="0">
                <a:latin typeface="+mn-ea"/>
                <a:ea typeface="+mn-ea"/>
              </a:rPr>
              <a:t>續</a:t>
            </a:r>
            <a:r>
              <a:rPr lang="en-US" altLang="zh-TW" sz="3600" dirty="0">
                <a:latin typeface="+mn-ea"/>
                <a:ea typeface="+mn-ea"/>
              </a:rPr>
              <a:t>)</a:t>
            </a:r>
          </a:p>
        </p:txBody>
      </p:sp>
      <p:sp>
        <p:nvSpPr>
          <p:cNvPr id="26627" name="Rectangle 3"/>
          <p:cNvSpPr>
            <a:spLocks noGrp="1" noChangeArrowheads="1"/>
          </p:cNvSpPr>
          <p:nvPr>
            <p:ph sz="quarter" idx="1"/>
          </p:nvPr>
        </p:nvSpPr>
        <p:spPr/>
        <p:txBody>
          <a:bodyPr/>
          <a:lstStyle/>
          <a:p>
            <a:r>
              <a:rPr lang="zh-TW" altLang="en-US" sz="2800" dirty="0">
                <a:latin typeface="+mn-ea"/>
              </a:rPr>
              <a:t>傳統方法只考慮風險對投資計畫負面的影響，因為風險愈大，代表出現虧損的數字也會很驚人；但反向思考，因為</a:t>
            </a:r>
            <a:r>
              <a:rPr lang="zh-TW" altLang="en-US" sz="2800" dirty="0">
                <a:solidFill>
                  <a:srgbClr val="FF0000"/>
                </a:solidFill>
                <a:latin typeface="+mn-ea"/>
              </a:rPr>
              <a:t>波動幅度大，投資計畫也可能產生超乎預期的極佳獲利</a:t>
            </a:r>
            <a:r>
              <a:rPr lang="zh-TW" altLang="en-US" sz="2800" dirty="0">
                <a:latin typeface="+mn-ea"/>
              </a:rPr>
              <a:t>。</a:t>
            </a:r>
          </a:p>
          <a:p>
            <a:endParaRPr lang="zh-TW" altLang="en-US" sz="2800" dirty="0">
              <a:latin typeface="+mn-ea"/>
            </a:endParaRPr>
          </a:p>
          <a:p>
            <a:r>
              <a:rPr lang="zh-TW" altLang="en-US" sz="2800" dirty="0">
                <a:latin typeface="+mn-ea"/>
              </a:rPr>
              <a:t>若用傳統的淨現值法評估不確定性高的投資專案，就因為過高的折現率</a:t>
            </a:r>
            <a:r>
              <a:rPr lang="en-US" altLang="zh-TW" sz="2800" dirty="0">
                <a:latin typeface="+mn-ea"/>
              </a:rPr>
              <a:t>(</a:t>
            </a:r>
            <a:r>
              <a:rPr lang="zh-TW" altLang="en-US" sz="2800" dirty="0">
                <a:latin typeface="+mn-ea"/>
              </a:rPr>
              <a:t>因為風險大，故使用較高的風險調整折現率</a:t>
            </a:r>
            <a:r>
              <a:rPr lang="en-US" altLang="zh-TW" sz="2800" dirty="0">
                <a:latin typeface="+mn-ea"/>
              </a:rPr>
              <a:t>) </a:t>
            </a:r>
            <a:r>
              <a:rPr lang="zh-TW" altLang="en-US" sz="2800" dirty="0">
                <a:latin typeface="+mn-ea"/>
              </a:rPr>
              <a:t>而使淨現值偏低而拒絕該計畫，容易產生偏頗。</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a:bodyPr>
          <a:lstStyle/>
          <a:p>
            <a:r>
              <a:rPr lang="zh-TW" altLang="en-US" sz="3600" dirty="0">
                <a:latin typeface="+mn-ea"/>
                <a:ea typeface="+mn-ea"/>
              </a:rPr>
              <a:t>簡例 </a:t>
            </a:r>
          </a:p>
        </p:txBody>
      </p:sp>
      <p:sp>
        <p:nvSpPr>
          <p:cNvPr id="27651" name="Rectangle 3"/>
          <p:cNvSpPr>
            <a:spLocks noGrp="1" noChangeArrowheads="1"/>
          </p:cNvSpPr>
          <p:nvPr>
            <p:ph sz="quarter" idx="1"/>
          </p:nvPr>
        </p:nvSpPr>
        <p:spPr/>
        <p:txBody>
          <a:bodyPr>
            <a:normAutofit lnSpcReduction="10000"/>
          </a:bodyPr>
          <a:lstStyle/>
          <a:p>
            <a:r>
              <a:rPr lang="zh-TW" altLang="en-US" sz="2400" dirty="0">
                <a:latin typeface="+mn-ea"/>
              </a:rPr>
              <a:t>某大石油公司有一年的租約可開採一塊尚未開發的油田，這個方案的探勘成本</a:t>
            </a:r>
            <a:r>
              <a:rPr lang="zh-TW" altLang="en-US" sz="2400" dirty="0" smtClean="0">
                <a:latin typeface="+mn-ea"/>
              </a:rPr>
              <a:t>為 </a:t>
            </a:r>
            <a:r>
              <a:rPr lang="en-US" altLang="zh-TW" sz="2400" i="1" dirty="0" smtClean="0">
                <a:latin typeface="+mn-ea"/>
              </a:rPr>
              <a:t>I</a:t>
            </a:r>
            <a:r>
              <a:rPr lang="en-US" altLang="zh-TW" sz="2400" i="1" baseline="-25000" dirty="0" smtClean="0">
                <a:latin typeface="+mn-ea"/>
              </a:rPr>
              <a:t>1</a:t>
            </a:r>
            <a:r>
              <a:rPr lang="zh-TW" altLang="en-US" sz="2400" dirty="0" smtClean="0">
                <a:latin typeface="+mn-ea"/>
              </a:rPr>
              <a:t>，之後</a:t>
            </a:r>
            <a:r>
              <a:rPr lang="zh-TW" altLang="en-US" sz="2400" dirty="0">
                <a:latin typeface="+mn-ea"/>
              </a:rPr>
              <a:t>的設備建構支出</a:t>
            </a:r>
            <a:r>
              <a:rPr lang="zh-TW" altLang="en-US" sz="2400" dirty="0" smtClean="0">
                <a:latin typeface="+mn-ea"/>
              </a:rPr>
              <a:t>為 </a:t>
            </a:r>
            <a:r>
              <a:rPr lang="en-US" altLang="zh-TW" sz="2400" i="1" dirty="0" smtClean="0">
                <a:latin typeface="+mn-ea"/>
              </a:rPr>
              <a:t>I</a:t>
            </a:r>
            <a:r>
              <a:rPr lang="en-US" altLang="zh-TW" sz="2400" i="1" baseline="-25000" dirty="0" smtClean="0">
                <a:latin typeface="+mn-ea"/>
              </a:rPr>
              <a:t>2</a:t>
            </a:r>
            <a:r>
              <a:rPr lang="zh-TW" altLang="en-US" sz="2400" dirty="0" smtClean="0">
                <a:latin typeface="+mn-ea"/>
              </a:rPr>
              <a:t>，</a:t>
            </a:r>
            <a:r>
              <a:rPr lang="zh-TW" altLang="en-US" sz="2400" dirty="0">
                <a:latin typeface="+mn-ea"/>
              </a:rPr>
              <a:t>在建構完成後開始煉油，煉油可產生營運之現金流入，</a:t>
            </a:r>
            <a:r>
              <a:rPr lang="zh-TW" altLang="en-US" sz="2400" dirty="0" smtClean="0">
                <a:latin typeface="+mn-ea"/>
              </a:rPr>
              <a:t>以</a:t>
            </a:r>
            <a:r>
              <a:rPr lang="en-US" altLang="zh-TW" sz="2400" i="1" dirty="0" err="1" smtClean="0">
                <a:latin typeface="+mn-ea"/>
              </a:rPr>
              <a:t>V</a:t>
            </a:r>
            <a:r>
              <a:rPr lang="en-US" altLang="zh-TW" sz="2400" i="1" baseline="-25000" dirty="0" err="1" smtClean="0">
                <a:latin typeface="+mn-ea"/>
              </a:rPr>
              <a:t>t</a:t>
            </a:r>
            <a:r>
              <a:rPr lang="en-US" altLang="zh-TW" sz="2400" baseline="-25000" dirty="0" smtClean="0">
                <a:latin typeface="+mn-ea"/>
              </a:rPr>
              <a:t> </a:t>
            </a:r>
            <a:r>
              <a:rPr lang="zh-TW" altLang="en-US" sz="2400" dirty="0" smtClean="0">
                <a:latin typeface="+mn-ea"/>
              </a:rPr>
              <a:t>表示時點</a:t>
            </a:r>
            <a:r>
              <a:rPr lang="zh-TW" altLang="en-US" sz="2400" dirty="0">
                <a:latin typeface="+mn-ea"/>
              </a:rPr>
              <a:t>該計畫的預期價值</a:t>
            </a:r>
            <a:r>
              <a:rPr lang="zh-TW" altLang="en-US" sz="2400" dirty="0" smtClean="0">
                <a:latin typeface="+mn-ea"/>
              </a:rPr>
              <a:t>。</a:t>
            </a:r>
            <a:endParaRPr lang="zh-TW" altLang="en-US" sz="2400" dirty="0">
              <a:latin typeface="+mn-ea"/>
            </a:endParaRPr>
          </a:p>
          <a:p>
            <a:r>
              <a:rPr lang="zh-TW" altLang="en-US" sz="2400" dirty="0">
                <a:latin typeface="+mn-ea"/>
              </a:rPr>
              <a:t>在建構期間：</a:t>
            </a:r>
          </a:p>
          <a:p>
            <a:endParaRPr lang="zh-TW" altLang="en-US" sz="2400" dirty="0">
              <a:latin typeface="+mn-ea"/>
            </a:endParaRPr>
          </a:p>
          <a:p>
            <a:endParaRPr lang="zh-TW" altLang="en-US" sz="2400" dirty="0">
              <a:latin typeface="+mn-ea"/>
            </a:endParaRPr>
          </a:p>
          <a:p>
            <a:endParaRPr lang="zh-TW" altLang="en-US" sz="2400" dirty="0">
              <a:latin typeface="+mn-ea"/>
            </a:endParaRPr>
          </a:p>
          <a:p>
            <a:endParaRPr lang="en-US" altLang="zh-TW" sz="2400" dirty="0" smtClean="0">
              <a:latin typeface="+mn-ea"/>
            </a:endParaRPr>
          </a:p>
          <a:p>
            <a:endParaRPr lang="zh-TW" altLang="en-US" sz="2400" dirty="0">
              <a:latin typeface="+mn-ea"/>
            </a:endParaRPr>
          </a:p>
          <a:p>
            <a:r>
              <a:rPr lang="zh-TW" altLang="en-US" sz="2400" dirty="0">
                <a:latin typeface="+mn-ea"/>
              </a:rPr>
              <a:t>另外，在任何時</a:t>
            </a:r>
            <a:r>
              <a:rPr lang="zh-TW" altLang="en-US" sz="2400" dirty="0" smtClean="0">
                <a:latin typeface="+mn-ea"/>
              </a:rPr>
              <a:t>點 </a:t>
            </a:r>
            <a:r>
              <a:rPr lang="en-US" altLang="zh-TW" sz="2400" dirty="0" smtClean="0">
                <a:latin typeface="+mn-ea"/>
              </a:rPr>
              <a:t>t</a:t>
            </a:r>
            <a:r>
              <a:rPr lang="zh-TW" altLang="en-US" sz="2400" dirty="0" smtClean="0">
                <a:latin typeface="+mn-ea"/>
              </a:rPr>
              <a:t>，</a:t>
            </a:r>
            <a:r>
              <a:rPr lang="zh-TW" altLang="en-US" sz="2400" dirty="0">
                <a:latin typeface="+mn-ea"/>
              </a:rPr>
              <a:t>管理者可出售廠房設備以獲得殘值或將其移作他用，價值</a:t>
            </a:r>
            <a:r>
              <a:rPr lang="zh-TW" altLang="en-US" sz="2400" dirty="0" smtClean="0">
                <a:latin typeface="+mn-ea"/>
              </a:rPr>
              <a:t>為 </a:t>
            </a:r>
            <a:r>
              <a:rPr lang="en-US" altLang="zh-TW" sz="2400" dirty="0" smtClean="0">
                <a:latin typeface="+mn-ea"/>
              </a:rPr>
              <a:t>A</a:t>
            </a:r>
            <a:r>
              <a:rPr lang="en-US" altLang="zh-TW" sz="2400" baseline="-25000" dirty="0" smtClean="0">
                <a:latin typeface="+mn-ea"/>
              </a:rPr>
              <a:t>t</a:t>
            </a:r>
            <a:r>
              <a:rPr lang="zh-TW" altLang="en-US" sz="2400" dirty="0" smtClean="0">
                <a:latin typeface="+mn-ea"/>
              </a:rPr>
              <a:t>。</a:t>
            </a:r>
            <a:endParaRPr lang="zh-TW" altLang="en-US" sz="2400" dirty="0">
              <a:latin typeface="+mn-ea"/>
            </a:endParaRPr>
          </a:p>
        </p:txBody>
      </p:sp>
      <p:graphicFrame>
        <p:nvGraphicFramePr>
          <p:cNvPr id="27774" name="Group 126"/>
          <p:cNvGraphicFramePr>
            <a:graphicFrameLocks noGrp="1"/>
          </p:cNvGraphicFramePr>
          <p:nvPr/>
        </p:nvGraphicFramePr>
        <p:xfrm>
          <a:off x="466156" y="3068960"/>
          <a:ext cx="8677844" cy="1800226"/>
        </p:xfrm>
        <a:graphic>
          <a:graphicData uri="http://schemas.openxmlformats.org/drawingml/2006/table">
            <a:tbl>
              <a:tblPr/>
              <a:tblGrid>
                <a:gridCol w="1261020"/>
                <a:gridCol w="7416824"/>
              </a:tblGrid>
              <a:tr h="503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dirty="0" smtClean="0">
                          <a:ln>
                            <a:noFill/>
                          </a:ln>
                          <a:solidFill>
                            <a:schemeClr val="tx1"/>
                          </a:solidFill>
                          <a:effectLst/>
                          <a:latin typeface="Times New Roman" pitchFamily="18" charset="0"/>
                          <a:ea typeface="標楷體" pitchFamily="65" charset="-120"/>
                        </a:rPr>
                        <a:t>市場情況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dirty="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37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變壞</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TW" sz="2000" b="0" i="0" u="none" strike="noStrike" cap="none" normalizeH="0" baseline="0" dirty="0" smtClean="0">
                          <a:ln>
                            <a:noFill/>
                          </a:ln>
                          <a:solidFill>
                            <a:schemeClr val="tx1"/>
                          </a:solidFill>
                          <a:effectLst/>
                          <a:latin typeface="Times New Roman" pitchFamily="18" charset="0"/>
                          <a:ea typeface="標楷體" pitchFamily="65" charset="-120"/>
                        </a:rPr>
                        <a:t>Option 1</a:t>
                      </a:r>
                      <a:r>
                        <a:rPr kumimoji="1" lang="zh-TW" altLang="en-US" sz="2000" b="0" i="0" u="none" strike="noStrike" cap="none" normalizeH="0" baseline="0" dirty="0" smtClean="0">
                          <a:ln>
                            <a:noFill/>
                          </a:ln>
                          <a:solidFill>
                            <a:schemeClr val="tx1"/>
                          </a:solidFill>
                          <a:effectLst/>
                          <a:latin typeface="Times New Roman" pitchFamily="18" charset="0"/>
                          <a:ea typeface="標楷體" pitchFamily="65" charset="-120"/>
                        </a:rPr>
                        <a:t>：放棄</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TW" sz="2000" b="0" i="0" u="none" strike="noStrike" cap="none" normalizeH="0" baseline="0" dirty="0" smtClean="0">
                          <a:ln>
                            <a:noFill/>
                          </a:ln>
                          <a:solidFill>
                            <a:schemeClr val="tx1"/>
                          </a:solidFill>
                          <a:effectLst/>
                          <a:latin typeface="Times New Roman" pitchFamily="18" charset="0"/>
                          <a:ea typeface="標楷體" pitchFamily="65" charset="-120"/>
                        </a:rPr>
                        <a:t>Option 2</a:t>
                      </a:r>
                      <a:r>
                        <a:rPr kumimoji="1" lang="zh-TW" altLang="en-US" sz="2000" b="0" i="0" u="none" strike="noStrike" cap="none" normalizeH="0" baseline="0" dirty="0" smtClean="0">
                          <a:ln>
                            <a:noFill/>
                          </a:ln>
                          <a:solidFill>
                            <a:schemeClr val="tx1"/>
                          </a:solidFill>
                          <a:effectLst/>
                          <a:latin typeface="Times New Roman" pitchFamily="18" charset="0"/>
                          <a:ea typeface="標楷體" pitchFamily="65" charset="-120"/>
                        </a:rPr>
                        <a:t>：縮減營運規模</a:t>
                      </a:r>
                      <a:r>
                        <a:rPr kumimoji="1" lang="en-US" altLang="zh-TW" sz="2000" b="0" i="0" u="none" strike="noStrike" cap="none" normalizeH="0" baseline="0" dirty="0" smtClean="0">
                          <a:ln>
                            <a:noFill/>
                          </a:ln>
                          <a:solidFill>
                            <a:schemeClr val="tx1"/>
                          </a:solidFill>
                          <a:effectLst/>
                          <a:latin typeface="Times New Roman" pitchFamily="18" charset="0"/>
                          <a:ea typeface="標楷體" pitchFamily="65" charset="-120"/>
                        </a:rPr>
                        <a:t> c%</a:t>
                      </a:r>
                      <a:r>
                        <a:rPr kumimoji="1" lang="zh-TW" altLang="en-US" sz="2000" b="0" i="0" u="none" strike="noStrike" cap="none" normalizeH="0" baseline="0" dirty="0" smtClean="0">
                          <a:ln>
                            <a:noFill/>
                          </a:ln>
                          <a:solidFill>
                            <a:schemeClr val="tx1"/>
                          </a:solidFill>
                          <a:effectLst/>
                          <a:latin typeface="Arial" charset="0"/>
                          <a:ea typeface="標楷體" pitchFamily="65" charset="-120"/>
                        </a:rPr>
                        <a:t>，節省最後一筆支出的部份金額：</a:t>
                      </a:r>
                      <a:r>
                        <a:rPr lang="en-US" altLang="zh-TW" sz="2000" kern="1200" dirty="0" smtClean="0">
                          <a:solidFill>
                            <a:schemeClr val="tx1"/>
                          </a:solidFill>
                          <a:latin typeface="+mn-lt"/>
                          <a:ea typeface="+mn-ea"/>
                          <a:cs typeface="+mn-cs"/>
                        </a:rPr>
                        <a:t>I</a:t>
                      </a:r>
                      <a:r>
                        <a:rPr lang="en-US" altLang="zh-TW" sz="2000" kern="1200" baseline="-25000" dirty="0" smtClean="0">
                          <a:solidFill>
                            <a:schemeClr val="tx1"/>
                          </a:solidFill>
                          <a:latin typeface="+mn-lt"/>
                          <a:ea typeface="+mn-ea"/>
                          <a:cs typeface="+mn-cs"/>
                        </a:rPr>
                        <a:t>C</a:t>
                      </a:r>
                      <a:endParaRPr kumimoji="1" lang="zh-TW" altLang="en-US" sz="2000" b="0" i="0" u="none" strike="noStrike" cap="none" normalizeH="0" baseline="0" dirty="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dirty="0" smtClean="0">
                          <a:ln>
                            <a:noFill/>
                          </a:ln>
                          <a:solidFill>
                            <a:schemeClr val="tx1"/>
                          </a:solidFill>
                          <a:effectLst/>
                          <a:latin typeface="Times New Roman" pitchFamily="18" charset="0"/>
                          <a:ea typeface="標楷體" pitchFamily="65" charset="-120"/>
                        </a:rPr>
                        <a:t>變好</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1" lang="zh-TW" altLang="en-US" sz="2000" b="0" i="0" u="none" strike="noStrike" cap="none" normalizeH="0" baseline="0" dirty="0" smtClean="0">
                          <a:ln>
                            <a:noFill/>
                          </a:ln>
                          <a:solidFill>
                            <a:schemeClr val="tx1"/>
                          </a:solidFill>
                          <a:effectLst/>
                          <a:latin typeface="Times New Roman" pitchFamily="18" charset="0"/>
                          <a:ea typeface="標楷體" pitchFamily="65" charset="-120"/>
                        </a:rPr>
                        <a:t>擴充營運規模 </a:t>
                      </a:r>
                      <a:r>
                        <a:rPr kumimoji="1" lang="en-US" altLang="zh-TW" sz="2000" b="0" i="0" u="none" strike="noStrike" cap="none" normalizeH="0" baseline="0" dirty="0" smtClean="0">
                          <a:ln>
                            <a:noFill/>
                          </a:ln>
                          <a:solidFill>
                            <a:schemeClr val="tx1"/>
                          </a:solidFill>
                          <a:effectLst/>
                          <a:latin typeface="Arial" charset="0"/>
                          <a:ea typeface="標楷體" pitchFamily="65" charset="-120"/>
                        </a:rPr>
                        <a:t>x%</a:t>
                      </a:r>
                      <a:r>
                        <a:rPr kumimoji="1" lang="zh-TW" altLang="en-US" sz="2000" b="0" i="0" u="none" strike="noStrike" cap="none" normalizeH="0" baseline="0" dirty="0" smtClean="0">
                          <a:ln>
                            <a:noFill/>
                          </a:ln>
                          <a:solidFill>
                            <a:schemeClr val="tx1"/>
                          </a:solidFill>
                          <a:effectLst/>
                          <a:latin typeface="Arial" charset="0"/>
                          <a:ea typeface="標楷體" pitchFamily="65" charset="-120"/>
                        </a:rPr>
                        <a:t>，增加支出 </a:t>
                      </a:r>
                      <a:r>
                        <a:rPr lang="en-US" altLang="zh-TW" sz="1800" kern="1200" dirty="0" smtClean="0">
                          <a:solidFill>
                            <a:schemeClr val="tx1"/>
                          </a:solidFill>
                          <a:latin typeface="+mn-lt"/>
                          <a:ea typeface="+mn-ea"/>
                          <a:cs typeface="+mn-cs"/>
                        </a:rPr>
                        <a:t>I</a:t>
                      </a:r>
                      <a:r>
                        <a:rPr lang="en-US" altLang="zh-TW" sz="1800" kern="1200" baseline="-25000" dirty="0" smtClean="0">
                          <a:solidFill>
                            <a:schemeClr val="tx1"/>
                          </a:solidFill>
                          <a:latin typeface="+mn-lt"/>
                          <a:ea typeface="+mn-ea"/>
                          <a:cs typeface="+mn-cs"/>
                        </a:rPr>
                        <a:t>E</a:t>
                      </a:r>
                      <a:endParaRPr lang="zh-TW" altLang="zh-TW" sz="180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7760" name="Rectangle 112"/>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27762" name="Rectangle 114"/>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27764" name="Rectangle 116"/>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27766" name="Rectangle 118"/>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27768" name="Rectangle 120"/>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27770" name="Rectangle 122"/>
          <p:cNvSpPr>
            <a:spLocks noChangeArrowheads="1"/>
          </p:cNvSpPr>
          <p:nvPr/>
        </p:nvSpPr>
        <p:spPr bwMode="auto">
          <a:xfrm>
            <a:off x="0" y="3352800"/>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27772" name="Rectangle 124"/>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27776" name="Rectangle 128"/>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27778" name="Rectangle 130"/>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a:bodyPr>
          <a:lstStyle/>
          <a:p>
            <a:r>
              <a:rPr lang="zh-TW" altLang="en-US" sz="3600" dirty="0">
                <a:latin typeface="+mn-ea"/>
                <a:ea typeface="+mn-ea"/>
              </a:rPr>
              <a:t>簡例</a:t>
            </a:r>
            <a:r>
              <a:rPr lang="en-US" altLang="zh-TW" sz="3600" dirty="0">
                <a:latin typeface="+mn-ea"/>
                <a:ea typeface="+mn-ea"/>
              </a:rPr>
              <a:t>(</a:t>
            </a:r>
            <a:r>
              <a:rPr lang="zh-TW" altLang="en-US" sz="3600" dirty="0">
                <a:latin typeface="+mn-ea"/>
                <a:ea typeface="+mn-ea"/>
              </a:rPr>
              <a:t>續</a:t>
            </a:r>
            <a:r>
              <a:rPr lang="en-US" altLang="zh-TW" sz="3600" dirty="0">
                <a:latin typeface="+mn-ea"/>
                <a:ea typeface="+mn-ea"/>
              </a:rPr>
              <a:t>)</a:t>
            </a:r>
          </a:p>
        </p:txBody>
      </p:sp>
      <p:sp>
        <p:nvSpPr>
          <p:cNvPr id="35843" name="Rectangle 3"/>
          <p:cNvSpPr>
            <a:spLocks noGrp="1" noChangeArrowheads="1"/>
          </p:cNvSpPr>
          <p:nvPr>
            <p:ph sz="quarter" idx="1"/>
          </p:nvPr>
        </p:nvSpPr>
        <p:spPr/>
        <p:txBody>
          <a:bodyPr>
            <a:normAutofit/>
          </a:bodyPr>
          <a:lstStyle/>
          <a:p>
            <a:pPr marL="609600" indent="-609600">
              <a:lnSpc>
                <a:spcPct val="80000"/>
              </a:lnSpc>
              <a:buFontTx/>
              <a:buAutoNum type="arabicPeriod"/>
            </a:pPr>
            <a:r>
              <a:rPr lang="zh-TW" altLang="en-US" sz="2800" dirty="0">
                <a:latin typeface="+mn-ea"/>
              </a:rPr>
              <a:t>遞移投資的選擇權</a:t>
            </a:r>
          </a:p>
          <a:p>
            <a:pPr marL="609600" indent="-609600">
              <a:lnSpc>
                <a:spcPct val="80000"/>
              </a:lnSpc>
              <a:buFontTx/>
              <a:buAutoNum type="arabicPeriod"/>
            </a:pPr>
            <a:r>
              <a:rPr lang="zh-TW" altLang="en-US" sz="2800" dirty="0">
                <a:latin typeface="+mn-ea"/>
              </a:rPr>
              <a:t>建構期間放棄的選擇權                                     </a:t>
            </a:r>
            <a:r>
              <a:rPr lang="en-US" altLang="zh-TW" sz="2800" dirty="0">
                <a:latin typeface="+mn-ea"/>
              </a:rPr>
              <a:t>(The option to default during construction)</a:t>
            </a:r>
          </a:p>
          <a:p>
            <a:pPr marL="609600" indent="-609600">
              <a:lnSpc>
                <a:spcPct val="80000"/>
              </a:lnSpc>
              <a:buFontTx/>
              <a:buAutoNum type="arabicPeriod"/>
            </a:pPr>
            <a:r>
              <a:rPr lang="zh-TW" altLang="en-US" sz="2800" dirty="0">
                <a:latin typeface="+mn-ea"/>
              </a:rPr>
              <a:t>擴充選擇權</a:t>
            </a:r>
            <a:r>
              <a:rPr lang="en-US" altLang="zh-TW" sz="2800" dirty="0">
                <a:latin typeface="+mn-ea"/>
              </a:rPr>
              <a:t>(The option to expand)</a:t>
            </a:r>
          </a:p>
          <a:p>
            <a:pPr marL="609600" indent="-609600">
              <a:lnSpc>
                <a:spcPct val="80000"/>
              </a:lnSpc>
              <a:buFontTx/>
              <a:buAutoNum type="arabicPeriod"/>
            </a:pPr>
            <a:r>
              <a:rPr lang="zh-TW" altLang="en-US" sz="2800" dirty="0">
                <a:latin typeface="+mn-ea"/>
              </a:rPr>
              <a:t>減縮選擇權</a:t>
            </a:r>
            <a:r>
              <a:rPr lang="en-US" altLang="zh-TW" sz="2800" dirty="0">
                <a:latin typeface="+mn-ea"/>
              </a:rPr>
              <a:t>(The option to contract)</a:t>
            </a:r>
          </a:p>
          <a:p>
            <a:pPr marL="609600" indent="-609600">
              <a:lnSpc>
                <a:spcPct val="80000"/>
              </a:lnSpc>
              <a:buFontTx/>
              <a:buAutoNum type="arabicPeriod"/>
            </a:pPr>
            <a:r>
              <a:rPr lang="zh-TW" altLang="en-US" sz="2800" dirty="0">
                <a:latin typeface="+mn-ea"/>
              </a:rPr>
              <a:t>停業選擇權</a:t>
            </a:r>
            <a:r>
              <a:rPr lang="en-US" altLang="zh-TW" sz="2800" dirty="0">
                <a:latin typeface="+mn-ea"/>
              </a:rPr>
              <a:t>(The option to shut down operation)</a:t>
            </a:r>
          </a:p>
          <a:p>
            <a:pPr marL="609600" indent="-609600">
              <a:lnSpc>
                <a:spcPct val="80000"/>
              </a:lnSpc>
              <a:buFontTx/>
              <a:buAutoNum type="arabicPeriod"/>
            </a:pPr>
            <a:r>
              <a:rPr lang="zh-TW" altLang="en-US" sz="2800" dirty="0">
                <a:latin typeface="+mn-ea"/>
              </a:rPr>
              <a:t>放棄選擇權                                                         </a:t>
            </a:r>
            <a:r>
              <a:rPr lang="en-US" altLang="zh-TW" sz="2800" dirty="0">
                <a:latin typeface="+mn-ea"/>
              </a:rPr>
              <a:t>(The option to abandon for salvage value)</a:t>
            </a:r>
          </a:p>
          <a:p>
            <a:pPr marL="609600" indent="-609600">
              <a:lnSpc>
                <a:spcPct val="80000"/>
              </a:lnSpc>
              <a:buFontTx/>
              <a:buAutoNum type="arabicPeriod"/>
            </a:pPr>
            <a:r>
              <a:rPr lang="zh-TW" altLang="en-US" sz="2800" dirty="0">
                <a:latin typeface="+mn-ea"/>
              </a:rPr>
              <a:t>轉換使用選擇權</a:t>
            </a:r>
            <a:r>
              <a:rPr lang="en-US" altLang="zh-TW" sz="2800" dirty="0">
                <a:latin typeface="+mn-ea"/>
              </a:rPr>
              <a:t>(The option to switch use)</a:t>
            </a:r>
          </a:p>
          <a:p>
            <a:pPr marL="609600" indent="-609600">
              <a:lnSpc>
                <a:spcPct val="80000"/>
              </a:lnSpc>
              <a:buFontTx/>
              <a:buAutoNum type="arabicPeriod"/>
            </a:pPr>
            <a:r>
              <a:rPr lang="zh-TW" altLang="en-US" sz="2800" dirty="0">
                <a:latin typeface="+mn-ea"/>
              </a:rPr>
              <a:t>成長機會選擇權</a:t>
            </a:r>
            <a:r>
              <a:rPr lang="en-US" altLang="zh-TW" sz="2800" dirty="0">
                <a:latin typeface="+mn-ea"/>
              </a:rPr>
              <a:t>(Corporate growth option)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a:bodyPr>
          <a:lstStyle/>
          <a:p>
            <a:r>
              <a:rPr lang="en-US" altLang="zh-TW" sz="3600" dirty="0" smtClean="0">
                <a:latin typeface="+mn-ea"/>
                <a:ea typeface="+mn-ea"/>
              </a:rPr>
              <a:t>1.</a:t>
            </a:r>
            <a:r>
              <a:rPr lang="zh-TW" altLang="en-US" sz="3600" dirty="0" smtClean="0">
                <a:latin typeface="+mn-ea"/>
                <a:ea typeface="+mn-ea"/>
              </a:rPr>
              <a:t>遞</a:t>
            </a:r>
            <a:r>
              <a:rPr lang="zh-TW" altLang="en-US" sz="3600" dirty="0">
                <a:latin typeface="+mn-ea"/>
                <a:ea typeface="+mn-ea"/>
              </a:rPr>
              <a:t>移投資的選擇權</a:t>
            </a:r>
          </a:p>
        </p:txBody>
      </p:sp>
      <p:sp>
        <p:nvSpPr>
          <p:cNvPr id="36867" name="Rectangle 3"/>
          <p:cNvSpPr>
            <a:spLocks noGrp="1" noChangeArrowheads="1"/>
          </p:cNvSpPr>
          <p:nvPr>
            <p:ph sz="quarter" idx="1"/>
          </p:nvPr>
        </p:nvSpPr>
        <p:spPr>
          <a:xfrm>
            <a:off x="457200" y="1219200"/>
            <a:ext cx="8229600" cy="5234136"/>
          </a:xfrm>
        </p:spPr>
        <p:txBody>
          <a:bodyPr>
            <a:normAutofit/>
          </a:bodyPr>
          <a:lstStyle/>
          <a:p>
            <a:r>
              <a:rPr lang="zh-TW" altLang="en-US" sz="2400" dirty="0">
                <a:latin typeface="+mn-ea"/>
              </a:rPr>
              <a:t>解釋：租約使管理當局可以在該期間油價</a:t>
            </a:r>
            <a:r>
              <a:rPr lang="zh-TW" altLang="en-US" sz="2400" dirty="0">
                <a:solidFill>
                  <a:srgbClr val="FF0000"/>
                </a:solidFill>
                <a:latin typeface="+mn-ea"/>
              </a:rPr>
              <a:t>波動的情況確定</a:t>
            </a:r>
            <a:r>
              <a:rPr lang="zh-TW" altLang="en-US" sz="2400" dirty="0">
                <a:latin typeface="+mn-ea"/>
              </a:rPr>
              <a:t>之後為了從中獲利</a:t>
            </a:r>
            <a:r>
              <a:rPr lang="zh-TW" altLang="en-US" sz="2400" dirty="0">
                <a:solidFill>
                  <a:srgbClr val="FF0000"/>
                </a:solidFill>
                <a:latin typeface="+mn-ea"/>
              </a:rPr>
              <a:t>得決定延緩投資</a:t>
            </a:r>
            <a:r>
              <a:rPr lang="zh-TW" altLang="en-US" sz="2400" dirty="0">
                <a:latin typeface="+mn-ea"/>
              </a:rPr>
              <a:t>。</a:t>
            </a:r>
          </a:p>
          <a:p>
            <a:endParaRPr lang="zh-TW" altLang="en-US" sz="2400" dirty="0">
              <a:latin typeface="+mn-ea"/>
            </a:endParaRPr>
          </a:p>
          <a:p>
            <a:r>
              <a:rPr lang="zh-TW" altLang="en-US" sz="2400" dirty="0">
                <a:latin typeface="+mn-ea"/>
              </a:rPr>
              <a:t>選擇</a:t>
            </a:r>
            <a:r>
              <a:rPr lang="zh-TW" altLang="en-US" sz="2400" dirty="0" smtClean="0">
                <a:latin typeface="+mn-ea"/>
              </a:rPr>
              <a:t>權形式：</a:t>
            </a:r>
            <a:r>
              <a:rPr lang="zh-TW" altLang="en-US" sz="2400" dirty="0">
                <a:latin typeface="+mn-ea"/>
              </a:rPr>
              <a:t>假如油價漲得夠高，則管理當局將</a:t>
            </a:r>
            <a:r>
              <a:rPr lang="zh-TW" altLang="en-US" sz="2400" dirty="0" smtClean="0">
                <a:latin typeface="+mn-ea"/>
              </a:rPr>
              <a:t>投資</a:t>
            </a:r>
            <a:r>
              <a:rPr lang="en-US" altLang="zh-TW" sz="2400" dirty="0" smtClean="0">
                <a:latin typeface="+mn-ea"/>
              </a:rPr>
              <a:t> I</a:t>
            </a:r>
            <a:r>
              <a:rPr lang="en-US" altLang="zh-TW" sz="2400" baseline="-25000" dirty="0" smtClean="0">
                <a:latin typeface="+mn-ea"/>
              </a:rPr>
              <a:t>1</a:t>
            </a:r>
            <a:r>
              <a:rPr lang="en-US" altLang="zh-TW" sz="2400" dirty="0" smtClean="0">
                <a:latin typeface="+mn-ea"/>
              </a:rPr>
              <a:t>(</a:t>
            </a:r>
            <a:r>
              <a:rPr lang="zh-TW" altLang="en-US" sz="2400" dirty="0">
                <a:latin typeface="+mn-ea"/>
              </a:rPr>
              <a:t>履約價格</a:t>
            </a:r>
            <a:r>
              <a:rPr lang="en-US" altLang="zh-TW" sz="2400" dirty="0">
                <a:latin typeface="+mn-ea"/>
              </a:rPr>
              <a:t>) </a:t>
            </a:r>
            <a:r>
              <a:rPr lang="zh-TW" altLang="zh-TW" sz="2400" dirty="0">
                <a:latin typeface="+mn-ea"/>
              </a:rPr>
              <a:t>；</a:t>
            </a:r>
            <a:r>
              <a:rPr lang="zh-TW" altLang="en-US" sz="2400" dirty="0">
                <a:latin typeface="+mn-ea"/>
              </a:rPr>
              <a:t>假如價格下跌，則管理當局會節省未來的支出</a:t>
            </a:r>
            <a:r>
              <a:rPr lang="zh-TW" altLang="en-US" sz="2400" dirty="0" smtClean="0">
                <a:latin typeface="+mn-ea"/>
              </a:rPr>
              <a:t>。因此</a:t>
            </a:r>
            <a:r>
              <a:rPr lang="zh-TW" altLang="en-US" sz="2400" dirty="0">
                <a:latin typeface="+mn-ea"/>
              </a:rPr>
              <a:t>在租約到期</a:t>
            </a:r>
            <a:r>
              <a:rPr lang="zh-TW" altLang="en-US" sz="2400" dirty="0" smtClean="0">
                <a:latin typeface="+mn-ea"/>
              </a:rPr>
              <a:t>前，這樣</a:t>
            </a:r>
            <a:r>
              <a:rPr lang="zh-TW" altLang="en-US" sz="2400" dirty="0">
                <a:latin typeface="+mn-ea"/>
              </a:rPr>
              <a:t>的決策彈性類似一個寫在該計畫預期現金流量現值</a:t>
            </a:r>
            <a:r>
              <a:rPr lang="zh-TW" altLang="en-US" sz="2400" dirty="0" smtClean="0">
                <a:latin typeface="+mn-ea"/>
              </a:rPr>
              <a:t>之美</a:t>
            </a:r>
            <a:r>
              <a:rPr lang="zh-TW" altLang="en-US" sz="2400" dirty="0">
                <a:latin typeface="+mn-ea"/>
              </a:rPr>
              <a:t>式選擇權，執行價格為必要</a:t>
            </a:r>
            <a:r>
              <a:rPr lang="zh-TW" altLang="en-US" sz="2400" dirty="0" smtClean="0">
                <a:latin typeface="+mn-ea"/>
              </a:rPr>
              <a:t>支出 </a:t>
            </a:r>
            <a:r>
              <a:rPr lang="en-US" altLang="zh-TW" sz="2400" dirty="0" smtClean="0">
                <a:latin typeface="+mn-ea"/>
              </a:rPr>
              <a:t>I</a:t>
            </a:r>
            <a:r>
              <a:rPr lang="en-US" altLang="zh-TW" sz="2400" baseline="-25000" dirty="0" smtClean="0">
                <a:latin typeface="+mn-ea"/>
              </a:rPr>
              <a:t>1</a:t>
            </a:r>
            <a:r>
              <a:rPr lang="zh-TW" altLang="en-US" sz="2400" dirty="0" smtClean="0">
                <a:latin typeface="+mn-ea"/>
              </a:rPr>
              <a:t>，</a:t>
            </a:r>
            <a:r>
              <a:rPr lang="zh-TW" altLang="en-US" sz="2400" dirty="0">
                <a:latin typeface="+mn-ea"/>
              </a:rPr>
              <a:t>其報酬</a:t>
            </a:r>
            <a:r>
              <a:rPr lang="en-US" altLang="zh-TW" sz="2400" dirty="0">
                <a:latin typeface="+mn-ea"/>
              </a:rPr>
              <a:t>(payoff)</a:t>
            </a:r>
            <a:r>
              <a:rPr lang="zh-TW" altLang="en-US" sz="2400" dirty="0">
                <a:latin typeface="+mn-ea"/>
              </a:rPr>
              <a:t>型態為                   。</a:t>
            </a:r>
          </a:p>
          <a:p>
            <a:endParaRPr lang="zh-TW" altLang="en-US" sz="2400" dirty="0">
              <a:latin typeface="+mn-ea"/>
            </a:endParaRPr>
          </a:p>
          <a:p>
            <a:r>
              <a:rPr lang="zh-TW" altLang="en-US" sz="2400" dirty="0">
                <a:latin typeface="+mn-ea"/>
              </a:rPr>
              <a:t>適用範圍</a:t>
            </a:r>
            <a:r>
              <a:rPr lang="zh-TW" altLang="en-US" sz="2400" dirty="0" smtClean="0">
                <a:latin typeface="+mn-ea"/>
              </a:rPr>
              <a:t>：高</a:t>
            </a:r>
            <a:r>
              <a:rPr lang="zh-TW" altLang="en-US" sz="2400" dirty="0">
                <a:latin typeface="+mn-ea"/>
              </a:rPr>
              <a:t>不確定性、投資期間長的情況</a:t>
            </a:r>
            <a:r>
              <a:rPr lang="zh-TW" altLang="en-US" sz="2400" dirty="0" smtClean="0">
                <a:latin typeface="+mn-ea"/>
              </a:rPr>
              <a:t>下</a:t>
            </a:r>
            <a:endParaRPr lang="en-US" altLang="zh-TW" sz="2400" dirty="0" smtClean="0">
              <a:latin typeface="+mn-ea"/>
            </a:endParaRPr>
          </a:p>
          <a:p>
            <a:pPr lvl="1"/>
            <a:r>
              <a:rPr lang="zh-TW" altLang="en-US" sz="2100" dirty="0" smtClean="0">
                <a:latin typeface="+mn-ea"/>
              </a:rPr>
              <a:t>例如</a:t>
            </a:r>
            <a:r>
              <a:rPr lang="zh-TW" altLang="en-US" sz="2100" dirty="0">
                <a:latin typeface="+mn-ea"/>
              </a:rPr>
              <a:t>：資料探勘、造紙及不動產開發等。</a:t>
            </a:r>
          </a:p>
        </p:txBody>
      </p:sp>
      <p:sp>
        <p:nvSpPr>
          <p:cNvPr id="36869" name="Rectangle 5"/>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36871" name="Rectangle 7"/>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36873" name="Rectangle 9"/>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36872" name="Object 8"/>
          <p:cNvGraphicFramePr>
            <a:graphicFrameLocks noChangeAspect="1"/>
          </p:cNvGraphicFramePr>
          <p:nvPr/>
        </p:nvGraphicFramePr>
        <p:xfrm>
          <a:off x="3707631" y="4026966"/>
          <a:ext cx="1368425" cy="338138"/>
        </p:xfrm>
        <a:graphic>
          <a:graphicData uri="http://schemas.openxmlformats.org/presentationml/2006/ole">
            <p:oleObj spid="_x0000_s36872" name="よ祘Α" r:id="rId4" imgW="888614" imgH="215806" progId="Equation.3">
              <p:embed/>
            </p:oleObj>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67544" y="0"/>
            <a:ext cx="8676456" cy="1143000"/>
          </a:xfrm>
        </p:spPr>
        <p:txBody>
          <a:bodyPr>
            <a:normAutofit fontScale="90000"/>
          </a:bodyPr>
          <a:lstStyle/>
          <a:p>
            <a:r>
              <a:rPr lang="en-US" altLang="zh-TW" sz="4000" dirty="0" smtClean="0">
                <a:latin typeface="+mn-ea"/>
                <a:ea typeface="+mn-ea"/>
              </a:rPr>
              <a:t>2.</a:t>
            </a:r>
            <a:r>
              <a:rPr lang="zh-TW" altLang="en-US" sz="4000" dirty="0" smtClean="0">
                <a:latin typeface="+mn-ea"/>
                <a:ea typeface="+mn-ea"/>
              </a:rPr>
              <a:t>建</a:t>
            </a:r>
            <a:r>
              <a:rPr lang="zh-TW" altLang="en-US" sz="4000" dirty="0">
                <a:latin typeface="+mn-ea"/>
                <a:ea typeface="+mn-ea"/>
              </a:rPr>
              <a:t>構期間放棄的選擇</a:t>
            </a:r>
            <a:r>
              <a:rPr lang="zh-TW" altLang="en-US" sz="4000" dirty="0" smtClean="0">
                <a:latin typeface="+mn-ea"/>
                <a:ea typeface="+mn-ea"/>
              </a:rPr>
              <a:t>權</a:t>
            </a:r>
            <a:r>
              <a:rPr lang="en-US" altLang="zh-TW" sz="4000" dirty="0" smtClean="0">
                <a:latin typeface="+mj-ea"/>
              </a:rPr>
              <a:t/>
            </a:r>
            <a:br>
              <a:rPr lang="en-US" altLang="zh-TW" sz="4000" dirty="0" smtClean="0">
                <a:latin typeface="+mj-ea"/>
              </a:rPr>
            </a:br>
            <a:r>
              <a:rPr lang="zh-TW" altLang="en-US" sz="4000" dirty="0" smtClean="0">
                <a:latin typeface="+mj-ea"/>
              </a:rPr>
              <a:t> </a:t>
            </a:r>
            <a:r>
              <a:rPr lang="en-US" altLang="zh-TW" sz="4000" dirty="0" smtClean="0">
                <a:latin typeface="Times New Roman" pitchFamily="18" charset="0"/>
                <a:ea typeface="標楷體" pitchFamily="65" charset="-120"/>
              </a:rPr>
              <a:t>(</a:t>
            </a:r>
            <a:r>
              <a:rPr lang="en-US" altLang="zh-TW" sz="4000" dirty="0">
                <a:latin typeface="Times New Roman" pitchFamily="18" charset="0"/>
                <a:ea typeface="標楷體" pitchFamily="65" charset="-120"/>
              </a:rPr>
              <a:t>The option to default during construction)</a:t>
            </a:r>
          </a:p>
        </p:txBody>
      </p:sp>
      <p:sp>
        <p:nvSpPr>
          <p:cNvPr id="37891" name="Rectangle 3"/>
          <p:cNvSpPr>
            <a:spLocks noGrp="1" noChangeArrowheads="1"/>
          </p:cNvSpPr>
          <p:nvPr>
            <p:ph sz="quarter" idx="1"/>
          </p:nvPr>
        </p:nvSpPr>
        <p:spPr/>
        <p:txBody>
          <a:bodyPr>
            <a:normAutofit fontScale="92500"/>
          </a:bodyPr>
          <a:lstStyle/>
          <a:p>
            <a:r>
              <a:rPr lang="zh-TW" altLang="en-US" sz="2800" dirty="0">
                <a:latin typeface="+mn-ea"/>
              </a:rPr>
              <a:t>解釋：在探勘之後，</a:t>
            </a:r>
            <a:r>
              <a:rPr lang="zh-TW" altLang="en-US" sz="2800" dirty="0">
                <a:solidFill>
                  <a:srgbClr val="FF0000"/>
                </a:solidFill>
                <a:latin typeface="+mn-ea"/>
              </a:rPr>
              <a:t>資本支出是一系列的</a:t>
            </a:r>
            <a:r>
              <a:rPr lang="en-US" altLang="zh-TW" sz="2800" dirty="0">
                <a:latin typeface="+mn-ea"/>
              </a:rPr>
              <a:t>(</a:t>
            </a:r>
            <a:r>
              <a:rPr lang="zh-TW" altLang="en-US" sz="2800" dirty="0">
                <a:latin typeface="+mn-ea"/>
              </a:rPr>
              <a:t>不是一次付完</a:t>
            </a:r>
            <a:r>
              <a:rPr lang="en-US" altLang="zh-TW" sz="2800" dirty="0">
                <a:latin typeface="+mn-ea"/>
              </a:rPr>
              <a:t>) </a:t>
            </a:r>
            <a:r>
              <a:rPr lang="zh-TW" altLang="en-US" sz="2800" dirty="0">
                <a:latin typeface="+mn-ea"/>
              </a:rPr>
              <a:t>，因此可創造出一個有價值的選擇權，即</a:t>
            </a:r>
            <a:r>
              <a:rPr lang="zh-TW" altLang="en-US" sz="2800" dirty="0">
                <a:solidFill>
                  <a:srgbClr val="FF0000"/>
                </a:solidFill>
                <a:latin typeface="+mn-ea"/>
              </a:rPr>
              <a:t>在任何一個階段，管理者皆可放棄執行計畫的選擇權</a:t>
            </a:r>
            <a:r>
              <a:rPr lang="zh-TW" altLang="en-US" sz="2800" dirty="0">
                <a:latin typeface="+mn-ea"/>
              </a:rPr>
              <a:t>。</a:t>
            </a:r>
          </a:p>
          <a:p>
            <a:endParaRPr lang="zh-TW" altLang="en-US" sz="2800" dirty="0">
              <a:latin typeface="+mn-ea"/>
            </a:endParaRPr>
          </a:p>
          <a:p>
            <a:r>
              <a:rPr lang="zh-TW" altLang="en-US" sz="2800" dirty="0">
                <a:latin typeface="+mn-ea"/>
              </a:rPr>
              <a:t>選擇權的型式：每個階段的支出可視為寫在下一個階段的選擇權，類似一個複合式選擇權</a:t>
            </a:r>
            <a:r>
              <a:rPr lang="en-US" altLang="zh-TW" sz="2800" dirty="0">
                <a:latin typeface="+mn-ea"/>
              </a:rPr>
              <a:t>(compound option) </a:t>
            </a:r>
            <a:r>
              <a:rPr lang="zh-TW" altLang="en-US" sz="2800" dirty="0">
                <a:latin typeface="+mn-ea"/>
              </a:rPr>
              <a:t>。</a:t>
            </a:r>
          </a:p>
          <a:p>
            <a:endParaRPr lang="zh-TW" altLang="en-US" sz="2800" dirty="0">
              <a:latin typeface="+mn-ea"/>
            </a:endParaRPr>
          </a:p>
          <a:p>
            <a:r>
              <a:rPr lang="zh-TW" altLang="en-US" sz="2800" dirty="0">
                <a:latin typeface="+mn-ea"/>
              </a:rPr>
              <a:t>適用範圍：研發密集的產業和長期發展資本密集</a:t>
            </a:r>
            <a:r>
              <a:rPr lang="zh-TW" altLang="en-US" sz="2800" dirty="0" smtClean="0">
                <a:latin typeface="+mn-ea"/>
              </a:rPr>
              <a:t>產業</a:t>
            </a:r>
            <a:endParaRPr lang="en-US" altLang="zh-TW" sz="2800" dirty="0" smtClean="0">
              <a:latin typeface="+mn-ea"/>
            </a:endParaRPr>
          </a:p>
          <a:p>
            <a:pPr lvl="1"/>
            <a:r>
              <a:rPr lang="zh-TW" altLang="en-US" sz="2500" dirty="0" smtClean="0">
                <a:latin typeface="+mn-ea"/>
              </a:rPr>
              <a:t>例如</a:t>
            </a:r>
            <a:r>
              <a:rPr lang="zh-TW" altLang="en-US" sz="2500" dirty="0">
                <a:latin typeface="+mn-ea"/>
              </a:rPr>
              <a:t>製藥業、創投等行業。</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fontScale="90000"/>
          </a:bodyPr>
          <a:lstStyle/>
          <a:p>
            <a:r>
              <a:rPr lang="en-US" altLang="zh-TW" sz="4000" dirty="0" smtClean="0">
                <a:latin typeface="+mn-ea"/>
                <a:ea typeface="+mn-ea"/>
              </a:rPr>
              <a:t>3.</a:t>
            </a:r>
            <a:r>
              <a:rPr lang="zh-TW" altLang="en-US" sz="4000" dirty="0" smtClean="0">
                <a:latin typeface="+mn-ea"/>
                <a:ea typeface="+mn-ea"/>
              </a:rPr>
              <a:t>擴充</a:t>
            </a:r>
            <a:r>
              <a:rPr lang="zh-TW" altLang="en-US" sz="4000" dirty="0">
                <a:latin typeface="+mn-ea"/>
                <a:ea typeface="+mn-ea"/>
              </a:rPr>
              <a:t>選擇權</a:t>
            </a:r>
            <a:r>
              <a:rPr lang="zh-TW" altLang="en-US" sz="4000" dirty="0">
                <a:latin typeface="Times New Roman" pitchFamily="18" charset="0"/>
                <a:ea typeface="標楷體" pitchFamily="65" charset="-120"/>
              </a:rPr>
              <a:t/>
            </a:r>
            <a:br>
              <a:rPr lang="zh-TW" altLang="en-US" sz="4000" dirty="0">
                <a:latin typeface="Times New Roman" pitchFamily="18" charset="0"/>
                <a:ea typeface="標楷體" pitchFamily="65" charset="-120"/>
              </a:rPr>
            </a:br>
            <a:r>
              <a:rPr lang="en-US" altLang="zh-TW" sz="4000" dirty="0">
                <a:latin typeface="Times New Roman" pitchFamily="18" charset="0"/>
                <a:ea typeface="標楷體" pitchFamily="65" charset="-120"/>
              </a:rPr>
              <a:t>(The option to expand)</a:t>
            </a:r>
          </a:p>
        </p:txBody>
      </p:sp>
      <p:sp>
        <p:nvSpPr>
          <p:cNvPr id="38915" name="Rectangle 3"/>
          <p:cNvSpPr>
            <a:spLocks noGrp="1" noChangeArrowheads="1"/>
          </p:cNvSpPr>
          <p:nvPr>
            <p:ph sz="quarter" idx="1"/>
          </p:nvPr>
        </p:nvSpPr>
        <p:spPr/>
        <p:txBody>
          <a:bodyPr>
            <a:normAutofit/>
          </a:bodyPr>
          <a:lstStyle/>
          <a:p>
            <a:r>
              <a:rPr lang="zh-TW" altLang="en-US" sz="2800" dirty="0">
                <a:latin typeface="+mn-ea"/>
              </a:rPr>
              <a:t>解釋：假如油價和其他市場的狀況</a:t>
            </a:r>
            <a:r>
              <a:rPr lang="zh-TW" altLang="en-US" sz="2800" dirty="0">
                <a:solidFill>
                  <a:srgbClr val="FF0000"/>
                </a:solidFill>
                <a:latin typeface="+mn-ea"/>
              </a:rPr>
              <a:t>比預期好</a:t>
            </a:r>
            <a:r>
              <a:rPr lang="zh-TW" altLang="en-US" sz="2800" dirty="0">
                <a:latin typeface="+mn-ea"/>
              </a:rPr>
              <a:t>，管理當局可能會</a:t>
            </a:r>
            <a:r>
              <a:rPr lang="zh-TW" altLang="en-US" sz="2800" dirty="0">
                <a:solidFill>
                  <a:srgbClr val="FF0000"/>
                </a:solidFill>
                <a:latin typeface="+mn-ea"/>
              </a:rPr>
              <a:t>加速擴充生產規模</a:t>
            </a:r>
            <a:r>
              <a:rPr lang="zh-TW" altLang="en-US" sz="2800" dirty="0">
                <a:latin typeface="+mn-ea"/>
              </a:rPr>
              <a:t>。</a:t>
            </a:r>
          </a:p>
          <a:p>
            <a:endParaRPr lang="zh-TW" altLang="en-US" sz="2800" dirty="0">
              <a:latin typeface="+mn-ea"/>
            </a:endParaRPr>
          </a:p>
          <a:p>
            <a:r>
              <a:rPr lang="zh-TW" altLang="en-US" sz="2800" dirty="0">
                <a:latin typeface="+mn-ea"/>
              </a:rPr>
              <a:t>選擇權的型式：類似一個</a:t>
            </a:r>
            <a:r>
              <a:rPr lang="zh-TW" altLang="en-US" sz="2800" dirty="0" smtClean="0">
                <a:latin typeface="+mn-ea"/>
              </a:rPr>
              <a:t>付出 </a:t>
            </a:r>
            <a:r>
              <a:rPr lang="en-US" altLang="zh-TW" sz="2800" dirty="0" smtClean="0">
                <a:latin typeface="+mn-ea"/>
              </a:rPr>
              <a:t>I</a:t>
            </a:r>
            <a:r>
              <a:rPr lang="en-US" altLang="zh-TW" sz="2800" baseline="-25000" dirty="0" smtClean="0">
                <a:latin typeface="+mn-ea"/>
              </a:rPr>
              <a:t>E</a:t>
            </a:r>
            <a:r>
              <a:rPr lang="en-US" altLang="zh-TW" sz="2800" dirty="0" smtClean="0">
                <a:latin typeface="+mn-ea"/>
              </a:rPr>
              <a:t>(</a:t>
            </a:r>
            <a:r>
              <a:rPr lang="zh-TW" altLang="en-US" sz="2800" dirty="0">
                <a:latin typeface="+mn-ea"/>
              </a:rPr>
              <a:t>履約價格</a:t>
            </a:r>
            <a:r>
              <a:rPr lang="en-US" altLang="zh-TW" sz="2800" dirty="0">
                <a:latin typeface="+mn-ea"/>
              </a:rPr>
              <a:t>) </a:t>
            </a:r>
            <a:r>
              <a:rPr lang="zh-TW" altLang="en-US" sz="2800" dirty="0">
                <a:latin typeface="+mn-ea"/>
              </a:rPr>
              <a:t>，而額外獲得計畫</a:t>
            </a:r>
            <a:r>
              <a:rPr lang="zh-TW" altLang="en-US" sz="2800" dirty="0" smtClean="0">
                <a:latin typeface="+mn-ea"/>
              </a:rPr>
              <a:t>價值 </a:t>
            </a:r>
            <a:r>
              <a:rPr lang="en-US" altLang="zh-TW" sz="2800" dirty="0" smtClean="0">
                <a:latin typeface="+mn-ea"/>
              </a:rPr>
              <a:t>x%</a:t>
            </a:r>
            <a:r>
              <a:rPr lang="zh-TW" altLang="en-US" sz="2800" dirty="0" smtClean="0">
                <a:latin typeface="+mn-ea"/>
              </a:rPr>
              <a:t>的</a:t>
            </a:r>
            <a:r>
              <a:rPr lang="zh-TW" altLang="en-US" sz="2800" dirty="0">
                <a:latin typeface="+mn-ea"/>
              </a:rPr>
              <a:t>買權。附有擴充選擇權的投資機會可視為一個基本規模的方案，加上一個對未來投資機會的選擇權，即</a:t>
            </a:r>
            <a:r>
              <a:rPr lang="zh-TW" altLang="en-US" sz="2800" dirty="0" smtClean="0">
                <a:latin typeface="+mn-ea"/>
              </a:rPr>
              <a:t>為    </a:t>
            </a:r>
            <a:r>
              <a:rPr lang="zh-TW" altLang="en-US" sz="2800" dirty="0">
                <a:latin typeface="+mn-ea"/>
              </a:rPr>
              <a:t>　　　　　。</a:t>
            </a:r>
          </a:p>
          <a:p>
            <a:endParaRPr lang="zh-TW" altLang="en-US" sz="2800" dirty="0">
              <a:latin typeface="+mn-ea"/>
            </a:endParaRPr>
          </a:p>
          <a:p>
            <a:r>
              <a:rPr lang="zh-TW" altLang="en-US" sz="2800" dirty="0">
                <a:latin typeface="+mn-ea"/>
              </a:rPr>
              <a:t>適用範圍：買入一未開發的空地、在一個新地點建造小廠房。</a:t>
            </a:r>
          </a:p>
        </p:txBody>
      </p:sp>
      <p:sp>
        <p:nvSpPr>
          <p:cNvPr id="38917" name="Rectangle 5"/>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38919" name="Rectangle 7"/>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38921" name="Rectangle 9"/>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38920" name="Object 8"/>
          <p:cNvGraphicFramePr>
            <a:graphicFrameLocks noChangeAspect="1"/>
          </p:cNvGraphicFramePr>
          <p:nvPr/>
        </p:nvGraphicFramePr>
        <p:xfrm>
          <a:off x="5508104" y="4077072"/>
          <a:ext cx="2095500" cy="371475"/>
        </p:xfrm>
        <a:graphic>
          <a:graphicData uri="http://schemas.openxmlformats.org/presentationml/2006/ole">
            <p:oleObj spid="_x0000_s38920" name="方程式" r:id="rId3" imgW="1231560" imgH="215640" progId="Equation.3">
              <p:embed/>
            </p:oleObj>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a:bodyPr>
          <a:lstStyle/>
          <a:p>
            <a:r>
              <a:rPr lang="zh-TW" altLang="en-US" sz="3600" dirty="0" smtClean="0">
                <a:latin typeface="+mn-ea"/>
                <a:ea typeface="+mn-ea"/>
              </a:rPr>
              <a:t>壹、前言（續）</a:t>
            </a:r>
            <a:endParaRPr lang="zh-TW" altLang="en-US" sz="3600" dirty="0">
              <a:latin typeface="+mn-ea"/>
              <a:ea typeface="+mn-ea"/>
            </a:endParaRPr>
          </a:p>
        </p:txBody>
      </p:sp>
      <p:sp>
        <p:nvSpPr>
          <p:cNvPr id="3075" name="Rectangle 3"/>
          <p:cNvSpPr>
            <a:spLocks noGrp="1" noChangeArrowheads="1"/>
          </p:cNvSpPr>
          <p:nvPr>
            <p:ph sz="quarter" idx="1"/>
          </p:nvPr>
        </p:nvSpPr>
        <p:spPr/>
        <p:txBody>
          <a:bodyPr/>
          <a:lstStyle/>
          <a:p>
            <a:pPr>
              <a:lnSpc>
                <a:spcPct val="90000"/>
              </a:lnSpc>
            </a:pPr>
            <a:r>
              <a:rPr lang="zh-TW" altLang="en-US" dirty="0">
                <a:latin typeface="+mn-ea"/>
              </a:rPr>
              <a:t>企業為了能夠在瞬息萬變的經營環境下求生存，</a:t>
            </a:r>
            <a:r>
              <a:rPr lang="zh-TW" altLang="en-US" dirty="0">
                <a:solidFill>
                  <a:srgbClr val="FF0000"/>
                </a:solidFill>
                <a:latin typeface="+mn-ea"/>
              </a:rPr>
              <a:t>必須為各種可能發生的狀況做好規劃</a:t>
            </a:r>
            <a:r>
              <a:rPr lang="zh-TW" altLang="en-US" dirty="0">
                <a:latin typeface="+mn-ea"/>
              </a:rPr>
              <a:t>，以免因為無法因應經濟變局，而陷入經營困境。</a:t>
            </a:r>
          </a:p>
          <a:p>
            <a:pPr>
              <a:lnSpc>
                <a:spcPct val="90000"/>
              </a:lnSpc>
            </a:pPr>
            <a:endParaRPr lang="en-US" altLang="zh-TW" dirty="0" smtClean="0">
              <a:latin typeface="+mn-ea"/>
            </a:endParaRPr>
          </a:p>
          <a:p>
            <a:pPr>
              <a:lnSpc>
                <a:spcPct val="90000"/>
              </a:lnSpc>
            </a:pPr>
            <a:r>
              <a:rPr lang="zh-TW" altLang="en-US" dirty="0" smtClean="0">
                <a:latin typeface="+mn-ea"/>
              </a:rPr>
              <a:t>因此財務部門必須就未來某一特定期間內之現金流出量及流入量加以規劃。</a:t>
            </a:r>
            <a:endParaRPr lang="zh-TW" altLang="en-US" dirty="0">
              <a:latin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fontScale="90000"/>
          </a:bodyPr>
          <a:lstStyle/>
          <a:p>
            <a:r>
              <a:rPr lang="en-US" altLang="zh-TW" sz="4000" dirty="0" smtClean="0">
                <a:latin typeface="+mn-ea"/>
                <a:ea typeface="+mn-ea"/>
              </a:rPr>
              <a:t>4.</a:t>
            </a:r>
            <a:r>
              <a:rPr lang="zh-TW" altLang="en-US" sz="4000" dirty="0" smtClean="0">
                <a:latin typeface="+mn-ea"/>
                <a:ea typeface="+mn-ea"/>
              </a:rPr>
              <a:t>減縮</a:t>
            </a:r>
            <a:r>
              <a:rPr lang="zh-TW" altLang="en-US" sz="4000" dirty="0">
                <a:latin typeface="+mn-ea"/>
                <a:ea typeface="+mn-ea"/>
              </a:rPr>
              <a:t>選擇權</a:t>
            </a:r>
            <a:r>
              <a:rPr lang="zh-TW" altLang="en-US" sz="4000" dirty="0">
                <a:latin typeface="Times New Roman" pitchFamily="18" charset="0"/>
                <a:ea typeface="標楷體" pitchFamily="65" charset="-120"/>
              </a:rPr>
              <a:t/>
            </a:r>
            <a:br>
              <a:rPr lang="zh-TW" altLang="en-US" sz="4000" dirty="0">
                <a:latin typeface="Times New Roman" pitchFamily="18" charset="0"/>
                <a:ea typeface="標楷體" pitchFamily="65" charset="-120"/>
              </a:rPr>
            </a:br>
            <a:r>
              <a:rPr lang="en-US" altLang="zh-TW" sz="4000" dirty="0">
                <a:latin typeface="Times New Roman" pitchFamily="18" charset="0"/>
                <a:ea typeface="標楷體" pitchFamily="65" charset="-120"/>
              </a:rPr>
              <a:t>(The option to contract)</a:t>
            </a:r>
          </a:p>
        </p:txBody>
      </p:sp>
      <p:sp>
        <p:nvSpPr>
          <p:cNvPr id="39939" name="Rectangle 3"/>
          <p:cNvSpPr>
            <a:spLocks noGrp="1" noChangeArrowheads="1"/>
          </p:cNvSpPr>
          <p:nvPr>
            <p:ph sz="quarter" idx="1"/>
          </p:nvPr>
        </p:nvSpPr>
        <p:spPr/>
        <p:txBody>
          <a:bodyPr/>
          <a:lstStyle/>
          <a:p>
            <a:r>
              <a:rPr lang="zh-TW" altLang="en-US" dirty="0">
                <a:latin typeface="+mn-ea"/>
              </a:rPr>
              <a:t>解釋：假如市場狀況</a:t>
            </a:r>
            <a:r>
              <a:rPr lang="zh-TW" altLang="en-US" dirty="0">
                <a:solidFill>
                  <a:srgbClr val="FF0000"/>
                </a:solidFill>
                <a:latin typeface="+mn-ea"/>
              </a:rPr>
              <a:t>比預期差</a:t>
            </a:r>
            <a:r>
              <a:rPr lang="zh-TW" altLang="en-US" dirty="0">
                <a:latin typeface="+mn-ea"/>
              </a:rPr>
              <a:t>，管理當局可能會</a:t>
            </a:r>
            <a:r>
              <a:rPr lang="zh-TW" altLang="en-US" dirty="0">
                <a:solidFill>
                  <a:srgbClr val="FF0000"/>
                </a:solidFill>
                <a:latin typeface="+mn-ea"/>
              </a:rPr>
              <a:t>縮減營運規模</a:t>
            </a:r>
            <a:r>
              <a:rPr lang="zh-TW" altLang="en-US" dirty="0">
                <a:latin typeface="+mn-ea"/>
              </a:rPr>
              <a:t>，節省最後一筆支出的部份金額</a:t>
            </a:r>
            <a:r>
              <a:rPr lang="zh-TW" altLang="en-US" dirty="0" smtClean="0">
                <a:latin typeface="+mn-ea"/>
              </a:rPr>
              <a:t>：</a:t>
            </a:r>
            <a:r>
              <a:rPr lang="zh-TW" altLang="en-US" sz="2400" dirty="0" smtClean="0">
                <a:latin typeface="+mn-ea"/>
              </a:rPr>
              <a:t> </a:t>
            </a:r>
            <a:r>
              <a:rPr lang="en-US" altLang="zh-TW" sz="2400" dirty="0" smtClean="0">
                <a:latin typeface="+mn-ea"/>
              </a:rPr>
              <a:t>I</a:t>
            </a:r>
            <a:r>
              <a:rPr lang="en-US" altLang="zh-TW" sz="2400" baseline="-25000" dirty="0" smtClean="0">
                <a:latin typeface="+mn-ea"/>
              </a:rPr>
              <a:t>C</a:t>
            </a:r>
            <a:r>
              <a:rPr lang="zh-TW" altLang="en-US" dirty="0" smtClean="0">
                <a:latin typeface="+mn-ea"/>
              </a:rPr>
              <a:t>。</a:t>
            </a:r>
            <a:endParaRPr lang="zh-TW" altLang="en-US" dirty="0">
              <a:latin typeface="+mn-ea"/>
            </a:endParaRPr>
          </a:p>
          <a:p>
            <a:endParaRPr lang="zh-TW" altLang="en-US" dirty="0">
              <a:latin typeface="+mn-ea"/>
            </a:endParaRPr>
          </a:p>
          <a:p>
            <a:r>
              <a:rPr lang="zh-TW" altLang="en-US" dirty="0">
                <a:latin typeface="+mn-ea"/>
              </a:rPr>
              <a:t>選擇權的型式：類似一個賣權，其履約價格</a:t>
            </a:r>
            <a:r>
              <a:rPr lang="zh-TW" altLang="en-US" dirty="0" smtClean="0">
                <a:latin typeface="+mn-ea"/>
              </a:rPr>
              <a:t>為 </a:t>
            </a:r>
            <a:r>
              <a:rPr lang="zh-TW" altLang="en-US" sz="2400" dirty="0" smtClean="0">
                <a:latin typeface="+mn-ea"/>
              </a:rPr>
              <a:t> </a:t>
            </a:r>
            <a:r>
              <a:rPr lang="en-US" altLang="zh-TW" sz="2400" dirty="0" smtClean="0">
                <a:latin typeface="+mn-ea"/>
              </a:rPr>
              <a:t>I</a:t>
            </a:r>
            <a:r>
              <a:rPr lang="en-US" altLang="zh-TW" sz="2400" baseline="-25000" dirty="0" smtClean="0">
                <a:latin typeface="+mn-ea"/>
              </a:rPr>
              <a:t>C</a:t>
            </a:r>
            <a:r>
              <a:rPr lang="zh-TW" altLang="en-US" dirty="0" smtClean="0">
                <a:latin typeface="+mn-ea"/>
              </a:rPr>
              <a:t>，</a:t>
            </a:r>
            <a:r>
              <a:rPr lang="zh-TW" altLang="en-US" dirty="0">
                <a:latin typeface="+mn-ea"/>
              </a:rPr>
              <a:t>而報酬型態</a:t>
            </a:r>
            <a:r>
              <a:rPr lang="zh-TW" altLang="en-US" dirty="0" smtClean="0">
                <a:latin typeface="+mn-ea"/>
              </a:rPr>
              <a:t>為     </a:t>
            </a:r>
            <a:r>
              <a:rPr lang="zh-TW" altLang="en-US" dirty="0">
                <a:latin typeface="+mn-ea"/>
              </a:rPr>
              <a:t>　　　　　。</a:t>
            </a:r>
          </a:p>
          <a:p>
            <a:endParaRPr lang="zh-TW" altLang="en-US" dirty="0">
              <a:latin typeface="+mn-ea"/>
            </a:endParaRPr>
          </a:p>
          <a:p>
            <a:r>
              <a:rPr lang="zh-TW" altLang="en-US" dirty="0">
                <a:latin typeface="+mn-ea"/>
              </a:rPr>
              <a:t>適用範圍：在不確定市場引入新產品。</a:t>
            </a:r>
          </a:p>
        </p:txBody>
      </p:sp>
      <p:sp>
        <p:nvSpPr>
          <p:cNvPr id="39941" name="Rectangle 5"/>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39945" name="Rectangle 9"/>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39947" name="Rectangle 11"/>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39946" name="Object 10"/>
          <p:cNvGraphicFramePr>
            <a:graphicFrameLocks noChangeAspect="1"/>
          </p:cNvGraphicFramePr>
          <p:nvPr/>
        </p:nvGraphicFramePr>
        <p:xfrm>
          <a:off x="2555776" y="2996952"/>
          <a:ext cx="2016125" cy="469900"/>
        </p:xfrm>
        <a:graphic>
          <a:graphicData uri="http://schemas.openxmlformats.org/presentationml/2006/ole">
            <p:oleObj spid="_x0000_s39946" name="よ祘Α" r:id="rId3" imgW="977900" imgH="228600" progId="Equation.3">
              <p:embed/>
            </p:oleObj>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67544" y="0"/>
            <a:ext cx="8676456" cy="1124744"/>
          </a:xfrm>
        </p:spPr>
        <p:txBody>
          <a:bodyPr>
            <a:normAutofit fontScale="90000"/>
          </a:bodyPr>
          <a:lstStyle/>
          <a:p>
            <a:r>
              <a:rPr lang="en-US" altLang="zh-TW" sz="4000" dirty="0" smtClean="0">
                <a:latin typeface="+mn-ea"/>
                <a:ea typeface="+mn-ea"/>
              </a:rPr>
              <a:t>5.</a:t>
            </a:r>
            <a:r>
              <a:rPr lang="zh-TW" altLang="en-US" sz="4000" dirty="0" smtClean="0">
                <a:latin typeface="+mn-ea"/>
                <a:ea typeface="+mn-ea"/>
              </a:rPr>
              <a:t>停業</a:t>
            </a:r>
            <a:r>
              <a:rPr lang="zh-TW" altLang="en-US" sz="4000" dirty="0">
                <a:latin typeface="+mn-ea"/>
                <a:ea typeface="+mn-ea"/>
              </a:rPr>
              <a:t>選擇權</a:t>
            </a:r>
            <a:r>
              <a:rPr lang="zh-TW" altLang="en-US" sz="4000" dirty="0">
                <a:latin typeface="Times New Roman" pitchFamily="18" charset="0"/>
                <a:ea typeface="標楷體" pitchFamily="65" charset="-120"/>
              </a:rPr>
              <a:t/>
            </a:r>
            <a:br>
              <a:rPr lang="zh-TW" altLang="en-US" sz="4000" dirty="0">
                <a:latin typeface="Times New Roman" pitchFamily="18" charset="0"/>
                <a:ea typeface="標楷體" pitchFamily="65" charset="-120"/>
              </a:rPr>
            </a:br>
            <a:r>
              <a:rPr lang="en-US" altLang="zh-TW" sz="4000" dirty="0">
                <a:latin typeface="Times New Roman" pitchFamily="18" charset="0"/>
                <a:ea typeface="標楷體" pitchFamily="65" charset="-120"/>
              </a:rPr>
              <a:t>(The option to shut down operation)</a:t>
            </a:r>
          </a:p>
        </p:txBody>
      </p:sp>
      <p:sp>
        <p:nvSpPr>
          <p:cNvPr id="41987" name="Rectangle 3"/>
          <p:cNvSpPr>
            <a:spLocks noGrp="1" noChangeArrowheads="1"/>
          </p:cNvSpPr>
          <p:nvPr>
            <p:ph sz="quarter" idx="1"/>
          </p:nvPr>
        </p:nvSpPr>
        <p:spPr/>
        <p:txBody>
          <a:bodyPr>
            <a:normAutofit fontScale="92500"/>
          </a:bodyPr>
          <a:lstStyle/>
          <a:p>
            <a:pPr>
              <a:lnSpc>
                <a:spcPct val="110000"/>
              </a:lnSpc>
            </a:pPr>
            <a:r>
              <a:rPr lang="zh-TW" altLang="en-US" sz="2800" dirty="0">
                <a:latin typeface="+mn-ea"/>
              </a:rPr>
              <a:t>解釋：假如油價下跌，使該計畫的</a:t>
            </a:r>
            <a:r>
              <a:rPr lang="zh-TW" altLang="en-US" sz="2800" dirty="0">
                <a:solidFill>
                  <a:srgbClr val="FF0000"/>
                </a:solidFill>
                <a:latin typeface="+mn-ea"/>
              </a:rPr>
              <a:t>現金收入不足以負擔變動成本</a:t>
            </a:r>
            <a:r>
              <a:rPr lang="zh-TW" altLang="en-US" sz="2800" dirty="0">
                <a:latin typeface="+mn-ea"/>
              </a:rPr>
              <a:t>，則最好暫時停業，待市場狀況變好再復業。</a:t>
            </a:r>
          </a:p>
          <a:p>
            <a:pPr>
              <a:lnSpc>
                <a:spcPct val="110000"/>
              </a:lnSpc>
            </a:pPr>
            <a:endParaRPr lang="zh-TW" altLang="en-US" sz="2800" dirty="0">
              <a:latin typeface="+mn-ea"/>
            </a:endParaRPr>
          </a:p>
          <a:p>
            <a:pPr>
              <a:lnSpc>
                <a:spcPct val="110000"/>
              </a:lnSpc>
            </a:pPr>
            <a:r>
              <a:rPr lang="zh-TW" altLang="en-US" sz="2800" dirty="0">
                <a:latin typeface="+mn-ea"/>
              </a:rPr>
              <a:t>選擇權的型式：每年的營運類似一個付出變動</a:t>
            </a:r>
            <a:r>
              <a:rPr lang="zh-TW" altLang="en-US" sz="2800" dirty="0" smtClean="0">
                <a:latin typeface="+mn-ea"/>
              </a:rPr>
              <a:t>成本 </a:t>
            </a:r>
            <a:r>
              <a:rPr lang="en-US" altLang="zh-TW" sz="2800" dirty="0" smtClean="0">
                <a:latin typeface="+mn-ea"/>
              </a:rPr>
              <a:t>I</a:t>
            </a:r>
            <a:r>
              <a:rPr lang="en-US" altLang="zh-TW" sz="2800" baseline="-25000" dirty="0" smtClean="0">
                <a:latin typeface="+mn-ea"/>
              </a:rPr>
              <a:t>V</a:t>
            </a:r>
            <a:r>
              <a:rPr lang="en-US" altLang="zh-TW" sz="2800" dirty="0" smtClean="0">
                <a:latin typeface="+mn-ea"/>
              </a:rPr>
              <a:t>(</a:t>
            </a:r>
            <a:r>
              <a:rPr lang="zh-TW" altLang="en-US" sz="2800" dirty="0">
                <a:latin typeface="+mn-ea"/>
              </a:rPr>
              <a:t>履約價格</a:t>
            </a:r>
            <a:r>
              <a:rPr lang="en-US" altLang="zh-TW" sz="2800" dirty="0">
                <a:latin typeface="+mn-ea"/>
              </a:rPr>
              <a:t>) </a:t>
            </a:r>
            <a:r>
              <a:rPr lang="zh-TW" altLang="en-US" sz="2800" dirty="0">
                <a:latin typeface="+mn-ea"/>
              </a:rPr>
              <a:t>，以獲得現金收入之買權，其報酬型態</a:t>
            </a:r>
            <a:r>
              <a:rPr lang="zh-TW" altLang="en-US" sz="2800" dirty="0" smtClean="0">
                <a:latin typeface="+mn-ea"/>
              </a:rPr>
              <a:t>為   </a:t>
            </a:r>
            <a:r>
              <a:rPr lang="zh-TW" altLang="en-US" sz="2800" dirty="0">
                <a:latin typeface="+mn-ea"/>
              </a:rPr>
              <a:t>　　　　　。</a:t>
            </a:r>
          </a:p>
          <a:p>
            <a:pPr>
              <a:lnSpc>
                <a:spcPct val="110000"/>
              </a:lnSpc>
            </a:pPr>
            <a:endParaRPr lang="zh-TW" altLang="en-US" sz="2800" dirty="0">
              <a:latin typeface="+mn-ea"/>
            </a:endParaRPr>
          </a:p>
          <a:p>
            <a:pPr>
              <a:lnSpc>
                <a:spcPct val="110000"/>
              </a:lnSpc>
            </a:pPr>
            <a:r>
              <a:rPr lang="zh-TW" altLang="en-US" sz="2800" dirty="0">
                <a:latin typeface="+mn-ea"/>
              </a:rPr>
              <a:t>適用範圍：自然資源的產業</a:t>
            </a:r>
            <a:r>
              <a:rPr lang="en-US" altLang="zh-TW" sz="2800" dirty="0">
                <a:latin typeface="+mn-ea"/>
              </a:rPr>
              <a:t>(mine option) </a:t>
            </a:r>
            <a:r>
              <a:rPr lang="zh-TW" altLang="en-US" sz="2800" dirty="0">
                <a:latin typeface="+mn-ea"/>
              </a:rPr>
              <a:t>、景氣循環的產業，如設施規劃與建構、消費財、商業不動產等。</a:t>
            </a:r>
          </a:p>
        </p:txBody>
      </p:sp>
      <p:sp>
        <p:nvSpPr>
          <p:cNvPr id="41989" name="Rectangle 5"/>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41991" name="Rectangle 7"/>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1990" name="Object 6"/>
          <p:cNvGraphicFramePr>
            <a:graphicFrameLocks noChangeAspect="1"/>
          </p:cNvGraphicFramePr>
          <p:nvPr/>
        </p:nvGraphicFramePr>
        <p:xfrm>
          <a:off x="1331640" y="4077072"/>
          <a:ext cx="1800225" cy="450850"/>
        </p:xfrm>
        <a:graphic>
          <a:graphicData uri="http://schemas.openxmlformats.org/presentationml/2006/ole">
            <p:oleObj spid="_x0000_s41990" name="よ祘Α" r:id="rId3" imgW="914400" imgH="228600" progId="Equation.3">
              <p:embed/>
            </p:oleObj>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67544" y="0"/>
            <a:ext cx="8676456" cy="1143000"/>
          </a:xfrm>
        </p:spPr>
        <p:txBody>
          <a:bodyPr>
            <a:normAutofit fontScale="90000"/>
          </a:bodyPr>
          <a:lstStyle/>
          <a:p>
            <a:r>
              <a:rPr lang="en-US" altLang="zh-TW" sz="4000" dirty="0" smtClean="0">
                <a:latin typeface="+mn-ea"/>
                <a:ea typeface="+mn-ea"/>
              </a:rPr>
              <a:t>6.</a:t>
            </a:r>
            <a:r>
              <a:rPr lang="zh-TW" altLang="en-US" sz="4000" dirty="0" smtClean="0">
                <a:latin typeface="+mn-ea"/>
                <a:ea typeface="+mn-ea"/>
              </a:rPr>
              <a:t>放棄</a:t>
            </a:r>
            <a:r>
              <a:rPr lang="zh-TW" altLang="en-US" sz="4000" dirty="0">
                <a:latin typeface="+mn-ea"/>
                <a:ea typeface="+mn-ea"/>
              </a:rPr>
              <a:t>選擇</a:t>
            </a:r>
            <a:r>
              <a:rPr lang="zh-TW" altLang="en-US" sz="4000" dirty="0" smtClean="0">
                <a:latin typeface="+mn-ea"/>
                <a:ea typeface="+mn-ea"/>
              </a:rPr>
              <a:t>權</a:t>
            </a:r>
            <a:r>
              <a:rPr lang="en-US" altLang="zh-TW" sz="4000" dirty="0" smtClean="0">
                <a:latin typeface="+mj-ea"/>
              </a:rPr>
              <a:t/>
            </a:r>
            <a:br>
              <a:rPr lang="en-US" altLang="zh-TW" sz="4000" dirty="0" smtClean="0">
                <a:latin typeface="+mj-ea"/>
              </a:rPr>
            </a:br>
            <a:r>
              <a:rPr lang="en-US" altLang="zh-TW" sz="4000" dirty="0" smtClean="0">
                <a:latin typeface="Times New Roman" pitchFamily="18" charset="0"/>
                <a:ea typeface="標楷體" pitchFamily="65" charset="-120"/>
              </a:rPr>
              <a:t>(</a:t>
            </a:r>
            <a:r>
              <a:rPr lang="en-US" altLang="zh-TW" sz="4000" dirty="0">
                <a:latin typeface="Times New Roman" pitchFamily="18" charset="0"/>
                <a:ea typeface="標楷體" pitchFamily="65" charset="-120"/>
              </a:rPr>
              <a:t>The option to abandon for salvage value)</a:t>
            </a:r>
          </a:p>
        </p:txBody>
      </p:sp>
      <p:sp>
        <p:nvSpPr>
          <p:cNvPr id="43011" name="Rectangle 3"/>
          <p:cNvSpPr>
            <a:spLocks noGrp="1" noChangeArrowheads="1"/>
          </p:cNvSpPr>
          <p:nvPr>
            <p:ph sz="quarter" idx="1"/>
          </p:nvPr>
        </p:nvSpPr>
        <p:spPr/>
        <p:txBody>
          <a:bodyPr>
            <a:normAutofit lnSpcReduction="10000"/>
          </a:bodyPr>
          <a:lstStyle/>
          <a:p>
            <a:pPr>
              <a:lnSpc>
                <a:spcPct val="110000"/>
              </a:lnSpc>
            </a:pPr>
            <a:r>
              <a:rPr lang="zh-TW" altLang="en-US" sz="2800" dirty="0">
                <a:latin typeface="+mn-ea"/>
              </a:rPr>
              <a:t>解釋：若石油價格慘跌或某些原因使營運情況惡化，以致</a:t>
            </a:r>
            <a:r>
              <a:rPr lang="zh-TW" altLang="en-US" sz="2800" dirty="0">
                <a:solidFill>
                  <a:srgbClr val="FF0000"/>
                </a:solidFill>
                <a:latin typeface="+mn-ea"/>
              </a:rPr>
              <a:t>無法負擔固定成本</a:t>
            </a:r>
            <a:r>
              <a:rPr lang="zh-TW" altLang="en-US" sz="2800" dirty="0">
                <a:latin typeface="+mn-ea"/>
              </a:rPr>
              <a:t>，則管理當局可能會賣出資產取得殘值，永遠放棄這個方案。</a:t>
            </a:r>
          </a:p>
          <a:p>
            <a:pPr>
              <a:lnSpc>
                <a:spcPct val="110000"/>
              </a:lnSpc>
            </a:pPr>
            <a:endParaRPr lang="zh-TW" altLang="en-US" sz="2800" dirty="0">
              <a:latin typeface="+mn-ea"/>
            </a:endParaRPr>
          </a:p>
          <a:p>
            <a:pPr>
              <a:lnSpc>
                <a:spcPct val="110000"/>
              </a:lnSpc>
            </a:pPr>
            <a:r>
              <a:rPr lang="zh-TW" altLang="en-US" sz="2800" dirty="0">
                <a:latin typeface="+mn-ea"/>
              </a:rPr>
              <a:t>選擇權的型式：類似一個寫在目前方案價值</a:t>
            </a:r>
            <a:r>
              <a:rPr lang="zh-TW" altLang="en-US" sz="2800" dirty="0" smtClean="0">
                <a:latin typeface="+mn-ea"/>
              </a:rPr>
              <a:t>為 </a:t>
            </a:r>
            <a:r>
              <a:rPr lang="en-US" altLang="zh-TW" sz="2800" dirty="0" smtClean="0">
                <a:latin typeface="+mn-ea"/>
              </a:rPr>
              <a:t>V</a:t>
            </a:r>
            <a:r>
              <a:rPr lang="zh-TW" altLang="en-US" sz="2800" dirty="0" smtClean="0">
                <a:latin typeface="+mn-ea"/>
              </a:rPr>
              <a:t>之</a:t>
            </a:r>
            <a:r>
              <a:rPr lang="zh-TW" altLang="en-US" sz="2800" dirty="0">
                <a:latin typeface="+mn-ea"/>
              </a:rPr>
              <a:t>美式賣權，執行價格為殘值或更好的其他用途值</a:t>
            </a:r>
            <a:r>
              <a:rPr lang="zh-TW" altLang="en-US" sz="2800" dirty="0" smtClean="0">
                <a:latin typeface="+mn-ea"/>
              </a:rPr>
              <a:t>： </a:t>
            </a:r>
            <a:r>
              <a:rPr lang="en-US" altLang="zh-TW" sz="2800" dirty="0" smtClean="0">
                <a:latin typeface="+mn-ea"/>
              </a:rPr>
              <a:t>A</a:t>
            </a:r>
            <a:r>
              <a:rPr lang="zh-TW" altLang="en-US" sz="2800" dirty="0" smtClean="0">
                <a:latin typeface="+mn-ea"/>
              </a:rPr>
              <a:t>，</a:t>
            </a:r>
            <a:r>
              <a:rPr lang="zh-TW" altLang="en-US" sz="2800" dirty="0">
                <a:latin typeface="+mn-ea"/>
              </a:rPr>
              <a:t>管理當局可以得到　</a:t>
            </a:r>
            <a:r>
              <a:rPr lang="zh-TW" altLang="en-US" sz="2800" dirty="0" smtClean="0">
                <a:latin typeface="+mn-ea"/>
              </a:rPr>
              <a:t>  </a:t>
            </a:r>
            <a:r>
              <a:rPr lang="zh-TW" altLang="en-US" sz="2800" dirty="0">
                <a:latin typeface="+mn-ea"/>
              </a:rPr>
              <a:t>　　　　　　</a:t>
            </a:r>
            <a:r>
              <a:rPr lang="zh-TW" altLang="en-US" sz="2800" dirty="0" smtClean="0">
                <a:latin typeface="+mn-ea"/>
              </a:rPr>
              <a:t> 或 </a:t>
            </a:r>
            <a:endParaRPr lang="zh-TW" altLang="en-US" sz="2800" dirty="0">
              <a:latin typeface="+mn-ea"/>
            </a:endParaRPr>
          </a:p>
          <a:p>
            <a:pPr>
              <a:lnSpc>
                <a:spcPct val="110000"/>
              </a:lnSpc>
              <a:buNone/>
            </a:pPr>
            <a:endParaRPr lang="en-US" altLang="zh-TW" sz="2800" dirty="0" smtClean="0">
              <a:latin typeface="+mn-ea"/>
            </a:endParaRPr>
          </a:p>
          <a:p>
            <a:pPr>
              <a:lnSpc>
                <a:spcPct val="110000"/>
              </a:lnSpc>
            </a:pPr>
            <a:r>
              <a:rPr lang="zh-TW" altLang="en-US" sz="2800" dirty="0" smtClean="0">
                <a:latin typeface="+mn-ea"/>
              </a:rPr>
              <a:t>適用範圍</a:t>
            </a:r>
            <a:r>
              <a:rPr lang="zh-TW" altLang="en-US" sz="2800" dirty="0">
                <a:latin typeface="+mn-ea"/>
              </a:rPr>
              <a:t>：在資本密集產業、不確定市場的新產品引入。</a:t>
            </a:r>
          </a:p>
        </p:txBody>
      </p:sp>
      <p:sp>
        <p:nvSpPr>
          <p:cNvPr id="43013" name="Rectangle 5"/>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43015" name="Rectangle 7"/>
          <p:cNvSpPr>
            <a:spLocks noChangeArrowheads="1"/>
          </p:cNvSpPr>
          <p:nvPr/>
        </p:nvSpPr>
        <p:spPr bwMode="auto">
          <a:xfrm>
            <a:off x="0" y="3348038"/>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43017" name="Rectangle 9"/>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3016" name="Object 8"/>
          <p:cNvGraphicFramePr>
            <a:graphicFrameLocks noChangeAspect="1"/>
          </p:cNvGraphicFramePr>
          <p:nvPr/>
        </p:nvGraphicFramePr>
        <p:xfrm>
          <a:off x="5148064" y="4005064"/>
          <a:ext cx="2447925" cy="439738"/>
        </p:xfrm>
        <a:graphic>
          <a:graphicData uri="http://schemas.openxmlformats.org/presentationml/2006/ole">
            <p:oleObj spid="_x0000_s43016" name="よ祘Α" r:id="rId4" imgW="1117115" imgH="203112" progId="Equation.3">
              <p:embed/>
            </p:oleObj>
          </a:graphicData>
        </a:graphic>
      </p:graphicFrame>
      <p:sp>
        <p:nvSpPr>
          <p:cNvPr id="43019" name="Rectangle 11"/>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3018" name="Object 10"/>
          <p:cNvGraphicFramePr>
            <a:graphicFrameLocks noChangeAspect="1"/>
          </p:cNvGraphicFramePr>
          <p:nvPr/>
        </p:nvGraphicFramePr>
        <p:xfrm>
          <a:off x="755576" y="4437112"/>
          <a:ext cx="1584325" cy="468312"/>
        </p:xfrm>
        <a:graphic>
          <a:graphicData uri="http://schemas.openxmlformats.org/presentationml/2006/ole">
            <p:oleObj spid="_x0000_s43018" name="よ祘Α" r:id="rId5" imgW="672808" imgH="203112" progId="Equation.3">
              <p:embed/>
            </p:oleObj>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67544" y="0"/>
            <a:ext cx="8676456" cy="1124744"/>
          </a:xfrm>
        </p:spPr>
        <p:txBody>
          <a:bodyPr>
            <a:normAutofit fontScale="90000"/>
          </a:bodyPr>
          <a:lstStyle/>
          <a:p>
            <a:r>
              <a:rPr lang="en-US" altLang="zh-TW" sz="4000" dirty="0" smtClean="0">
                <a:latin typeface="+mn-ea"/>
                <a:ea typeface="+mn-ea"/>
              </a:rPr>
              <a:t>7.</a:t>
            </a:r>
            <a:r>
              <a:rPr lang="zh-TW" altLang="en-US" sz="4000" dirty="0" smtClean="0">
                <a:latin typeface="+mn-ea"/>
                <a:ea typeface="+mn-ea"/>
              </a:rPr>
              <a:t>轉換</a:t>
            </a:r>
            <a:r>
              <a:rPr lang="zh-TW" altLang="en-US" sz="4000" dirty="0">
                <a:latin typeface="+mn-ea"/>
                <a:ea typeface="+mn-ea"/>
              </a:rPr>
              <a:t>使用選擇權</a:t>
            </a:r>
            <a:r>
              <a:rPr lang="zh-TW" altLang="en-US" sz="4000" dirty="0">
                <a:latin typeface="Times New Roman" pitchFamily="18" charset="0"/>
                <a:ea typeface="標楷體" pitchFamily="65" charset="-120"/>
              </a:rPr>
              <a:t/>
            </a:r>
            <a:br>
              <a:rPr lang="zh-TW" altLang="en-US" sz="4000" dirty="0">
                <a:latin typeface="Times New Roman" pitchFamily="18" charset="0"/>
                <a:ea typeface="標楷體" pitchFamily="65" charset="-120"/>
              </a:rPr>
            </a:br>
            <a:r>
              <a:rPr lang="en-US" altLang="zh-TW" sz="4000" dirty="0">
                <a:latin typeface="Times New Roman" pitchFamily="18" charset="0"/>
                <a:ea typeface="標楷體" pitchFamily="65" charset="-120"/>
              </a:rPr>
              <a:t>(The option to switch use)</a:t>
            </a:r>
          </a:p>
        </p:txBody>
      </p:sp>
      <p:sp>
        <p:nvSpPr>
          <p:cNvPr id="44035" name="Rectangle 3"/>
          <p:cNvSpPr>
            <a:spLocks noGrp="1" noChangeArrowheads="1"/>
          </p:cNvSpPr>
          <p:nvPr>
            <p:ph sz="quarter" idx="1"/>
          </p:nvPr>
        </p:nvSpPr>
        <p:spPr>
          <a:xfrm>
            <a:off x="457200" y="1219200"/>
            <a:ext cx="8219256" cy="5234136"/>
          </a:xfrm>
        </p:spPr>
        <p:txBody>
          <a:bodyPr>
            <a:normAutofit/>
          </a:bodyPr>
          <a:lstStyle/>
          <a:p>
            <a:r>
              <a:rPr lang="zh-TW" altLang="en-US" sz="2800" dirty="0">
                <a:latin typeface="+mn-ea"/>
              </a:rPr>
              <a:t>指</a:t>
            </a:r>
            <a:r>
              <a:rPr lang="zh-TW" altLang="en-US" sz="2800" dirty="0">
                <a:solidFill>
                  <a:srgbClr val="FF0000"/>
                </a:solidFill>
                <a:latin typeface="+mn-ea"/>
              </a:rPr>
              <a:t>投入及產出的轉換使用</a:t>
            </a:r>
            <a:r>
              <a:rPr lang="zh-TW" altLang="en-US" sz="2800" dirty="0">
                <a:latin typeface="+mn-ea"/>
              </a:rPr>
              <a:t>，涵蓋製程彈性</a:t>
            </a:r>
            <a:r>
              <a:rPr lang="en-US" altLang="zh-TW" sz="2800" dirty="0">
                <a:latin typeface="+mn-ea"/>
              </a:rPr>
              <a:t>(Process flexibility)</a:t>
            </a:r>
            <a:r>
              <a:rPr lang="zh-TW" altLang="en-US" sz="2800" dirty="0">
                <a:latin typeface="+mn-ea"/>
              </a:rPr>
              <a:t>及產品彈性</a:t>
            </a:r>
            <a:r>
              <a:rPr lang="en-US" altLang="zh-TW" sz="2800" dirty="0">
                <a:latin typeface="+mn-ea"/>
              </a:rPr>
              <a:t>(product flexibility) </a:t>
            </a:r>
            <a:r>
              <a:rPr lang="zh-TW" altLang="en-US" sz="2800" dirty="0">
                <a:latin typeface="+mn-ea"/>
              </a:rPr>
              <a:t>。</a:t>
            </a:r>
          </a:p>
          <a:p>
            <a:endParaRPr lang="zh-TW" altLang="en-US" sz="2800" dirty="0">
              <a:latin typeface="+mn-ea"/>
            </a:endParaRPr>
          </a:p>
          <a:p>
            <a:pPr marL="514350" indent="-514350">
              <a:buFont typeface="+mj-lt"/>
              <a:buAutoNum type="arabicPeriod"/>
            </a:pPr>
            <a:r>
              <a:rPr lang="zh-TW" altLang="en-US" sz="2800" dirty="0">
                <a:latin typeface="+mn-ea"/>
              </a:rPr>
              <a:t>製程彈性：必須建構彈性設施或與供給者維持良好關係。</a:t>
            </a:r>
          </a:p>
          <a:p>
            <a:pPr marL="514350" indent="-514350">
              <a:buFont typeface="+mj-lt"/>
              <a:buAutoNum type="arabicPeriod"/>
            </a:pPr>
            <a:endParaRPr lang="zh-TW" altLang="en-US" sz="2800" dirty="0">
              <a:latin typeface="+mn-ea"/>
            </a:endParaRPr>
          </a:p>
          <a:p>
            <a:pPr marL="514350" indent="-514350">
              <a:buFont typeface="+mj-lt"/>
              <a:buAutoNum type="arabicPeriod"/>
            </a:pPr>
            <a:r>
              <a:rPr lang="zh-TW" altLang="en-US" sz="2800" dirty="0">
                <a:latin typeface="+mn-ea"/>
              </a:rPr>
              <a:t>產品彈性：具有好的產能以獲得改變產品組合的能力。</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67544" y="0"/>
            <a:ext cx="8676456" cy="1124744"/>
          </a:xfrm>
        </p:spPr>
        <p:txBody>
          <a:bodyPr>
            <a:normAutofit fontScale="90000"/>
          </a:bodyPr>
          <a:lstStyle/>
          <a:p>
            <a:r>
              <a:rPr lang="en-US" altLang="zh-TW" sz="4000" dirty="0" smtClean="0">
                <a:latin typeface="+mn-ea"/>
                <a:ea typeface="+mn-ea"/>
              </a:rPr>
              <a:t>8.</a:t>
            </a:r>
            <a:r>
              <a:rPr lang="zh-TW" altLang="en-US" sz="4000" dirty="0" smtClean="0">
                <a:latin typeface="+mn-ea"/>
                <a:ea typeface="+mn-ea"/>
              </a:rPr>
              <a:t>成長</a:t>
            </a:r>
            <a:r>
              <a:rPr lang="zh-TW" altLang="en-US" sz="4000" dirty="0">
                <a:latin typeface="+mn-ea"/>
                <a:ea typeface="+mn-ea"/>
              </a:rPr>
              <a:t>機會選擇權</a:t>
            </a:r>
            <a:r>
              <a:rPr lang="zh-TW" altLang="en-US" sz="4000" dirty="0">
                <a:latin typeface="Times New Roman" pitchFamily="18" charset="0"/>
                <a:ea typeface="標楷體" pitchFamily="65" charset="-120"/>
              </a:rPr>
              <a:t/>
            </a:r>
            <a:br>
              <a:rPr lang="zh-TW" altLang="en-US" sz="4000" dirty="0">
                <a:latin typeface="Times New Roman" pitchFamily="18" charset="0"/>
                <a:ea typeface="標楷體" pitchFamily="65" charset="-120"/>
              </a:rPr>
            </a:br>
            <a:r>
              <a:rPr lang="en-US" altLang="zh-TW" sz="4000" dirty="0">
                <a:latin typeface="Times New Roman" pitchFamily="18" charset="0"/>
                <a:ea typeface="標楷體" pitchFamily="65" charset="-120"/>
              </a:rPr>
              <a:t>(Corporate growth option)</a:t>
            </a:r>
          </a:p>
        </p:txBody>
      </p:sp>
      <p:sp>
        <p:nvSpPr>
          <p:cNvPr id="45059" name="Rectangle 3"/>
          <p:cNvSpPr>
            <a:spLocks noGrp="1" noChangeArrowheads="1"/>
          </p:cNvSpPr>
          <p:nvPr>
            <p:ph sz="quarter" idx="1"/>
          </p:nvPr>
        </p:nvSpPr>
        <p:spPr/>
        <p:txBody>
          <a:bodyPr/>
          <a:lstStyle/>
          <a:p>
            <a:r>
              <a:rPr lang="zh-TW" altLang="en-US" sz="2400" dirty="0">
                <a:latin typeface="+mn-ea"/>
              </a:rPr>
              <a:t>指</a:t>
            </a:r>
            <a:r>
              <a:rPr lang="zh-TW" altLang="en-US" sz="2400" dirty="0">
                <a:solidFill>
                  <a:srgbClr val="FF0000"/>
                </a:solidFill>
                <a:latin typeface="+mn-ea"/>
              </a:rPr>
              <a:t>早期投資時，除非公司先投入某些資金</a:t>
            </a:r>
            <a:r>
              <a:rPr lang="zh-TW" altLang="en-US" sz="2400" dirty="0">
                <a:latin typeface="+mn-ea"/>
              </a:rPr>
              <a:t>，否則接下來的生產或應用皆不可行。</a:t>
            </a:r>
          </a:p>
          <a:p>
            <a:endParaRPr lang="zh-TW" altLang="en-US" sz="2400" dirty="0">
              <a:latin typeface="+mn-ea"/>
            </a:endParaRPr>
          </a:p>
          <a:p>
            <a:r>
              <a:rPr lang="zh-TW" altLang="en-US" sz="2400" dirty="0" smtClean="0">
                <a:latin typeface="+mn-ea"/>
              </a:rPr>
              <a:t>例如</a:t>
            </a:r>
            <a:endParaRPr lang="en-US" altLang="zh-TW" sz="2400" dirty="0" smtClean="0">
              <a:latin typeface="+mn-ea"/>
            </a:endParaRPr>
          </a:p>
          <a:p>
            <a:pPr marL="457200" indent="-457200">
              <a:buFont typeface="+mj-lt"/>
              <a:buAutoNum type="arabicPeriod"/>
            </a:pPr>
            <a:r>
              <a:rPr lang="zh-TW" altLang="en-US" sz="2400" dirty="0" smtClean="0">
                <a:latin typeface="+mn-ea"/>
              </a:rPr>
              <a:t>研發</a:t>
            </a:r>
            <a:r>
              <a:rPr lang="zh-TW" altLang="en-US" sz="2400" dirty="0">
                <a:latin typeface="+mn-ea"/>
              </a:rPr>
              <a:t>活動、租下未開發土地、探勘油礦或策略性併購皆可被視為增加取得或連結其他相關投資計劃的行為。</a:t>
            </a:r>
          </a:p>
          <a:p>
            <a:pPr marL="457200" indent="-457200">
              <a:buFont typeface="+mj-lt"/>
              <a:buAutoNum type="arabicPeriod"/>
            </a:pPr>
            <a:endParaRPr lang="zh-TW" altLang="en-US" sz="2400" dirty="0">
              <a:latin typeface="+mn-ea"/>
            </a:endParaRPr>
          </a:p>
          <a:p>
            <a:pPr marL="457200" indent="-457200">
              <a:buFont typeface="+mj-lt"/>
              <a:buAutoNum type="arabicPeriod"/>
            </a:pPr>
            <a:r>
              <a:rPr lang="zh-TW" altLang="en-US" sz="2400" dirty="0" smtClean="0">
                <a:latin typeface="+mn-ea"/>
              </a:rPr>
              <a:t>投資</a:t>
            </a:r>
            <a:r>
              <a:rPr lang="zh-TW" altLang="en-US" sz="2400" dirty="0">
                <a:latin typeface="+mn-ea"/>
              </a:rPr>
              <a:t>在第一代高科技產品，就很像是一個計劃內之複合選擇權</a:t>
            </a:r>
            <a:r>
              <a:rPr lang="en-US" altLang="zh-TW" sz="2400" dirty="0">
                <a:latin typeface="+mn-ea"/>
              </a:rPr>
              <a:t>(inter-project compound option) </a:t>
            </a:r>
            <a:r>
              <a:rPr lang="zh-TW" altLang="en-US" sz="2400" dirty="0">
                <a:latin typeface="+mn-ea"/>
              </a:rPr>
              <a:t>。</a:t>
            </a:r>
          </a:p>
          <a:p>
            <a:endParaRPr lang="zh-TW" altLang="en-US" sz="2400" dirty="0">
              <a:latin typeface="+mn-ea"/>
            </a:endParaRPr>
          </a:p>
          <a:p>
            <a:r>
              <a:rPr lang="zh-TW" altLang="en-US" sz="2400" dirty="0">
                <a:latin typeface="+mn-ea"/>
              </a:rPr>
              <a:t>適用於高科技、研發活動、半導體、電腦業及製藥業等。</a:t>
            </a:r>
          </a:p>
          <a:p>
            <a:endParaRPr lang="en-US" altLang="zh-TW" sz="2400" dirty="0">
              <a:latin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95536" y="0"/>
            <a:ext cx="8229600" cy="1143000"/>
          </a:xfrm>
        </p:spPr>
        <p:txBody>
          <a:bodyPr>
            <a:normAutofit/>
          </a:bodyPr>
          <a:lstStyle/>
          <a:p>
            <a:r>
              <a:rPr lang="zh-TW" altLang="en-US" sz="3600" dirty="0" smtClean="0">
                <a:latin typeface="+mn-ea"/>
                <a:ea typeface="+mn-ea"/>
              </a:rPr>
              <a:t>簡例</a:t>
            </a:r>
            <a:r>
              <a:rPr lang="en-US" altLang="zh-TW" sz="3600" dirty="0" smtClean="0">
                <a:latin typeface="+mn-ea"/>
                <a:ea typeface="+mn-ea"/>
              </a:rPr>
              <a:t>-</a:t>
            </a:r>
            <a:r>
              <a:rPr lang="zh-TW" altLang="en-US" sz="3600" dirty="0" smtClean="0">
                <a:latin typeface="+mn-ea"/>
                <a:ea typeface="+mn-ea"/>
              </a:rPr>
              <a:t>總整理</a:t>
            </a:r>
            <a:endParaRPr lang="en-US" altLang="zh-TW" sz="3600" dirty="0">
              <a:latin typeface="+mn-ea"/>
              <a:ea typeface="+mn-ea"/>
            </a:endParaRPr>
          </a:p>
        </p:txBody>
      </p:sp>
      <p:graphicFrame>
        <p:nvGraphicFramePr>
          <p:cNvPr id="46234" name="Group 154"/>
          <p:cNvGraphicFramePr>
            <a:graphicFrameLocks noGrp="1"/>
          </p:cNvGraphicFramePr>
          <p:nvPr>
            <p:ph type="tbl" idx="1"/>
          </p:nvPr>
        </p:nvGraphicFramePr>
        <p:xfrm>
          <a:off x="107504" y="1124744"/>
          <a:ext cx="8928100" cy="4974593"/>
        </p:xfrm>
        <a:graphic>
          <a:graphicData uri="http://schemas.openxmlformats.org/drawingml/2006/table">
            <a:tbl>
              <a:tblPr/>
              <a:tblGrid>
                <a:gridCol w="2016125"/>
                <a:gridCol w="1511300"/>
                <a:gridCol w="1873250"/>
                <a:gridCol w="1223963"/>
                <a:gridCol w="2303462"/>
              </a:tblGrid>
              <a:tr h="433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000" b="0" i="0" u="none" strike="noStrike" cap="none" normalizeH="0" baseline="0" dirty="0" smtClean="0">
                          <a:ln>
                            <a:noFill/>
                          </a:ln>
                          <a:solidFill>
                            <a:schemeClr val="tx1"/>
                          </a:solidFill>
                          <a:effectLst/>
                          <a:latin typeface="Times New Roman" pitchFamily="18" charset="0"/>
                          <a:ea typeface="標楷體" pitchFamily="65" charset="-120"/>
                        </a:rPr>
                        <a:t>Real Option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選擇權形式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項下資產價值</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dirty="0" smtClean="0">
                          <a:ln>
                            <a:noFill/>
                          </a:ln>
                          <a:solidFill>
                            <a:schemeClr val="tx1"/>
                          </a:solidFill>
                          <a:effectLst/>
                          <a:latin typeface="Times New Roman" pitchFamily="18" charset="0"/>
                          <a:ea typeface="標楷體" pitchFamily="65" charset="-120"/>
                        </a:rPr>
                        <a:t>執行價格</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報酬</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遞移投資選擇權</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美式買權</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dirty="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建構期間放棄的選擇權</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複合選擇權</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擴充選擇權</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買權</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1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減縮選擇權</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賣權</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停業選擇權</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買權</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en-US" altLang="zh-TW" sz="2000" b="0" i="0" u="none" strike="noStrike" cap="none" normalizeH="0" baseline="0" smtClean="0">
                        <a:ln>
                          <a:noFill/>
                        </a:ln>
                        <a:solidFill>
                          <a:schemeClr val="tx1"/>
                        </a:solidFill>
                        <a:effectLst/>
                        <a:latin typeface="Times New Roman" pitchFamily="18" charset="0"/>
                        <a:ea typeface="標楷體" pitchFamily="65" charset="-12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TW" sz="2000" b="0" i="0" u="none" strike="noStrike" cap="none" normalizeH="0" baseline="0" smtClean="0">
                          <a:ln>
                            <a:noFill/>
                          </a:ln>
                          <a:solidFill>
                            <a:schemeClr val="tx1"/>
                          </a:solidFill>
                          <a:effectLst/>
                          <a:latin typeface="Times New Roman" pitchFamily="18" charset="0"/>
                          <a:ea typeface="標楷體" pitchFamily="65" charset="-120"/>
                        </a:rPr>
                        <a:t>(</a:t>
                      </a: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每期現金收入</a:t>
                      </a:r>
                      <a:r>
                        <a:rPr kumimoji="1" lang="en-US" altLang="zh-TW" sz="2000" b="0" i="0" u="none" strike="noStrike" cap="none" normalizeH="0" baseline="0" smtClean="0">
                          <a:ln>
                            <a:noFill/>
                          </a:ln>
                          <a:solidFill>
                            <a:schemeClr val="tx1"/>
                          </a:solidFill>
                          <a:effectLst/>
                          <a:latin typeface="Times New Roman" pitchFamily="18" charset="0"/>
                          <a:ea typeface="標楷體" pitchFamily="65" charset="-12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dirty="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放棄選擇權</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美式賣權</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en-US" altLang="zh-TW" sz="2000" b="0" i="0" u="none" strike="noStrike" cap="none" normalizeH="0" baseline="0" smtClean="0">
                        <a:ln>
                          <a:noFill/>
                        </a:ln>
                        <a:solidFill>
                          <a:schemeClr val="tx1"/>
                        </a:solidFill>
                        <a:effectLst/>
                        <a:latin typeface="Times New Roman" pitchFamily="18" charset="0"/>
                        <a:ea typeface="標楷體" pitchFamily="65" charset="-12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TW" sz="2000" b="0" i="0" u="none" strike="noStrike" cap="none" normalizeH="0" baseline="0" smtClean="0">
                          <a:ln>
                            <a:noFill/>
                          </a:ln>
                          <a:solidFill>
                            <a:schemeClr val="tx1"/>
                          </a:solidFill>
                          <a:effectLst/>
                          <a:latin typeface="Times New Roman" pitchFamily="18" charset="0"/>
                          <a:ea typeface="標楷體" pitchFamily="65" charset="-120"/>
                        </a:rPr>
                        <a:t>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轉換使用選擇權</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6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成長機會選擇權</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TW" altLang="en-US" sz="2000" b="0" i="0" u="none" strike="noStrike" cap="none" normalizeH="0" baseline="0" smtClean="0">
                          <a:ln>
                            <a:noFill/>
                          </a:ln>
                          <a:solidFill>
                            <a:schemeClr val="tx1"/>
                          </a:solidFill>
                          <a:effectLst/>
                          <a:latin typeface="Times New Roman" pitchFamily="18" charset="0"/>
                          <a:ea typeface="標楷體" pitchFamily="65" charset="-120"/>
                        </a:rPr>
                        <a:t>複合選擇權</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TW" altLang="zh-TW" sz="2000" b="0" i="0" u="none" strike="noStrike" cap="none" normalizeH="0" baseline="0" dirty="0" smtClean="0">
                        <a:ln>
                          <a:noFill/>
                        </a:ln>
                        <a:solidFill>
                          <a:schemeClr val="tx1"/>
                        </a:solidFill>
                        <a:effectLst/>
                        <a:latin typeface="Times New Roman" pitchFamily="18" charset="0"/>
                        <a:ea typeface="標楷體" pitchFamily="65"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6185" name="Rectangle 105"/>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184" name="Object 104"/>
          <p:cNvGraphicFramePr>
            <a:graphicFrameLocks noChangeAspect="1"/>
          </p:cNvGraphicFramePr>
          <p:nvPr/>
        </p:nvGraphicFramePr>
        <p:xfrm>
          <a:off x="4427984" y="1556792"/>
          <a:ext cx="301625" cy="358775"/>
        </p:xfrm>
        <a:graphic>
          <a:graphicData uri="http://schemas.openxmlformats.org/presentationml/2006/ole">
            <p:oleObj spid="_x0000_s46184" name="よ祘Α" r:id="rId3" imgW="152202" imgH="177569" progId="Equation.3">
              <p:embed/>
            </p:oleObj>
          </a:graphicData>
        </a:graphic>
      </p:graphicFrame>
      <p:sp>
        <p:nvSpPr>
          <p:cNvPr id="46187" name="Rectangle 107"/>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186" name="Object 106"/>
          <p:cNvGraphicFramePr>
            <a:graphicFrameLocks noChangeAspect="1"/>
          </p:cNvGraphicFramePr>
          <p:nvPr/>
        </p:nvGraphicFramePr>
        <p:xfrm>
          <a:off x="4427984" y="2204864"/>
          <a:ext cx="303212" cy="360362"/>
        </p:xfrm>
        <a:graphic>
          <a:graphicData uri="http://schemas.openxmlformats.org/presentationml/2006/ole">
            <p:oleObj spid="_x0000_s46186" name="よ祘Α" r:id="rId4" imgW="152202" imgH="177569" progId="Equation.3">
              <p:embed/>
            </p:oleObj>
          </a:graphicData>
        </a:graphic>
      </p:graphicFrame>
      <p:sp>
        <p:nvSpPr>
          <p:cNvPr id="46189" name="Rectangle 109"/>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188" name="Object 108"/>
          <p:cNvGraphicFramePr>
            <a:graphicFrameLocks noChangeAspect="1"/>
          </p:cNvGraphicFramePr>
          <p:nvPr/>
        </p:nvGraphicFramePr>
        <p:xfrm>
          <a:off x="4427984" y="4581128"/>
          <a:ext cx="303212" cy="360363"/>
        </p:xfrm>
        <a:graphic>
          <a:graphicData uri="http://schemas.openxmlformats.org/presentationml/2006/ole">
            <p:oleObj spid="_x0000_s46188" name="よ祘Α" r:id="rId5" imgW="152202" imgH="177569" progId="Equation.3">
              <p:embed/>
            </p:oleObj>
          </a:graphicData>
        </a:graphic>
      </p:graphicFrame>
      <p:sp>
        <p:nvSpPr>
          <p:cNvPr id="46191" name="Rectangle 111"/>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190" name="Object 110"/>
          <p:cNvGraphicFramePr>
            <a:graphicFrameLocks noChangeAspect="1"/>
          </p:cNvGraphicFramePr>
          <p:nvPr/>
        </p:nvGraphicFramePr>
        <p:xfrm>
          <a:off x="4283968" y="2780928"/>
          <a:ext cx="468312" cy="355600"/>
        </p:xfrm>
        <a:graphic>
          <a:graphicData uri="http://schemas.openxmlformats.org/presentationml/2006/ole">
            <p:oleObj spid="_x0000_s46190" name="よ祘Α" r:id="rId6" imgW="241091" imgH="177646" progId="Equation.3">
              <p:embed/>
            </p:oleObj>
          </a:graphicData>
        </a:graphic>
      </p:graphicFrame>
      <p:sp>
        <p:nvSpPr>
          <p:cNvPr id="46193" name="Rectangle 113"/>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46195" name="Rectangle 115"/>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194" name="Object 114"/>
          <p:cNvGraphicFramePr>
            <a:graphicFrameLocks noChangeAspect="1"/>
          </p:cNvGraphicFramePr>
          <p:nvPr/>
        </p:nvGraphicFramePr>
        <p:xfrm>
          <a:off x="4283968" y="3284984"/>
          <a:ext cx="431800" cy="342900"/>
        </p:xfrm>
        <a:graphic>
          <a:graphicData uri="http://schemas.openxmlformats.org/presentationml/2006/ole">
            <p:oleObj spid="_x0000_s46194" name="よ祘Α" r:id="rId7" imgW="228402" imgH="177646" progId="Equation.3">
              <p:embed/>
            </p:oleObj>
          </a:graphicData>
        </a:graphic>
      </p:graphicFrame>
      <p:sp>
        <p:nvSpPr>
          <p:cNvPr id="46197" name="Rectangle 117"/>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196" name="Object 116"/>
          <p:cNvGraphicFramePr>
            <a:graphicFrameLocks noChangeAspect="1"/>
          </p:cNvGraphicFramePr>
          <p:nvPr/>
        </p:nvGraphicFramePr>
        <p:xfrm>
          <a:off x="4427984" y="3717032"/>
          <a:ext cx="303212" cy="360362"/>
        </p:xfrm>
        <a:graphic>
          <a:graphicData uri="http://schemas.openxmlformats.org/presentationml/2006/ole">
            <p:oleObj spid="_x0000_s46196" name="よ祘Α" r:id="rId8" imgW="152202" imgH="177569" progId="Equation.3">
              <p:embed/>
            </p:oleObj>
          </a:graphicData>
        </a:graphic>
      </p:graphicFrame>
      <p:sp>
        <p:nvSpPr>
          <p:cNvPr id="46207" name="Rectangle 127"/>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06" name="Object 126"/>
          <p:cNvGraphicFramePr>
            <a:graphicFrameLocks noChangeAspect="1"/>
          </p:cNvGraphicFramePr>
          <p:nvPr/>
        </p:nvGraphicFramePr>
        <p:xfrm>
          <a:off x="6012160" y="1556792"/>
          <a:ext cx="301625" cy="433388"/>
        </p:xfrm>
        <a:graphic>
          <a:graphicData uri="http://schemas.openxmlformats.org/presentationml/2006/ole">
            <p:oleObj spid="_x0000_s46206" name="よ祘Α" r:id="rId9" imgW="152268" imgH="215713" progId="Equation.3">
              <p:embed/>
            </p:oleObj>
          </a:graphicData>
        </a:graphic>
      </p:graphicFrame>
      <p:sp>
        <p:nvSpPr>
          <p:cNvPr id="46209" name="Rectangle 129"/>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08" name="Object 128"/>
          <p:cNvGraphicFramePr>
            <a:graphicFrameLocks noChangeAspect="1"/>
          </p:cNvGraphicFramePr>
          <p:nvPr/>
        </p:nvGraphicFramePr>
        <p:xfrm>
          <a:off x="6012160" y="2132856"/>
          <a:ext cx="300037" cy="431800"/>
        </p:xfrm>
        <a:graphic>
          <a:graphicData uri="http://schemas.openxmlformats.org/presentationml/2006/ole">
            <p:oleObj spid="_x0000_s46208" name="よ祘Α" r:id="rId10" imgW="152268" imgH="215713" progId="Equation.3">
              <p:embed/>
            </p:oleObj>
          </a:graphicData>
        </a:graphic>
      </p:graphicFrame>
      <p:sp>
        <p:nvSpPr>
          <p:cNvPr id="46211" name="Rectangle 131"/>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10" name="Object 130"/>
          <p:cNvGraphicFramePr>
            <a:graphicFrameLocks noChangeAspect="1"/>
          </p:cNvGraphicFramePr>
          <p:nvPr/>
        </p:nvGraphicFramePr>
        <p:xfrm>
          <a:off x="5940152" y="2708920"/>
          <a:ext cx="358775" cy="433387"/>
        </p:xfrm>
        <a:graphic>
          <a:graphicData uri="http://schemas.openxmlformats.org/presentationml/2006/ole">
            <p:oleObj spid="_x0000_s46210" name="よ祘Α" r:id="rId11" imgW="177569" imgH="215619" progId="Equation.3">
              <p:embed/>
            </p:oleObj>
          </a:graphicData>
        </a:graphic>
      </p:graphicFrame>
      <p:sp>
        <p:nvSpPr>
          <p:cNvPr id="46213" name="Rectangle 133"/>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12" name="Object 132"/>
          <p:cNvGraphicFramePr>
            <a:graphicFrameLocks noChangeAspect="1"/>
          </p:cNvGraphicFramePr>
          <p:nvPr/>
        </p:nvGraphicFramePr>
        <p:xfrm>
          <a:off x="5940152" y="3140968"/>
          <a:ext cx="357188" cy="503237"/>
        </p:xfrm>
        <a:graphic>
          <a:graphicData uri="http://schemas.openxmlformats.org/presentationml/2006/ole">
            <p:oleObj spid="_x0000_s46212" name="よ祘Α" r:id="rId12" imgW="165028" imgH="228501" progId="Equation.3">
              <p:embed/>
            </p:oleObj>
          </a:graphicData>
        </a:graphic>
      </p:graphicFrame>
      <p:sp>
        <p:nvSpPr>
          <p:cNvPr id="46215" name="Rectangle 135"/>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14" name="Object 134"/>
          <p:cNvGraphicFramePr>
            <a:graphicFrameLocks noChangeAspect="1"/>
          </p:cNvGraphicFramePr>
          <p:nvPr/>
        </p:nvGraphicFramePr>
        <p:xfrm>
          <a:off x="5940152" y="3717032"/>
          <a:ext cx="350837" cy="446088"/>
        </p:xfrm>
        <a:graphic>
          <a:graphicData uri="http://schemas.openxmlformats.org/presentationml/2006/ole">
            <p:oleObj spid="_x0000_s46214" name="方程式" r:id="rId13" imgW="177480" imgH="228600" progId="Equation.3">
              <p:embed/>
            </p:oleObj>
          </a:graphicData>
        </a:graphic>
      </p:graphicFrame>
      <p:sp>
        <p:nvSpPr>
          <p:cNvPr id="46217" name="Rectangle 137"/>
          <p:cNvSpPr>
            <a:spLocks noChangeArrowheads="1"/>
          </p:cNvSpPr>
          <p:nvPr/>
        </p:nvSpPr>
        <p:spPr bwMode="auto">
          <a:xfrm>
            <a:off x="0" y="3348038"/>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16" name="Object 136"/>
          <p:cNvGraphicFramePr>
            <a:graphicFrameLocks noChangeAspect="1"/>
          </p:cNvGraphicFramePr>
          <p:nvPr/>
        </p:nvGraphicFramePr>
        <p:xfrm>
          <a:off x="5940152" y="4581128"/>
          <a:ext cx="339725" cy="360363"/>
        </p:xfrm>
        <a:graphic>
          <a:graphicData uri="http://schemas.openxmlformats.org/presentationml/2006/ole">
            <p:oleObj spid="_x0000_s46216" name="よ祘Α" r:id="rId14" imgW="152268" imgH="164957" progId="Equation.3">
              <p:embed/>
            </p:oleObj>
          </a:graphicData>
        </a:graphic>
      </p:graphicFrame>
      <p:sp>
        <p:nvSpPr>
          <p:cNvPr id="46219" name="Rectangle 139"/>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18" name="Object 138"/>
          <p:cNvGraphicFramePr>
            <a:graphicFrameLocks noChangeAspect="1"/>
          </p:cNvGraphicFramePr>
          <p:nvPr/>
        </p:nvGraphicFramePr>
        <p:xfrm>
          <a:off x="7020272" y="1556792"/>
          <a:ext cx="1728788" cy="414338"/>
        </p:xfrm>
        <a:graphic>
          <a:graphicData uri="http://schemas.openxmlformats.org/presentationml/2006/ole">
            <p:oleObj spid="_x0000_s46218" name="よ祘Α" r:id="rId15" imgW="914003" imgH="215806" progId="Equation.3">
              <p:embed/>
            </p:oleObj>
          </a:graphicData>
        </a:graphic>
      </p:graphicFrame>
      <p:sp>
        <p:nvSpPr>
          <p:cNvPr id="46221" name="Rectangle 141"/>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20" name="Object 140"/>
          <p:cNvGraphicFramePr>
            <a:graphicFrameLocks noChangeAspect="1"/>
          </p:cNvGraphicFramePr>
          <p:nvPr/>
        </p:nvGraphicFramePr>
        <p:xfrm>
          <a:off x="7020272" y="1988840"/>
          <a:ext cx="1727200" cy="414338"/>
        </p:xfrm>
        <a:graphic>
          <a:graphicData uri="http://schemas.openxmlformats.org/presentationml/2006/ole">
            <p:oleObj spid="_x0000_s46220" name="よ祘Α" r:id="rId16" imgW="914003" imgH="215806" progId="Equation.3">
              <p:embed/>
            </p:oleObj>
          </a:graphicData>
        </a:graphic>
      </p:graphicFrame>
      <p:sp>
        <p:nvSpPr>
          <p:cNvPr id="46223" name="Rectangle 143"/>
          <p:cNvSpPr>
            <a:spLocks noChangeArrowheads="1"/>
          </p:cNvSpPr>
          <p:nvPr/>
        </p:nvSpPr>
        <p:spPr bwMode="auto">
          <a:xfrm>
            <a:off x="0" y="333851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22" name="Object 142"/>
          <p:cNvGraphicFramePr>
            <a:graphicFrameLocks noChangeAspect="1"/>
          </p:cNvGraphicFramePr>
          <p:nvPr/>
        </p:nvGraphicFramePr>
        <p:xfrm>
          <a:off x="7308304" y="2348880"/>
          <a:ext cx="649288" cy="342900"/>
        </p:xfrm>
        <a:graphic>
          <a:graphicData uri="http://schemas.openxmlformats.org/presentationml/2006/ole">
            <p:oleObj spid="_x0000_s46222" name="よ祘Α" r:id="rId17" imgW="342603" imgH="177646" progId="Equation.3">
              <p:embed/>
            </p:oleObj>
          </a:graphicData>
        </a:graphic>
      </p:graphicFrame>
      <p:sp>
        <p:nvSpPr>
          <p:cNvPr id="46225" name="Rectangle 145"/>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24" name="Object 144"/>
          <p:cNvGraphicFramePr>
            <a:graphicFrameLocks noChangeAspect="1"/>
          </p:cNvGraphicFramePr>
          <p:nvPr/>
        </p:nvGraphicFramePr>
        <p:xfrm>
          <a:off x="7884368" y="2276872"/>
          <a:ext cx="319087" cy="431800"/>
        </p:xfrm>
        <a:graphic>
          <a:graphicData uri="http://schemas.openxmlformats.org/presentationml/2006/ole">
            <p:oleObj spid="_x0000_s46224" name="よ祘Α" r:id="rId18" imgW="164885" imgH="215619" progId="Equation.3">
              <p:embed/>
            </p:oleObj>
          </a:graphicData>
        </a:graphic>
      </p:graphicFrame>
      <p:sp>
        <p:nvSpPr>
          <p:cNvPr id="46227" name="Rectangle 147"/>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sp>
        <p:nvSpPr>
          <p:cNvPr id="46229" name="Rectangle 149"/>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28" name="Object 148"/>
          <p:cNvGraphicFramePr>
            <a:graphicFrameLocks noChangeAspect="1"/>
          </p:cNvGraphicFramePr>
          <p:nvPr/>
        </p:nvGraphicFramePr>
        <p:xfrm>
          <a:off x="6948264" y="2728218"/>
          <a:ext cx="1943100" cy="412750"/>
        </p:xfrm>
        <a:graphic>
          <a:graphicData uri="http://schemas.openxmlformats.org/presentationml/2006/ole">
            <p:oleObj spid="_x0000_s46228" name="よ祘Α" r:id="rId19" imgW="1028254" imgH="215806" progId="Equation.3">
              <p:embed/>
            </p:oleObj>
          </a:graphicData>
        </a:graphic>
      </p:graphicFrame>
      <p:sp>
        <p:nvSpPr>
          <p:cNvPr id="46231" name="Rectangle 151"/>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30" name="Object 150"/>
          <p:cNvGraphicFramePr>
            <a:graphicFrameLocks noChangeAspect="1"/>
          </p:cNvGraphicFramePr>
          <p:nvPr/>
        </p:nvGraphicFramePr>
        <p:xfrm>
          <a:off x="7020272" y="3216399"/>
          <a:ext cx="1873250" cy="428625"/>
        </p:xfrm>
        <a:graphic>
          <a:graphicData uri="http://schemas.openxmlformats.org/presentationml/2006/ole">
            <p:oleObj spid="_x0000_s46230" name="よ祘Α" r:id="rId20" imgW="1002865" imgH="228501" progId="Equation.3">
              <p:embed/>
            </p:oleObj>
          </a:graphicData>
        </a:graphic>
      </p:graphicFrame>
      <p:sp>
        <p:nvSpPr>
          <p:cNvPr id="46233" name="Rectangle 153"/>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32" name="Object 152"/>
          <p:cNvGraphicFramePr>
            <a:graphicFrameLocks noChangeAspect="1"/>
          </p:cNvGraphicFramePr>
          <p:nvPr/>
        </p:nvGraphicFramePr>
        <p:xfrm>
          <a:off x="7092280" y="3861048"/>
          <a:ext cx="1692275" cy="419100"/>
        </p:xfrm>
        <a:graphic>
          <a:graphicData uri="http://schemas.openxmlformats.org/presentationml/2006/ole">
            <p:oleObj spid="_x0000_s46232" name="よ祘Α" r:id="rId21" imgW="927100" imgH="228600" progId="Equation.3">
              <p:embed/>
            </p:oleObj>
          </a:graphicData>
        </a:graphic>
      </p:graphicFrame>
      <p:sp>
        <p:nvSpPr>
          <p:cNvPr id="46236" name="Rectangle 156"/>
          <p:cNvSpPr>
            <a:spLocks noChangeArrowheads="1"/>
          </p:cNvSpPr>
          <p:nvPr/>
        </p:nvSpPr>
        <p:spPr bwMode="auto">
          <a:xfrm>
            <a:off x="0" y="3328988"/>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35" name="Object 155"/>
          <p:cNvGraphicFramePr>
            <a:graphicFrameLocks noChangeAspect="1"/>
          </p:cNvGraphicFramePr>
          <p:nvPr/>
        </p:nvGraphicFramePr>
        <p:xfrm>
          <a:off x="6910387" y="4437112"/>
          <a:ext cx="2233613" cy="390525"/>
        </p:xfrm>
        <a:graphic>
          <a:graphicData uri="http://schemas.openxmlformats.org/presentationml/2006/ole">
            <p:oleObj spid="_x0000_s46235" name="よ祘Α" r:id="rId22" imgW="1143000" imgH="203200" progId="Equation.3">
              <p:embed/>
            </p:oleObj>
          </a:graphicData>
        </a:graphic>
      </p:graphicFrame>
      <p:sp>
        <p:nvSpPr>
          <p:cNvPr id="46238" name="Rectangle 158"/>
          <p:cNvSpPr>
            <a:spLocks noChangeArrowheads="1"/>
          </p:cNvSpPr>
          <p:nvPr/>
        </p:nvSpPr>
        <p:spPr bwMode="auto">
          <a:xfrm>
            <a:off x="0" y="3328988"/>
            <a:ext cx="9144000" cy="0"/>
          </a:xfrm>
          <a:prstGeom prst="rect">
            <a:avLst/>
          </a:prstGeom>
          <a:noFill/>
          <a:ln w="9525">
            <a:noFill/>
            <a:miter lim="800000"/>
            <a:headEnd/>
            <a:tailEnd/>
          </a:ln>
          <a:effectLst/>
        </p:spPr>
        <p:txBody>
          <a:bodyPr wrap="none" anchor="ctr">
            <a:spAutoFit/>
          </a:bodyPr>
          <a:lstStyle/>
          <a:p>
            <a:endParaRPr lang="zh-TW" altLang="en-US"/>
          </a:p>
        </p:txBody>
      </p:sp>
      <p:graphicFrame>
        <p:nvGraphicFramePr>
          <p:cNvPr id="46237" name="Object 157"/>
          <p:cNvGraphicFramePr>
            <a:graphicFrameLocks noChangeAspect="1"/>
          </p:cNvGraphicFramePr>
          <p:nvPr/>
        </p:nvGraphicFramePr>
        <p:xfrm>
          <a:off x="7308304" y="4869160"/>
          <a:ext cx="1366838" cy="398462"/>
        </p:xfrm>
        <a:graphic>
          <a:graphicData uri="http://schemas.openxmlformats.org/presentationml/2006/ole">
            <p:oleObj spid="_x0000_s46237" name="よ祘Α" r:id="rId23" imgW="685800" imgH="203200" progId="Equation.3">
              <p:embed/>
            </p:oleObj>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normAutofit/>
          </a:bodyPr>
          <a:lstStyle/>
          <a:p>
            <a:r>
              <a:rPr lang="zh-TW" altLang="en-US" sz="3600" dirty="0">
                <a:latin typeface="+mn-ea"/>
                <a:ea typeface="+mn-ea"/>
              </a:rPr>
              <a:t>伍、結論</a:t>
            </a:r>
          </a:p>
        </p:txBody>
      </p:sp>
      <p:sp>
        <p:nvSpPr>
          <p:cNvPr id="48131" name="Rectangle 3"/>
          <p:cNvSpPr>
            <a:spLocks noGrp="1" noChangeArrowheads="1"/>
          </p:cNvSpPr>
          <p:nvPr>
            <p:ph sz="quarter" idx="1"/>
          </p:nvPr>
        </p:nvSpPr>
        <p:spPr/>
        <p:txBody>
          <a:bodyPr/>
          <a:lstStyle/>
          <a:p>
            <a:pPr>
              <a:lnSpc>
                <a:spcPct val="90000"/>
              </a:lnSpc>
            </a:pPr>
            <a:r>
              <a:rPr lang="zh-TW" altLang="en-US" sz="2400" dirty="0">
                <a:latin typeface="+mn-ea"/>
              </a:rPr>
              <a:t>企業之成長動力有賴</a:t>
            </a:r>
            <a:r>
              <a:rPr lang="zh-TW" altLang="en-US" sz="2400" dirty="0">
                <a:solidFill>
                  <a:srgbClr val="FF0000"/>
                </a:solidFill>
                <a:latin typeface="+mn-ea"/>
              </a:rPr>
              <a:t>不斷投資於正</a:t>
            </a:r>
            <a:r>
              <a:rPr lang="en-US" altLang="zh-TW" sz="2400" dirty="0">
                <a:solidFill>
                  <a:srgbClr val="FF0000"/>
                </a:solidFill>
                <a:latin typeface="+mn-ea"/>
              </a:rPr>
              <a:t>NPV</a:t>
            </a:r>
            <a:r>
              <a:rPr lang="zh-TW" altLang="en-US" sz="2400" dirty="0">
                <a:solidFill>
                  <a:srgbClr val="FF0000"/>
                </a:solidFill>
                <a:latin typeface="+mn-ea"/>
              </a:rPr>
              <a:t>的投資專案</a:t>
            </a:r>
            <a:r>
              <a:rPr lang="zh-TW" altLang="en-US" sz="2400" dirty="0">
                <a:latin typeface="+mn-ea"/>
              </a:rPr>
              <a:t>，因此如何正確評估某一投資方案價值，乃公司財務部門極為重要的課題之一。</a:t>
            </a:r>
          </a:p>
          <a:p>
            <a:pPr>
              <a:lnSpc>
                <a:spcPct val="90000"/>
              </a:lnSpc>
            </a:pPr>
            <a:endParaRPr lang="zh-TW" altLang="en-US" sz="2400" dirty="0">
              <a:latin typeface="+mn-ea"/>
            </a:endParaRPr>
          </a:p>
          <a:p>
            <a:pPr>
              <a:lnSpc>
                <a:spcPct val="90000"/>
              </a:lnSpc>
            </a:pPr>
            <a:r>
              <a:rPr lang="zh-TW" altLang="en-US" sz="2400" dirty="0">
                <a:latin typeface="+mn-ea"/>
              </a:rPr>
              <a:t>傳統資本預算法以</a:t>
            </a:r>
            <a:r>
              <a:rPr lang="en-US" altLang="zh-TW" sz="2400" dirty="0">
                <a:latin typeface="+mn-ea"/>
              </a:rPr>
              <a:t>NPV</a:t>
            </a:r>
            <a:r>
              <a:rPr lang="zh-TW" altLang="en-US" sz="2400" dirty="0">
                <a:latin typeface="+mn-ea"/>
              </a:rPr>
              <a:t>法為主，然而</a:t>
            </a:r>
            <a:r>
              <a:rPr lang="en-US" altLang="zh-TW" sz="2400" dirty="0">
                <a:latin typeface="+mn-ea"/>
              </a:rPr>
              <a:t>NPV</a:t>
            </a:r>
            <a:r>
              <a:rPr lang="zh-TW" altLang="en-US" sz="2400" dirty="0">
                <a:latin typeface="+mn-ea"/>
              </a:rPr>
              <a:t>法假設企業經營環境為確定的，但實際投資計劃所面臨的經營環境卻具有極大之不確定性，且</a:t>
            </a:r>
            <a:r>
              <a:rPr lang="en-US" altLang="zh-TW" sz="2400" dirty="0">
                <a:latin typeface="+mn-ea"/>
              </a:rPr>
              <a:t>NPV</a:t>
            </a:r>
            <a:r>
              <a:rPr lang="zh-TW" altLang="en-US" sz="2400" dirty="0">
                <a:latin typeface="+mn-ea"/>
              </a:rPr>
              <a:t>法無針對未來不確定的經濟情況採取修正或遞延決策做為回應。</a:t>
            </a:r>
          </a:p>
          <a:p>
            <a:pPr>
              <a:lnSpc>
                <a:spcPct val="90000"/>
              </a:lnSpc>
            </a:pPr>
            <a:endParaRPr lang="zh-TW" altLang="en-US" sz="2400" dirty="0">
              <a:latin typeface="+mn-ea"/>
            </a:endParaRPr>
          </a:p>
          <a:p>
            <a:pPr>
              <a:lnSpc>
                <a:spcPct val="90000"/>
              </a:lnSpc>
            </a:pPr>
            <a:r>
              <a:rPr lang="zh-TW" altLang="en-US" sz="2400" dirty="0">
                <a:latin typeface="+mn-ea"/>
              </a:rPr>
              <a:t>實質選擇權分析法能正確評估投資決策上彈性之價值，為一較好的資本預算評估法</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a:bodyPr>
          <a:lstStyle/>
          <a:p>
            <a:r>
              <a:rPr lang="zh-TW" altLang="en-US" sz="4000" dirty="0">
                <a:latin typeface="+mn-ea"/>
                <a:ea typeface="+mn-ea"/>
              </a:rPr>
              <a:t>貳、資本預算決策之意義與特色</a:t>
            </a:r>
          </a:p>
        </p:txBody>
      </p:sp>
      <p:sp>
        <p:nvSpPr>
          <p:cNvPr id="9219" name="Rectangle 3"/>
          <p:cNvSpPr>
            <a:spLocks noGrp="1" noChangeArrowheads="1"/>
          </p:cNvSpPr>
          <p:nvPr>
            <p:ph sz="quarter" idx="1"/>
          </p:nvPr>
        </p:nvSpPr>
        <p:spPr/>
        <p:txBody>
          <a:bodyPr/>
          <a:lstStyle/>
          <a:p>
            <a:pPr>
              <a:buFontTx/>
              <a:buNone/>
            </a:pPr>
            <a:r>
              <a:rPr lang="zh-TW" altLang="en-US" dirty="0">
                <a:latin typeface="+mn-ea"/>
              </a:rPr>
              <a:t>一、資本預算決策之意義</a:t>
            </a:r>
          </a:p>
          <a:p>
            <a:pPr>
              <a:buFontTx/>
              <a:buNone/>
            </a:pPr>
            <a:endParaRPr lang="zh-TW" altLang="en-US" dirty="0">
              <a:latin typeface="+mn-ea"/>
            </a:endParaRPr>
          </a:p>
          <a:p>
            <a:pPr>
              <a:buFontTx/>
              <a:buNone/>
            </a:pPr>
            <a:r>
              <a:rPr lang="zh-TW" altLang="en-US" dirty="0">
                <a:latin typeface="+mn-ea"/>
              </a:rPr>
              <a:t>二、常見的傳統資本預算決策方法</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a:bodyPr>
          <a:lstStyle/>
          <a:p>
            <a:r>
              <a:rPr lang="zh-TW" altLang="en-US" sz="3600" dirty="0">
                <a:latin typeface="+mn-ea"/>
                <a:ea typeface="+mn-ea"/>
              </a:rPr>
              <a:t>一、資本預算決策之意義</a:t>
            </a:r>
          </a:p>
        </p:txBody>
      </p:sp>
      <p:sp>
        <p:nvSpPr>
          <p:cNvPr id="4099" name="Rectangle 3"/>
          <p:cNvSpPr>
            <a:spLocks noGrp="1" noChangeArrowheads="1"/>
          </p:cNvSpPr>
          <p:nvPr>
            <p:ph sz="quarter" idx="1"/>
          </p:nvPr>
        </p:nvSpPr>
        <p:spPr/>
        <p:txBody>
          <a:bodyPr/>
          <a:lstStyle/>
          <a:p>
            <a:r>
              <a:rPr lang="zh-TW" altLang="en-US" dirty="0">
                <a:latin typeface="+mn-ea"/>
              </a:rPr>
              <a:t>預算</a:t>
            </a:r>
            <a:r>
              <a:rPr lang="en-US" altLang="zh-TW" dirty="0">
                <a:latin typeface="+mn-ea"/>
              </a:rPr>
              <a:t>(Budget) </a:t>
            </a:r>
            <a:r>
              <a:rPr lang="zh-TW" altLang="en-US" dirty="0">
                <a:latin typeface="+mn-ea"/>
              </a:rPr>
              <a:t>：事先</a:t>
            </a:r>
            <a:r>
              <a:rPr lang="zh-TW" altLang="en-US" dirty="0">
                <a:solidFill>
                  <a:srgbClr val="FF0000"/>
                </a:solidFill>
                <a:latin typeface="+mn-ea"/>
              </a:rPr>
              <a:t>規劃未來一特定時間內</a:t>
            </a:r>
            <a:r>
              <a:rPr lang="zh-TW" altLang="en-US" dirty="0">
                <a:latin typeface="+mn-ea"/>
              </a:rPr>
              <a:t>的現金流出、流入量，並作為績效控制的工具。</a:t>
            </a:r>
          </a:p>
          <a:p>
            <a:endParaRPr lang="zh-TW" altLang="en-US" dirty="0">
              <a:latin typeface="+mn-ea"/>
            </a:endParaRPr>
          </a:p>
          <a:p>
            <a:r>
              <a:rPr lang="zh-TW" altLang="en-US" dirty="0">
                <a:latin typeface="+mn-ea"/>
              </a:rPr>
              <a:t>資本預算</a:t>
            </a:r>
            <a:r>
              <a:rPr lang="en-US" altLang="zh-TW" dirty="0">
                <a:latin typeface="+mn-ea"/>
              </a:rPr>
              <a:t>(Capital Budget) </a:t>
            </a:r>
            <a:r>
              <a:rPr lang="zh-TW" altLang="en-US" dirty="0">
                <a:latin typeface="+mn-ea"/>
              </a:rPr>
              <a:t>：控制企業資本投資活動的工具，並將企業未實現的投資活動現金流出及流入量做</a:t>
            </a:r>
            <a:r>
              <a:rPr lang="zh-TW" altLang="en-US" dirty="0">
                <a:solidFill>
                  <a:srgbClr val="FF0000"/>
                </a:solidFill>
                <a:latin typeface="+mn-ea"/>
              </a:rPr>
              <a:t>事前規劃</a:t>
            </a:r>
            <a:r>
              <a:rPr lang="zh-TW" altLang="en-US" dirty="0">
                <a:latin typeface="+mn-ea"/>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sz="3600" dirty="0" smtClean="0">
                <a:latin typeface="+mn-ea"/>
                <a:ea typeface="+mn-ea"/>
              </a:rPr>
              <a:t>補充介紹：資本預算</a:t>
            </a:r>
            <a:r>
              <a:rPr lang="en-US" altLang="zh-TW" sz="3600" dirty="0" smtClean="0">
                <a:latin typeface="Times New Roman" pitchFamily="18" charset="0"/>
                <a:ea typeface="+mn-ea"/>
                <a:cs typeface="Times New Roman" pitchFamily="18" charset="0"/>
              </a:rPr>
              <a:t>(capital budget)</a:t>
            </a:r>
            <a:endParaRPr lang="zh-TW" altLang="en-US" sz="3600" dirty="0">
              <a:latin typeface="Times New Roman" pitchFamily="18" charset="0"/>
              <a:ea typeface="+mn-ea"/>
              <a:cs typeface="Times New Roman" pitchFamily="18" charset="0"/>
            </a:endParaRPr>
          </a:p>
        </p:txBody>
      </p:sp>
      <p:sp>
        <p:nvSpPr>
          <p:cNvPr id="3" name="內容版面配置區 2"/>
          <p:cNvSpPr>
            <a:spLocks noGrp="1"/>
          </p:cNvSpPr>
          <p:nvPr>
            <p:ph sz="quarter" idx="1"/>
          </p:nvPr>
        </p:nvSpPr>
        <p:spPr/>
        <p:txBody>
          <a:bodyPr/>
          <a:lstStyle/>
          <a:p>
            <a:r>
              <a:rPr lang="zh-TW" altLang="en-US" dirty="0" smtClean="0">
                <a:latin typeface="+mn-ea"/>
              </a:rPr>
              <a:t>指企業對其本身</a:t>
            </a:r>
            <a:r>
              <a:rPr lang="zh-TW" altLang="en-US" dirty="0" smtClean="0">
                <a:solidFill>
                  <a:srgbClr val="FF0000"/>
                </a:solidFill>
                <a:latin typeface="+mn-ea"/>
              </a:rPr>
              <a:t>長期投資的規劃與評估</a:t>
            </a:r>
            <a:r>
              <a:rPr lang="zh-TW" altLang="en-US" dirty="0" smtClean="0">
                <a:latin typeface="+mn-ea"/>
              </a:rPr>
              <a:t>，包括購買、更新、改良長期資產，以擴充業務或改善營運，進而為公司帶來現金收入。</a:t>
            </a:r>
            <a:endParaRPr lang="en-US" altLang="zh-TW" dirty="0" smtClean="0">
              <a:latin typeface="+mn-ea"/>
            </a:endParaRPr>
          </a:p>
          <a:p>
            <a:endParaRPr lang="en-US" altLang="zh-TW" dirty="0" smtClean="0">
              <a:latin typeface="+mn-ea"/>
            </a:endParaRPr>
          </a:p>
          <a:p>
            <a:r>
              <a:rPr lang="zh-TW" altLang="en-US" dirty="0" smtClean="0">
                <a:latin typeface="+mn-ea"/>
              </a:rPr>
              <a:t>也就是說，</a:t>
            </a:r>
            <a:r>
              <a:rPr lang="zh-TW" altLang="en-US" dirty="0" smtClean="0">
                <a:solidFill>
                  <a:srgbClr val="FF0000"/>
                </a:solidFill>
                <a:latin typeface="+mn-ea"/>
              </a:rPr>
              <a:t>如何有效地評估投資計畫</a:t>
            </a:r>
            <a:r>
              <a:rPr lang="zh-TW" altLang="en-US" dirty="0" smtClean="0">
                <a:latin typeface="+mn-ea"/>
              </a:rPr>
              <a:t>，是公司財務部門極為重要的課題之一。</a:t>
            </a:r>
            <a:endParaRPr lang="en-US" altLang="zh-TW" dirty="0" smtClean="0">
              <a:latin typeface="+mn-ea"/>
            </a:endParaRPr>
          </a:p>
          <a:p>
            <a:endParaRPr lang="en-US" altLang="zh-TW" dirty="0" smtClean="0">
              <a:latin typeface="+mn-ea"/>
            </a:endParaRPr>
          </a:p>
          <a:p>
            <a:r>
              <a:rPr lang="zh-TW" altLang="en-US" dirty="0" smtClean="0">
                <a:latin typeface="+mn-ea"/>
              </a:rPr>
              <a:t>資本預算決策方法：</a:t>
            </a:r>
          </a:p>
          <a:p>
            <a:pPr>
              <a:buFontTx/>
              <a:buNone/>
            </a:pPr>
            <a:r>
              <a:rPr lang="zh-TW" altLang="en-US" dirty="0" smtClean="0">
                <a:latin typeface="+mn-ea"/>
              </a:rPr>
              <a:t>　　</a:t>
            </a:r>
            <a:r>
              <a:rPr lang="en-US" altLang="zh-TW" dirty="0" smtClean="0">
                <a:latin typeface="+mn-ea"/>
              </a:rPr>
              <a:t>1. </a:t>
            </a:r>
            <a:r>
              <a:rPr lang="zh-TW" altLang="en-US" dirty="0" smtClean="0">
                <a:latin typeface="+mn-ea"/>
              </a:rPr>
              <a:t>傳統資本預算法</a:t>
            </a:r>
          </a:p>
          <a:p>
            <a:pPr>
              <a:buFontTx/>
              <a:buNone/>
            </a:pPr>
            <a:r>
              <a:rPr lang="zh-TW" altLang="en-US" dirty="0" smtClean="0">
                <a:latin typeface="+mn-ea"/>
              </a:rPr>
              <a:t>　　</a:t>
            </a:r>
            <a:r>
              <a:rPr lang="en-US" altLang="zh-TW" dirty="0" smtClean="0">
                <a:latin typeface="+mn-ea"/>
              </a:rPr>
              <a:t>2. </a:t>
            </a:r>
            <a:r>
              <a:rPr lang="zh-TW" altLang="en-US" dirty="0" smtClean="0">
                <a:latin typeface="+mn-ea"/>
              </a:rPr>
              <a:t>新的資本預算法</a:t>
            </a:r>
            <a:r>
              <a:rPr lang="en-US" altLang="zh-TW" dirty="0" smtClean="0">
                <a:latin typeface="+mn-ea"/>
              </a:rPr>
              <a:t>(</a:t>
            </a:r>
            <a:r>
              <a:rPr lang="zh-TW" altLang="en-US" dirty="0" smtClean="0">
                <a:solidFill>
                  <a:schemeClr val="bg1">
                    <a:lumMod val="65000"/>
                  </a:schemeClr>
                </a:solidFill>
                <a:latin typeface="+mn-ea"/>
              </a:rPr>
              <a:t>實質選擇權分析法</a:t>
            </a:r>
            <a:r>
              <a:rPr lang="en-US" altLang="zh-TW" dirty="0" smtClean="0">
                <a:latin typeface="+mn-ea"/>
              </a:rPr>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a:bodyPr>
          <a:lstStyle/>
          <a:p>
            <a:r>
              <a:rPr lang="zh-TW" altLang="en-US" sz="3600" dirty="0">
                <a:latin typeface="+mn-ea"/>
                <a:ea typeface="+mn-ea"/>
              </a:rPr>
              <a:t>一、資本預算決策之意義 </a:t>
            </a:r>
            <a:r>
              <a:rPr lang="en-US" altLang="zh-TW" sz="3600" dirty="0">
                <a:latin typeface="+mn-ea"/>
                <a:ea typeface="+mn-ea"/>
              </a:rPr>
              <a:t>(</a:t>
            </a:r>
            <a:r>
              <a:rPr lang="zh-TW" altLang="en-US" sz="3600" dirty="0">
                <a:latin typeface="+mn-ea"/>
                <a:ea typeface="+mn-ea"/>
              </a:rPr>
              <a:t>續</a:t>
            </a:r>
            <a:r>
              <a:rPr lang="en-US" altLang="zh-TW" sz="3600" dirty="0">
                <a:latin typeface="+mn-ea"/>
                <a:ea typeface="+mn-ea"/>
              </a:rPr>
              <a:t>)</a:t>
            </a:r>
          </a:p>
        </p:txBody>
      </p:sp>
      <p:sp>
        <p:nvSpPr>
          <p:cNvPr id="6147" name="Rectangle 3"/>
          <p:cNvSpPr>
            <a:spLocks noGrp="1" noChangeArrowheads="1"/>
          </p:cNvSpPr>
          <p:nvPr>
            <p:ph sz="quarter" idx="1"/>
          </p:nvPr>
        </p:nvSpPr>
        <p:spPr/>
        <p:txBody>
          <a:bodyPr>
            <a:normAutofit lnSpcReduction="10000"/>
          </a:bodyPr>
          <a:lstStyle/>
          <a:p>
            <a:r>
              <a:rPr lang="zh-TW" altLang="en-US" dirty="0">
                <a:latin typeface="+mn-ea"/>
              </a:rPr>
              <a:t>企業資本預算</a:t>
            </a:r>
            <a:r>
              <a:rPr lang="zh-TW" altLang="en-US" dirty="0" smtClean="0">
                <a:latin typeface="+mn-ea"/>
              </a:rPr>
              <a:t>規劃的特色</a:t>
            </a:r>
            <a:r>
              <a:rPr lang="zh-TW" altLang="en-US" dirty="0">
                <a:latin typeface="+mn-ea"/>
              </a:rPr>
              <a:t>：　</a:t>
            </a:r>
          </a:p>
          <a:p>
            <a:pPr marL="514350" indent="-514350">
              <a:buFont typeface="+mj-lt"/>
              <a:buAutoNum type="arabicPeriod"/>
            </a:pPr>
            <a:r>
              <a:rPr lang="zh-TW" altLang="en-US" dirty="0" smtClean="0">
                <a:latin typeface="+mn-ea"/>
              </a:rPr>
              <a:t>投資</a:t>
            </a:r>
            <a:r>
              <a:rPr lang="zh-TW" altLang="en-US" dirty="0">
                <a:latin typeface="+mn-ea"/>
              </a:rPr>
              <a:t>所需的資金相當龐大</a:t>
            </a:r>
          </a:p>
          <a:p>
            <a:pPr marL="514350" indent="-514350">
              <a:buFont typeface="+mj-lt"/>
              <a:buAutoNum type="arabicPeriod"/>
            </a:pPr>
            <a:r>
              <a:rPr lang="zh-TW" altLang="en-US" dirty="0" smtClean="0">
                <a:latin typeface="+mn-ea"/>
              </a:rPr>
              <a:t>效益</a:t>
            </a:r>
            <a:r>
              <a:rPr lang="zh-TW" altLang="en-US" dirty="0">
                <a:latin typeface="+mn-ea"/>
              </a:rPr>
              <a:t>年限</a:t>
            </a:r>
            <a:r>
              <a:rPr lang="zh-TW" altLang="en-US" dirty="0" smtClean="0">
                <a:latin typeface="+mn-ea"/>
              </a:rPr>
              <a:t>長</a:t>
            </a:r>
            <a:endParaRPr lang="en-US" altLang="zh-TW" dirty="0" smtClean="0">
              <a:latin typeface="+mn-ea"/>
            </a:endParaRPr>
          </a:p>
          <a:p>
            <a:pPr marL="514350" indent="-514350">
              <a:buNone/>
            </a:pPr>
            <a:endParaRPr lang="en-US" altLang="zh-TW" dirty="0" smtClean="0">
              <a:latin typeface="+mn-ea"/>
            </a:endParaRPr>
          </a:p>
          <a:p>
            <a:pPr marL="514350" indent="-514350"/>
            <a:r>
              <a:rPr lang="zh-TW" altLang="en-US" dirty="0" smtClean="0">
                <a:latin typeface="+mn-ea"/>
              </a:rPr>
              <a:t>企業必須所在情況：</a:t>
            </a:r>
            <a:endParaRPr lang="zh-TW" altLang="en-US" dirty="0">
              <a:latin typeface="+mn-ea"/>
            </a:endParaRPr>
          </a:p>
          <a:p>
            <a:pPr marL="514350" indent="-514350">
              <a:buFont typeface="+mj-lt"/>
              <a:buAutoNum type="arabicPeriod"/>
            </a:pPr>
            <a:r>
              <a:rPr lang="zh-TW" altLang="en-US" dirty="0" smtClean="0">
                <a:latin typeface="+mn-ea"/>
              </a:rPr>
              <a:t>具有</a:t>
            </a:r>
            <a:r>
              <a:rPr lang="zh-TW" altLang="en-US" dirty="0">
                <a:latin typeface="+mn-ea"/>
              </a:rPr>
              <a:t>相當</a:t>
            </a:r>
            <a:r>
              <a:rPr lang="zh-TW" altLang="en-US" dirty="0" smtClean="0">
                <a:latin typeface="+mn-ea"/>
              </a:rPr>
              <a:t>不確定</a:t>
            </a:r>
            <a:endParaRPr lang="en-US" altLang="zh-TW" dirty="0" smtClean="0">
              <a:latin typeface="+mn-ea"/>
            </a:endParaRPr>
          </a:p>
          <a:p>
            <a:pPr marL="514350" indent="-514350">
              <a:buFont typeface="+mj-lt"/>
              <a:buAutoNum type="arabicPeriod"/>
            </a:pPr>
            <a:r>
              <a:rPr lang="zh-TW" altLang="en-US" dirty="0" smtClean="0">
                <a:latin typeface="+mn-ea"/>
              </a:rPr>
              <a:t>有資本限額</a:t>
            </a:r>
            <a:r>
              <a:rPr lang="en-US" altLang="zh-TW" dirty="0">
                <a:latin typeface="+mn-ea"/>
              </a:rPr>
              <a:t>(Capital ration</a:t>
            </a:r>
            <a:r>
              <a:rPr lang="en-US" altLang="zh-TW" dirty="0" smtClean="0">
                <a:latin typeface="+mn-ea"/>
              </a:rPr>
              <a:t>)</a:t>
            </a:r>
          </a:p>
          <a:p>
            <a:pPr>
              <a:buNone/>
            </a:pPr>
            <a:endParaRPr lang="en-US" altLang="zh-TW" dirty="0" smtClean="0">
              <a:latin typeface="+mn-ea"/>
            </a:endParaRPr>
          </a:p>
          <a:p>
            <a:r>
              <a:rPr lang="zh-TW" altLang="en-US" dirty="0" smtClean="0">
                <a:latin typeface="+mn-ea"/>
              </a:rPr>
              <a:t>提出</a:t>
            </a:r>
            <a:r>
              <a:rPr lang="zh-TW" altLang="en-US" dirty="0">
                <a:latin typeface="+mn-ea"/>
              </a:rPr>
              <a:t>投資計畫後，</a:t>
            </a:r>
            <a:r>
              <a:rPr lang="zh-TW" altLang="en-US" dirty="0" smtClean="0">
                <a:latin typeface="+mn-ea"/>
              </a:rPr>
              <a:t>企業必需對與投資方案相關未來可能的現金流出</a:t>
            </a:r>
            <a:r>
              <a:rPr lang="zh-TW" altLang="en-US" dirty="0">
                <a:latin typeface="+mn-ea"/>
              </a:rPr>
              <a:t>及流入量產生時點，以及計畫風險</a:t>
            </a:r>
            <a:r>
              <a:rPr lang="zh-TW" altLang="en-US" dirty="0" smtClean="0">
                <a:latin typeface="+mn-ea"/>
              </a:rPr>
              <a:t>進行</a:t>
            </a:r>
            <a:r>
              <a:rPr lang="zh-TW" altLang="en-US" dirty="0">
                <a:latin typeface="+mn-ea"/>
              </a:rPr>
              <a:t>評估工作。</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a:bodyPr>
          <a:lstStyle/>
          <a:p>
            <a:r>
              <a:rPr lang="zh-TW" altLang="en-US" sz="3600" dirty="0">
                <a:latin typeface="+mn-ea"/>
                <a:ea typeface="+mn-ea"/>
              </a:rPr>
              <a:t>一、資本預算決策之意義 </a:t>
            </a:r>
            <a:r>
              <a:rPr lang="en-US" altLang="zh-TW" sz="3600" dirty="0">
                <a:latin typeface="+mn-ea"/>
                <a:ea typeface="+mn-ea"/>
              </a:rPr>
              <a:t>(</a:t>
            </a:r>
            <a:r>
              <a:rPr lang="zh-TW" altLang="en-US" sz="3600" dirty="0">
                <a:latin typeface="+mn-ea"/>
                <a:ea typeface="+mn-ea"/>
              </a:rPr>
              <a:t>續</a:t>
            </a:r>
            <a:r>
              <a:rPr lang="en-US" altLang="zh-TW" sz="3600" dirty="0">
                <a:latin typeface="+mn-ea"/>
                <a:ea typeface="+mn-ea"/>
              </a:rPr>
              <a:t>)</a:t>
            </a:r>
          </a:p>
        </p:txBody>
      </p:sp>
      <p:sp>
        <p:nvSpPr>
          <p:cNvPr id="7171" name="Rectangle 3"/>
          <p:cNvSpPr>
            <a:spLocks noGrp="1" noChangeArrowheads="1"/>
          </p:cNvSpPr>
          <p:nvPr>
            <p:ph sz="quarter" idx="1"/>
          </p:nvPr>
        </p:nvSpPr>
        <p:spPr/>
        <p:txBody>
          <a:bodyPr>
            <a:normAutofit/>
          </a:bodyPr>
          <a:lstStyle/>
          <a:p>
            <a:pPr>
              <a:lnSpc>
                <a:spcPct val="90000"/>
              </a:lnSpc>
            </a:pPr>
            <a:r>
              <a:rPr lang="zh-TW" altLang="en-US" dirty="0">
                <a:latin typeface="+mn-ea"/>
              </a:rPr>
              <a:t>風險的評估與決定專案的資金成本有關</a:t>
            </a:r>
          </a:p>
          <a:p>
            <a:pPr>
              <a:lnSpc>
                <a:spcPct val="90000"/>
              </a:lnSpc>
            </a:pPr>
            <a:endParaRPr lang="zh-TW" altLang="en-US" dirty="0">
              <a:latin typeface="+mn-ea"/>
            </a:endParaRPr>
          </a:p>
          <a:p>
            <a:pPr>
              <a:lnSpc>
                <a:spcPct val="90000"/>
              </a:lnSpc>
            </a:pPr>
            <a:r>
              <a:rPr lang="zh-TW" altLang="en-US" dirty="0">
                <a:latin typeface="+mn-ea"/>
              </a:rPr>
              <a:t>專案的現金流量需考慮其攸關性</a:t>
            </a:r>
            <a:r>
              <a:rPr lang="en-US" altLang="zh-TW" dirty="0">
                <a:latin typeface="+mn-ea"/>
              </a:rPr>
              <a:t>(Relevance</a:t>
            </a:r>
            <a:r>
              <a:rPr lang="en-US" altLang="zh-TW" dirty="0" smtClean="0">
                <a:latin typeface="+mn-ea"/>
              </a:rPr>
              <a:t>)</a:t>
            </a:r>
          </a:p>
          <a:p>
            <a:pPr lvl="1">
              <a:lnSpc>
                <a:spcPct val="90000"/>
              </a:lnSpc>
            </a:pPr>
            <a:r>
              <a:rPr lang="zh-TW" altLang="en-US" dirty="0" smtClean="0">
                <a:latin typeface="+mn-ea"/>
              </a:rPr>
              <a:t>即現金流量是否因為採行此一計畫而產生</a:t>
            </a:r>
            <a:endParaRPr lang="en-US" altLang="zh-TW" dirty="0">
              <a:latin typeface="+mn-ea"/>
            </a:endParaRPr>
          </a:p>
          <a:p>
            <a:pPr>
              <a:lnSpc>
                <a:spcPct val="90000"/>
              </a:lnSpc>
            </a:pPr>
            <a:endParaRPr lang="en-US" altLang="zh-TW" dirty="0">
              <a:latin typeface="+mn-ea"/>
            </a:endParaRPr>
          </a:p>
          <a:p>
            <a:pPr>
              <a:lnSpc>
                <a:spcPct val="90000"/>
              </a:lnSpc>
            </a:pPr>
            <a:r>
              <a:rPr lang="zh-TW" altLang="en-US" dirty="0">
                <a:latin typeface="+mn-ea"/>
              </a:rPr>
              <a:t>現金</a:t>
            </a:r>
            <a:r>
              <a:rPr lang="zh-TW" altLang="en-US" dirty="0" smtClean="0">
                <a:latin typeface="+mn-ea"/>
              </a:rPr>
              <a:t>流量的</a:t>
            </a:r>
            <a:r>
              <a:rPr lang="zh-TW" altLang="en-US" dirty="0">
                <a:latin typeface="+mn-ea"/>
              </a:rPr>
              <a:t>攸關性</a:t>
            </a:r>
            <a:r>
              <a:rPr lang="zh-TW" altLang="en-US" dirty="0" smtClean="0">
                <a:latin typeface="+mn-ea"/>
              </a:rPr>
              <a:t>：</a:t>
            </a:r>
            <a:endParaRPr lang="en-US" altLang="zh-TW" dirty="0" smtClean="0">
              <a:latin typeface="+mn-ea"/>
            </a:endParaRPr>
          </a:p>
          <a:p>
            <a:pPr marL="514350" indent="-514350">
              <a:lnSpc>
                <a:spcPct val="90000"/>
              </a:lnSpc>
              <a:buFont typeface="+mj-lt"/>
              <a:buAutoNum type="arabicPeriod"/>
            </a:pPr>
            <a:r>
              <a:rPr lang="zh-TW" altLang="en-US" dirty="0" smtClean="0">
                <a:latin typeface="+mn-ea"/>
              </a:rPr>
              <a:t>必須</a:t>
            </a:r>
            <a:r>
              <a:rPr lang="zh-TW" altLang="en-US" dirty="0">
                <a:latin typeface="+mn-ea"/>
              </a:rPr>
              <a:t>為增量現金</a:t>
            </a:r>
            <a:r>
              <a:rPr lang="zh-TW" altLang="en-US" dirty="0" smtClean="0">
                <a:latin typeface="+mn-ea"/>
              </a:rPr>
              <a:t>流量</a:t>
            </a:r>
            <a:r>
              <a:rPr lang="en-US" altLang="zh-TW" dirty="0" smtClean="0">
                <a:latin typeface="+mn-ea"/>
              </a:rPr>
              <a:t>(</a:t>
            </a:r>
            <a:r>
              <a:rPr lang="en-US" altLang="zh-TW" dirty="0">
                <a:latin typeface="+mn-ea"/>
              </a:rPr>
              <a:t>Incremental Cash Flow</a:t>
            </a:r>
            <a:r>
              <a:rPr lang="en-US" altLang="zh-TW" dirty="0" smtClean="0">
                <a:latin typeface="+mn-ea"/>
              </a:rPr>
              <a:t>)</a:t>
            </a:r>
          </a:p>
          <a:p>
            <a:pPr marL="514350" indent="-514350">
              <a:lnSpc>
                <a:spcPct val="90000"/>
              </a:lnSpc>
              <a:buFont typeface="+mj-lt"/>
              <a:buAutoNum type="arabicPeriod"/>
            </a:pPr>
            <a:r>
              <a:rPr lang="zh-TW" altLang="en-US" dirty="0" smtClean="0">
                <a:latin typeface="+mn-ea"/>
              </a:rPr>
              <a:t>須</a:t>
            </a:r>
            <a:r>
              <a:rPr lang="zh-TW" altLang="en-US" dirty="0">
                <a:latin typeface="+mn-ea"/>
              </a:rPr>
              <a:t>以稅後現金流量為基礎</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原創">
  <a:themeElements>
    <a:clrScheme name="原創">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原創">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原創">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3099</TotalTime>
  <Words>3936</Words>
  <Application>Microsoft Office PowerPoint</Application>
  <PresentationFormat>如螢幕大小 (4:3)</PresentationFormat>
  <Paragraphs>419</Paragraphs>
  <Slides>46</Slides>
  <Notes>7</Notes>
  <HiddenSlides>0</HiddenSlides>
  <MMClips>0</MMClips>
  <ScaleCrop>false</ScaleCrop>
  <HeadingPairs>
    <vt:vector size="6" baseType="variant">
      <vt:variant>
        <vt:lpstr>佈景主題</vt:lpstr>
      </vt:variant>
      <vt:variant>
        <vt:i4>1</vt:i4>
      </vt:variant>
      <vt:variant>
        <vt:lpstr>內嵌 OLE 伺服程式</vt:lpstr>
      </vt:variant>
      <vt:variant>
        <vt:i4>2</vt:i4>
      </vt:variant>
      <vt:variant>
        <vt:lpstr>投影片標題</vt:lpstr>
      </vt:variant>
      <vt:variant>
        <vt:i4>46</vt:i4>
      </vt:variant>
    </vt:vector>
  </HeadingPairs>
  <TitlesOfParts>
    <vt:vector size="49" baseType="lpstr">
      <vt:lpstr>原創</vt:lpstr>
      <vt:lpstr>方程式</vt:lpstr>
      <vt:lpstr>よ祘Α</vt:lpstr>
      <vt:lpstr>企業金融的12堂課</vt:lpstr>
      <vt:lpstr>Agenda</vt:lpstr>
      <vt:lpstr>壹、前言</vt:lpstr>
      <vt:lpstr>壹、前言（續）</vt:lpstr>
      <vt:lpstr>貳、資本預算決策之意義與特色</vt:lpstr>
      <vt:lpstr>一、資本預算決策之意義</vt:lpstr>
      <vt:lpstr>補充介紹：資本預算(capital budget)</vt:lpstr>
      <vt:lpstr>一、資本預算決策之意義 (續)</vt:lpstr>
      <vt:lpstr>一、資本預算決策之意義 (續)</vt:lpstr>
      <vt:lpstr>二、常見的傳統資本預算決策方法</vt:lpstr>
      <vt:lpstr>二、常見的傳統資本預算決策方法(續)</vt:lpstr>
      <vt:lpstr>代表性的傳統評估方法</vt:lpstr>
      <vt:lpstr>1.還本期間法(Payback Period Method)</vt:lpstr>
      <vt:lpstr>1.還本期間法(Payback Period Method)</vt:lpstr>
      <vt:lpstr>2.平均會計報酬法 (Average Accounting Return ， AAR)</vt:lpstr>
      <vt:lpstr>2.平均會計報酬法 (續)</vt:lpstr>
      <vt:lpstr>3.淨現值法 (Net Present Value Method ； NPV)</vt:lpstr>
      <vt:lpstr>3.淨現值法 (續)</vt:lpstr>
      <vt:lpstr>4.內部報酬率法 (Internal Rate of Return Method ； IRR)</vt:lpstr>
      <vt:lpstr>4.內部報酬率法 (續)</vt:lpstr>
      <vt:lpstr>4.內部報酬率法 (續)</vt:lpstr>
      <vt:lpstr>4.內部報酬率法 (續)</vt:lpstr>
      <vt:lpstr>參、互斥計劃的決策方法</vt:lpstr>
      <vt:lpstr>參、互斥計劃的決策方法(續)</vt:lpstr>
      <vt:lpstr>淨現值法(NPV)和內部報酬率法(IRR)之比較</vt:lpstr>
      <vt:lpstr>投資規模差異(size disparity)</vt:lpstr>
      <vt:lpstr>投資規模差異(續)</vt:lpstr>
      <vt:lpstr>時間差異(time disparity)</vt:lpstr>
      <vt:lpstr>時間差異(續)</vt:lpstr>
      <vt:lpstr>肆、實質選擇權應用於資本預算決策分析</vt:lpstr>
      <vt:lpstr>一、傳統資本預算評估方法之缺點</vt:lpstr>
      <vt:lpstr>二、實質選擇權分析法 (Real option approaches)</vt:lpstr>
      <vt:lpstr>二、實質選擇權分析法(續)</vt:lpstr>
      <vt:lpstr>二、實質選擇權分析法(續)</vt:lpstr>
      <vt:lpstr>簡例 </vt:lpstr>
      <vt:lpstr>簡例(續)</vt:lpstr>
      <vt:lpstr>1.遞移投資的選擇權</vt:lpstr>
      <vt:lpstr>2.建構期間放棄的選擇權  (The option to default during construction)</vt:lpstr>
      <vt:lpstr>3.擴充選擇權 (The option to expand)</vt:lpstr>
      <vt:lpstr>4.減縮選擇權 (The option to contract)</vt:lpstr>
      <vt:lpstr>5.停業選擇權 (The option to shut down operation)</vt:lpstr>
      <vt:lpstr>6.放棄選擇權 (The option to abandon for salvage value)</vt:lpstr>
      <vt:lpstr>7.轉換使用選擇權 (The option to switch use)</vt:lpstr>
      <vt:lpstr>8.成長機會選擇權 (Corporate growth option)</vt:lpstr>
      <vt:lpstr>簡例-總整理</vt:lpstr>
      <vt:lpstr>伍、結論</vt:lpstr>
    </vt:vector>
  </TitlesOfParts>
  <Company>CMT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第四課、資本預算與專案計畫評估</dc:title>
  <dc:creator>Cheloan</dc:creator>
  <cp:lastModifiedBy>lab208</cp:lastModifiedBy>
  <cp:revision>225</cp:revision>
  <dcterms:created xsi:type="dcterms:W3CDTF">2008-08-04T13:16:52Z</dcterms:created>
  <dcterms:modified xsi:type="dcterms:W3CDTF">2011-01-12T02:35:38Z</dcterms:modified>
</cp:coreProperties>
</file>